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1"/>
  </p:notesMasterIdLst>
  <p:handoutMasterIdLst>
    <p:handoutMasterId r:id="rId12"/>
  </p:handoutMasterIdLst>
  <p:sldIdLst>
    <p:sldId id="256" r:id="rId2"/>
    <p:sldId id="489" r:id="rId3"/>
    <p:sldId id="488" r:id="rId4"/>
    <p:sldId id="608" r:id="rId5"/>
    <p:sldId id="621" r:id="rId6"/>
    <p:sldId id="618" r:id="rId7"/>
    <p:sldId id="622" r:id="rId8"/>
    <p:sldId id="623" r:id="rId9"/>
    <p:sldId id="624" r:id="rId10"/>
  </p:sldIdLst>
  <p:sldSz cx="9144000" cy="6858000" type="screen4x3"/>
  <p:notesSz cx="7010400" cy="9236075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95C1BF"/>
    <a:srgbClr val="7897B4"/>
    <a:srgbClr val="6086A6"/>
    <a:srgbClr val="A50021"/>
    <a:srgbClr val="990033"/>
    <a:srgbClr val="00FFFF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1" autoAdjust="0"/>
    <p:restoredTop sz="90756" autoAdjust="0"/>
  </p:normalViewPr>
  <p:slideViewPr>
    <p:cSldViewPr>
      <p:cViewPr>
        <p:scale>
          <a:sx n="60" d="100"/>
          <a:sy n="60" d="100"/>
        </p:scale>
        <p:origin x="102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784" y="-72"/>
      </p:cViewPr>
      <p:guideLst>
        <p:guide orient="horz" pos="2910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kayla\Documents\WorkGeorge\Package%20for%20the%20WP%20Conference%20of%20Senior%20Consular%20Officials\Working%20Materal%20-%20NOT%20FOR%20DISTRIBUTION\Consular%20Forum%20of%20Senior%20Consular%20Officials%20-%20Survey%20Response%20Matrix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kayla\Documents\WorkGeorge\Package%20for%20the%20WP%20Conference%20of%20Senior%20Consular%20Officials\Working%20Materal%20-%20NOT%20FOR%20DISTRIBUTION\Consular%20Forum%20of%20Senior%20Consular%20Officials%20-%20Survey%20Response%20Matrix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kayla\Documents\WorkGeorge\Package%20for%20the%20WP%20Conference%20of%20Senior%20Consular%20Officials\Working%20Materal%20-%20NOT%20FOR%20DISTRIBUTION\Consular%20Forum%20of%20Senior%20Consular%20Officials%20-%20Survey%20Response%20Matrix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'P1A - Quant'!$B$1</c:f>
              <c:strCache>
                <c:ptCount val="1"/>
                <c:pt idx="0">
                  <c:v>Average Significance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800" b="0" i="0" strike="noStrike">
                        <a:latin typeface="Calibri (Body)"/>
                      </a:defRPr>
                    </a:pPr>
                    <a:r>
                      <a:rPr lang="es-MX" dirty="0" smtClean="0"/>
                      <a:t>Demandas contra el gobierno</a:t>
                    </a:r>
                    <a:endParaRPr lang="es-MX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800" b="0" i="0" strike="noStrike">
                        <a:latin typeface="Calibri (Body)"/>
                      </a:defRPr>
                    </a:pPr>
                    <a:r>
                      <a:rPr lang="en-US" dirty="0" smtClean="0"/>
                      <a:t>Adaptarse</a:t>
                    </a:r>
                    <a:r>
                      <a:rPr lang="en-US" baseline="0" dirty="0" smtClean="0"/>
                      <a:t> a los nuevos tipos de peticiones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800" b="0" i="0" strike="noStrike">
                        <a:latin typeface="Calibri (Body)"/>
                      </a:defRPr>
                    </a:pPr>
                    <a:r>
                      <a:rPr lang="es-MX" dirty="0" smtClean="0"/>
                      <a:t>Retos de la Múltiple Ciudadanía</a:t>
                    </a:r>
                    <a:endParaRPr lang="es-MX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 sz="800" b="0" i="0" strike="noStrike">
                        <a:latin typeface="Calibri (Body)"/>
                      </a:defRPr>
                    </a:pPr>
                    <a:r>
                      <a:rPr lang="en-US" dirty="0" smtClean="0"/>
                      <a:t>Limitaciones al marco jurídico internacional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 sz="800" b="0" i="0" strike="noStrike">
                        <a:latin typeface="Calibri (Body)"/>
                      </a:defRPr>
                    </a:pPr>
                    <a:r>
                      <a:rPr lang="en-US" dirty="0" smtClean="0"/>
                      <a:t>Falta de voluntad del sector privado para desempeñar</a:t>
                    </a:r>
                    <a:r>
                      <a:rPr lang="en-US" baseline="0" dirty="0" smtClean="0"/>
                      <a:t> un rol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5"/>
              <c:layout/>
              <c:tx>
                <c:rich>
                  <a:bodyPr/>
                  <a:lstStyle/>
                  <a:p>
                    <a:pPr>
                      <a:defRPr sz="800" b="0" i="0" strike="noStrike">
                        <a:latin typeface="Calibri (Body)"/>
                      </a:defRPr>
                    </a:pPr>
                    <a:r>
                      <a:rPr lang="en-US" dirty="0" smtClean="0"/>
                      <a:t>Desafíos</a:t>
                    </a:r>
                    <a:r>
                      <a:rPr lang="en-US" baseline="0" dirty="0" smtClean="0"/>
                      <a:t> para accesar a los ciudadanos detenidos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6"/>
              <c:layout/>
              <c:tx>
                <c:rich>
                  <a:bodyPr/>
                  <a:lstStyle/>
                  <a:p>
                    <a:pPr>
                      <a:defRPr sz="800" b="0" i="0" strike="noStrike">
                        <a:latin typeface="Calibri (Body)"/>
                      </a:defRPr>
                    </a:pPr>
                    <a:r>
                      <a:rPr lang="en-US" dirty="0" smtClean="0"/>
                      <a:t>Protección a los ciudadanos residentes</a:t>
                    </a:r>
                    <a:r>
                      <a:rPr lang="en-US" baseline="0" dirty="0" smtClean="0"/>
                      <a:t> en el extranjero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7"/>
              <c:layout/>
              <c:tx>
                <c:rich>
                  <a:bodyPr/>
                  <a:lstStyle/>
                  <a:p>
                    <a:pPr>
                      <a:defRPr sz="800" b="0" i="0" strike="noStrike">
                        <a:latin typeface="Calibri (Body)"/>
                      </a:defRPr>
                    </a:pPr>
                    <a:r>
                      <a:rPr lang="en-US" dirty="0" smtClean="0"/>
                      <a:t>Complejidad de asuntos</a:t>
                    </a:r>
                    <a:r>
                      <a:rPr lang="en-US" baseline="0" dirty="0" smtClean="0"/>
                      <a:t> familiares transfronterizos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8"/>
              <c:layout/>
              <c:tx>
                <c:rich>
                  <a:bodyPr/>
                  <a:lstStyle/>
                  <a:p>
                    <a:pPr>
                      <a:defRPr sz="800" b="0" i="0" strike="noStrike">
                        <a:latin typeface="Calibri (Body)"/>
                      </a:defRPr>
                    </a:pPr>
                    <a:r>
                      <a:rPr lang="es-MX" dirty="0" smtClean="0"/>
                      <a:t>Recursos insuficientes</a:t>
                    </a:r>
                    <a:endParaRPr lang="es-MX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9"/>
              <c:layout/>
              <c:tx>
                <c:rich>
                  <a:bodyPr/>
                  <a:lstStyle/>
                  <a:p>
                    <a:pPr>
                      <a:defRPr sz="800" b="0" i="0" strike="noStrike">
                        <a:latin typeface="Calibri (Body)"/>
                      </a:defRPr>
                    </a:pPr>
                    <a:r>
                      <a:rPr lang="en-US" dirty="0" smtClean="0"/>
                      <a:t>Ciudadanos que viajan sin el</a:t>
                    </a:r>
                    <a:r>
                      <a:rPr lang="en-US" baseline="0" dirty="0" smtClean="0"/>
                      <a:t> conocimiento previo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0"/>
              <c:layout/>
              <c:tx>
                <c:rich>
                  <a:bodyPr/>
                  <a:lstStyle/>
                  <a:p>
                    <a:pPr>
                      <a:defRPr sz="800" b="0" i="0" strike="noStrike">
                        <a:latin typeface="Calibri (Body)"/>
                      </a:defRPr>
                    </a:pPr>
                    <a:r>
                      <a:rPr lang="en-US" dirty="0" smtClean="0"/>
                      <a:t>Satisfacer la demanda de servicios personalizados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1"/>
              <c:layout/>
              <c:tx>
                <c:rich>
                  <a:bodyPr/>
                  <a:lstStyle/>
                  <a:p>
                    <a:pPr>
                      <a:defRPr sz="800" b="0" i="0" strike="noStrike">
                        <a:latin typeface="Calibri (Body)"/>
                      </a:defRPr>
                    </a:pPr>
                    <a:r>
                      <a:rPr lang="en-US" dirty="0" smtClean="0"/>
                      <a:t>Actualización con  ayuda de la tecnología</a:t>
                    </a:r>
                    <a:r>
                      <a:rPr lang="en-US" baseline="0" dirty="0" smtClean="0"/>
                      <a:t> 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2"/>
              <c:layout/>
              <c:tx>
                <c:rich>
                  <a:bodyPr/>
                  <a:lstStyle/>
                  <a:p>
                    <a:pPr>
                      <a:defRPr sz="800" b="0" i="0" strike="noStrike">
                        <a:latin typeface="Calibri (Body)"/>
                      </a:defRPr>
                    </a:pPr>
                    <a:r>
                      <a:rPr lang="en-US" dirty="0" smtClean="0"/>
                      <a:t>Capacidad limitada para proveer</a:t>
                    </a:r>
                    <a:r>
                      <a:rPr lang="en-US" baseline="0" dirty="0" smtClean="0"/>
                      <a:t> servicios en situaciones de crisis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3"/>
              <c:layout/>
              <c:tx>
                <c:rich>
                  <a:bodyPr/>
                  <a:lstStyle/>
                  <a:p>
                    <a:pPr>
                      <a:defRPr sz="800" b="0" i="0" strike="noStrike">
                        <a:latin typeface="Calibri (Body)"/>
                      </a:defRPr>
                    </a:pPr>
                    <a:r>
                      <a:rPr lang="es-MX" dirty="0" smtClean="0"/>
                      <a:t>Innovación en medios de comunicación</a:t>
                    </a:r>
                    <a:endParaRPr lang="es-MX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4"/>
              <c:layout/>
              <c:tx>
                <c:rich>
                  <a:bodyPr/>
                  <a:lstStyle/>
                  <a:p>
                    <a:pPr>
                      <a:defRPr sz="800" b="0" i="0" strike="noStrike">
                        <a:latin typeface="Calibri (Body)"/>
                      </a:defRPr>
                    </a:pPr>
                    <a:r>
                      <a:rPr lang="en-US" dirty="0" smtClean="0"/>
                      <a:t>Intensificación en políticas públicas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800">
                    <a:latin typeface="Calibri (Body)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'P1A - Quant'!$A$2:$A$16</c:f>
              <c:strCache>
                <c:ptCount val="15"/>
                <c:pt idx="0">
                  <c:v>1.14</c:v>
                </c:pt>
                <c:pt idx="1">
                  <c:v>1.15</c:v>
                </c:pt>
                <c:pt idx="2">
                  <c:v>1.9</c:v>
                </c:pt>
                <c:pt idx="3">
                  <c:v>1.11</c:v>
                </c:pt>
                <c:pt idx="4">
                  <c:v>1.13</c:v>
                </c:pt>
                <c:pt idx="5">
                  <c:v>1.10</c:v>
                </c:pt>
                <c:pt idx="6">
                  <c:v>1.6</c:v>
                </c:pt>
                <c:pt idx="7">
                  <c:v>1.7</c:v>
                </c:pt>
                <c:pt idx="8">
                  <c:v>1.5</c:v>
                </c:pt>
                <c:pt idx="9">
                  <c:v>1.12</c:v>
                </c:pt>
                <c:pt idx="10">
                  <c:v>1.4</c:v>
                </c:pt>
                <c:pt idx="11">
                  <c:v>1.3</c:v>
                </c:pt>
                <c:pt idx="12">
                  <c:v>1.8</c:v>
                </c:pt>
                <c:pt idx="13">
                  <c:v>1.2</c:v>
                </c:pt>
                <c:pt idx="14">
                  <c:v>1.1</c:v>
                </c:pt>
              </c:strCache>
            </c:strRef>
          </c:cat>
          <c:val>
            <c:numRef>
              <c:f>'P1A - Quant'!$B$2:$B$16</c:f>
              <c:numCache>
                <c:formatCode>0.00</c:formatCode>
                <c:ptCount val="15"/>
                <c:pt idx="0">
                  <c:v>3.2</c:v>
                </c:pt>
                <c:pt idx="1">
                  <c:v>2.9523809523809526</c:v>
                </c:pt>
                <c:pt idx="2">
                  <c:v>2.6666666666666665</c:v>
                </c:pt>
                <c:pt idx="3">
                  <c:v>2.5238095238095237</c:v>
                </c:pt>
                <c:pt idx="4">
                  <c:v>2.3333333333333335</c:v>
                </c:pt>
                <c:pt idx="5">
                  <c:v>2.2857142857142856</c:v>
                </c:pt>
                <c:pt idx="6">
                  <c:v>2.0476190476190474</c:v>
                </c:pt>
                <c:pt idx="7">
                  <c:v>1.9523809523809523</c:v>
                </c:pt>
                <c:pt idx="8">
                  <c:v>1.9047619047619047</c:v>
                </c:pt>
                <c:pt idx="9">
                  <c:v>1.9047619047619047</c:v>
                </c:pt>
                <c:pt idx="10">
                  <c:v>1.8571428571428572</c:v>
                </c:pt>
                <c:pt idx="11">
                  <c:v>1.7142857142857142</c:v>
                </c:pt>
                <c:pt idx="12">
                  <c:v>1.5714285714285714</c:v>
                </c:pt>
                <c:pt idx="13">
                  <c:v>1.55</c:v>
                </c:pt>
                <c:pt idx="14">
                  <c:v>1.4761904761904763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456128"/>
        <c:axId val="39494784"/>
      </c:barChart>
      <c:catAx>
        <c:axId val="394561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9494784"/>
        <c:crosses val="max"/>
        <c:auto val="1"/>
        <c:lblAlgn val="ctr"/>
        <c:lblOffset val="100"/>
        <c:noMultiLvlLbl val="0"/>
      </c:catAx>
      <c:valAx>
        <c:axId val="39494784"/>
        <c:scaling>
          <c:orientation val="maxMin"/>
          <c:max val="4"/>
          <c:min val="1"/>
        </c:scaling>
        <c:delete val="0"/>
        <c:axPos val="b"/>
        <c:majorGridlines>
          <c:spPr>
            <a:effectLst/>
          </c:spPr>
        </c:majorGridlines>
        <c:numFmt formatCode="0.00" sourceLinked="1"/>
        <c:majorTickMark val="out"/>
        <c:minorTickMark val="none"/>
        <c:tickLblPos val="nextTo"/>
        <c:crossAx val="39456128"/>
        <c:crosses val="autoZero"/>
        <c:crossBetween val="between"/>
        <c:majorUnit val="1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'P1B - Quant'!$B$1</c:f>
              <c:strCache>
                <c:ptCount val="1"/>
                <c:pt idx="0">
                  <c:v>Key Challenges and Issues in Crisis and Emergency Management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700" b="0" i="0" strike="noStrike">
                        <a:latin typeface="Calibri"/>
                      </a:defRPr>
                    </a:pPr>
                    <a:r>
                      <a:rPr lang="en-US" dirty="0" smtClean="0"/>
                      <a:t>Falta de Unidad Central de coordinación en gobierno local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700" b="0" i="0" strike="noStrike">
                        <a:latin typeface="Calibri"/>
                      </a:defRPr>
                    </a:pPr>
                    <a:r>
                      <a:rPr lang="es-MX" dirty="0" smtClean="0"/>
                      <a:t>No existen problemáticas importantes</a:t>
                    </a:r>
                    <a:endParaRPr lang="es-MX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700" b="0" i="0" strike="noStrike">
                        <a:latin typeface="Calibri"/>
                      </a:defRPr>
                    </a:pPr>
                    <a:r>
                      <a:rPr lang="en-US" dirty="0" smtClean="0"/>
                      <a:t>Falta</a:t>
                    </a:r>
                    <a:r>
                      <a:rPr lang="en-US" baseline="0" dirty="0" smtClean="0"/>
                      <a:t> de cooperación entre gobiernos y organizaciones internacionales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 sz="700" b="0" i="0" strike="noStrike">
                        <a:latin typeface="Calibri"/>
                      </a:defRPr>
                    </a:pPr>
                    <a:r>
                      <a:rPr lang="en-US" dirty="0" smtClean="0"/>
                      <a:t>Desconocimiento</a:t>
                    </a:r>
                    <a:r>
                      <a:rPr lang="en-US" baseline="0" dirty="0" smtClean="0"/>
                      <a:t> de las autoridades locales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 sz="700" b="0" i="0" strike="noStrike">
                        <a:latin typeface="Calibri"/>
                      </a:defRPr>
                    </a:pPr>
                    <a:r>
                      <a:rPr lang="en-US" dirty="0" smtClean="0"/>
                      <a:t>Deficiencias en los instrumentos o acuerdos internacionales existentes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5"/>
              <c:layout/>
              <c:tx>
                <c:rich>
                  <a:bodyPr/>
                  <a:lstStyle/>
                  <a:p>
                    <a:pPr>
                      <a:defRPr sz="700" b="0" i="0" strike="noStrike">
                        <a:latin typeface="Calibri"/>
                      </a:defRPr>
                    </a:pPr>
                    <a:r>
                      <a:rPr lang="es-MX" dirty="0" smtClean="0"/>
                      <a:t>Demora en el despliegue de personal</a:t>
                    </a:r>
                    <a:endParaRPr lang="es-MX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6"/>
              <c:layout/>
              <c:tx>
                <c:rich>
                  <a:bodyPr/>
                  <a:lstStyle/>
                  <a:p>
                    <a:pPr>
                      <a:defRPr sz="700" b="0" i="0" strike="noStrike">
                        <a:latin typeface="Calibri"/>
                      </a:defRPr>
                    </a:pPr>
                    <a:r>
                      <a:rPr lang="es-MX" dirty="0" smtClean="0"/>
                      <a:t>Escasos recursos financieros</a:t>
                    </a:r>
                    <a:endParaRPr lang="es-MX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7"/>
              <c:layout/>
              <c:tx>
                <c:rich>
                  <a:bodyPr/>
                  <a:lstStyle/>
                  <a:p>
                    <a:pPr>
                      <a:defRPr sz="700" b="0" i="0" strike="noStrike">
                        <a:latin typeface="Calibri"/>
                      </a:defRPr>
                    </a:pPr>
                    <a:r>
                      <a:rPr lang="en-US" dirty="0" smtClean="0"/>
                      <a:t>Falta de capacitación al personal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8"/>
              <c:layout/>
              <c:tx>
                <c:rich>
                  <a:bodyPr/>
                  <a:lstStyle/>
                  <a:p>
                    <a:pPr>
                      <a:defRPr sz="700" b="0" i="0" strike="noStrike">
                        <a:latin typeface="Calibri"/>
                      </a:defRPr>
                    </a:pPr>
                    <a:r>
                      <a:rPr lang="en-US" dirty="0" smtClean="0"/>
                      <a:t>Familias con miembros</a:t>
                    </a:r>
                    <a:r>
                      <a:rPr lang="en-US" baseline="0" dirty="0" smtClean="0"/>
                      <a:t> de diferente ciudadanía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9"/>
              <c:layout/>
              <c:tx>
                <c:rich>
                  <a:bodyPr/>
                  <a:lstStyle/>
                  <a:p>
                    <a:pPr>
                      <a:defRPr sz="700" b="0" i="0" strike="noStrike">
                        <a:latin typeface="Calibri"/>
                      </a:defRPr>
                    </a:pPr>
                    <a:r>
                      <a:rPr lang="en-US" dirty="0" smtClean="0"/>
                      <a:t>Falta</a:t>
                    </a:r>
                    <a:r>
                      <a:rPr lang="en-US" baseline="0" dirty="0" smtClean="0"/>
                      <a:t> de acuerdo o MOU´s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0"/>
              <c:layout/>
              <c:tx>
                <c:rich>
                  <a:bodyPr/>
                  <a:lstStyle/>
                  <a:p>
                    <a:pPr>
                      <a:defRPr sz="700" b="0" i="0" strike="noStrike">
                        <a:latin typeface="Calibri"/>
                      </a:defRPr>
                    </a:pPr>
                    <a:r>
                      <a:rPr lang="es-MX" dirty="0" smtClean="0"/>
                      <a:t>Incapacidad para desplegar personal</a:t>
                    </a:r>
                    <a:endParaRPr lang="es-MX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1"/>
              <c:layout/>
              <c:tx>
                <c:rich>
                  <a:bodyPr/>
                  <a:lstStyle/>
                  <a:p>
                    <a:pPr>
                      <a:defRPr sz="700" b="0" i="0" strike="noStrike">
                        <a:latin typeface="Calibri"/>
                      </a:defRPr>
                    </a:pPr>
                    <a:r>
                      <a:rPr lang="es-MX" dirty="0" smtClean="0"/>
                      <a:t>Dificultades en la expedición de documentación</a:t>
                    </a:r>
                    <a:endParaRPr lang="es-MX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2"/>
              <c:layout/>
              <c:tx>
                <c:rich>
                  <a:bodyPr/>
                  <a:lstStyle/>
                  <a:p>
                    <a:pPr>
                      <a:defRPr sz="700" b="0" i="0" strike="noStrike">
                        <a:latin typeface="Calibri"/>
                      </a:defRPr>
                    </a:pPr>
                    <a:r>
                      <a:rPr lang="en-US" dirty="0" smtClean="0"/>
                      <a:t>Capacidad limitada para verificar ciudadanía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3"/>
              <c:layout/>
              <c:tx>
                <c:rich>
                  <a:bodyPr/>
                  <a:lstStyle/>
                  <a:p>
                    <a:pPr>
                      <a:defRPr sz="700" b="0" i="0" strike="noStrike">
                        <a:latin typeface="Calibri"/>
                      </a:defRPr>
                    </a:pPr>
                    <a:r>
                      <a:rPr lang="en-US" dirty="0" smtClean="0"/>
                      <a:t>Presión de los medios de comunicaión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4"/>
              <c:layout>
                <c:manualLayout>
                  <c:x val="0"/>
                  <c:y val="1.3726835964310227E-2"/>
                </c:manualLayout>
              </c:layout>
              <c:tx>
                <c:rich>
                  <a:bodyPr/>
                  <a:lstStyle/>
                  <a:p>
                    <a:pPr>
                      <a:defRPr sz="700" b="0" i="0" strike="noStrike">
                        <a:latin typeface="Calibri"/>
                      </a:defRPr>
                    </a:pPr>
                    <a:r>
                      <a:rPr lang="en-US" dirty="0" smtClean="0"/>
                      <a:t>No existe Consulado</a:t>
                    </a:r>
                    <a:r>
                      <a:rPr lang="en-US" baseline="0" dirty="0" smtClean="0"/>
                      <a:t> o Embajada en la zona de crisis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5"/>
              <c:layout>
                <c:manualLayout>
                  <c:x val="9.2592592592592587E-3"/>
                  <c:y val="-8.2361015785861105E-3"/>
                </c:manualLayout>
              </c:layout>
              <c:tx>
                <c:rich>
                  <a:bodyPr/>
                  <a:lstStyle/>
                  <a:p>
                    <a:pPr>
                      <a:defRPr sz="700" b="0" i="0" strike="noStrike">
                        <a:latin typeface="Calibri"/>
                      </a:defRPr>
                    </a:pPr>
                    <a:r>
                      <a:rPr lang="en-US" dirty="0" smtClean="0"/>
                      <a:t>Sobresaturación de peticiones  por  gobiernos extranjeros a autoridades locales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6"/>
              <c:layout>
                <c:manualLayout>
                  <c:x val="0"/>
                  <c:y val="-1.9217570350034293E-2"/>
                </c:manualLayout>
              </c:layout>
              <c:tx>
                <c:rich>
                  <a:bodyPr/>
                  <a:lstStyle/>
                  <a:p>
                    <a:pPr>
                      <a:defRPr sz="700" b="0" i="0" strike="noStrike">
                        <a:latin typeface="Calibri"/>
                      </a:defRPr>
                    </a:pPr>
                    <a:r>
                      <a:rPr lang="en-US" dirty="0" smtClean="0"/>
                      <a:t>Sin documentación de viaje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7"/>
              <c:layout/>
              <c:tx>
                <c:rich>
                  <a:bodyPr/>
                  <a:lstStyle/>
                  <a:p>
                    <a:pPr>
                      <a:defRPr sz="700" b="0" i="0" strike="noStrike">
                        <a:latin typeface="Calibri"/>
                      </a:defRPr>
                    </a:pPr>
                    <a:r>
                      <a:rPr lang="en-US" dirty="0" smtClean="0"/>
                      <a:t>No acceso a  los ciudadanos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8"/>
              <c:layout/>
              <c:tx>
                <c:rich>
                  <a:bodyPr/>
                  <a:lstStyle/>
                  <a:p>
                    <a:pPr>
                      <a:defRPr sz="700" b="0" i="0" strike="noStrike">
                        <a:latin typeface="Calibri"/>
                      </a:defRPr>
                    </a:pPr>
                    <a:r>
                      <a:rPr lang="es-MX" dirty="0" smtClean="0"/>
                      <a:t>Fallas en tecnología</a:t>
                    </a:r>
                    <a:endParaRPr lang="es-MX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9"/>
              <c:layout/>
              <c:tx>
                <c:rich>
                  <a:bodyPr/>
                  <a:lstStyle/>
                  <a:p>
                    <a:pPr>
                      <a:defRPr sz="700" b="0" i="0" strike="noStrike">
                        <a:latin typeface="Calibri"/>
                      </a:defRPr>
                    </a:pPr>
                    <a:r>
                      <a:rPr lang="en-US" dirty="0" smtClean="0"/>
                      <a:t>Recursos limitados</a:t>
                    </a:r>
                    <a:r>
                      <a:rPr lang="en-US" baseline="0" dirty="0" smtClean="0"/>
                      <a:t> para localización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20"/>
              <c:layout/>
              <c:tx>
                <c:rich>
                  <a:bodyPr/>
                  <a:lstStyle/>
                  <a:p>
                    <a:pPr>
                      <a:defRPr sz="700" b="0" i="0" strike="noStrike">
                        <a:latin typeface="Calibri"/>
                      </a:defRPr>
                    </a:pPr>
                    <a:r>
                      <a:rPr lang="en-US" dirty="0" smtClean="0"/>
                      <a:t>Ciudadanos</a:t>
                    </a:r>
                    <a:r>
                      <a:rPr lang="en-US" baseline="0" dirty="0" smtClean="0"/>
                      <a:t> en zonas afectadas sin registro en el Consulado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'P1B - Quant'!$A$2:$A$22</c:f>
              <c:strCache>
                <c:ptCount val="21"/>
                <c:pt idx="0">
                  <c:v>6.13</c:v>
                </c:pt>
                <c:pt idx="1">
                  <c:v>6.1</c:v>
                </c:pt>
                <c:pt idx="2">
                  <c:v>6.10</c:v>
                </c:pt>
                <c:pt idx="3">
                  <c:v>6.11</c:v>
                </c:pt>
                <c:pt idx="4">
                  <c:v>6.15</c:v>
                </c:pt>
                <c:pt idx="5">
                  <c:v>6.19</c:v>
                </c:pt>
                <c:pt idx="6">
                  <c:v>6.14</c:v>
                </c:pt>
                <c:pt idx="7">
                  <c:v>6.21</c:v>
                </c:pt>
                <c:pt idx="8">
                  <c:v>6.2</c:v>
                </c:pt>
                <c:pt idx="9">
                  <c:v>6.16</c:v>
                </c:pt>
                <c:pt idx="10">
                  <c:v>6.20</c:v>
                </c:pt>
                <c:pt idx="11">
                  <c:v>6.5</c:v>
                </c:pt>
                <c:pt idx="12">
                  <c:v>6.3</c:v>
                </c:pt>
                <c:pt idx="13">
                  <c:v>6.17</c:v>
                </c:pt>
                <c:pt idx="14">
                  <c:v>6.18</c:v>
                </c:pt>
                <c:pt idx="15">
                  <c:v>6.9</c:v>
                </c:pt>
                <c:pt idx="16">
                  <c:v>6.4</c:v>
                </c:pt>
                <c:pt idx="17">
                  <c:v>6.8</c:v>
                </c:pt>
                <c:pt idx="18">
                  <c:v>6.12</c:v>
                </c:pt>
                <c:pt idx="19">
                  <c:v>6.6</c:v>
                </c:pt>
                <c:pt idx="20">
                  <c:v>6.7</c:v>
                </c:pt>
              </c:strCache>
            </c:strRef>
          </c:cat>
          <c:val>
            <c:numRef>
              <c:f>'P1B - Quant'!$B$2:$B$22</c:f>
              <c:numCache>
                <c:formatCode>0.00%</c:formatCode>
                <c:ptCount val="21"/>
                <c:pt idx="0">
                  <c:v>9.5238095238095233E-2</c:v>
                </c:pt>
                <c:pt idx="1">
                  <c:v>9.5238095238095233E-2</c:v>
                </c:pt>
                <c:pt idx="2">
                  <c:v>9.5238095238095233E-2</c:v>
                </c:pt>
                <c:pt idx="3">
                  <c:v>0.19047619047619047</c:v>
                </c:pt>
                <c:pt idx="4">
                  <c:v>0.33333333333333331</c:v>
                </c:pt>
                <c:pt idx="5">
                  <c:v>0.33333333333333331</c:v>
                </c:pt>
                <c:pt idx="6">
                  <c:v>0.33333333333333331</c:v>
                </c:pt>
                <c:pt idx="7">
                  <c:v>0.38095238095238093</c:v>
                </c:pt>
                <c:pt idx="8">
                  <c:v>0.38095238095238093</c:v>
                </c:pt>
                <c:pt idx="9">
                  <c:v>0.42857142857142855</c:v>
                </c:pt>
                <c:pt idx="10">
                  <c:v>0.42857142857142855</c:v>
                </c:pt>
                <c:pt idx="11">
                  <c:v>0.47619047619047616</c:v>
                </c:pt>
                <c:pt idx="12">
                  <c:v>0.47619047619047616</c:v>
                </c:pt>
                <c:pt idx="13">
                  <c:v>0.47619047619047616</c:v>
                </c:pt>
                <c:pt idx="14">
                  <c:v>0.47619047619047616</c:v>
                </c:pt>
                <c:pt idx="15">
                  <c:v>0.47619047619047616</c:v>
                </c:pt>
                <c:pt idx="16">
                  <c:v>0.5714285714285714</c:v>
                </c:pt>
                <c:pt idx="17">
                  <c:v>0.5714285714285714</c:v>
                </c:pt>
                <c:pt idx="18">
                  <c:v>0.61904761904761907</c:v>
                </c:pt>
                <c:pt idx="19">
                  <c:v>0.76190476190476186</c:v>
                </c:pt>
                <c:pt idx="2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786752"/>
        <c:axId val="39796736"/>
      </c:barChart>
      <c:catAx>
        <c:axId val="39786752"/>
        <c:scaling>
          <c:orientation val="minMax"/>
        </c:scaling>
        <c:delete val="0"/>
        <c:axPos val="l"/>
        <c:majorTickMark val="out"/>
        <c:minorTickMark val="none"/>
        <c:tickLblPos val="nextTo"/>
        <c:crossAx val="39796736"/>
        <c:crosses val="autoZero"/>
        <c:auto val="1"/>
        <c:lblAlgn val="ctr"/>
        <c:lblOffset val="100"/>
        <c:noMultiLvlLbl val="0"/>
      </c:catAx>
      <c:valAx>
        <c:axId val="39796736"/>
        <c:scaling>
          <c:orientation val="minMax"/>
          <c:max val="1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crossAx val="397867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Ajustes a la Convención de Viena</a:t>
            </a:r>
            <a:r>
              <a:rPr lang="en-US" baseline="0" dirty="0" smtClean="0"/>
              <a:t> </a:t>
            </a:r>
            <a:r>
              <a:rPr lang="es-MX" baseline="0" noProof="0" dirty="0" smtClean="0"/>
              <a:t>sobre</a:t>
            </a:r>
            <a:r>
              <a:rPr lang="en-US" baseline="0" dirty="0" smtClean="0"/>
              <a:t> Relaciones Consulares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'P1D - Quant'!$B$1</c:f>
              <c:strCache>
                <c:ptCount val="1"/>
                <c:pt idx="0">
                  <c:v>Updates to the VCCR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900" b="0" i="0" strike="noStrike">
                        <a:latin typeface="Calibri"/>
                      </a:defRPr>
                    </a:pPr>
                    <a:r>
                      <a:rPr lang="es-MX" dirty="0" smtClean="0"/>
                      <a:t>Servicios</a:t>
                    </a:r>
                    <a:r>
                      <a:rPr lang="es-MX" baseline="0" dirty="0" smtClean="0"/>
                      <a:t> Notariales</a:t>
                    </a:r>
                    <a:endParaRPr lang="es-MX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900" b="0" i="0" strike="noStrike">
                        <a:latin typeface="Calibri"/>
                      </a:defRPr>
                    </a:pPr>
                    <a:r>
                      <a:rPr lang="es-MX" dirty="0" smtClean="0"/>
                      <a:t>Privilegios Consulares</a:t>
                    </a:r>
                    <a:endParaRPr lang="es-MX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900" b="0" i="0" strike="noStrike">
                        <a:latin typeface="Calibri"/>
                      </a:defRPr>
                    </a:pPr>
                    <a:r>
                      <a:rPr lang="es-MX" dirty="0" smtClean="0"/>
                      <a:t>Valija Diplomática</a:t>
                    </a:r>
                    <a:endParaRPr lang="es-MX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 sz="900" b="0" i="0" strike="noStrike">
                        <a:latin typeface="Calibri"/>
                      </a:defRPr>
                    </a:pPr>
                    <a:r>
                      <a:rPr lang="es-MX" dirty="0" smtClean="0"/>
                      <a:t>Cónsules Honorarios</a:t>
                    </a:r>
                    <a:endParaRPr lang="es-MX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 sz="900" b="0" i="0" strike="noStrike">
                        <a:latin typeface="Calibri"/>
                      </a:defRPr>
                    </a:pPr>
                    <a:r>
                      <a:rPr lang="en-US" dirty="0" smtClean="0"/>
                      <a:t>Intercambio</a:t>
                    </a:r>
                    <a:r>
                      <a:rPr lang="en-US" baseline="0" dirty="0" smtClean="0"/>
                      <a:t> de información entre Estados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5"/>
              <c:layout/>
              <c:tx>
                <c:rich>
                  <a:bodyPr/>
                  <a:lstStyle/>
                  <a:p>
                    <a:pPr>
                      <a:defRPr sz="900" b="0" i="0" strike="noStrike">
                        <a:latin typeface="Calibri"/>
                      </a:defRPr>
                    </a:pPr>
                    <a:r>
                      <a:rPr lang="es-MX" dirty="0" smtClean="0"/>
                      <a:t>Estados que envían/Estados que reciben</a:t>
                    </a:r>
                    <a:endParaRPr lang="es-MX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6"/>
              <c:layout/>
              <c:tx>
                <c:rich>
                  <a:bodyPr/>
                  <a:lstStyle/>
                  <a:p>
                    <a:pPr>
                      <a:defRPr sz="900" b="0" i="0" strike="noStrike">
                        <a:latin typeface="Calibri"/>
                      </a:defRPr>
                    </a:pPr>
                    <a:r>
                      <a:rPr lang="en-US" dirty="0" smtClean="0"/>
                      <a:t>Estados representados por otros Estados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7"/>
              <c:layout/>
              <c:tx>
                <c:rich>
                  <a:bodyPr/>
                  <a:lstStyle/>
                  <a:p>
                    <a:pPr>
                      <a:defRPr sz="900" b="0" i="0" strike="noStrike">
                        <a:latin typeface="Calibri"/>
                      </a:defRPr>
                    </a:pPr>
                    <a:r>
                      <a:rPr lang="es-MX" dirty="0"/>
                      <a:t>No </a:t>
                    </a:r>
                    <a:r>
                      <a:rPr lang="es-MX" dirty="0" smtClean="0"/>
                      <a:t>Actualizaciones</a:t>
                    </a:r>
                    <a:endParaRPr lang="es-MX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8"/>
              <c:layout/>
              <c:tx>
                <c:rich>
                  <a:bodyPr/>
                  <a:lstStyle/>
                  <a:p>
                    <a:pPr>
                      <a:defRPr sz="900" b="0" i="0" strike="noStrike">
                        <a:latin typeface="Calibri"/>
                      </a:defRPr>
                    </a:pPr>
                    <a:r>
                      <a:rPr lang="es-MX" dirty="0" smtClean="0"/>
                      <a:t>Notificaciones  de arresto</a:t>
                    </a:r>
                    <a:endParaRPr lang="es-MX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9"/>
              <c:layout/>
              <c:tx>
                <c:rich>
                  <a:bodyPr/>
                  <a:lstStyle/>
                  <a:p>
                    <a:pPr>
                      <a:defRPr sz="900" b="0" i="0" strike="noStrike">
                        <a:latin typeface="Calibri"/>
                      </a:defRPr>
                    </a:pPr>
                    <a:r>
                      <a:rPr lang="es-MX" dirty="0" smtClean="0"/>
                      <a:t>Acceso</a:t>
                    </a:r>
                    <a:r>
                      <a:rPr lang="es-MX" baseline="0" dirty="0" smtClean="0"/>
                      <a:t> a ciudadanos prisioneros</a:t>
                    </a:r>
                    <a:endParaRPr lang="es-MX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0"/>
              <c:layout/>
              <c:tx>
                <c:rich>
                  <a:bodyPr/>
                  <a:lstStyle/>
                  <a:p>
                    <a:pPr>
                      <a:defRPr sz="900" b="0" i="0" strike="noStrike">
                        <a:latin typeface="Calibri"/>
                      </a:defRPr>
                    </a:pPr>
                    <a:r>
                      <a:rPr lang="es-MX" dirty="0" smtClean="0"/>
                      <a:t>Empleados Locales</a:t>
                    </a:r>
                    <a:endParaRPr lang="es-MX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1"/>
              <c:layout/>
              <c:tx>
                <c:rich>
                  <a:bodyPr/>
                  <a:lstStyle/>
                  <a:p>
                    <a:pPr>
                      <a:defRPr sz="900" b="0" i="0" strike="noStrike">
                        <a:latin typeface="Calibri"/>
                      </a:defRPr>
                    </a:pPr>
                    <a:r>
                      <a:rPr lang="en-US" dirty="0" smtClean="0"/>
                      <a:t>Ciudadanía Múltiple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9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'P1D - Quant'!$A$2:$A$13</c:f>
              <c:strCache>
                <c:ptCount val="12"/>
                <c:pt idx="0">
                  <c:v>12.3</c:v>
                </c:pt>
                <c:pt idx="1">
                  <c:v>12.9</c:v>
                </c:pt>
                <c:pt idx="2">
                  <c:v>12.8</c:v>
                </c:pt>
                <c:pt idx="3">
                  <c:v>12.4</c:v>
                </c:pt>
                <c:pt idx="4">
                  <c:v>12.5</c:v>
                </c:pt>
                <c:pt idx="5">
                  <c:v>12.7</c:v>
                </c:pt>
                <c:pt idx="6">
                  <c:v>12.12</c:v>
                </c:pt>
                <c:pt idx="7">
                  <c:v>12.1</c:v>
                </c:pt>
                <c:pt idx="8">
                  <c:v>12.6</c:v>
                </c:pt>
                <c:pt idx="9">
                  <c:v>12.11</c:v>
                </c:pt>
                <c:pt idx="10">
                  <c:v>12.2</c:v>
                </c:pt>
                <c:pt idx="11">
                  <c:v>12.10</c:v>
                </c:pt>
              </c:strCache>
            </c:strRef>
          </c:cat>
          <c:val>
            <c:numRef>
              <c:f>'P1D - Quant'!$B$2:$B$13</c:f>
              <c:numCache>
                <c:formatCode>0%</c:formatCode>
                <c:ptCount val="12"/>
                <c:pt idx="0">
                  <c:v>0.14285714285714285</c:v>
                </c:pt>
                <c:pt idx="1">
                  <c:v>0.14285714285714285</c:v>
                </c:pt>
                <c:pt idx="2">
                  <c:v>0.19047619047619047</c:v>
                </c:pt>
                <c:pt idx="3">
                  <c:v>0.23809523809523808</c:v>
                </c:pt>
                <c:pt idx="4">
                  <c:v>0.23809523809523808</c:v>
                </c:pt>
                <c:pt idx="5">
                  <c:v>0.23809523809523808</c:v>
                </c:pt>
                <c:pt idx="6">
                  <c:v>0.2857142857142857</c:v>
                </c:pt>
                <c:pt idx="7">
                  <c:v>0.33333333333333331</c:v>
                </c:pt>
                <c:pt idx="8">
                  <c:v>0.38095238095238093</c:v>
                </c:pt>
                <c:pt idx="9">
                  <c:v>0.38095238095238093</c:v>
                </c:pt>
                <c:pt idx="10">
                  <c:v>0.38095238095238093</c:v>
                </c:pt>
                <c:pt idx="11">
                  <c:v>0.38095238095238093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219392"/>
        <c:axId val="40220928"/>
      </c:barChart>
      <c:catAx>
        <c:axId val="40219392"/>
        <c:scaling>
          <c:orientation val="minMax"/>
        </c:scaling>
        <c:delete val="0"/>
        <c:axPos val="l"/>
        <c:majorTickMark val="out"/>
        <c:minorTickMark val="none"/>
        <c:tickLblPos val="nextTo"/>
        <c:crossAx val="40220928"/>
        <c:crosses val="autoZero"/>
        <c:auto val="1"/>
        <c:lblAlgn val="ctr"/>
        <c:lblOffset val="100"/>
        <c:noMultiLvlLbl val="0"/>
      </c:catAx>
      <c:valAx>
        <c:axId val="40220928"/>
        <c:scaling>
          <c:orientation val="minMax"/>
          <c:max val="1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402193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5" tIns="46292" rIns="92585" bIns="4629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1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5" tIns="46292" rIns="92585" bIns="4629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3873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5" tIns="46292" rIns="92585" bIns="4629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773873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5" tIns="46292" rIns="92585" bIns="4629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4B945BA-AA57-4A6A-BF30-15C082B6C456}" type="slidenum">
              <a:rPr lang="en-CA"/>
              <a:pPr>
                <a:defRPr/>
              </a:pPr>
              <a:t>‹Nº›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1984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5" tIns="46292" rIns="92585" bIns="4629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1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5" tIns="46292" rIns="92585" bIns="4629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85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720850" y="496888"/>
            <a:ext cx="3570288" cy="2676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66136" y="3243385"/>
            <a:ext cx="6478129" cy="5638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5" tIns="46292" rIns="92585" bIns="462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3873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5" tIns="46292" rIns="92585" bIns="4629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773873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5" tIns="46292" rIns="92585" bIns="4629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1F63A82-0D5B-4AC9-B3A6-21FA3CD7DBEB}" type="slidenum">
              <a:rPr lang="en-CA"/>
              <a:pPr>
                <a:defRPr/>
              </a:pPr>
              <a:t>‹Nº›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92284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51643" indent="-289093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56373" indent="-231275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18922" indent="-231275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81472" indent="-231275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44021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3006570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69119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931669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935FB1CB-9178-45E5-8B62-E31453253353}" type="slidenum">
              <a:rPr lang="en-CA" sz="1200"/>
              <a:pPr/>
              <a:t>1</a:t>
            </a:fld>
            <a:endParaRPr lang="en-CA" sz="1200" dirty="0"/>
          </a:p>
        </p:txBody>
      </p:sp>
      <p:sp>
        <p:nvSpPr>
          <p:cNvPr id="3880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496888"/>
            <a:ext cx="3570287" cy="2676525"/>
          </a:xfrm>
          <a:ln/>
        </p:spPr>
      </p:sp>
      <p:sp>
        <p:nvSpPr>
          <p:cNvPr id="38809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51643" indent="-289093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56373" indent="-231275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18922" indent="-231275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81472" indent="-231275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44021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3006570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69119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931669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82B248F8-E507-48F1-A85E-132E58DC03ED}" type="slidenum">
              <a:rPr lang="en-CA" sz="1200"/>
              <a:pPr/>
              <a:t>2</a:t>
            </a:fld>
            <a:endParaRPr lang="en-CA" sz="1200" dirty="0"/>
          </a:p>
        </p:txBody>
      </p:sp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51643" indent="-289093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56373" indent="-231275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18922" indent="-231275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81472" indent="-231275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44021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3006570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69119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931669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B5EF4340-1D9A-4041-99E1-850ED303D906}" type="slidenum">
              <a:rPr lang="en-CA" sz="1200"/>
              <a:pPr/>
              <a:t>3</a:t>
            </a:fld>
            <a:endParaRPr lang="en-CA" sz="1200" dirty="0"/>
          </a:p>
        </p:txBody>
      </p:sp>
      <p:sp>
        <p:nvSpPr>
          <p:cNvPr id="39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8" name="Rectangle 7"/>
          <p:cNvSpPr txBox="1">
            <a:spLocks noGrp="1" noChangeArrowheads="1"/>
          </p:cNvSpPr>
          <p:nvPr/>
        </p:nvSpPr>
        <p:spPr bwMode="auto">
          <a:xfrm>
            <a:off x="3972560" y="8773873"/>
            <a:ext cx="3037840" cy="46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85" tIns="46292" rIns="92585" bIns="46292" anchor="b"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fld id="{4D51D95A-4CD8-40DD-889B-343B75764037}" type="slidenum">
              <a:rPr lang="en-CA" sz="1200"/>
              <a:pPr algn="r"/>
              <a:t>4</a:t>
            </a:fld>
            <a:endParaRPr lang="en-CA" sz="1200" dirty="0"/>
          </a:p>
        </p:txBody>
      </p:sp>
      <p:sp>
        <p:nvSpPr>
          <p:cNvPr id="79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MX" dirty="0" smtClean="0"/>
              <a:t>Los temas de discusión incluyen:</a:t>
            </a:r>
          </a:p>
          <a:p>
            <a:r>
              <a:rPr lang="es-MX" dirty="0" smtClean="0"/>
              <a:t>Perfil de los servicios consulares</a:t>
            </a:r>
          </a:p>
          <a:p>
            <a:r>
              <a:rPr lang="es-MX" dirty="0" smtClean="0"/>
              <a:t>Participación y las expectativas de política y los medios de comunicación</a:t>
            </a:r>
          </a:p>
          <a:p>
            <a:r>
              <a:rPr lang="es-MX" dirty="0" smtClean="0"/>
              <a:t>Gestión de expectativas de los ciudadanos</a:t>
            </a:r>
          </a:p>
          <a:p>
            <a:r>
              <a:rPr lang="es-MX" dirty="0" smtClean="0"/>
              <a:t>Participación del sector privado en la prestación de servicios y los viajes seguros</a:t>
            </a:r>
          </a:p>
          <a:p>
            <a:r>
              <a:rPr lang="es-MX" dirty="0" smtClean="0"/>
              <a:t>Sistemas de información de viajes</a:t>
            </a:r>
          </a:p>
          <a:p>
            <a:r>
              <a:rPr lang="es-MX" dirty="0" smtClean="0"/>
              <a:t>Sistemas de registro de viajeros</a:t>
            </a:r>
          </a:p>
          <a:p>
            <a:r>
              <a:rPr lang="es-MX" dirty="0" smtClean="0"/>
              <a:t>Mantenerse al día con la tecnología y la sociedad</a:t>
            </a:r>
          </a:p>
          <a:p>
            <a:r>
              <a:rPr lang="es-MX" dirty="0" smtClean="0"/>
              <a:t>Sustracción de menores (los desafíos transfronterizos)</a:t>
            </a:r>
          </a:p>
          <a:p>
            <a:r>
              <a:rPr lang="es-MX" dirty="0" smtClean="0"/>
              <a:t>Convenciones de La Haya y proceso Malta</a:t>
            </a:r>
          </a:p>
          <a:p>
            <a:r>
              <a:rPr lang="es-MX" dirty="0" smtClean="0"/>
              <a:t>Límites</a:t>
            </a:r>
            <a:r>
              <a:rPr lang="es-MX" baseline="0" dirty="0" smtClean="0"/>
              <a:t> </a:t>
            </a:r>
            <a:r>
              <a:rPr lang="es-MX" dirty="0" smtClean="0"/>
              <a:t>y asuntos prácticos con la Convención de Viena sobre Relaciones Consulares</a:t>
            </a:r>
          </a:p>
          <a:p>
            <a:r>
              <a:rPr lang="es-MX" dirty="0" smtClean="0"/>
              <a:t>Aspectos consulares de los trabajadores migrantes</a:t>
            </a:r>
            <a:endParaRPr lang="fr-CA" dirty="0"/>
          </a:p>
          <a:p>
            <a:endParaRPr lang="en-CA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Rectangle 7"/>
          <p:cNvSpPr txBox="1">
            <a:spLocks noGrp="1" noChangeArrowheads="1"/>
          </p:cNvSpPr>
          <p:nvPr/>
        </p:nvSpPr>
        <p:spPr bwMode="auto">
          <a:xfrm>
            <a:off x="3972560" y="8773873"/>
            <a:ext cx="3037840" cy="46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85" tIns="46292" rIns="92585" bIns="46292" anchor="b"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fld id="{A779F05A-990E-4456-8F85-C5E85BB2E817}" type="slidenum">
              <a:rPr lang="en-CA" sz="1200"/>
              <a:pPr algn="r"/>
              <a:t>5</a:t>
            </a:fld>
            <a:endParaRPr lang="en-CA" sz="1200" dirty="0"/>
          </a:p>
        </p:txBody>
      </p:sp>
      <p:sp>
        <p:nvSpPr>
          <p:cNvPr id="79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Rectangle 7"/>
          <p:cNvSpPr txBox="1">
            <a:spLocks noGrp="1" noChangeArrowheads="1"/>
          </p:cNvSpPr>
          <p:nvPr/>
        </p:nvSpPr>
        <p:spPr bwMode="auto">
          <a:xfrm>
            <a:off x="3972560" y="8773873"/>
            <a:ext cx="3037840" cy="46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85" tIns="46292" rIns="92585" bIns="46292" anchor="b"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fld id="{A779F05A-990E-4456-8F85-C5E85BB2E817}" type="slidenum">
              <a:rPr lang="en-CA" sz="1200"/>
              <a:pPr algn="r"/>
              <a:t>6</a:t>
            </a:fld>
            <a:endParaRPr lang="en-CA" sz="1200" dirty="0"/>
          </a:p>
        </p:txBody>
      </p:sp>
      <p:sp>
        <p:nvSpPr>
          <p:cNvPr id="79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dirty="0" smtClean="0"/>
              <a:t>The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general</a:t>
            </a:r>
            <a:r>
              <a:rPr lang="fr-CA" baseline="0" dirty="0" smtClean="0"/>
              <a:t> sentiment </a:t>
            </a:r>
            <a:r>
              <a:rPr lang="fr-CA" baseline="0" dirty="0" err="1" smtClean="0"/>
              <a:t>among</a:t>
            </a:r>
            <a:r>
              <a:rPr lang="fr-CA" baseline="0" dirty="0" smtClean="0"/>
              <a:t> participants </a:t>
            </a:r>
            <a:r>
              <a:rPr lang="fr-CA" baseline="0" dirty="0" err="1" smtClean="0"/>
              <a:t>was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that</a:t>
            </a:r>
            <a:r>
              <a:rPr lang="fr-CA" baseline="0" dirty="0" smtClean="0"/>
              <a:t> </a:t>
            </a:r>
            <a:r>
              <a:rPr lang="fr-CA" baseline="0" dirty="0" err="1" smtClean="0"/>
              <a:t>managing</a:t>
            </a:r>
            <a:r>
              <a:rPr lang="fr-CA" baseline="0" dirty="0" smtClean="0"/>
              <a:t> expectations (</a:t>
            </a:r>
            <a:r>
              <a:rPr lang="fr-CA" baseline="0" dirty="0" err="1" smtClean="0"/>
              <a:t>political</a:t>
            </a:r>
            <a:r>
              <a:rPr lang="fr-CA" baseline="0" dirty="0" smtClean="0"/>
              <a:t>, media, </a:t>
            </a:r>
            <a:r>
              <a:rPr lang="fr-CA" baseline="0" dirty="0" err="1" smtClean="0"/>
              <a:t>citizens</a:t>
            </a:r>
            <a:r>
              <a:rPr lang="fr-CA" baseline="0" dirty="0" smtClean="0"/>
              <a:t>), </a:t>
            </a:r>
            <a:r>
              <a:rPr lang="fr-CA" baseline="0" dirty="0" err="1" smtClean="0"/>
              <a:t>scrutiny</a:t>
            </a:r>
            <a:r>
              <a:rPr lang="fr-CA" baseline="0" dirty="0" smtClean="0"/>
              <a:t> and </a:t>
            </a:r>
            <a:r>
              <a:rPr lang="fr-CA" baseline="0" dirty="0" err="1" smtClean="0"/>
              <a:t>technology</a:t>
            </a:r>
            <a:r>
              <a:rPr lang="fr-CA" baseline="0" dirty="0" smtClean="0"/>
              <a:t> </a:t>
            </a:r>
            <a:r>
              <a:rPr lang="fr-CA" baseline="0" dirty="0" err="1" smtClean="0"/>
              <a:t>were</a:t>
            </a:r>
            <a:r>
              <a:rPr lang="fr-CA" baseline="0" dirty="0" smtClean="0"/>
              <a:t> the top </a:t>
            </a:r>
            <a:r>
              <a:rPr lang="fr-CA" baseline="0" dirty="0" err="1" smtClean="0"/>
              <a:t>contemporary</a:t>
            </a:r>
            <a:r>
              <a:rPr lang="fr-CA" baseline="0" dirty="0" smtClean="0"/>
              <a:t> challenges. </a:t>
            </a:r>
            <a:r>
              <a:rPr lang="fr-CA" baseline="0" dirty="0" err="1" smtClean="0"/>
              <a:t>Interestingly</a:t>
            </a:r>
            <a:r>
              <a:rPr lang="fr-CA" baseline="0" dirty="0" smtClean="0"/>
              <a:t>, </a:t>
            </a:r>
            <a:r>
              <a:rPr lang="fr-CA" baseline="0" dirty="0" err="1" smtClean="0"/>
              <a:t>these</a:t>
            </a:r>
            <a:r>
              <a:rPr lang="fr-CA" baseline="0" dirty="0" smtClean="0"/>
              <a:t> operating </a:t>
            </a:r>
            <a:r>
              <a:rPr lang="fr-CA" baseline="0" dirty="0" err="1" smtClean="0"/>
              <a:t>environment</a:t>
            </a:r>
            <a:r>
              <a:rPr lang="fr-CA" baseline="0" dirty="0" smtClean="0"/>
              <a:t> challenges (</a:t>
            </a:r>
            <a:r>
              <a:rPr lang="fr-CA" baseline="0" dirty="0" err="1" smtClean="0"/>
              <a:t>where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consular</a:t>
            </a:r>
            <a:r>
              <a:rPr lang="fr-CA" baseline="0" dirty="0" smtClean="0"/>
              <a:t> services have no or </a:t>
            </a:r>
            <a:r>
              <a:rPr lang="fr-CA" baseline="0" dirty="0" err="1" smtClean="0"/>
              <a:t>very</a:t>
            </a:r>
            <a:r>
              <a:rPr lang="fr-CA" baseline="0" dirty="0" smtClean="0"/>
              <a:t> </a:t>
            </a:r>
            <a:r>
              <a:rPr lang="fr-CA" baseline="0" dirty="0" err="1" smtClean="0"/>
              <a:t>limited</a:t>
            </a:r>
            <a:r>
              <a:rPr lang="fr-CA" baseline="0" dirty="0" smtClean="0"/>
              <a:t> control over) </a:t>
            </a:r>
            <a:r>
              <a:rPr lang="fr-CA" baseline="0" dirty="0" err="1" smtClean="0"/>
              <a:t>were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generally</a:t>
            </a:r>
            <a:r>
              <a:rPr lang="fr-CA" baseline="0" dirty="0" smtClean="0"/>
              <a:t> </a:t>
            </a:r>
            <a:r>
              <a:rPr lang="fr-CA" baseline="0" dirty="0" err="1" smtClean="0"/>
              <a:t>identified</a:t>
            </a:r>
            <a:r>
              <a:rPr lang="fr-CA" baseline="0" dirty="0" smtClean="0"/>
              <a:t> as more </a:t>
            </a:r>
            <a:r>
              <a:rPr lang="fr-CA" baseline="0" dirty="0" err="1" smtClean="0"/>
              <a:t>accute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than</a:t>
            </a:r>
            <a:r>
              <a:rPr lang="fr-CA" baseline="0" dirty="0" smtClean="0"/>
              <a:t> certain </a:t>
            </a:r>
            <a:r>
              <a:rPr lang="fr-CA" baseline="0" dirty="0" err="1" smtClean="0"/>
              <a:t>specific</a:t>
            </a:r>
            <a:r>
              <a:rPr lang="fr-CA" baseline="0" dirty="0" smtClean="0"/>
              <a:t> </a:t>
            </a:r>
            <a:r>
              <a:rPr lang="fr-CA" baseline="0" dirty="0" err="1" smtClean="0"/>
              <a:t>capacity</a:t>
            </a:r>
            <a:r>
              <a:rPr lang="fr-CA" baseline="0" dirty="0" smtClean="0"/>
              <a:t> issues </a:t>
            </a:r>
            <a:r>
              <a:rPr lang="fr-CA" baseline="0" dirty="0" err="1" smtClean="0"/>
              <a:t>with</a:t>
            </a:r>
            <a:r>
              <a:rPr lang="fr-CA" baseline="0" dirty="0" smtClean="0"/>
              <a:t> respect to </a:t>
            </a:r>
            <a:r>
              <a:rPr lang="fr-CA" baseline="0" dirty="0" err="1" smtClean="0"/>
              <a:t>delivering</a:t>
            </a:r>
            <a:r>
              <a:rPr lang="fr-CA" baseline="0" dirty="0" smtClean="0"/>
              <a:t> </a:t>
            </a:r>
            <a:r>
              <a:rPr lang="fr-CA" baseline="0" dirty="0" err="1" smtClean="0"/>
              <a:t>consular</a:t>
            </a:r>
            <a:r>
              <a:rPr lang="fr-CA" baseline="0" dirty="0" smtClean="0"/>
              <a:t> services.  </a:t>
            </a:r>
            <a:endParaRPr lang="en-CA" dirty="0" smtClean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F63A82-0D5B-4AC9-B3A6-21FA3CD7DBEB}" type="slidenum">
              <a:rPr lang="en-CA" smtClean="0"/>
              <a:pPr>
                <a:defRPr/>
              </a:pPr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36547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dirty="0" smtClean="0"/>
              <a:t>More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than</a:t>
            </a:r>
            <a:r>
              <a:rPr lang="fr-CA" baseline="0" dirty="0" smtClean="0"/>
              <a:t> </a:t>
            </a:r>
            <a:r>
              <a:rPr lang="fr-CA" baseline="0" dirty="0" err="1" smtClean="0"/>
              <a:t>half</a:t>
            </a:r>
            <a:r>
              <a:rPr lang="fr-CA" baseline="0" dirty="0" smtClean="0"/>
              <a:t> of forum participants </a:t>
            </a:r>
            <a:r>
              <a:rPr lang="fr-CA" baseline="0" dirty="0" err="1" smtClean="0"/>
              <a:t>indicated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that</a:t>
            </a:r>
            <a:r>
              <a:rPr lang="fr-CA" baseline="0" dirty="0" smtClean="0"/>
              <a:t> the top 5 issues on </a:t>
            </a:r>
            <a:r>
              <a:rPr lang="fr-CA" baseline="0" dirty="0" err="1" smtClean="0"/>
              <a:t>this</a:t>
            </a:r>
            <a:r>
              <a:rPr lang="fr-CA" baseline="0" dirty="0" smtClean="0"/>
              <a:t> </a:t>
            </a:r>
            <a:r>
              <a:rPr lang="fr-CA" baseline="0" dirty="0" err="1" smtClean="0"/>
              <a:t>chart</a:t>
            </a:r>
            <a:r>
              <a:rPr lang="fr-CA" baseline="0" dirty="0" smtClean="0"/>
              <a:t> are real challenges for </a:t>
            </a:r>
            <a:r>
              <a:rPr lang="fr-CA" baseline="0" dirty="0" err="1" smtClean="0"/>
              <a:t>their</a:t>
            </a:r>
            <a:r>
              <a:rPr lang="fr-CA" baseline="0" dirty="0" smtClean="0"/>
              <a:t> </a:t>
            </a:r>
            <a:r>
              <a:rPr lang="fr-CA" baseline="0" dirty="0" err="1" smtClean="0"/>
              <a:t>consular</a:t>
            </a:r>
            <a:r>
              <a:rPr lang="fr-CA" baseline="0" dirty="0" smtClean="0"/>
              <a:t> services. In short, the key challenge </a:t>
            </a:r>
            <a:r>
              <a:rPr lang="fr-CA" baseline="0" dirty="0" err="1" smtClean="0"/>
              <a:t>seems</a:t>
            </a:r>
            <a:r>
              <a:rPr lang="fr-CA" baseline="0" dirty="0" smtClean="0"/>
              <a:t> </a:t>
            </a:r>
            <a:r>
              <a:rPr lang="fr-CA" baseline="0" dirty="0" err="1" smtClean="0"/>
              <a:t>related</a:t>
            </a:r>
            <a:r>
              <a:rPr lang="fr-CA" baseline="0" dirty="0" smtClean="0"/>
              <a:t> to </a:t>
            </a:r>
            <a:r>
              <a:rPr lang="fr-CA" baseline="0" dirty="0" err="1" smtClean="0"/>
              <a:t>identifying</a:t>
            </a:r>
            <a:r>
              <a:rPr lang="fr-CA" baseline="0" dirty="0" smtClean="0"/>
              <a:t>, </a:t>
            </a:r>
            <a:r>
              <a:rPr lang="fr-CA" baseline="0" dirty="0" err="1" smtClean="0"/>
              <a:t>locating</a:t>
            </a:r>
            <a:r>
              <a:rPr lang="fr-CA" baseline="0" dirty="0" smtClean="0"/>
              <a:t> and </a:t>
            </a:r>
            <a:r>
              <a:rPr lang="fr-CA" baseline="0" dirty="0" err="1" smtClean="0"/>
              <a:t>accessing</a:t>
            </a:r>
            <a:r>
              <a:rPr lang="fr-CA" baseline="0" dirty="0" smtClean="0"/>
              <a:t> </a:t>
            </a:r>
            <a:r>
              <a:rPr lang="fr-CA" baseline="0" dirty="0" err="1" smtClean="0"/>
              <a:t>citizens</a:t>
            </a:r>
            <a:r>
              <a:rPr lang="fr-CA" baseline="0" dirty="0" smtClean="0"/>
              <a:t> in </a:t>
            </a:r>
            <a:r>
              <a:rPr lang="fr-CA" baseline="0" dirty="0" err="1" smtClean="0"/>
              <a:t>crisis</a:t>
            </a:r>
            <a:r>
              <a:rPr lang="fr-CA" baseline="0" dirty="0" smtClean="0"/>
              <a:t> zones and the </a:t>
            </a:r>
            <a:r>
              <a:rPr lang="fr-CA" baseline="0" dirty="0" err="1" smtClean="0"/>
              <a:t>citizens</a:t>
            </a:r>
            <a:r>
              <a:rPr lang="fr-CA" baseline="0" dirty="0" smtClean="0"/>
              <a:t> </a:t>
            </a:r>
            <a:r>
              <a:rPr lang="fr-CA" baseline="0" dirty="0" err="1" smtClean="0"/>
              <a:t>capacity</a:t>
            </a:r>
            <a:r>
              <a:rPr lang="fr-CA" baseline="0" dirty="0" smtClean="0"/>
              <a:t> to </a:t>
            </a:r>
            <a:r>
              <a:rPr lang="fr-CA" baseline="0" dirty="0" err="1" smtClean="0"/>
              <a:t>leave</a:t>
            </a:r>
            <a:r>
              <a:rPr lang="fr-CA" baseline="0" dirty="0" smtClean="0"/>
              <a:t> (</a:t>
            </a:r>
            <a:r>
              <a:rPr lang="fr-CA" baseline="0" dirty="0" err="1" smtClean="0"/>
              <a:t>having</a:t>
            </a:r>
            <a:r>
              <a:rPr lang="fr-CA" baseline="0" dirty="0" smtClean="0"/>
              <a:t> </a:t>
            </a:r>
            <a:r>
              <a:rPr lang="fr-CA" baseline="0" dirty="0" err="1" smtClean="0"/>
              <a:t>proper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travel</a:t>
            </a:r>
            <a:r>
              <a:rPr lang="fr-CA" baseline="0" dirty="0" smtClean="0"/>
              <a:t> documentation). </a:t>
            </a:r>
            <a:endParaRPr lang="en-CA" dirty="0" smtClean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F63A82-0D5B-4AC9-B3A6-21FA3CD7DBEB}" type="slidenum">
              <a:rPr lang="en-CA" smtClean="0"/>
              <a:pPr>
                <a:defRPr/>
              </a:pPr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431248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err="1" smtClean="0"/>
              <a:t>TPs</a:t>
            </a:r>
            <a:r>
              <a:rPr lang="fr-CA" dirty="0" smtClean="0"/>
              <a:t>:</a:t>
            </a:r>
            <a:r>
              <a:rPr lang="fr-CA" baseline="0" dirty="0" smtClean="0"/>
              <a:t> </a:t>
            </a:r>
          </a:p>
          <a:p>
            <a:pPr marL="171450" indent="-171450">
              <a:buFontTx/>
              <a:buChar char="-"/>
            </a:pPr>
            <a:r>
              <a:rPr lang="fr-CA" baseline="0" dirty="0" smtClean="0"/>
              <a:t>This </a:t>
            </a:r>
            <a:r>
              <a:rPr lang="fr-CA" baseline="0" dirty="0" err="1" smtClean="0"/>
              <a:t>slide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presents</a:t>
            </a:r>
            <a:r>
              <a:rPr lang="fr-CA" baseline="0" dirty="0" smtClean="0"/>
              <a:t> issues </a:t>
            </a:r>
            <a:r>
              <a:rPr lang="fr-CA" baseline="0" dirty="0" err="1" smtClean="0"/>
              <a:t>where</a:t>
            </a:r>
            <a:r>
              <a:rPr lang="fr-CA" baseline="0" dirty="0" smtClean="0"/>
              <a:t>, </a:t>
            </a:r>
            <a:r>
              <a:rPr lang="fr-CA" baseline="0" dirty="0" err="1" smtClean="0"/>
              <a:t>according</a:t>
            </a:r>
            <a:r>
              <a:rPr lang="fr-CA" baseline="0" dirty="0" smtClean="0"/>
              <a:t> to participants, the VCCR has limitations or has </a:t>
            </a:r>
            <a:r>
              <a:rPr lang="fr-CA" baseline="0" dirty="0" err="1" smtClean="0"/>
              <a:t>shortcomings</a:t>
            </a:r>
            <a:endParaRPr lang="fr-CA" baseline="0" dirty="0" smtClean="0"/>
          </a:p>
          <a:p>
            <a:pPr marL="171450" indent="-171450">
              <a:buFontTx/>
              <a:buChar char="-"/>
            </a:pPr>
            <a:r>
              <a:rPr lang="fr-CA" baseline="0" dirty="0" smtClean="0"/>
              <a:t>No </a:t>
            </a:r>
            <a:r>
              <a:rPr lang="fr-CA" baseline="0" dirty="0" err="1" smtClean="0"/>
              <a:t>particular</a:t>
            </a:r>
            <a:r>
              <a:rPr lang="fr-CA" baseline="0" dirty="0" smtClean="0"/>
              <a:t> issue or </a:t>
            </a:r>
            <a:r>
              <a:rPr lang="fr-CA" baseline="0" dirty="0" err="1" smtClean="0"/>
              <a:t>shortcomings</a:t>
            </a:r>
            <a:r>
              <a:rPr lang="fr-CA" baseline="0" dirty="0" smtClean="0"/>
              <a:t> stand out, but </a:t>
            </a:r>
            <a:r>
              <a:rPr lang="fr-CA" baseline="0" dirty="0" err="1" smtClean="0"/>
              <a:t>most</a:t>
            </a:r>
            <a:r>
              <a:rPr lang="fr-CA" baseline="0" dirty="0" smtClean="0"/>
              <a:t> participants </a:t>
            </a:r>
            <a:r>
              <a:rPr lang="fr-CA" baseline="0" dirty="0" err="1" smtClean="0"/>
              <a:t>identified</a:t>
            </a:r>
            <a:r>
              <a:rPr lang="fr-CA" baseline="0" dirty="0" smtClean="0"/>
              <a:t> a </a:t>
            </a:r>
            <a:r>
              <a:rPr lang="fr-CA" baseline="0" dirty="0" err="1" smtClean="0"/>
              <a:t>number</a:t>
            </a:r>
            <a:r>
              <a:rPr lang="fr-CA" baseline="0" dirty="0" smtClean="0"/>
              <a:t> of issues</a:t>
            </a:r>
          </a:p>
          <a:p>
            <a:pPr marL="171450" indent="-171450">
              <a:buFontTx/>
              <a:buChar char="-"/>
            </a:pPr>
            <a:r>
              <a:rPr lang="fr-CA" baseline="0" dirty="0" err="1" smtClean="0"/>
              <a:t>While</a:t>
            </a:r>
            <a:r>
              <a:rPr lang="fr-CA" baseline="0" dirty="0" smtClean="0"/>
              <a:t> participants </a:t>
            </a:r>
            <a:r>
              <a:rPr lang="fr-CA" baseline="0" dirty="0" err="1" smtClean="0"/>
              <a:t>expressed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that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there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is</a:t>
            </a:r>
            <a:r>
              <a:rPr lang="fr-CA" baseline="0" dirty="0" smtClean="0"/>
              <a:t> </a:t>
            </a:r>
            <a:r>
              <a:rPr lang="fr-CA" baseline="0" dirty="0" err="1" smtClean="0"/>
              <a:t>limited</a:t>
            </a:r>
            <a:r>
              <a:rPr lang="fr-CA" baseline="0" dirty="0" smtClean="0"/>
              <a:t> </a:t>
            </a:r>
            <a:r>
              <a:rPr lang="fr-CA" baseline="0" dirty="0" err="1" smtClean="0"/>
              <a:t>interest</a:t>
            </a:r>
            <a:r>
              <a:rPr lang="fr-CA" baseline="0" dirty="0" smtClean="0"/>
              <a:t> in </a:t>
            </a:r>
            <a:r>
              <a:rPr lang="fr-CA" baseline="0" dirty="0" err="1" smtClean="0"/>
              <a:t>re-opening</a:t>
            </a:r>
            <a:r>
              <a:rPr lang="fr-CA" baseline="0" dirty="0" smtClean="0"/>
              <a:t> the VCCR, </a:t>
            </a:r>
            <a:r>
              <a:rPr lang="fr-CA" baseline="0" dirty="0" err="1" smtClean="0"/>
              <a:t>likely</a:t>
            </a:r>
            <a:r>
              <a:rPr lang="fr-CA" baseline="0" dirty="0" smtClean="0"/>
              <a:t> due to possible </a:t>
            </a:r>
            <a:r>
              <a:rPr lang="fr-CA" baseline="0" dirty="0" err="1" smtClean="0"/>
              <a:t>risks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that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this</a:t>
            </a:r>
            <a:r>
              <a:rPr lang="fr-CA" baseline="0" dirty="0" smtClean="0"/>
              <a:t> </a:t>
            </a:r>
            <a:r>
              <a:rPr lang="fr-CA" baseline="0" dirty="0" err="1" smtClean="0"/>
              <a:t>could</a:t>
            </a:r>
            <a:r>
              <a:rPr lang="fr-CA" baseline="0" dirty="0" smtClean="0"/>
              <a:t> </a:t>
            </a:r>
            <a:r>
              <a:rPr lang="fr-CA" baseline="0" dirty="0" err="1" smtClean="0"/>
              <a:t>present</a:t>
            </a:r>
            <a:r>
              <a:rPr lang="fr-CA" baseline="0" dirty="0" smtClean="0"/>
              <a:t>, </a:t>
            </a:r>
            <a:r>
              <a:rPr lang="fr-CA" baseline="0" dirty="0" err="1" smtClean="0"/>
              <a:t>they</a:t>
            </a:r>
            <a:r>
              <a:rPr lang="fr-CA" baseline="0" dirty="0" smtClean="0"/>
              <a:t> </a:t>
            </a:r>
            <a:r>
              <a:rPr lang="fr-CA" baseline="0" dirty="0" err="1" smtClean="0"/>
              <a:t>nevertheless</a:t>
            </a:r>
            <a:r>
              <a:rPr lang="fr-CA" baseline="0" dirty="0" smtClean="0"/>
              <a:t> </a:t>
            </a:r>
            <a:r>
              <a:rPr lang="fr-CA" baseline="0" dirty="0" err="1" smtClean="0"/>
              <a:t>confirmed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that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there</a:t>
            </a:r>
            <a:r>
              <a:rPr lang="fr-CA" baseline="0" dirty="0" smtClean="0"/>
              <a:t> are issues relevant to the VCCR </a:t>
            </a:r>
            <a:r>
              <a:rPr lang="fr-CA" baseline="0" dirty="0" err="1" smtClean="0"/>
              <a:t>where</a:t>
            </a:r>
            <a:r>
              <a:rPr lang="fr-CA" baseline="0" dirty="0" smtClean="0"/>
              <a:t> the VCCR  </a:t>
            </a:r>
            <a:r>
              <a:rPr lang="fr-CA" baseline="0" dirty="0" err="1" smtClean="0"/>
              <a:t>is</a:t>
            </a:r>
            <a:r>
              <a:rPr lang="fr-CA" baseline="0" dirty="0" smtClean="0"/>
              <a:t> of no help, or of </a:t>
            </a:r>
            <a:r>
              <a:rPr lang="fr-CA" baseline="0" dirty="0" err="1" smtClean="0"/>
              <a:t>limited</a:t>
            </a:r>
            <a:r>
              <a:rPr lang="fr-CA" baseline="0" dirty="0" smtClean="0"/>
              <a:t> help </a:t>
            </a:r>
            <a:r>
              <a:rPr lang="fr-CA" baseline="0" dirty="0" err="1" smtClean="0"/>
              <a:t>because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it</a:t>
            </a:r>
            <a:r>
              <a:rPr lang="fr-CA" baseline="0" dirty="0" smtClean="0"/>
              <a:t> </a:t>
            </a:r>
            <a:r>
              <a:rPr lang="fr-CA" baseline="0" dirty="0" err="1" smtClean="0"/>
              <a:t>didn’t</a:t>
            </a:r>
            <a:r>
              <a:rPr lang="fr-CA" baseline="0" dirty="0" smtClean="0"/>
              <a:t> </a:t>
            </a:r>
            <a:r>
              <a:rPr lang="fr-CA" baseline="0" dirty="0" err="1" smtClean="0"/>
              <a:t>keep</a:t>
            </a:r>
            <a:r>
              <a:rPr lang="fr-CA" baseline="0" dirty="0" smtClean="0"/>
              <a:t> up </a:t>
            </a:r>
            <a:r>
              <a:rPr lang="fr-CA" baseline="0" dirty="0" err="1" smtClean="0"/>
              <a:t>with</a:t>
            </a:r>
            <a:r>
              <a:rPr lang="fr-CA" baseline="0" dirty="0" smtClean="0"/>
              <a:t> an </a:t>
            </a:r>
            <a:r>
              <a:rPr lang="fr-CA" baseline="0" dirty="0" err="1" smtClean="0"/>
              <a:t>evolving</a:t>
            </a:r>
            <a:r>
              <a:rPr lang="fr-CA" baseline="0" dirty="0" smtClean="0"/>
              <a:t> world</a:t>
            </a:r>
          </a:p>
          <a:p>
            <a:pPr marL="171450" indent="-171450">
              <a:buFontTx/>
              <a:buChar char="-"/>
            </a:pPr>
            <a:r>
              <a:rPr lang="fr-CA" baseline="0" dirty="0" err="1" smtClean="0"/>
              <a:t>Therefore</a:t>
            </a:r>
            <a:r>
              <a:rPr lang="fr-CA" baseline="0" dirty="0" smtClean="0"/>
              <a:t>, the conclusion </a:t>
            </a:r>
            <a:r>
              <a:rPr lang="fr-CA" baseline="0" dirty="0" err="1" smtClean="0"/>
              <a:t>is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that</a:t>
            </a:r>
            <a:r>
              <a:rPr lang="fr-CA" baseline="0" dirty="0" smtClean="0"/>
              <a:t> solutions to </a:t>
            </a:r>
            <a:r>
              <a:rPr lang="fr-CA" baseline="0" dirty="0" err="1" smtClean="0"/>
              <a:t>identified</a:t>
            </a:r>
            <a:r>
              <a:rPr lang="fr-CA" baseline="0" dirty="0" smtClean="0"/>
              <a:t> and </a:t>
            </a:r>
            <a:r>
              <a:rPr lang="fr-CA" baseline="0" dirty="0" err="1" smtClean="0"/>
              <a:t>specific</a:t>
            </a:r>
            <a:r>
              <a:rPr lang="fr-CA" baseline="0" dirty="0" smtClean="0"/>
              <a:t> issues </a:t>
            </a:r>
            <a:r>
              <a:rPr lang="fr-CA" baseline="0" dirty="0" err="1" smtClean="0"/>
              <a:t>should</a:t>
            </a:r>
            <a:r>
              <a:rPr lang="fr-CA" baseline="0" dirty="0" smtClean="0"/>
              <a:t> </a:t>
            </a:r>
            <a:r>
              <a:rPr lang="fr-CA" baseline="0" dirty="0" err="1" smtClean="0"/>
              <a:t>be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pursued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through</a:t>
            </a:r>
            <a:r>
              <a:rPr lang="fr-CA" baseline="0" dirty="0" smtClean="0"/>
              <a:t> </a:t>
            </a:r>
            <a:r>
              <a:rPr lang="fr-CA" baseline="0" dirty="0" err="1" smtClean="0"/>
              <a:t>other</a:t>
            </a:r>
            <a:r>
              <a:rPr lang="fr-CA" baseline="0" dirty="0" smtClean="0"/>
              <a:t> avenues, </a:t>
            </a:r>
            <a:r>
              <a:rPr lang="fr-CA" baseline="0" dirty="0" err="1" smtClean="0"/>
              <a:t>such</a:t>
            </a:r>
            <a:r>
              <a:rPr lang="fr-CA" baseline="0" dirty="0" smtClean="0"/>
              <a:t> as </a:t>
            </a:r>
            <a:r>
              <a:rPr lang="fr-CA" baseline="0" dirty="0" err="1" smtClean="0"/>
              <a:t>bilateral</a:t>
            </a:r>
            <a:r>
              <a:rPr lang="fr-CA" baseline="0" dirty="0" smtClean="0"/>
              <a:t> or </a:t>
            </a:r>
            <a:r>
              <a:rPr lang="fr-CA" baseline="0" dirty="0" err="1" smtClean="0"/>
              <a:t>plurilateral</a:t>
            </a:r>
            <a:r>
              <a:rPr lang="fr-CA" baseline="0" dirty="0" smtClean="0"/>
              <a:t> </a:t>
            </a:r>
            <a:r>
              <a:rPr lang="fr-CA" baseline="0" dirty="0" err="1" smtClean="0"/>
              <a:t>agreements</a:t>
            </a:r>
            <a:r>
              <a:rPr lang="fr-CA" baseline="0" dirty="0" smtClean="0"/>
              <a:t>. </a:t>
            </a:r>
            <a:endParaRPr lang="en-CA" dirty="0" smtClean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F63A82-0D5B-4AC9-B3A6-21FA3CD7DBEB}" type="slidenum">
              <a:rPr lang="en-CA" smtClean="0"/>
              <a:pPr>
                <a:defRPr/>
              </a:pPr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33858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751-1690-4288-B709-7845AA4DB03F}" type="datetimeFigureOut">
              <a:rPr lang="en-CA" smtClean="0"/>
              <a:t>14/11/2013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226A-D56D-4C78-978B-56E406965F3D}" type="slidenum">
              <a:rPr lang="en-CA" smtClean="0"/>
              <a:t>‹Nº›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4201799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751-1690-4288-B709-7845AA4DB03F}" type="datetimeFigureOut">
              <a:rPr lang="en-CA" smtClean="0"/>
              <a:t>14/11/2013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226A-D56D-4C78-978B-56E406965F3D}" type="slidenum">
              <a:rPr lang="en-CA" smtClean="0"/>
              <a:t>‹Nº›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93818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751-1690-4288-B709-7845AA4DB03F}" type="datetimeFigureOut">
              <a:rPr lang="en-CA" smtClean="0"/>
              <a:t>14/11/2013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226A-D56D-4C78-978B-56E406965F3D}" type="slidenum">
              <a:rPr lang="en-CA" smtClean="0"/>
              <a:t>‹Nº›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23337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4"/>
          <p:cNvSpPr>
            <a:spLocks noChangeArrowheads="1"/>
          </p:cNvSpPr>
          <p:nvPr userDrawn="1"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sz="2800" b="1" dirty="0">
              <a:latin typeface="Tahoma" pitchFamily="34" charset="0"/>
              <a:cs typeface="+mn-cs"/>
            </a:endParaRPr>
          </a:p>
        </p:txBody>
      </p:sp>
      <p:sp>
        <p:nvSpPr>
          <p:cNvPr id="3" name="Rectangle 175"/>
          <p:cNvSpPr>
            <a:spLocks noChangeArrowheads="1"/>
          </p:cNvSpPr>
          <p:nvPr userDrawn="1"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dirty="0">
              <a:latin typeface="Tahoma" pitchFamily="34" charset="0"/>
              <a:cs typeface="+mn-cs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 userDrawn="1"/>
        </p:nvGraphicFramePr>
        <p:xfrm>
          <a:off x="0" y="-1588"/>
          <a:ext cx="9144000" cy="838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7183" name="Bitmap Image" r:id="rId3" imgW="6342857" imgH="581106" progId="PBrush">
                  <p:embed/>
                </p:oleObj>
              </mc:Choice>
              <mc:Fallback>
                <p:oleObj name="Bitmap Image" r:id="rId3" imgW="6342857" imgH="581106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88"/>
                        <a:ext cx="9144000" cy="8382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2169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751-1690-4288-B709-7845AA4DB03F}" type="datetimeFigureOut">
              <a:rPr lang="en-CA" smtClean="0"/>
              <a:t>14/11/2013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226A-D56D-4C78-978B-56E406965F3D}" type="slidenum">
              <a:rPr lang="en-CA" smtClean="0"/>
              <a:t>‹Nº›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4251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751-1690-4288-B709-7845AA4DB03F}" type="datetimeFigureOut">
              <a:rPr lang="en-CA" smtClean="0"/>
              <a:t>14/11/2013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226A-D56D-4C78-978B-56E406965F3D}" type="slidenum">
              <a:rPr lang="en-CA" smtClean="0"/>
              <a:t>‹Nº›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3194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751-1690-4288-B709-7845AA4DB03F}" type="datetimeFigureOut">
              <a:rPr lang="en-CA" smtClean="0"/>
              <a:t>14/11/2013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226A-D56D-4C78-978B-56E406965F3D}" type="slidenum">
              <a:rPr lang="en-CA" smtClean="0"/>
              <a:t>‹Nº›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19814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751-1690-4288-B709-7845AA4DB03F}" type="datetimeFigureOut">
              <a:rPr lang="en-CA" smtClean="0"/>
              <a:t>14/11/2013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226A-D56D-4C78-978B-56E406965F3D}" type="slidenum">
              <a:rPr lang="en-CA" smtClean="0"/>
              <a:t>‹Nº›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4507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751-1690-4288-B709-7845AA4DB03F}" type="datetimeFigureOut">
              <a:rPr lang="en-CA" smtClean="0"/>
              <a:t>14/11/2013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226A-D56D-4C78-978B-56E406965F3D}" type="slidenum">
              <a:rPr lang="en-CA" smtClean="0"/>
              <a:t>‹Nº›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84604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751-1690-4288-B709-7845AA4DB03F}" type="datetimeFigureOut">
              <a:rPr lang="en-CA" smtClean="0"/>
              <a:t>14/11/2013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226A-D56D-4C78-978B-56E406965F3D}" type="slidenum">
              <a:rPr lang="en-CA" smtClean="0"/>
              <a:t>‹Nº›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92569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751-1690-4288-B709-7845AA4DB03F}" type="datetimeFigureOut">
              <a:rPr lang="en-CA" smtClean="0"/>
              <a:t>14/11/2013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226A-D56D-4C78-978B-56E406965F3D}" type="slidenum">
              <a:rPr lang="en-CA" smtClean="0"/>
              <a:t>‹Nº›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4635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751-1690-4288-B709-7845AA4DB03F}" type="datetimeFigureOut">
              <a:rPr lang="en-CA" smtClean="0"/>
              <a:t>14/11/2013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226A-D56D-4C78-978B-56E406965F3D}" type="slidenum">
              <a:rPr lang="en-CA" smtClean="0"/>
              <a:t>‹Nº›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2884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E1751-1690-4288-B709-7845AA4DB03F}" type="datetimeFigureOut">
              <a:rPr lang="en-CA" smtClean="0"/>
              <a:t>14/11/2013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8226A-D56D-4C78-978B-56E406965F3D}" type="slidenum">
              <a:rPr lang="en-CA" smtClean="0"/>
              <a:t>‹Nº›</a:t>
            </a:fld>
            <a:endParaRPr lang="en-CA" dirty="0"/>
          </a:p>
        </p:txBody>
      </p:sp>
      <p:sp>
        <p:nvSpPr>
          <p:cNvPr id="7" name="Text Box 166"/>
          <p:cNvSpPr txBox="1">
            <a:spLocks noChangeArrowheads="1"/>
          </p:cNvSpPr>
          <p:nvPr userDrawn="1"/>
        </p:nvSpPr>
        <p:spPr bwMode="auto">
          <a:xfrm>
            <a:off x="6948488" y="836613"/>
            <a:ext cx="1944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 sz="2800" dirty="0">
              <a:cs typeface="+mn-cs"/>
            </a:endParaRPr>
          </a:p>
        </p:txBody>
      </p:sp>
      <p:pic>
        <p:nvPicPr>
          <p:cNvPr id="8" name="Picture 170" descr="black_red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453188"/>
            <a:ext cx="122396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Object 173"/>
          <p:cNvGraphicFramePr>
            <a:graphicFrameLocks noChangeAspect="1"/>
          </p:cNvGraphicFramePr>
          <p:nvPr userDrawn="1"/>
        </p:nvGraphicFramePr>
        <p:xfrm>
          <a:off x="0" y="-1588"/>
          <a:ext cx="9144000" cy="838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6159" name="Bitmap Image" r:id="rId16" imgW="6342857" imgH="581106" progId="PBrush">
                  <p:embed/>
                </p:oleObj>
              </mc:Choice>
              <mc:Fallback>
                <p:oleObj name="Bitmap Image" r:id="rId16" imgW="6342857" imgH="581106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88"/>
                        <a:ext cx="9144000" cy="8382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FFFFB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1318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10"/>
          <p:cNvSpPr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 dirty="0">
              <a:latin typeface="Tahoma" pitchFamily="34" charset="0"/>
            </a:endParaRPr>
          </a:p>
        </p:txBody>
      </p:sp>
      <p:sp>
        <p:nvSpPr>
          <p:cNvPr id="387075" name="Rectangle 22"/>
          <p:cNvSpPr>
            <a:spLocks noChangeArrowheads="1"/>
          </p:cNvSpPr>
          <p:nvPr/>
        </p:nvSpPr>
        <p:spPr bwMode="auto">
          <a:xfrm>
            <a:off x="869950" y="2019300"/>
            <a:ext cx="767238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25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87076" name="Text Box 24"/>
          <p:cNvSpPr txBox="1">
            <a:spLocks noChangeArrowheads="1"/>
          </p:cNvSpPr>
          <p:nvPr/>
        </p:nvSpPr>
        <p:spPr bwMode="auto">
          <a:xfrm>
            <a:off x="3255963" y="5514975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387079" name="Rectangle 59"/>
          <p:cNvSpPr>
            <a:spLocks noGrp="1" noChangeArrowheads="1"/>
          </p:cNvSpPr>
          <p:nvPr>
            <p:ph type="subTitle" idx="4294967295"/>
          </p:nvPr>
        </p:nvSpPr>
        <p:spPr>
          <a:xfrm>
            <a:off x="602456" y="1773238"/>
            <a:ext cx="8207375" cy="3455987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CA" sz="800" b="1" dirty="0" smtClean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CA" sz="1000" b="1" dirty="0" smtClean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fr-CA" b="1" dirty="0" smtClean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CA" b="1" dirty="0" smtClean="0">
                <a:solidFill>
                  <a:schemeClr val="tx2"/>
                </a:solidFill>
              </a:rPr>
              <a:t>PRESENTACIÓN PARA LA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CA" b="1" dirty="0" smtClean="0">
                <a:solidFill>
                  <a:schemeClr val="tx2"/>
                </a:solidFill>
              </a:rPr>
              <a:t>CONFERENCIA REGIONAL SOBRE MIGRACIÓN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fr-CA" b="1" dirty="0" smtClean="0">
                <a:solidFill>
                  <a:schemeClr val="tx2"/>
                </a:solidFill>
              </a:rPr>
              <a:t>SAN JOSÉ, COSTA RICA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endParaRPr lang="fr-CA" b="1" dirty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CA" sz="1800" b="1" dirty="0" smtClean="0">
                <a:solidFill>
                  <a:schemeClr val="tx2"/>
                </a:solidFill>
              </a:rPr>
              <a:t>FORO CONSULAR DE ALTOS FUNCIONARIOS 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fr-CA" sz="1800" b="1" dirty="0" smtClean="0">
                <a:solidFill>
                  <a:schemeClr val="tx2"/>
                </a:solidFill>
              </a:rPr>
              <a:t>Wilton </a:t>
            </a:r>
            <a:r>
              <a:rPr lang="fr-CA" sz="1800" b="1" dirty="0">
                <a:solidFill>
                  <a:schemeClr val="tx2"/>
                </a:solidFill>
              </a:rPr>
              <a:t>Park </a:t>
            </a:r>
            <a:r>
              <a:rPr lang="fr-CA" sz="1800" b="1" dirty="0" smtClean="0">
                <a:solidFill>
                  <a:schemeClr val="tx2"/>
                </a:solidFill>
              </a:rPr>
              <a:t>(RU), </a:t>
            </a:r>
            <a:r>
              <a:rPr lang="fr-CA" sz="1800" b="1" dirty="0">
                <a:solidFill>
                  <a:schemeClr val="tx2"/>
                </a:solidFill>
              </a:rPr>
              <a:t>3-5 </a:t>
            </a:r>
            <a:r>
              <a:rPr lang="fr-CA" sz="1800" b="1" dirty="0" smtClean="0">
                <a:solidFill>
                  <a:schemeClr val="tx2"/>
                </a:solidFill>
              </a:rPr>
              <a:t>Septembre 2013</a:t>
            </a:r>
            <a:endParaRPr lang="fr-CA" sz="1800" b="1" dirty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endParaRPr lang="en-CA" b="1" dirty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CA" sz="2800" b="1" dirty="0" smtClean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CA" sz="2800" b="1" dirty="0" smtClean="0">
              <a:solidFill>
                <a:schemeClr val="tx2"/>
              </a:solidFill>
            </a:endParaRPr>
          </a:p>
        </p:txBody>
      </p:sp>
      <p:sp>
        <p:nvSpPr>
          <p:cNvPr id="387080" name="Rectangle 60"/>
          <p:cNvSpPr>
            <a:spLocks noChangeArrowheads="1"/>
          </p:cNvSpPr>
          <p:nvPr/>
        </p:nvSpPr>
        <p:spPr bwMode="auto">
          <a:xfrm>
            <a:off x="6040438" y="1557338"/>
            <a:ext cx="15113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1200" b="1" dirty="0"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3" name="Rectangle 5"/>
          <p:cNvSpPr>
            <a:spLocks noChangeArrowheads="1"/>
          </p:cNvSpPr>
          <p:nvPr/>
        </p:nvSpPr>
        <p:spPr bwMode="auto">
          <a:xfrm>
            <a:off x="4572000" y="2060575"/>
            <a:ext cx="4284663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endParaRPr lang="en-CA" sz="1800" b="1" dirty="0">
              <a:latin typeface="Tahom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endParaRPr lang="en-CA" sz="1800" b="1" dirty="0">
              <a:latin typeface="Tahom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endParaRPr lang="en-CA" sz="1800" b="1" dirty="0">
              <a:latin typeface="Tahom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endParaRPr lang="en-CA" sz="1800" b="1" dirty="0">
              <a:latin typeface="Tahoma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539552" y="1844824"/>
            <a:ext cx="8136904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CA" sz="2800" dirty="0" smtClean="0"/>
              <a:t>Quizá la primera reunión internacional</a:t>
            </a:r>
            <a:r>
              <a:rPr lang="en-CA" sz="2800" dirty="0"/>
              <a:t> </a:t>
            </a:r>
            <a:r>
              <a:rPr lang="en-CA" sz="2800" dirty="0" smtClean="0"/>
              <a:t>de su tipo desde 1963.</a:t>
            </a:r>
          </a:p>
          <a:p>
            <a:pPr algn="just"/>
            <a:r>
              <a:rPr lang="en-CA" sz="2800" dirty="0" smtClean="0"/>
              <a:t>Concebida para “poner a prueba la idea”.</a:t>
            </a:r>
          </a:p>
          <a:p>
            <a:pPr algn="just"/>
            <a:r>
              <a:rPr lang="en-CA" sz="2800" dirty="0" smtClean="0"/>
              <a:t>22 países participantes de todos los continentes.</a:t>
            </a:r>
          </a:p>
          <a:p>
            <a:pPr algn="just"/>
            <a:r>
              <a:rPr lang="fr-CA" sz="2800" dirty="0" smtClean="0"/>
              <a:t>Comité Directivo formado por 7 países (Australia, Canadá, Corea, México, Países Bajos, Emiratos Árabes Unidos, Reino Unido).</a:t>
            </a:r>
            <a:endParaRPr lang="en-CA" sz="2800" dirty="0"/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685800" y="1052736"/>
            <a:ext cx="7772400" cy="792088"/>
          </a:xfrm>
        </p:spPr>
        <p:txBody>
          <a:bodyPr/>
          <a:lstStyle/>
          <a:p>
            <a:r>
              <a:rPr lang="fr-CA" dirty="0" smtClean="0"/>
              <a:t>Contexto</a:t>
            </a:r>
            <a:endParaRPr lang="en-CA" dirty="0"/>
          </a:p>
        </p:txBody>
      </p:sp>
      <p:pic>
        <p:nvPicPr>
          <p:cNvPr id="5" name="4 Image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0"/>
            <a:ext cx="2466975" cy="908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3568" y="980728"/>
            <a:ext cx="7772400" cy="1079500"/>
          </a:xfrm>
        </p:spPr>
        <p:txBody>
          <a:bodyPr/>
          <a:lstStyle/>
          <a:p>
            <a:r>
              <a:rPr lang="fr-CA" dirty="0" smtClean="0"/>
              <a:t>Objetivos</a:t>
            </a:r>
            <a:endParaRPr lang="en-CA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2132856"/>
            <a:ext cx="7772400" cy="4106019"/>
          </a:xfrm>
        </p:spPr>
        <p:txBody>
          <a:bodyPr>
            <a:normAutofit fontScale="92500"/>
          </a:bodyPr>
          <a:lstStyle/>
          <a:p>
            <a:pPr algn="just" eaLnBrk="0" fontAlgn="base" hangingPunct="0">
              <a:spcAft>
                <a:spcPct val="0"/>
              </a:spcAft>
              <a:buBlip>
                <a:blip r:embed="rId3"/>
              </a:buBlip>
            </a:pPr>
            <a:r>
              <a:rPr lang="es-ES" sz="3600" dirty="0"/>
              <a:t>Entender los desafíos y </a:t>
            </a:r>
            <a:r>
              <a:rPr lang="es-ES" sz="3600" dirty="0" smtClean="0"/>
              <a:t>problemáticas </a:t>
            </a:r>
            <a:r>
              <a:rPr lang="es-ES" sz="3600" dirty="0"/>
              <a:t>que enfrentan los servicios consulares</a:t>
            </a:r>
            <a:r>
              <a:rPr lang="es-ES" sz="3600" dirty="0" smtClean="0"/>
              <a:t>.</a:t>
            </a:r>
          </a:p>
          <a:p>
            <a:pPr algn="just" eaLnBrk="0" fontAlgn="base" hangingPunct="0">
              <a:spcAft>
                <a:spcPct val="0"/>
              </a:spcAft>
              <a:buBlip>
                <a:blip r:embed="rId3"/>
              </a:buBlip>
            </a:pPr>
            <a:r>
              <a:rPr lang="es-MX" sz="3400" dirty="0"/>
              <a:t>Facilitar el intercambio de las mejores prácticas</a:t>
            </a:r>
            <a:r>
              <a:rPr lang="es-MX" sz="3400" dirty="0" smtClean="0"/>
              <a:t>.</a:t>
            </a:r>
          </a:p>
          <a:p>
            <a:pPr algn="just" eaLnBrk="0" fontAlgn="base" hangingPunct="0">
              <a:spcAft>
                <a:spcPct val="0"/>
              </a:spcAft>
              <a:buBlip>
                <a:blip r:embed="rId3"/>
              </a:buBlip>
            </a:pPr>
            <a:r>
              <a:rPr lang="en-CA" sz="3400" dirty="0"/>
              <a:t>Compartir oportunidades e innovaciones</a:t>
            </a:r>
            <a:r>
              <a:rPr lang="en-CA" sz="3400" dirty="0" smtClean="0"/>
              <a:t>.</a:t>
            </a:r>
          </a:p>
          <a:p>
            <a:pPr algn="just" eaLnBrk="0" fontAlgn="base" hangingPunct="0">
              <a:spcAft>
                <a:spcPct val="0"/>
              </a:spcAft>
              <a:buBlip>
                <a:blip r:embed="rId3"/>
              </a:buBlip>
            </a:pPr>
            <a:r>
              <a:rPr lang="en-CA" sz="3400" dirty="0" smtClean="0"/>
              <a:t>Explorar una mayor cooperación y la creación de red de contactos.</a:t>
            </a:r>
            <a:endParaRPr lang="en-CA" sz="3400" dirty="0"/>
          </a:p>
        </p:txBody>
      </p:sp>
      <p:pic>
        <p:nvPicPr>
          <p:cNvPr id="4" name="3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0"/>
            <a:ext cx="2466975" cy="908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5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9138"/>
            <a:ext cx="8351838" cy="696912"/>
          </a:xfrm>
        </p:spPr>
        <p:txBody>
          <a:bodyPr>
            <a:spAutoFit/>
          </a:bodyPr>
          <a:lstStyle/>
          <a:p>
            <a:pPr lvl="1">
              <a:buFontTx/>
              <a:buNone/>
            </a:pPr>
            <a:endParaRPr lang="en-CA" sz="1800" b="1" dirty="0" smtClean="0">
              <a:solidFill>
                <a:schemeClr val="tx2"/>
              </a:solidFill>
            </a:endParaRPr>
          </a:p>
          <a:p>
            <a:pPr eaLnBrk="1" hangingPunct="1"/>
            <a:endParaRPr lang="en-CA" sz="1800" b="1" dirty="0" smtClean="0">
              <a:solidFill>
                <a:schemeClr val="tx2"/>
              </a:solidFill>
            </a:endParaRPr>
          </a:p>
        </p:txBody>
      </p:sp>
      <p:sp>
        <p:nvSpPr>
          <p:cNvPr id="796676" name="Rectangle 5"/>
          <p:cNvSpPr>
            <a:spLocks noChangeArrowheads="1"/>
          </p:cNvSpPr>
          <p:nvPr/>
        </p:nvSpPr>
        <p:spPr bwMode="auto">
          <a:xfrm>
            <a:off x="4572000" y="2060575"/>
            <a:ext cx="4284663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endParaRPr lang="en-CA" sz="1800" b="1" dirty="0">
              <a:latin typeface="Tahom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endParaRPr lang="en-CA" sz="1800" b="1" dirty="0">
              <a:latin typeface="Tahom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endParaRPr lang="en-CA" sz="1800" b="1" dirty="0">
              <a:latin typeface="Tahom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endParaRPr lang="en-CA" sz="1800" b="1" dirty="0">
              <a:latin typeface="Tahoma" pitchFamily="34" charset="0"/>
            </a:endParaRP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77505" y="1031415"/>
            <a:ext cx="7772400" cy="1007492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fr-CA" dirty="0" smtClean="0"/>
              <a:t>Programa</a:t>
            </a:r>
            <a:endParaRPr lang="en-CA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683568" y="2060848"/>
            <a:ext cx="7772400" cy="403401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fr-CA" dirty="0" smtClean="0"/>
              <a:t>Siete sesiones de trabajo: </a:t>
            </a:r>
          </a:p>
          <a:p>
            <a:pPr lvl="1" algn="just"/>
            <a:r>
              <a:rPr lang="es-ES" dirty="0"/>
              <a:t>Tendencias </a:t>
            </a:r>
            <a:r>
              <a:rPr lang="es-ES" dirty="0" smtClean="0"/>
              <a:t>consulares contemporáneas y sus desafíos.</a:t>
            </a:r>
          </a:p>
          <a:p>
            <a:pPr lvl="1" algn="just"/>
            <a:r>
              <a:rPr lang="es-MX" dirty="0"/>
              <a:t>Realidades en evolución: la sociedad y la tecnología.</a:t>
            </a:r>
          </a:p>
          <a:p>
            <a:pPr lvl="1" algn="just"/>
            <a:r>
              <a:rPr lang="es-MX" dirty="0"/>
              <a:t>Manejo de </a:t>
            </a:r>
            <a:r>
              <a:rPr lang="es-MX" dirty="0" smtClean="0"/>
              <a:t>emergencias </a:t>
            </a:r>
            <a:r>
              <a:rPr lang="es-MX" dirty="0"/>
              <a:t>y </a:t>
            </a:r>
            <a:r>
              <a:rPr lang="es-MX" dirty="0" smtClean="0"/>
              <a:t>respuesta </a:t>
            </a:r>
            <a:r>
              <a:rPr lang="es-MX" dirty="0"/>
              <a:t>a las </a:t>
            </a:r>
            <a:r>
              <a:rPr lang="es-MX" dirty="0" smtClean="0"/>
              <a:t>crisis</a:t>
            </a:r>
            <a:r>
              <a:rPr lang="es-MX" dirty="0"/>
              <a:t>.</a:t>
            </a:r>
          </a:p>
          <a:p>
            <a:pPr lvl="1" algn="just"/>
            <a:r>
              <a:rPr lang="es-MX" dirty="0" smtClean="0"/>
              <a:t>Asuntos </a:t>
            </a:r>
            <a:r>
              <a:rPr lang="es-MX" dirty="0"/>
              <a:t>de </a:t>
            </a:r>
            <a:r>
              <a:rPr lang="es-MX" dirty="0" smtClean="0"/>
              <a:t>Derecho </a:t>
            </a:r>
            <a:r>
              <a:rPr lang="es-MX" dirty="0"/>
              <a:t>familiar.</a:t>
            </a:r>
          </a:p>
          <a:p>
            <a:pPr lvl="1" algn="just"/>
            <a:r>
              <a:rPr lang="es-MX" dirty="0"/>
              <a:t>Los ciudadanos globales y los marcos internacionales.</a:t>
            </a:r>
          </a:p>
          <a:p>
            <a:pPr lvl="1" algn="just"/>
            <a:r>
              <a:rPr lang="es-MX" dirty="0"/>
              <a:t>Nuevas demandas / servicios y </a:t>
            </a:r>
            <a:r>
              <a:rPr lang="es-MX" dirty="0" smtClean="0"/>
              <a:t>viajes seguros.</a:t>
            </a:r>
            <a:endParaRPr lang="es-MX" dirty="0"/>
          </a:p>
          <a:p>
            <a:pPr lvl="1" algn="just"/>
            <a:r>
              <a:rPr lang="es-MX" dirty="0"/>
              <a:t>Oportunidades y </a:t>
            </a:r>
            <a:r>
              <a:rPr lang="es-MX" dirty="0" smtClean="0"/>
              <a:t>nuevas prácticas.</a:t>
            </a:r>
            <a:endParaRPr lang="en-CA" dirty="0"/>
          </a:p>
        </p:txBody>
      </p:sp>
      <p:pic>
        <p:nvPicPr>
          <p:cNvPr id="6" name="5 Image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0"/>
            <a:ext cx="2466975" cy="908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23528" y="908720"/>
            <a:ext cx="8424936" cy="573325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buSzTx/>
              <a:buBlip>
                <a:blip r:embed="rId3"/>
              </a:buBlip>
            </a:pPr>
            <a:endParaRPr lang="en-CA" dirty="0" smtClean="0"/>
          </a:p>
          <a:p>
            <a:pPr marL="342900" lvl="1" indent="-342900" algn="just">
              <a:buSzTx/>
              <a:buBlip>
                <a:blip r:embed="rId3"/>
              </a:buBlip>
            </a:pPr>
            <a:r>
              <a:rPr lang="es-MX" sz="2000" dirty="0" smtClean="0"/>
              <a:t>Intereses comunes/compartidos, así como interés de intercambiar </a:t>
            </a:r>
            <a:r>
              <a:rPr lang="es-MX" sz="2000" dirty="0" smtClean="0"/>
              <a:t> </a:t>
            </a:r>
            <a:r>
              <a:rPr lang="es-MX" sz="2000" dirty="0" smtClean="0"/>
              <a:t>experiencias</a:t>
            </a:r>
            <a:r>
              <a:rPr lang="es-MX" sz="2000" dirty="0" smtClean="0"/>
              <a:t>.</a:t>
            </a:r>
            <a:endParaRPr lang="es-MX" sz="2000" dirty="0" smtClean="0"/>
          </a:p>
          <a:p>
            <a:pPr marL="342900" lvl="1" indent="-342900" algn="just">
              <a:buSzTx/>
              <a:buBlip>
                <a:blip r:embed="rId3"/>
              </a:buBlip>
            </a:pPr>
            <a:r>
              <a:rPr lang="en-CA" sz="2000" dirty="0" smtClean="0"/>
              <a:t>La mayoría de los Estados presentan situaciones similares:</a:t>
            </a:r>
          </a:p>
          <a:p>
            <a:pPr lvl="1" algn="just"/>
            <a:r>
              <a:rPr lang="es-MX" sz="2000" dirty="0" smtClean="0"/>
              <a:t>Presión sobre la capacidad de atención</a:t>
            </a:r>
            <a:endParaRPr lang="es-MX" sz="2000" dirty="0"/>
          </a:p>
          <a:p>
            <a:pPr lvl="1" algn="just"/>
            <a:r>
              <a:rPr lang="es-MX" sz="2000" dirty="0" smtClean="0"/>
              <a:t>Insuficientes recursos</a:t>
            </a:r>
            <a:endParaRPr lang="es-MX" sz="2000" dirty="0"/>
          </a:p>
          <a:p>
            <a:pPr lvl="1" algn="just"/>
            <a:r>
              <a:rPr lang="es-MX" sz="2000" dirty="0" smtClean="0"/>
              <a:t>Expectativas </a:t>
            </a:r>
            <a:r>
              <a:rPr lang="es-MX" sz="2000" dirty="0"/>
              <a:t>poco realistas</a:t>
            </a:r>
          </a:p>
          <a:p>
            <a:pPr lvl="1" algn="just"/>
            <a:r>
              <a:rPr lang="es-MX" sz="2000" dirty="0" smtClean="0"/>
              <a:t>Adaptación al </a:t>
            </a:r>
            <a:r>
              <a:rPr lang="es-MX" sz="2000" dirty="0" smtClean="0"/>
              <a:t>cambio</a:t>
            </a:r>
            <a:endParaRPr lang="es-MX" sz="2000" dirty="0"/>
          </a:p>
          <a:p>
            <a:pPr lvl="1" algn="just"/>
            <a:r>
              <a:rPr lang="es-MX" sz="2000" dirty="0" smtClean="0"/>
              <a:t>Búsqueda de </a:t>
            </a:r>
            <a:r>
              <a:rPr lang="es-MX" sz="2000" dirty="0"/>
              <a:t>formas eficaces para </a:t>
            </a:r>
            <a:r>
              <a:rPr lang="es-MX" sz="2000" dirty="0" smtClean="0"/>
              <a:t>asistir </a:t>
            </a:r>
            <a:r>
              <a:rPr lang="es-MX" sz="2000" dirty="0"/>
              <a:t>/ proteger a los grupos </a:t>
            </a:r>
            <a:r>
              <a:rPr lang="es-MX" sz="2000" dirty="0" smtClean="0"/>
              <a:t>vulnerables</a:t>
            </a:r>
          </a:p>
          <a:p>
            <a:pPr algn="just"/>
            <a:r>
              <a:rPr lang="es-MX" sz="2000" dirty="0" smtClean="0"/>
              <a:t>Enfoques diferentes en materia de protección de ciudadanos </a:t>
            </a:r>
            <a:r>
              <a:rPr lang="es-MX" sz="2000" dirty="0"/>
              <a:t>en el </a:t>
            </a:r>
            <a:r>
              <a:rPr lang="es-MX" sz="2000" dirty="0" smtClean="0"/>
              <a:t>exterior: el </a:t>
            </a:r>
            <a:r>
              <a:rPr lang="es-MX" sz="2000" dirty="0"/>
              <a:t>último </a:t>
            </a:r>
            <a:r>
              <a:rPr lang="es-MX" sz="2000" dirty="0" smtClean="0"/>
              <a:t>recurso disponible / proactivo </a:t>
            </a:r>
            <a:r>
              <a:rPr lang="es-MX" sz="2000" dirty="0"/>
              <a:t>(mediación, prevención, redes </a:t>
            </a:r>
            <a:r>
              <a:rPr lang="es-MX" sz="2000" dirty="0" smtClean="0"/>
              <a:t>...).</a:t>
            </a:r>
          </a:p>
          <a:p>
            <a:pPr algn="just"/>
            <a:r>
              <a:rPr lang="es-MX" sz="2000" dirty="0"/>
              <a:t>Consenso </a:t>
            </a:r>
            <a:r>
              <a:rPr lang="es-MX" sz="2000" dirty="0" smtClean="0"/>
              <a:t>de que </a:t>
            </a:r>
            <a:r>
              <a:rPr lang="es-MX" sz="2000" dirty="0"/>
              <a:t>el Foro Consular debe continuar como un lugar para la comunicación, el intercambio y la cooperación</a:t>
            </a:r>
            <a:r>
              <a:rPr lang="en-CA" sz="2000" dirty="0" smtClean="0"/>
              <a:t>. </a:t>
            </a:r>
          </a:p>
          <a:p>
            <a:pPr marL="457200" lvl="1" indent="0" algn="just">
              <a:buNone/>
            </a:pPr>
            <a:endParaRPr lang="en-CA" dirty="0"/>
          </a:p>
          <a:p>
            <a:endParaRPr lang="fr-CA" dirty="0" smtClean="0"/>
          </a:p>
          <a:p>
            <a:pPr marL="457200" lvl="1" indent="0">
              <a:buNone/>
            </a:pPr>
            <a:endParaRPr lang="en-CA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63280" y="620688"/>
            <a:ext cx="7772400" cy="864096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fr-CA" dirty="0" smtClean="0"/>
              <a:t>Conclusiones</a:t>
            </a:r>
            <a:endParaRPr lang="en-CA" dirty="0"/>
          </a:p>
        </p:txBody>
      </p:sp>
      <p:pic>
        <p:nvPicPr>
          <p:cNvPr id="4" name="3 Image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0"/>
            <a:ext cx="2466975" cy="908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533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666237" y="1988840"/>
            <a:ext cx="7772400" cy="432048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s-MX" sz="2000" dirty="0"/>
              <a:t>Revisión de los acuerdos consulares bilaterales y </a:t>
            </a:r>
            <a:r>
              <a:rPr lang="es-MX" sz="2000" dirty="0" smtClean="0"/>
              <a:t>multilaterales</a:t>
            </a:r>
            <a:r>
              <a:rPr lang="es-MX" sz="2000" dirty="0"/>
              <a:t>.</a:t>
            </a:r>
          </a:p>
          <a:p>
            <a:pPr algn="just"/>
            <a:r>
              <a:rPr lang="es-MX" sz="2000" dirty="0"/>
              <a:t>Apoyar la investigación académica </a:t>
            </a:r>
            <a:r>
              <a:rPr lang="es-MX" sz="2000" dirty="0" smtClean="0"/>
              <a:t>(de acuerdo a las capacidades </a:t>
            </a:r>
            <a:r>
              <a:rPr lang="es-MX" sz="2000" dirty="0"/>
              <a:t>nacionales) con el fin de avanzar en </a:t>
            </a:r>
            <a:r>
              <a:rPr lang="es-MX" sz="2000" dirty="0" smtClean="0"/>
              <a:t>una </a:t>
            </a:r>
            <a:r>
              <a:rPr lang="es-MX" sz="2000" dirty="0"/>
              <a:t>política </a:t>
            </a:r>
            <a:r>
              <a:rPr lang="es-MX" sz="2000" dirty="0" smtClean="0"/>
              <a:t>consular internacional.</a:t>
            </a:r>
            <a:endParaRPr lang="es-MX" sz="2000" dirty="0"/>
          </a:p>
          <a:p>
            <a:pPr algn="just"/>
            <a:r>
              <a:rPr lang="es-MX" sz="2000" dirty="0"/>
              <a:t>Establecer contacto con los grupos sobre temas específicos para identificar y desarrollar herramientas, mejores prácticas, soluciones a los problemas y propuestas de iniciativas conjuntas comunes.</a:t>
            </a:r>
          </a:p>
          <a:p>
            <a:pPr algn="just"/>
            <a:r>
              <a:rPr lang="es-MX" sz="2000" dirty="0"/>
              <a:t>Oportunidades de </a:t>
            </a:r>
            <a:r>
              <a:rPr lang="es-MX" sz="2000" dirty="0" smtClean="0"/>
              <a:t>capacitación conjunta.</a:t>
            </a:r>
            <a:endParaRPr lang="es-MX" sz="2000" dirty="0"/>
          </a:p>
          <a:p>
            <a:pPr algn="just"/>
            <a:r>
              <a:rPr lang="es-MX" sz="2000" dirty="0"/>
              <a:t>C</a:t>
            </a:r>
            <a:r>
              <a:rPr lang="es-MX" sz="2000" dirty="0" smtClean="0"/>
              <a:t>ooperación </a:t>
            </a:r>
            <a:r>
              <a:rPr lang="es-MX" sz="2000" dirty="0"/>
              <a:t>regional, la colaboración y el diálogo con todos los interlocutores que participan en asuntos consulares.</a:t>
            </a:r>
          </a:p>
          <a:p>
            <a:pPr algn="just"/>
            <a:r>
              <a:rPr lang="es-MX" sz="2000" dirty="0"/>
              <a:t>Oportunidades de </a:t>
            </a:r>
            <a:r>
              <a:rPr lang="es-MX" sz="2000" dirty="0" smtClean="0"/>
              <a:t>colaboración </a:t>
            </a:r>
            <a:r>
              <a:rPr lang="es-MX" sz="2000" dirty="0"/>
              <a:t>con el sector privado y las ONG.</a:t>
            </a:r>
            <a:endParaRPr lang="fr-CA" sz="2000" dirty="0"/>
          </a:p>
          <a:p>
            <a:pPr marL="0" indent="0" algn="just">
              <a:buNone/>
            </a:pPr>
            <a:endParaRPr lang="en-CA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83568" y="908720"/>
            <a:ext cx="7772400" cy="1007492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fr-CA" dirty="0" smtClean="0"/>
              <a:t>Futuras iniciativas y propuestas?</a:t>
            </a:r>
            <a:endParaRPr lang="en-CA" dirty="0"/>
          </a:p>
        </p:txBody>
      </p:sp>
      <p:pic>
        <p:nvPicPr>
          <p:cNvPr id="4" name="3 Image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4" y="17052"/>
            <a:ext cx="2466975" cy="908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296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US" dirty="0" smtClean="0"/>
              <a:t>Desafíos contemporáneos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122057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0667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/>
          <a:lstStyle/>
          <a:p>
            <a:r>
              <a:rPr lang="en-US" dirty="0" smtClean="0"/>
              <a:t>Clasificación de Crisis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5684620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4281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143000"/>
          </a:xfrm>
        </p:spPr>
        <p:txBody>
          <a:bodyPr/>
          <a:lstStyle/>
          <a:p>
            <a:r>
              <a:rPr lang="en-US" dirty="0" smtClean="0"/>
              <a:t>Convención de Viena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5047760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25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30577</TotalTime>
  <Words>964</Words>
  <Application>Microsoft Office PowerPoint</Application>
  <PresentationFormat>Presentación en pantalla (4:3)</PresentationFormat>
  <Paragraphs>132</Paragraphs>
  <Slides>9</Slides>
  <Notes>9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Office Theme</vt:lpstr>
      <vt:lpstr>Bitmap Image</vt:lpstr>
      <vt:lpstr>Presentación de PowerPoint</vt:lpstr>
      <vt:lpstr>Contexto</vt:lpstr>
      <vt:lpstr>Objetivos</vt:lpstr>
      <vt:lpstr>Presentación de PowerPoint</vt:lpstr>
      <vt:lpstr>Presentación de PowerPoint</vt:lpstr>
      <vt:lpstr>Presentación de PowerPoint</vt:lpstr>
      <vt:lpstr>Desafíos contemporáneos </vt:lpstr>
      <vt:lpstr>Clasificación de Crisis</vt:lpstr>
      <vt:lpstr>Convención de Viena</vt:lpstr>
    </vt:vector>
  </TitlesOfParts>
  <Company>DFAIT-MAECI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MCOs and MAOs from  Africa and the Middle East</dc:title>
  <dc:creator>kimpa</dc:creator>
  <cp:lastModifiedBy>elopezs</cp:lastModifiedBy>
  <cp:revision>1564</cp:revision>
  <cp:lastPrinted>2013-09-24T13:27:56Z</cp:lastPrinted>
  <dcterms:created xsi:type="dcterms:W3CDTF">2002-10-29T19:49:46Z</dcterms:created>
  <dcterms:modified xsi:type="dcterms:W3CDTF">2013-11-14T16:47:29Z</dcterms:modified>
</cp:coreProperties>
</file>