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0"/>
  </p:notesMasterIdLst>
  <p:sldIdLst>
    <p:sldId id="256" r:id="rId2"/>
    <p:sldId id="268" r:id="rId3"/>
    <p:sldId id="276" r:id="rId4"/>
    <p:sldId id="278" r:id="rId5"/>
    <p:sldId id="277" r:id="rId6"/>
    <p:sldId id="271" r:id="rId7"/>
    <p:sldId id="275" r:id="rId8"/>
    <p:sldId id="266" r:id="rId9"/>
  </p:sldIdLst>
  <p:sldSz cx="12192000" cy="6858000"/>
  <p:notesSz cx="6858000" cy="9144000"/>
  <p:embeddedFontLst>
    <p:embeddedFont>
      <p:font typeface="Calibri" panose="020F0502020204030204" pitchFamily="34" charset="0"/>
      <p:regular r:id="rId11"/>
      <p:bold r:id="rId12"/>
      <p:italic r:id="rId13"/>
      <p:boldItalic r:id="rId14"/>
    </p:embeddedFont>
    <p:embeddedFont>
      <p:font typeface="Source Sans Pro" panose="020B0503030403020204" pitchFamily="34" charset="0"/>
      <p:regular r:id="rId15"/>
      <p:bold r:id="rId16"/>
      <p:italic r:id="rId17"/>
    </p:embeddedFont>
    <p:embeddedFont>
      <p:font typeface="Calibri Light" panose="020F0302020204030204" pitchFamily="34" charset="0"/>
      <p:regular r:id="rId18"/>
      <p:italic r:id="rId19"/>
    </p:embeddedFont>
    <p:embeddedFont>
      <p:font typeface="Source Sans Pro Black" panose="020B0803030403020204" pitchFamily="34" charset="0"/>
      <p:bold r:id="rId20"/>
      <p:boldItalic r:id="rId21"/>
    </p:embeddedFont>
    <p:embeddedFont>
      <p:font typeface="Roboto" pitchFamily="2" charset="0"/>
      <p:regular r:id="rId22"/>
      <p:bold r:id="rId23"/>
      <p:italic r:id="rId24"/>
      <p:boldItalic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7" orient="horz" pos="4320" userDrawn="1">
          <p15:clr>
            <a:srgbClr val="A4A3A4"/>
          </p15:clr>
        </p15:guide>
        <p15:guide id="8"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72B62"/>
    <a:srgbClr val="3E79D0"/>
    <a:srgbClr val="0E57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7" autoAdjust="0"/>
    <p:restoredTop sz="73208" autoAdjust="0"/>
  </p:normalViewPr>
  <p:slideViewPr>
    <p:cSldViewPr snapToGrid="0">
      <p:cViewPr varScale="1">
        <p:scale>
          <a:sx n="38" d="100"/>
          <a:sy n="38" d="100"/>
        </p:scale>
        <p:origin x="462" y="48"/>
      </p:cViewPr>
      <p:guideLst>
        <p:guide orient="horz" pos="432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5" Type="http://schemas.openxmlformats.org/officeDocument/2006/relationships/font" Target="fonts/font15.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font" Target="fonts/font10.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24" Type="http://schemas.openxmlformats.org/officeDocument/2006/relationships/font" Target="fonts/font14.fntdata"/><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font" Target="fonts/font13.fntdata"/><Relationship Id="rId28" Type="http://schemas.openxmlformats.org/officeDocument/2006/relationships/theme" Target="theme/theme1.xml"/><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font" Target="fonts/font12.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59F00C-4644-40CB-BE1E-187EF3020606}" type="datetimeFigureOut">
              <a:rPr lang="en-US" smtClean="0"/>
              <a:t>01-Feb-17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65D3BA-4B03-4BF5-8C7F-5DE78B4096AD}" type="slidenum">
              <a:rPr lang="en-US" smtClean="0"/>
              <a:t>‹#›</a:t>
            </a:fld>
            <a:endParaRPr lang="en-US"/>
          </a:p>
        </p:txBody>
      </p:sp>
    </p:spTree>
    <p:extLst>
      <p:ext uri="{BB962C8B-B14F-4D97-AF65-F5344CB8AC3E}">
        <p14:creationId xmlns:p14="http://schemas.microsoft.com/office/powerpoint/2010/main" val="1594317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canadainternational.gc.ca/australia-australie/offices-bureaux/regional_consul_services_regionaux.aspx?lang=eng"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0" i="0" kern="1200" dirty="0" smtClean="0">
                <a:solidFill>
                  <a:schemeClr val="tx1"/>
                </a:solidFill>
                <a:effectLst/>
                <a:latin typeface="+mn-lt"/>
                <a:ea typeface="+mn-ea"/>
                <a:cs typeface="+mn-cs"/>
              </a:rPr>
              <a:t>Después del tsunami en el Océano Índico, la Oficina de Relaciones Exteriores y del Commonwealth del Reino Unido tomó la delantera en respuesta a las crisis, representando el principal punto de contacto de las víctimas y sus familias hasta 4 meses después del desastre. Como la mayor parte de la solicitud que recibió la oficina no estaba dentro de sus competencias o mandato, tenía que coordinar con otras partes del gobierno era necesario. Por ejemplo, - El Ministerio de Defensa, que envió Oficiales de Enlace de Inteligencia Militar a la zona afectada para ayudar a las comunicaciones por satélite y la gestión de desastres. - El departamento de Salud, para cuestiones relacionadas con el apoyo médico y psicosocial; - El departamento de Trabajo y Pensiones para los casos de muertes presumidas. - El Departamento de Cultura, Medios de Comunicación y Deporte, que asumió las responsabilidades de coordinar el apoyo en el Reino Unido para las víctimas del tsunami y sus familias. Reino Unido también coordinó con la Cruz Roja Británica para proporcionar apoyo inmediato a los ciudadanos británicos en la zona afectada (a través del despliegue de personal médico) y en el Reino Unido, donde el RC estableció sistemas de acogida y redes de apoyo psicosocial y asesoramiento.</a:t>
            </a:r>
          </a:p>
          <a:p>
            <a:r>
              <a:rPr lang="es-ES" dirty="0" smtClean="0"/>
              <a:t/>
            </a:r>
            <a:br>
              <a:rPr lang="es-ES" dirty="0" smtClean="0"/>
            </a:b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A65D3BA-4B03-4BF5-8C7F-5DE78B4096AD}" type="slidenum">
              <a:rPr lang="en-US" smtClean="0"/>
              <a:t>3</a:t>
            </a:fld>
            <a:endParaRPr lang="en-US"/>
          </a:p>
        </p:txBody>
      </p:sp>
    </p:spTree>
    <p:extLst>
      <p:ext uri="{BB962C8B-B14F-4D97-AF65-F5344CB8AC3E}">
        <p14:creationId xmlns:p14="http://schemas.microsoft.com/office/powerpoint/2010/main" val="31314527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0" i="0" kern="1200" dirty="0" smtClean="0">
                <a:solidFill>
                  <a:schemeClr val="tx1"/>
                </a:solidFill>
                <a:effectLst/>
                <a:latin typeface="+mn-lt"/>
                <a:ea typeface="+mn-ea"/>
                <a:cs typeface="+mn-cs"/>
              </a:rPr>
              <a:t>DART es una organización militar multidisciplinaria que proporciona, con el permiso del país anfitrión, un despliegue a corto plazo en las zonas afectadas por la crisis (especialmente en casos de desastres naturales o situaciones complejas de emergencia humanitaria). También proporcionan medidas de estabilización, para complementar las proporcionadas por el gobierno local.</a:t>
            </a:r>
          </a:p>
          <a:p>
            <a:r>
              <a:rPr lang="es-ES" sz="1200" b="0" i="0" kern="1200" dirty="0" smtClean="0">
                <a:solidFill>
                  <a:schemeClr val="tx1"/>
                </a:solidFill>
                <a:effectLst/>
                <a:latin typeface="+mn-lt"/>
                <a:ea typeface="+mn-ea"/>
                <a:cs typeface="+mn-cs"/>
              </a:rPr>
              <a:t>Los objetivos de DART son:</a:t>
            </a:r>
          </a:p>
          <a:p>
            <a:r>
              <a:rPr lang="es-ES" sz="1200" b="0" i="0" kern="1200" dirty="0" smtClean="0">
                <a:solidFill>
                  <a:schemeClr val="tx1"/>
                </a:solidFill>
                <a:effectLst/>
                <a:latin typeface="+mn-lt"/>
                <a:ea typeface="+mn-ea"/>
                <a:cs typeface="+mn-cs"/>
              </a:rPr>
              <a:t>1. Estabilizar</a:t>
            </a:r>
          </a:p>
          <a:p>
            <a:r>
              <a:rPr lang="es-ES" sz="1200" b="0" i="0" kern="1200" dirty="0" smtClean="0">
                <a:solidFill>
                  <a:schemeClr val="tx1"/>
                </a:solidFill>
                <a:effectLst/>
                <a:latin typeface="+mn-lt"/>
                <a:ea typeface="+mn-ea"/>
                <a:cs typeface="+mn-cs"/>
              </a:rPr>
              <a:t>2. Evitar los efectos secundarios de los desastres</a:t>
            </a:r>
          </a:p>
          <a:p>
            <a:r>
              <a:rPr lang="es-ES" sz="1200" b="0" i="0" kern="1200" dirty="0" smtClean="0">
                <a:solidFill>
                  <a:schemeClr val="tx1"/>
                </a:solidFill>
                <a:effectLst/>
                <a:latin typeface="+mn-lt"/>
                <a:ea typeface="+mn-ea"/>
                <a:cs typeface="+mn-cs"/>
              </a:rPr>
              <a:t>3. Dar tiempo a la ayuda humanitaria nacional o internacional para establecer</a:t>
            </a:r>
          </a:p>
          <a:p>
            <a:r>
              <a:rPr lang="es-ES" sz="1200" b="0" i="0" kern="1200" dirty="0" smtClean="0">
                <a:solidFill>
                  <a:schemeClr val="tx1"/>
                </a:solidFill>
                <a:effectLst/>
                <a:latin typeface="+mn-lt"/>
                <a:ea typeface="+mn-ea"/>
                <a:cs typeface="+mn-cs"/>
              </a:rPr>
              <a:t>4. Proporcionar la purificación del agua, la atención médica primaria, y la ayuda de la ingeniería.</a:t>
            </a:r>
          </a:p>
          <a:p>
            <a:r>
              <a:rPr lang="es-ES" sz="1200" b="0" i="0" kern="1200" dirty="0" smtClean="0">
                <a:solidFill>
                  <a:schemeClr val="tx1"/>
                </a:solidFill>
                <a:effectLst/>
                <a:latin typeface="+mn-lt"/>
                <a:ea typeface="+mn-ea"/>
                <a:cs typeface="+mn-cs"/>
              </a:rPr>
              <a:t>Los </a:t>
            </a:r>
            <a:r>
              <a:rPr lang="es-ES" sz="1200" b="0" i="0" kern="1200" dirty="0" err="1" smtClean="0">
                <a:solidFill>
                  <a:schemeClr val="tx1"/>
                </a:solidFill>
                <a:effectLst/>
                <a:latin typeface="+mn-lt"/>
                <a:ea typeface="+mn-ea"/>
                <a:cs typeface="+mn-cs"/>
              </a:rPr>
              <a:t>DARTs</a:t>
            </a:r>
            <a:r>
              <a:rPr lang="es-ES" sz="1200" b="0" i="0" kern="1200" dirty="0" smtClean="0">
                <a:solidFill>
                  <a:schemeClr val="tx1"/>
                </a:solidFill>
                <a:effectLst/>
                <a:latin typeface="+mn-lt"/>
                <a:ea typeface="+mn-ea"/>
                <a:cs typeface="+mn-cs"/>
              </a:rPr>
              <a:t> no están destinados a ser el primer equipo de respuesta, como los esfuerzos de búsqueda y rescate, pero llenan la brecha hasta que la ayuda humanitaria se vuelva operativa</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A65D3BA-4B03-4BF5-8C7F-5DE78B4096AD}" type="slidenum">
              <a:rPr lang="en-US" smtClean="0"/>
              <a:t>4</a:t>
            </a:fld>
            <a:endParaRPr lang="en-US"/>
          </a:p>
        </p:txBody>
      </p:sp>
    </p:spTree>
    <p:extLst>
      <p:ext uri="{BB962C8B-B14F-4D97-AF65-F5344CB8AC3E}">
        <p14:creationId xmlns:p14="http://schemas.microsoft.com/office/powerpoint/2010/main" val="13818796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dirty="0" smtClean="0">
                <a:solidFill>
                  <a:schemeClr val="tx1"/>
                </a:solidFill>
                <a:effectLst/>
                <a:latin typeface="+mn-lt"/>
                <a:ea typeface="+mn-ea"/>
                <a:cs typeface="+mn-cs"/>
              </a:rPr>
              <a:t>El Canadá y Australia han concertado un acuerdo de servicios consulares compartidos (</a:t>
            </a:r>
            <a:r>
              <a:rPr lang="es-ES_tradnl" sz="1200" i="1" u="sng" kern="1200" dirty="0" smtClean="0">
                <a:solidFill>
                  <a:schemeClr val="tx1"/>
                </a:solidFill>
                <a:effectLst/>
                <a:latin typeface="+mn-lt"/>
                <a:ea typeface="+mn-ea"/>
                <a:cs typeface="+mn-cs"/>
                <a:hlinkClick r:id="rId3"/>
              </a:rPr>
              <a:t>Consular </a:t>
            </a:r>
            <a:r>
              <a:rPr lang="es-ES_tradnl" sz="1200" i="1" u="sng" kern="1200" dirty="0" err="1" smtClean="0">
                <a:solidFill>
                  <a:schemeClr val="tx1"/>
                </a:solidFill>
                <a:effectLst/>
                <a:latin typeface="+mn-lt"/>
                <a:ea typeface="+mn-ea"/>
                <a:cs typeface="+mn-cs"/>
                <a:hlinkClick r:id="rId3"/>
              </a:rPr>
              <a:t>Services</a:t>
            </a:r>
            <a:r>
              <a:rPr lang="es-ES_tradnl" sz="1200" i="1" u="sng" kern="1200" dirty="0" smtClean="0">
                <a:solidFill>
                  <a:schemeClr val="tx1"/>
                </a:solidFill>
                <a:effectLst/>
                <a:latin typeface="+mn-lt"/>
                <a:ea typeface="+mn-ea"/>
                <a:cs typeface="+mn-cs"/>
                <a:hlinkClick r:id="rId3"/>
              </a:rPr>
              <a:t> </a:t>
            </a:r>
            <a:r>
              <a:rPr lang="es-ES_tradnl" sz="1200" i="1" u="sng" kern="1200" dirty="0" err="1" smtClean="0">
                <a:solidFill>
                  <a:schemeClr val="tx1"/>
                </a:solidFill>
                <a:effectLst/>
                <a:latin typeface="+mn-lt"/>
                <a:ea typeface="+mn-ea"/>
                <a:cs typeface="+mn-cs"/>
                <a:hlinkClick r:id="rId3"/>
              </a:rPr>
              <a:t>Sharing</a:t>
            </a:r>
            <a:r>
              <a:rPr lang="es-ES_tradnl" sz="1200" i="1" u="sng" kern="1200" dirty="0" smtClean="0">
                <a:solidFill>
                  <a:schemeClr val="tx1"/>
                </a:solidFill>
                <a:effectLst/>
                <a:latin typeface="+mn-lt"/>
                <a:ea typeface="+mn-ea"/>
                <a:cs typeface="+mn-cs"/>
                <a:hlinkClick r:id="rId3"/>
              </a:rPr>
              <a:t> </a:t>
            </a:r>
            <a:r>
              <a:rPr lang="es-ES_tradnl" sz="1200" i="1" u="sng" kern="1200" dirty="0" err="1" smtClean="0">
                <a:solidFill>
                  <a:schemeClr val="tx1"/>
                </a:solidFill>
                <a:effectLst/>
                <a:latin typeface="+mn-lt"/>
                <a:ea typeface="+mn-ea"/>
                <a:cs typeface="+mn-cs"/>
                <a:hlinkClick r:id="rId3"/>
              </a:rPr>
              <a:t>Agreement</a:t>
            </a:r>
            <a:r>
              <a:rPr lang="es-ES_tradnl" sz="1200" kern="1200" dirty="0" smtClean="0">
                <a:solidFill>
                  <a:schemeClr val="tx1"/>
                </a:solidFill>
                <a:effectLst/>
                <a:latin typeface="+mn-lt"/>
                <a:ea typeface="+mn-ea"/>
                <a:cs typeface="+mn-cs"/>
              </a:rPr>
              <a:t>) que faculta a los funcionarios australianos a prestar servicio a los ciudadanos canadienses en los 20 países en los que el Canadá no  cuenta con representación, y permite a las misiones canadienses brindar apoyo a las personas de nacionalidad australiana que se hallen en alguno de los 23 países en los que Australia no tienen representación. En este acuerdo se incluyen, entre otras, las disposiciones relativas a la gestión en situaciones de crisis.</a:t>
            </a:r>
            <a:endParaRPr lang="en-US" sz="1200" kern="1200" dirty="0" smtClean="0">
              <a:solidFill>
                <a:schemeClr val="tx1"/>
              </a:solidFill>
              <a:effectLst/>
              <a:latin typeface="+mn-lt"/>
              <a:ea typeface="+mn-ea"/>
              <a:cs typeface="+mn-cs"/>
            </a:endParaRPr>
          </a:p>
          <a:p>
            <a:endParaRPr lang="es-ES" dirty="0" smtClean="0"/>
          </a:p>
          <a:p>
            <a:r>
              <a:rPr lang="es-ES" dirty="0" smtClean="0"/>
              <a:t>En Indonesia, después del tsunami de 2004, las embajadas británica y australiana coordinaron sus esfuerzos y realizaron misiones conjuntas de inspección en la región de Banda Aceh, muy afectada, en aviones australianos.</a:t>
            </a:r>
            <a:br>
              <a:rPr lang="es-ES" dirty="0" smtClean="0"/>
            </a:b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A65D3BA-4B03-4BF5-8C7F-5DE78B4096AD}" type="slidenum">
              <a:rPr lang="en-US" smtClean="0"/>
              <a:t>5</a:t>
            </a:fld>
            <a:endParaRPr lang="en-US"/>
          </a:p>
        </p:txBody>
      </p:sp>
    </p:spTree>
    <p:extLst>
      <p:ext uri="{BB962C8B-B14F-4D97-AF65-F5344CB8AC3E}">
        <p14:creationId xmlns:p14="http://schemas.microsoft.com/office/powerpoint/2010/main" val="12610483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Finlandia, Noruega y Suecia tienen planes conjuntos de preparación para emergencias que se activan cuando una crisis golpea a sus nacionales viviendo, permaneciendo o trabajando en el extranjero. El plan esboza las responsabilidades de las diversas embajadas y puestos consulares en diversos escenarios de crisis y, en particular, lo que tienen que hacer y están obligados a proporcionar a los nacionales de cualquiera de los 3 países en cuanto a recibir solicitudes de asistencia, facilitar información y facilitar evacuación. Incluyen listas completas de actores locales que pueden proporcionar servicios básicos en caso de emergencia. Aunque los planes están en inglés, contienen información y formularios que pueden ser compilados en cada idioma, para facilitar su uso.</a:t>
            </a:r>
            <a:br>
              <a:rPr lang="es-ES" dirty="0" smtClean="0"/>
            </a:b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A65D3BA-4B03-4BF5-8C7F-5DE78B4096AD}" type="slidenum">
              <a:rPr lang="en-US" smtClean="0"/>
              <a:t>6</a:t>
            </a:fld>
            <a:endParaRPr lang="en-US"/>
          </a:p>
        </p:txBody>
      </p:sp>
    </p:spTree>
    <p:extLst>
      <p:ext uri="{BB962C8B-B14F-4D97-AF65-F5344CB8AC3E}">
        <p14:creationId xmlns:p14="http://schemas.microsoft.com/office/powerpoint/2010/main" val="19022194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ES" sz="1200" kern="1200" dirty="0" smtClean="0">
                <a:solidFill>
                  <a:schemeClr val="tx1"/>
                </a:solidFill>
                <a:effectLst/>
                <a:latin typeface="+mn-lt"/>
                <a:ea typeface="+mn-ea"/>
                <a:cs typeface="+mn-cs"/>
              </a:rPr>
              <a:t>Los consulados y embajadas filipinas involucran a los líderes de las comunidades filipinas en actividades de preparación a crisis. </a:t>
            </a:r>
            <a:endParaRPr lang="en-US" sz="1200" kern="1200" dirty="0" smtClean="0">
              <a:solidFill>
                <a:schemeClr val="tx1"/>
              </a:solidFill>
              <a:effectLst/>
              <a:latin typeface="+mn-lt"/>
              <a:ea typeface="+mn-ea"/>
              <a:cs typeface="+mn-cs"/>
            </a:endParaRPr>
          </a:p>
          <a:p>
            <a:pPr lvl="0"/>
            <a:r>
              <a:rPr lang="es-ES" sz="1200" kern="1200" dirty="0" smtClean="0">
                <a:solidFill>
                  <a:schemeClr val="tx1"/>
                </a:solidFill>
                <a:effectLst/>
                <a:latin typeface="+mn-lt"/>
                <a:ea typeface="+mn-ea"/>
                <a:cs typeface="+mn-cs"/>
              </a:rPr>
              <a:t>Los líderes forman parte de una red de encargados de seguridad en la que cada líder de una comunidad filipina vela por un grupo determinado de conciudadanos y los mantiene informados sobre las condiciones de seguridad y las medidas incluidas en los planes de contingencia. </a:t>
            </a:r>
            <a:endParaRPr lang="en-US" sz="1200" kern="1200" dirty="0" smtClean="0">
              <a:solidFill>
                <a:schemeClr val="tx1"/>
              </a:solidFill>
              <a:effectLst/>
              <a:latin typeface="+mn-lt"/>
              <a:ea typeface="+mn-ea"/>
              <a:cs typeface="+mn-cs"/>
            </a:endParaRPr>
          </a:p>
          <a:p>
            <a:pPr lvl="0"/>
            <a:r>
              <a:rPr lang="es-ES" sz="1200" kern="1200" dirty="0" smtClean="0">
                <a:solidFill>
                  <a:schemeClr val="tx1"/>
                </a:solidFill>
                <a:effectLst/>
                <a:latin typeface="+mn-lt"/>
                <a:ea typeface="+mn-ea"/>
                <a:cs typeface="+mn-cs"/>
              </a:rPr>
              <a:t>Son un cauce eficaz para la difusión de la información y de las instrucciones en las comunidades filipinas en tiempos de crisis. El sistema mantiene la comunicación entre los migrantes filipinos y el personal diplomático y consular. </a:t>
            </a:r>
            <a:endParaRPr lang="en-US" sz="1200" kern="1200" dirty="0" smtClean="0">
              <a:solidFill>
                <a:schemeClr val="tx1"/>
              </a:solidFill>
              <a:effectLst/>
              <a:latin typeface="+mn-lt"/>
              <a:ea typeface="+mn-ea"/>
              <a:cs typeface="+mn-cs"/>
            </a:endParaRPr>
          </a:p>
          <a:p>
            <a:r>
              <a:rPr lang="es-ES" sz="1200" kern="1200" dirty="0" smtClean="0">
                <a:solidFill>
                  <a:schemeClr val="tx1"/>
                </a:solidFill>
                <a:effectLst/>
                <a:latin typeface="+mn-lt"/>
                <a:ea typeface="+mn-ea"/>
                <a:cs typeface="+mn-cs"/>
              </a:rPr>
              <a:t>Las redes preestablecidas ayudan a la identificación de los migrantes que, en situaciones de emergencia, son incapaces, por diversas razones, de acudir a los servicios diplomáticos y consulares o de obtener información, y les facilita el acceso a la ayuda humanitaria y de otra índole. </a:t>
            </a:r>
            <a:r>
              <a:rPr lang="es-ES_tradnl" sz="1200" kern="1200" dirty="0" smtClean="0">
                <a:solidFill>
                  <a:schemeClr val="tx1"/>
                </a:solidFill>
                <a:effectLst/>
                <a:latin typeface="+mn-lt"/>
                <a:ea typeface="+mn-ea"/>
                <a:cs typeface="+mn-cs"/>
              </a:rPr>
              <a:t>Cuando estalló la crisis en Libia, la comunidad filipina local se movilizó con excelentes resultados gracias a su sistema de encargados de seguridad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A65D3BA-4B03-4BF5-8C7F-5DE78B4096AD}" type="slidenum">
              <a:rPr lang="en-US" smtClean="0"/>
              <a:t>7</a:t>
            </a:fld>
            <a:endParaRPr lang="en-US"/>
          </a:p>
        </p:txBody>
      </p:sp>
    </p:spTree>
    <p:extLst>
      <p:ext uri="{BB962C8B-B14F-4D97-AF65-F5344CB8AC3E}">
        <p14:creationId xmlns:p14="http://schemas.microsoft.com/office/powerpoint/2010/main" val="18321470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87BAADA-9E84-4F3D-8DDE-AA0B1669DF34}" type="datetimeFigureOut">
              <a:rPr lang="en-US" smtClean="0"/>
              <a:t>01-Feb-17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2115200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7BAADA-9E84-4F3D-8DDE-AA0B1669DF34}" type="datetimeFigureOut">
              <a:rPr lang="en-US" smtClean="0"/>
              <a:t>01-Feb-17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968066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7BAADA-9E84-4F3D-8DDE-AA0B1669DF34}" type="datetimeFigureOut">
              <a:rPr lang="en-US" smtClean="0"/>
              <a:t>01-Feb-17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361754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7BAADA-9E84-4F3D-8DDE-AA0B1669DF34}" type="datetimeFigureOut">
              <a:rPr lang="en-US" smtClean="0"/>
              <a:t>01-Feb-17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1450584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7BAADA-9E84-4F3D-8DDE-AA0B1669DF34}" type="datetimeFigureOut">
              <a:rPr lang="en-US" smtClean="0"/>
              <a:t>01-Feb-17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2404417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87BAADA-9E84-4F3D-8DDE-AA0B1669DF34}" type="datetimeFigureOut">
              <a:rPr lang="en-US" smtClean="0"/>
              <a:t>01-Feb-17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3228839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7BAADA-9E84-4F3D-8DDE-AA0B1669DF34}" type="datetimeFigureOut">
              <a:rPr lang="en-US" smtClean="0"/>
              <a:t>01-Feb-17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2943684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7BAADA-9E84-4F3D-8DDE-AA0B1669DF34}" type="datetimeFigureOut">
              <a:rPr lang="en-US" smtClean="0"/>
              <a:t>01-Feb-17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18412934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7BAADA-9E84-4F3D-8DDE-AA0B1669DF34}" type="datetimeFigureOut">
              <a:rPr lang="en-US" smtClean="0"/>
              <a:t>01-Feb-17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2683205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7BAADA-9E84-4F3D-8DDE-AA0B1669DF34}" type="datetimeFigureOut">
              <a:rPr lang="en-US" smtClean="0"/>
              <a:t>01-Feb-17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1702976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7BAADA-9E84-4F3D-8DDE-AA0B1669DF34}" type="datetimeFigureOut">
              <a:rPr lang="en-US" smtClean="0"/>
              <a:t>01-Feb-17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4081288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7BAADA-9E84-4F3D-8DDE-AA0B1669DF34}" type="datetimeFigureOut">
              <a:rPr lang="en-US" smtClean="0"/>
              <a:t>01-Feb-17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3555D0-E86C-4ECF-812E-034510E1DD4F}" type="slidenum">
              <a:rPr lang="en-US" smtClean="0"/>
              <a:t>‹#›</a:t>
            </a:fld>
            <a:endParaRPr lang="en-US"/>
          </a:p>
        </p:txBody>
      </p:sp>
    </p:spTree>
    <p:extLst>
      <p:ext uri="{BB962C8B-B14F-4D97-AF65-F5344CB8AC3E}">
        <p14:creationId xmlns:p14="http://schemas.microsoft.com/office/powerpoint/2010/main" val="24657262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hyperlink" Target="http://www.micicinitiative.iom.int/" TargetMode="External"/><Relationship Id="rId4" Type="http://schemas.openxmlformats.org/officeDocument/2006/relationships/hyperlink" Target="mailto:micicsecretariat@iom.i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6858000"/>
          </a:xfrm>
          <a:prstGeom prst="rect">
            <a:avLst/>
          </a:prstGeom>
          <a:solidFill>
            <a:srgbClr val="072B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647700"/>
            <a:ext cx="3164203" cy="821871"/>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7426" y="647700"/>
            <a:ext cx="825574" cy="890507"/>
          </a:xfrm>
          <a:prstGeom prst="rect">
            <a:avLst/>
          </a:prstGeom>
        </p:spPr>
      </p:pic>
      <p:cxnSp>
        <p:nvCxnSpPr>
          <p:cNvPr id="11" name="Straight Connector 10"/>
          <p:cNvCxnSpPr/>
          <p:nvPr/>
        </p:nvCxnSpPr>
        <p:spPr>
          <a:xfrm>
            <a:off x="609600" y="2111829"/>
            <a:ext cx="1097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31800" y="2102155"/>
            <a:ext cx="11150605" cy="2000548"/>
          </a:xfrm>
          <a:prstGeom prst="rect">
            <a:avLst/>
          </a:prstGeom>
          <a:noFill/>
        </p:spPr>
        <p:txBody>
          <a:bodyPr wrap="square" rtlCol="0">
            <a:spAutoFit/>
          </a:bodyPr>
          <a:lstStyle/>
          <a:p>
            <a:pPr algn="r"/>
            <a:r>
              <a:rPr lang="en-US" sz="6200" dirty="0" smtClean="0">
                <a:solidFill>
                  <a:schemeClr val="bg1"/>
                </a:solidFill>
                <a:latin typeface="Source Sans Pro Black" panose="020B0803030403020204"/>
                <a:ea typeface="Source Sans Pro Black" panose="020B0803030403020204" pitchFamily="34" charset="0"/>
              </a:rPr>
              <a:t>MARCOS INSTITUCIONALES</a:t>
            </a:r>
            <a:br>
              <a:rPr lang="en-US" sz="6200" dirty="0" smtClean="0">
                <a:solidFill>
                  <a:schemeClr val="bg1"/>
                </a:solidFill>
                <a:latin typeface="Source Sans Pro Black" panose="020B0803030403020204"/>
                <a:ea typeface="Source Sans Pro Black" panose="020B0803030403020204" pitchFamily="34" charset="0"/>
              </a:rPr>
            </a:br>
            <a:r>
              <a:rPr lang="en-US" sz="6200" dirty="0" smtClean="0">
                <a:solidFill>
                  <a:schemeClr val="bg1"/>
                </a:solidFill>
                <a:latin typeface="Source Sans Pro Black" panose="020B0803030403020204"/>
                <a:ea typeface="Source Sans Pro Black" panose="020B0803030403020204" pitchFamily="34" charset="0"/>
              </a:rPr>
              <a:t>Y OPERATIVOS</a:t>
            </a:r>
            <a:endParaRPr lang="en-US" sz="6200" dirty="0">
              <a:solidFill>
                <a:schemeClr val="bg1"/>
              </a:solidFill>
              <a:latin typeface="Source Sans Pro Black" panose="020B0803030403020204"/>
              <a:ea typeface="Source Sans Pro Black" panose="020B0803030403020204" pitchFamily="34" charset="0"/>
            </a:endParaRPr>
          </a:p>
        </p:txBody>
      </p:sp>
      <p:cxnSp>
        <p:nvCxnSpPr>
          <p:cNvPr id="13" name="Straight Connector 12"/>
          <p:cNvCxnSpPr/>
          <p:nvPr/>
        </p:nvCxnSpPr>
        <p:spPr>
          <a:xfrm>
            <a:off x="7032171" y="4121604"/>
            <a:ext cx="455022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662057" y="4279212"/>
            <a:ext cx="5018317" cy="646331"/>
          </a:xfrm>
          <a:prstGeom prst="rect">
            <a:avLst/>
          </a:prstGeom>
          <a:noFill/>
        </p:spPr>
        <p:txBody>
          <a:bodyPr wrap="square" rtlCol="0">
            <a:spAutoFit/>
          </a:bodyPr>
          <a:lstStyle/>
          <a:p>
            <a:pPr algn="r"/>
            <a:r>
              <a:rPr lang="es-ES" b="1" dirty="0" smtClean="0">
                <a:solidFill>
                  <a:schemeClr val="bg1"/>
                </a:solidFill>
                <a:latin typeface="Roboto" pitchFamily="2" charset="0"/>
                <a:ea typeface="Roboto" pitchFamily="2" charset="0"/>
              </a:rPr>
              <a:t>Protección de los nacionales en el exterior afectados por situación de crisis</a:t>
            </a:r>
            <a:endParaRPr lang="en-US" b="1" dirty="0" smtClean="0">
              <a:solidFill>
                <a:schemeClr val="bg1"/>
              </a:solidFill>
              <a:latin typeface="Roboto" pitchFamily="2" charset="0"/>
              <a:ea typeface="Roboto" pitchFamily="2" charset="0"/>
            </a:endParaRPr>
          </a:p>
        </p:txBody>
      </p:sp>
      <p:sp>
        <p:nvSpPr>
          <p:cNvPr id="16" name="TextBox 15"/>
          <p:cNvSpPr txBox="1"/>
          <p:nvPr/>
        </p:nvSpPr>
        <p:spPr>
          <a:xfrm>
            <a:off x="7108374" y="5022309"/>
            <a:ext cx="4572000" cy="369332"/>
          </a:xfrm>
          <a:prstGeom prst="rect">
            <a:avLst/>
          </a:prstGeom>
          <a:noFill/>
        </p:spPr>
        <p:txBody>
          <a:bodyPr wrap="square" rtlCol="0">
            <a:spAutoFit/>
          </a:bodyPr>
          <a:lstStyle/>
          <a:p>
            <a:pPr algn="r"/>
            <a:r>
              <a:rPr lang="en-US" b="1" u="sng" dirty="0" smtClean="0">
                <a:solidFill>
                  <a:srgbClr val="3E79D0"/>
                </a:solidFill>
                <a:uFill>
                  <a:solidFill>
                    <a:srgbClr val="3E79D0"/>
                  </a:solidFill>
                </a:uFill>
                <a:latin typeface="Roboto" pitchFamily="2" charset="0"/>
                <a:ea typeface="Roboto" pitchFamily="2" charset="0"/>
              </a:rPr>
              <a:t>Lorenzo </a:t>
            </a:r>
            <a:r>
              <a:rPr lang="en-US" b="1" u="sng" dirty="0" err="1" smtClean="0">
                <a:solidFill>
                  <a:srgbClr val="3E79D0"/>
                </a:solidFill>
                <a:uFill>
                  <a:solidFill>
                    <a:srgbClr val="3E79D0"/>
                  </a:solidFill>
                </a:uFill>
                <a:latin typeface="Roboto" pitchFamily="2" charset="0"/>
                <a:ea typeface="Roboto" pitchFamily="2" charset="0"/>
              </a:rPr>
              <a:t>Guadagno</a:t>
            </a:r>
            <a:r>
              <a:rPr lang="en-US" b="1" u="sng" dirty="0" smtClean="0">
                <a:solidFill>
                  <a:srgbClr val="3E79D0"/>
                </a:solidFill>
                <a:uFill>
                  <a:solidFill>
                    <a:srgbClr val="3E79D0"/>
                  </a:solidFill>
                </a:uFill>
                <a:latin typeface="Roboto" pitchFamily="2" charset="0"/>
                <a:ea typeface="Roboto" pitchFamily="2" charset="0"/>
              </a:rPr>
              <a:t> and Chiara Milano</a:t>
            </a:r>
          </a:p>
        </p:txBody>
      </p:sp>
      <p:sp>
        <p:nvSpPr>
          <p:cNvPr id="17" name="TextBox 16"/>
          <p:cNvSpPr txBox="1"/>
          <p:nvPr/>
        </p:nvSpPr>
        <p:spPr>
          <a:xfrm>
            <a:off x="6917874" y="5679635"/>
            <a:ext cx="4724400" cy="646331"/>
          </a:xfrm>
          <a:prstGeom prst="rect">
            <a:avLst/>
          </a:prstGeom>
          <a:noFill/>
        </p:spPr>
        <p:txBody>
          <a:bodyPr wrap="square" rtlCol="0">
            <a:spAutoFit/>
          </a:bodyPr>
          <a:lstStyle/>
          <a:p>
            <a:r>
              <a:rPr lang="en-US" b="1" dirty="0" smtClean="0">
                <a:solidFill>
                  <a:schemeClr val="bg1"/>
                </a:solidFill>
                <a:latin typeface="Roboto" pitchFamily="2" charset="0"/>
                <a:ea typeface="Roboto" pitchFamily="2" charset="0"/>
              </a:rPr>
              <a:t>San Jose, Costa Rica</a:t>
            </a:r>
          </a:p>
          <a:p>
            <a:r>
              <a:rPr lang="en-US" b="1" dirty="0" smtClean="0">
                <a:solidFill>
                  <a:schemeClr val="bg1"/>
                </a:solidFill>
                <a:latin typeface="Roboto" pitchFamily="2" charset="0"/>
                <a:ea typeface="Roboto" pitchFamily="2" charset="0"/>
              </a:rPr>
              <a:t>Feb 1 and 2, 2017</a:t>
            </a:r>
          </a:p>
        </p:txBody>
      </p:sp>
    </p:spTree>
    <p:extLst>
      <p:ext uri="{BB962C8B-B14F-4D97-AF65-F5344CB8AC3E}">
        <p14:creationId xmlns:p14="http://schemas.microsoft.com/office/powerpoint/2010/main" val="27904908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6858000"/>
          </a:xfrm>
          <a:prstGeom prst="rect">
            <a:avLst/>
          </a:prstGeom>
          <a:solidFill>
            <a:srgbClr val="072B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chemeClr val="bg1"/>
              </a:buClr>
              <a:buSzPct val="125000"/>
            </a:pPr>
            <a:endParaRPr lang="en-US" dirty="0"/>
          </a:p>
        </p:txBody>
      </p:sp>
      <p:cxnSp>
        <p:nvCxnSpPr>
          <p:cNvPr id="11" name="Straight Connector 10"/>
          <p:cNvCxnSpPr/>
          <p:nvPr/>
        </p:nvCxnSpPr>
        <p:spPr>
          <a:xfrm>
            <a:off x="609600" y="2111829"/>
            <a:ext cx="1097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78970" y="703342"/>
            <a:ext cx="11103429" cy="1046440"/>
          </a:xfrm>
          <a:prstGeom prst="rect">
            <a:avLst/>
          </a:prstGeom>
          <a:noFill/>
        </p:spPr>
        <p:txBody>
          <a:bodyPr wrap="square" rtlCol="0">
            <a:spAutoFit/>
          </a:bodyPr>
          <a:lstStyle/>
          <a:p>
            <a:r>
              <a:rPr lang="en-US" sz="6200" dirty="0" smtClean="0">
                <a:solidFill>
                  <a:schemeClr val="bg1"/>
                </a:solidFill>
                <a:latin typeface="Source Sans Pro Black" panose="020B0803030403020204" pitchFamily="34" charset="0"/>
                <a:ea typeface="Source Sans Pro Black" panose="020B0803030403020204" pitchFamily="34" charset="0"/>
              </a:rPr>
              <a:t>OBJECTIVOS</a:t>
            </a:r>
          </a:p>
        </p:txBody>
      </p:sp>
      <p:sp>
        <p:nvSpPr>
          <p:cNvPr id="15" name="TextBox 14"/>
          <p:cNvSpPr txBox="1"/>
          <p:nvPr/>
        </p:nvSpPr>
        <p:spPr>
          <a:xfrm>
            <a:off x="6868890" y="2394539"/>
            <a:ext cx="4223654" cy="369332"/>
          </a:xfrm>
          <a:prstGeom prst="rect">
            <a:avLst/>
          </a:prstGeom>
          <a:noFill/>
        </p:spPr>
        <p:txBody>
          <a:bodyPr wrap="square" rtlCol="0">
            <a:spAutoFit/>
          </a:bodyPr>
          <a:lstStyle/>
          <a:p>
            <a:pPr marL="285750" indent="-285750">
              <a:buFont typeface="Arial" panose="020B0604020202020204" pitchFamily="34" charset="0"/>
              <a:buChar char="•"/>
            </a:pPr>
            <a:endParaRPr lang="en-US" dirty="0" smtClean="0">
              <a:solidFill>
                <a:schemeClr val="bg1"/>
              </a:solidFill>
            </a:endParaRPr>
          </a:p>
        </p:txBody>
      </p:sp>
      <p:sp>
        <p:nvSpPr>
          <p:cNvPr id="2" name="TextBox 1"/>
          <p:cNvSpPr txBox="1"/>
          <p:nvPr/>
        </p:nvSpPr>
        <p:spPr>
          <a:xfrm>
            <a:off x="6010274" y="2331167"/>
            <a:ext cx="5626555" cy="1015663"/>
          </a:xfrm>
          <a:prstGeom prst="rect">
            <a:avLst/>
          </a:prstGeom>
          <a:noFill/>
        </p:spPr>
        <p:txBody>
          <a:bodyPr wrap="square" rtlCol="0">
            <a:spAutoFit/>
          </a:bodyPr>
          <a:lstStyle/>
          <a:p>
            <a:pPr marL="285750" indent="-285750">
              <a:spcAft>
                <a:spcPts val="1200"/>
              </a:spcAft>
              <a:buClr>
                <a:schemeClr val="bg1"/>
              </a:buClr>
              <a:buSzPct val="125000"/>
              <a:buFont typeface="Arial" panose="020B0604020202020204" pitchFamily="34" charset="0"/>
              <a:buChar char="•"/>
            </a:pPr>
            <a:r>
              <a:rPr lang="en-US" sz="2000" b="1" dirty="0" err="1" smtClean="0">
                <a:solidFill>
                  <a:schemeClr val="bg1"/>
                </a:solidFill>
                <a:latin typeface="Roboto" pitchFamily="2" charset="0"/>
                <a:ea typeface="Roboto" pitchFamily="2" charset="0"/>
              </a:rPr>
              <a:t>Discutir</a:t>
            </a:r>
            <a:r>
              <a:rPr lang="en-US" sz="2000" b="1" dirty="0" smtClean="0">
                <a:solidFill>
                  <a:schemeClr val="bg1"/>
                </a:solidFill>
                <a:latin typeface="Roboto" pitchFamily="2" charset="0"/>
                <a:ea typeface="Roboto" pitchFamily="2" charset="0"/>
              </a:rPr>
              <a:t> </a:t>
            </a:r>
            <a:r>
              <a:rPr lang="en-US" sz="2000" b="1" dirty="0" err="1" smtClean="0">
                <a:solidFill>
                  <a:schemeClr val="bg1"/>
                </a:solidFill>
                <a:latin typeface="Roboto" pitchFamily="2" charset="0"/>
                <a:ea typeface="Roboto" pitchFamily="2" charset="0"/>
              </a:rPr>
              <a:t>estructuras</a:t>
            </a:r>
            <a:r>
              <a:rPr lang="en-US" sz="2000" b="1" dirty="0" smtClean="0">
                <a:solidFill>
                  <a:schemeClr val="bg1"/>
                </a:solidFill>
                <a:latin typeface="Roboto" pitchFamily="2" charset="0"/>
                <a:ea typeface="Roboto" pitchFamily="2" charset="0"/>
              </a:rPr>
              <a:t> y </a:t>
            </a:r>
            <a:r>
              <a:rPr lang="en-US" sz="2000" b="1" dirty="0" err="1" smtClean="0">
                <a:solidFill>
                  <a:schemeClr val="bg1"/>
                </a:solidFill>
                <a:latin typeface="Roboto" pitchFamily="2" charset="0"/>
                <a:ea typeface="Roboto" pitchFamily="2" charset="0"/>
              </a:rPr>
              <a:t>instituciones</a:t>
            </a:r>
            <a:r>
              <a:rPr lang="en-US" sz="2000" b="1" dirty="0" smtClean="0">
                <a:solidFill>
                  <a:schemeClr val="bg1"/>
                </a:solidFill>
                <a:latin typeface="Roboto" pitchFamily="2" charset="0"/>
                <a:ea typeface="Roboto" pitchFamily="2" charset="0"/>
              </a:rPr>
              <a:t> </a:t>
            </a:r>
            <a:r>
              <a:rPr lang="en-US" sz="2000" b="1" dirty="0" err="1" smtClean="0">
                <a:solidFill>
                  <a:schemeClr val="bg1"/>
                </a:solidFill>
                <a:latin typeface="Roboto" pitchFamily="2" charset="0"/>
                <a:ea typeface="Roboto" pitchFamily="2" charset="0"/>
              </a:rPr>
              <a:t>encargadas</a:t>
            </a:r>
            <a:r>
              <a:rPr lang="en-US" sz="2000" b="1" dirty="0" smtClean="0">
                <a:solidFill>
                  <a:schemeClr val="bg1"/>
                </a:solidFill>
                <a:latin typeface="Roboto" pitchFamily="2" charset="0"/>
                <a:ea typeface="Roboto" pitchFamily="2" charset="0"/>
              </a:rPr>
              <a:t> con la </a:t>
            </a:r>
            <a:r>
              <a:rPr lang="en-US" sz="2000" b="1" dirty="0" err="1" smtClean="0">
                <a:solidFill>
                  <a:schemeClr val="bg1"/>
                </a:solidFill>
                <a:latin typeface="Roboto" pitchFamily="2" charset="0"/>
                <a:ea typeface="Roboto" pitchFamily="2" charset="0"/>
              </a:rPr>
              <a:t>protección</a:t>
            </a:r>
            <a:r>
              <a:rPr lang="en-US" sz="2000" b="1" dirty="0" smtClean="0">
                <a:solidFill>
                  <a:schemeClr val="bg1"/>
                </a:solidFill>
                <a:latin typeface="Roboto" pitchFamily="2" charset="0"/>
                <a:ea typeface="Roboto" pitchFamily="2" charset="0"/>
              </a:rPr>
              <a:t> de </a:t>
            </a:r>
            <a:r>
              <a:rPr lang="en-US" sz="2000" b="1" dirty="0" err="1" smtClean="0">
                <a:solidFill>
                  <a:schemeClr val="bg1"/>
                </a:solidFill>
                <a:latin typeface="Roboto" pitchFamily="2" charset="0"/>
                <a:ea typeface="Roboto" pitchFamily="2" charset="0"/>
              </a:rPr>
              <a:t>los</a:t>
            </a:r>
            <a:r>
              <a:rPr lang="en-US" sz="2000" b="1" dirty="0" smtClean="0">
                <a:solidFill>
                  <a:schemeClr val="bg1"/>
                </a:solidFill>
                <a:latin typeface="Roboto" pitchFamily="2" charset="0"/>
                <a:ea typeface="Roboto" pitchFamily="2" charset="0"/>
              </a:rPr>
              <a:t> </a:t>
            </a:r>
            <a:r>
              <a:rPr lang="en-US" sz="2000" b="1" dirty="0" err="1" smtClean="0">
                <a:solidFill>
                  <a:schemeClr val="bg1"/>
                </a:solidFill>
                <a:latin typeface="Roboto" pitchFamily="2" charset="0"/>
                <a:ea typeface="Roboto" pitchFamily="2" charset="0"/>
              </a:rPr>
              <a:t>migrantes</a:t>
            </a:r>
            <a:r>
              <a:rPr lang="en-US" sz="2000" b="1" dirty="0" smtClean="0">
                <a:solidFill>
                  <a:schemeClr val="bg1"/>
                </a:solidFill>
                <a:latin typeface="Roboto" pitchFamily="2" charset="0"/>
                <a:ea typeface="Roboto" pitchFamily="2" charset="0"/>
              </a:rPr>
              <a:t> al </a:t>
            </a:r>
            <a:r>
              <a:rPr lang="en-US" sz="2000" b="1" dirty="0" err="1" smtClean="0">
                <a:solidFill>
                  <a:schemeClr val="bg1"/>
                </a:solidFill>
                <a:latin typeface="Roboto" pitchFamily="2" charset="0"/>
                <a:ea typeface="Roboto" pitchFamily="2" charset="0"/>
              </a:rPr>
              <a:t>extranjero</a:t>
            </a:r>
            <a:r>
              <a:rPr lang="en-US" sz="2000" b="1" dirty="0" smtClean="0">
                <a:solidFill>
                  <a:schemeClr val="bg1"/>
                </a:solidFill>
                <a:latin typeface="Roboto" pitchFamily="2" charset="0"/>
                <a:ea typeface="Roboto" pitchFamily="2" charset="0"/>
              </a:rPr>
              <a:t>.</a:t>
            </a:r>
            <a:endParaRPr lang="es-ES" sz="2000" b="1" dirty="0" smtClean="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10512863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1046440"/>
          </a:xfrm>
          <a:prstGeom prst="rect">
            <a:avLst/>
          </a:prstGeom>
          <a:noFill/>
        </p:spPr>
        <p:txBody>
          <a:bodyPr wrap="square" rtlCol="0">
            <a:spAutoFit/>
          </a:bodyPr>
          <a:lstStyle/>
          <a:p>
            <a:r>
              <a:rPr lang="en-US" sz="6200" b="1" dirty="0" smtClean="0">
                <a:solidFill>
                  <a:srgbClr val="072B62"/>
                </a:solidFill>
                <a:latin typeface="Source Sans Pro" panose="020B0503030403020204" pitchFamily="34" charset="0"/>
                <a:ea typeface="Source Sans Pro Black" panose="020B0803030403020204" pitchFamily="34" charset="0"/>
              </a:rPr>
              <a:t>REINO UNIDO</a:t>
            </a:r>
          </a:p>
        </p:txBody>
      </p:sp>
      <p:sp>
        <p:nvSpPr>
          <p:cNvPr id="35" name="TextBox 34"/>
          <p:cNvSpPr txBox="1"/>
          <p:nvPr/>
        </p:nvSpPr>
        <p:spPr>
          <a:xfrm>
            <a:off x="6010274" y="2331167"/>
            <a:ext cx="5626555" cy="3631763"/>
          </a:xfrm>
          <a:prstGeom prst="rect">
            <a:avLst/>
          </a:prstGeom>
          <a:noFill/>
        </p:spPr>
        <p:txBody>
          <a:bodyPr wrap="square" rtlCol="0">
            <a:spAutoFit/>
          </a:bodyPr>
          <a:lstStyle/>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Oficina de Relaciones Exteriores y del Commonwealth </a:t>
            </a:r>
            <a:r>
              <a:rPr lang="es-ES" sz="2000" b="1" dirty="0" smtClean="0">
                <a:solidFill>
                  <a:srgbClr val="072B62"/>
                </a:solidFill>
                <a:latin typeface="Roboto" pitchFamily="2" charset="0"/>
                <a:ea typeface="Roboto" pitchFamily="2" charset="0"/>
              </a:rPr>
              <a:t>responsable.</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Coordina con otros Ministerios:</a:t>
            </a:r>
          </a:p>
          <a:p>
            <a:pPr marL="742950" lvl="1" indent="-285750">
              <a:spcAft>
                <a:spcPts val="6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Ministerio de Defensa</a:t>
            </a:r>
          </a:p>
          <a:p>
            <a:pPr marL="742950" lvl="1" indent="-285750">
              <a:spcAft>
                <a:spcPts val="6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Departamento de Salud</a:t>
            </a:r>
          </a:p>
          <a:p>
            <a:pPr marL="742950" lvl="1"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Departamento de Trabajo y Pensiones</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Departamento de Cultura, Comunicación y Deporte responsable en el largo plazo.</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Coordinación con la Cruz Roja. </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36733" y="2193452"/>
            <a:ext cx="3156543" cy="4384438"/>
          </a:xfrm>
          <a:prstGeom prst="rect">
            <a:avLst/>
          </a:prstGeom>
        </p:spPr>
      </p:pic>
    </p:spTree>
    <p:extLst>
      <p:ext uri="{BB962C8B-B14F-4D97-AF65-F5344CB8AC3E}">
        <p14:creationId xmlns:p14="http://schemas.microsoft.com/office/powerpoint/2010/main" val="28748940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1046440"/>
          </a:xfrm>
          <a:prstGeom prst="rect">
            <a:avLst/>
          </a:prstGeom>
          <a:noFill/>
        </p:spPr>
        <p:txBody>
          <a:bodyPr wrap="square" rtlCol="0">
            <a:spAutoFit/>
          </a:bodyPr>
          <a:lstStyle/>
          <a:p>
            <a:r>
              <a:rPr lang="en-US" sz="6200" b="1" dirty="0" smtClean="0">
                <a:solidFill>
                  <a:srgbClr val="072B62"/>
                </a:solidFill>
                <a:latin typeface="Source Sans Pro" panose="020B0503030403020204" pitchFamily="34" charset="0"/>
                <a:ea typeface="Source Sans Pro Black" panose="020B0803030403020204" pitchFamily="34" charset="0"/>
              </a:rPr>
              <a:t>CANADA</a:t>
            </a:r>
          </a:p>
        </p:txBody>
      </p:sp>
      <p:sp>
        <p:nvSpPr>
          <p:cNvPr id="35" name="TextBox 34"/>
          <p:cNvSpPr txBox="1"/>
          <p:nvPr/>
        </p:nvSpPr>
        <p:spPr>
          <a:xfrm>
            <a:off x="6010274" y="2331167"/>
            <a:ext cx="5626555" cy="1631216"/>
          </a:xfrm>
          <a:prstGeom prst="rect">
            <a:avLst/>
          </a:prstGeom>
          <a:noFill/>
        </p:spPr>
        <p:txBody>
          <a:bodyPr wrap="square" rtlCol="0">
            <a:spAutoFit/>
          </a:bodyPr>
          <a:lstStyle/>
          <a:p>
            <a:pPr marL="285750" indent="-285750">
              <a:spcAft>
                <a:spcPts val="1200"/>
              </a:spcAft>
              <a:buClr>
                <a:srgbClr val="072B62"/>
              </a:buClr>
              <a:buSzPct val="125000"/>
              <a:buFont typeface="Arial" panose="020B0604020202020204" pitchFamily="34" charset="0"/>
              <a:buChar char="•"/>
            </a:pPr>
            <a:r>
              <a:rPr lang="es-ES" sz="2000" b="1" dirty="0" err="1">
                <a:solidFill>
                  <a:srgbClr val="072B62"/>
                </a:solidFill>
                <a:latin typeface="Roboto" pitchFamily="2" charset="0"/>
                <a:ea typeface="Roboto" pitchFamily="2" charset="0"/>
              </a:rPr>
              <a:t>Disaster</a:t>
            </a:r>
            <a:r>
              <a:rPr lang="es-ES" sz="2000" b="1" dirty="0">
                <a:solidFill>
                  <a:srgbClr val="072B62"/>
                </a:solidFill>
                <a:latin typeface="Roboto" pitchFamily="2" charset="0"/>
                <a:ea typeface="Roboto" pitchFamily="2" charset="0"/>
              </a:rPr>
              <a:t> </a:t>
            </a:r>
            <a:r>
              <a:rPr lang="es-ES" sz="2000" b="1" dirty="0" err="1">
                <a:solidFill>
                  <a:srgbClr val="072B62"/>
                </a:solidFill>
                <a:latin typeface="Roboto" pitchFamily="2" charset="0"/>
                <a:ea typeface="Roboto" pitchFamily="2" charset="0"/>
              </a:rPr>
              <a:t>Assistance</a:t>
            </a:r>
            <a:r>
              <a:rPr lang="es-ES" sz="2000" b="1" dirty="0">
                <a:solidFill>
                  <a:srgbClr val="072B62"/>
                </a:solidFill>
                <a:latin typeface="Roboto" pitchFamily="2" charset="0"/>
                <a:ea typeface="Roboto" pitchFamily="2" charset="0"/>
              </a:rPr>
              <a:t> Response </a:t>
            </a:r>
            <a:r>
              <a:rPr lang="es-ES" sz="2000" b="1" dirty="0" err="1" smtClean="0">
                <a:solidFill>
                  <a:srgbClr val="072B62"/>
                </a:solidFill>
                <a:latin typeface="Roboto" pitchFamily="2" charset="0"/>
                <a:ea typeface="Roboto" pitchFamily="2" charset="0"/>
              </a:rPr>
              <a:t>Team</a:t>
            </a:r>
            <a:endParaRPr lang="es-ES" sz="2000" b="1" dirty="0" smtClean="0">
              <a:solidFill>
                <a:srgbClr val="072B62"/>
              </a:solidFill>
              <a:latin typeface="Roboto" pitchFamily="2" charset="0"/>
              <a:ea typeface="Roboto" pitchFamily="2" charset="0"/>
            </a:endParaRP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Estructura militar</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Intervenciones urgentes a corto plazo para dar tiempo a la ayuda humanitaria.</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84" y="2470313"/>
            <a:ext cx="5398395" cy="3542566"/>
          </a:xfrm>
          <a:prstGeom prst="rect">
            <a:avLst/>
          </a:prstGeom>
        </p:spPr>
      </p:pic>
    </p:spTree>
    <p:extLst>
      <p:ext uri="{BB962C8B-B14F-4D97-AF65-F5344CB8AC3E}">
        <p14:creationId xmlns:p14="http://schemas.microsoft.com/office/powerpoint/2010/main" val="32720209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1046440"/>
          </a:xfrm>
          <a:prstGeom prst="rect">
            <a:avLst/>
          </a:prstGeom>
          <a:noFill/>
        </p:spPr>
        <p:txBody>
          <a:bodyPr wrap="square" rtlCol="0">
            <a:spAutoFit/>
          </a:bodyPr>
          <a:lstStyle/>
          <a:p>
            <a:r>
              <a:rPr lang="en-US" sz="6200" b="1" dirty="0" smtClean="0">
                <a:solidFill>
                  <a:srgbClr val="072B62"/>
                </a:solidFill>
                <a:latin typeface="Source Sans Pro" panose="020B0503030403020204" pitchFamily="34" charset="0"/>
                <a:ea typeface="Source Sans Pro Black" panose="020B0803030403020204" pitchFamily="34" charset="0"/>
              </a:rPr>
              <a:t>CANADA Y AUSTRALIA</a:t>
            </a:r>
          </a:p>
        </p:txBody>
      </p:sp>
      <p:sp>
        <p:nvSpPr>
          <p:cNvPr id="35" name="TextBox 34"/>
          <p:cNvSpPr txBox="1"/>
          <p:nvPr/>
        </p:nvSpPr>
        <p:spPr>
          <a:xfrm>
            <a:off x="6010274" y="2331167"/>
            <a:ext cx="5626555" cy="2708434"/>
          </a:xfrm>
          <a:prstGeom prst="rect">
            <a:avLst/>
          </a:prstGeom>
          <a:noFill/>
        </p:spPr>
        <p:txBody>
          <a:bodyPr wrap="square" rtlCol="0">
            <a:spAutoFit/>
          </a:bodyPr>
          <a:lstStyle/>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Acuerdo de servicios consulares compartidos.</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Servicios a los ciudadanos del otro país en países donde el país no tiene representación. </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Asistencia y información en crisis.</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Coordinación después del tsunami de 2004.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599" y="2331167"/>
            <a:ext cx="5254487" cy="2960028"/>
          </a:xfrm>
          <a:prstGeom prst="rect">
            <a:avLst/>
          </a:prstGeom>
        </p:spPr>
      </p:pic>
    </p:spTree>
    <p:extLst>
      <p:ext uri="{BB962C8B-B14F-4D97-AF65-F5344CB8AC3E}">
        <p14:creationId xmlns:p14="http://schemas.microsoft.com/office/powerpoint/2010/main" val="13678294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1046440"/>
          </a:xfrm>
          <a:prstGeom prst="rect">
            <a:avLst/>
          </a:prstGeom>
          <a:noFill/>
        </p:spPr>
        <p:txBody>
          <a:bodyPr wrap="square" rtlCol="0">
            <a:spAutoFit/>
          </a:bodyPr>
          <a:lstStyle/>
          <a:p>
            <a:r>
              <a:rPr lang="en-US" sz="6200" b="1" dirty="0" smtClean="0">
                <a:solidFill>
                  <a:srgbClr val="072B62"/>
                </a:solidFill>
                <a:latin typeface="Source Sans Pro" panose="020B0503030403020204" pitchFamily="34" charset="0"/>
                <a:ea typeface="Source Sans Pro Black" panose="020B0803030403020204" pitchFamily="34" charset="0"/>
              </a:rPr>
              <a:t>PAÍSES DEL NORTE DE EUROPA</a:t>
            </a:r>
          </a:p>
        </p:txBody>
      </p:sp>
      <p:sp>
        <p:nvSpPr>
          <p:cNvPr id="35" name="TextBox 34"/>
          <p:cNvSpPr txBox="1"/>
          <p:nvPr/>
        </p:nvSpPr>
        <p:spPr>
          <a:xfrm>
            <a:off x="6010274" y="2331167"/>
            <a:ext cx="5626555" cy="2862322"/>
          </a:xfrm>
          <a:prstGeom prst="rect">
            <a:avLst/>
          </a:prstGeom>
          <a:noFill/>
        </p:spPr>
        <p:txBody>
          <a:bodyPr wrap="square" rtlCol="0">
            <a:spAutoFit/>
          </a:bodyPr>
          <a:lstStyle/>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Planos de contingencia conjuntos.</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Asistencia a los nacionales de cualquiera de los 3 países. </a:t>
            </a:r>
          </a:p>
          <a:p>
            <a:pPr marL="742950" lvl="1" indent="-285750">
              <a:spcAft>
                <a:spcPts val="6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Solicitud de asistencia</a:t>
            </a:r>
          </a:p>
          <a:p>
            <a:pPr marL="742950" lvl="1" indent="-285750">
              <a:spcAft>
                <a:spcPts val="600"/>
              </a:spcAft>
              <a:buClr>
                <a:srgbClr val="072B62"/>
              </a:buClr>
              <a:buSzPct val="125000"/>
              <a:buFont typeface="Arial" panose="020B0604020202020204" pitchFamily="34" charset="0"/>
              <a:buChar char="•"/>
            </a:pPr>
            <a:r>
              <a:rPr lang="es-ES" sz="2000" b="1" dirty="0" err="1" smtClean="0">
                <a:solidFill>
                  <a:srgbClr val="072B62"/>
                </a:solidFill>
                <a:latin typeface="Roboto" pitchFamily="2" charset="0"/>
                <a:ea typeface="Roboto" pitchFamily="2" charset="0"/>
              </a:rPr>
              <a:t>Informacion</a:t>
            </a:r>
            <a:endParaRPr lang="es-ES" sz="2000" b="1" dirty="0" smtClean="0">
              <a:solidFill>
                <a:srgbClr val="072B62"/>
              </a:solidFill>
              <a:latin typeface="Roboto" pitchFamily="2" charset="0"/>
              <a:ea typeface="Roboto" pitchFamily="2" charset="0"/>
            </a:endParaRPr>
          </a:p>
          <a:p>
            <a:pPr marL="742950" lvl="1" indent="-285750">
              <a:spcAft>
                <a:spcPts val="1200"/>
              </a:spcAft>
              <a:buClr>
                <a:srgbClr val="072B62"/>
              </a:buClr>
              <a:buSzPct val="125000"/>
              <a:buFont typeface="Arial" panose="020B0604020202020204" pitchFamily="34" charset="0"/>
              <a:buChar char="•"/>
            </a:pPr>
            <a:r>
              <a:rPr lang="es-ES" sz="2000" b="1" dirty="0" err="1" smtClean="0">
                <a:solidFill>
                  <a:srgbClr val="072B62"/>
                </a:solidFill>
                <a:latin typeface="Roboto" pitchFamily="2" charset="0"/>
                <a:ea typeface="Roboto" pitchFamily="2" charset="0"/>
              </a:rPr>
              <a:t>Evacuacion</a:t>
            </a:r>
            <a:endParaRPr lang="es-ES" sz="2000" b="1" dirty="0" smtClean="0">
              <a:solidFill>
                <a:srgbClr val="072B62"/>
              </a:solidFill>
              <a:latin typeface="Roboto" pitchFamily="2" charset="0"/>
              <a:ea typeface="Roboto" pitchFamily="2" charset="0"/>
            </a:endParaRP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Oficinas consulares conjuntas.</a:t>
            </a:r>
          </a:p>
        </p:txBody>
      </p:sp>
      <p:pic>
        <p:nvPicPr>
          <p:cNvPr id="2" name="Picture 1"/>
          <p:cNvPicPr>
            <a:picLocks noChangeAspect="1"/>
          </p:cNvPicPr>
          <p:nvPr/>
        </p:nvPicPr>
        <p:blipFill rotWithShape="1">
          <a:blip r:embed="rId3"/>
          <a:srcRect l="17428" t="40241" r="35290" b="18406"/>
          <a:stretch/>
        </p:blipFill>
        <p:spPr>
          <a:xfrm>
            <a:off x="468084" y="2331167"/>
            <a:ext cx="5535724" cy="2723322"/>
          </a:xfrm>
          <a:prstGeom prst="rect">
            <a:avLst/>
          </a:prstGeom>
        </p:spPr>
      </p:pic>
    </p:spTree>
    <p:extLst>
      <p:ext uri="{BB962C8B-B14F-4D97-AF65-F5344CB8AC3E}">
        <p14:creationId xmlns:p14="http://schemas.microsoft.com/office/powerpoint/2010/main" val="20442442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1046440"/>
          </a:xfrm>
          <a:prstGeom prst="rect">
            <a:avLst/>
          </a:prstGeom>
          <a:noFill/>
        </p:spPr>
        <p:txBody>
          <a:bodyPr wrap="square" rtlCol="0">
            <a:spAutoFit/>
          </a:bodyPr>
          <a:lstStyle/>
          <a:p>
            <a:r>
              <a:rPr lang="en-US" sz="6200" b="1" dirty="0" smtClean="0">
                <a:solidFill>
                  <a:srgbClr val="072B62"/>
                </a:solidFill>
                <a:latin typeface="Source Sans Pro" panose="020B0503030403020204" pitchFamily="34" charset="0"/>
                <a:ea typeface="Source Sans Pro Black" panose="020B0803030403020204" pitchFamily="34" charset="0"/>
              </a:rPr>
              <a:t>FILIPINAS</a:t>
            </a:r>
          </a:p>
        </p:txBody>
      </p:sp>
      <p:sp>
        <p:nvSpPr>
          <p:cNvPr id="35" name="TextBox 34"/>
          <p:cNvSpPr txBox="1"/>
          <p:nvPr/>
        </p:nvSpPr>
        <p:spPr>
          <a:xfrm>
            <a:off x="6010274" y="2331167"/>
            <a:ext cx="5626555" cy="2400657"/>
          </a:xfrm>
          <a:prstGeom prst="rect">
            <a:avLst/>
          </a:prstGeom>
          <a:noFill/>
        </p:spPr>
        <p:txBody>
          <a:bodyPr wrap="square" rtlCol="0">
            <a:spAutoFit/>
          </a:bodyPr>
          <a:lstStyle/>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Participación de lideres comunitarios a actividades de preparación a crisis. </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Red de encargados de seguridad.</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Cauce eficaz para la comunicación y coordinación en crisis. </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Respuesta eficaz en la crisis en Libia. </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97448" y="2413714"/>
            <a:ext cx="2490331" cy="4284614"/>
          </a:xfrm>
          <a:prstGeom prst="rect">
            <a:avLst/>
          </a:prstGeom>
        </p:spPr>
      </p:pic>
    </p:spTree>
    <p:extLst>
      <p:ext uri="{BB962C8B-B14F-4D97-AF65-F5344CB8AC3E}">
        <p14:creationId xmlns:p14="http://schemas.microsoft.com/office/powerpoint/2010/main" val="7508886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6858000"/>
          </a:xfrm>
          <a:prstGeom prst="rect">
            <a:avLst/>
          </a:prstGeom>
          <a:solidFill>
            <a:srgbClr val="072B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647700"/>
            <a:ext cx="3164203" cy="821871"/>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7426" y="647700"/>
            <a:ext cx="825574" cy="890507"/>
          </a:xfrm>
          <a:prstGeom prst="rect">
            <a:avLst/>
          </a:prstGeom>
        </p:spPr>
      </p:pic>
      <p:cxnSp>
        <p:nvCxnSpPr>
          <p:cNvPr id="11" name="Straight Connector 10"/>
          <p:cNvCxnSpPr/>
          <p:nvPr/>
        </p:nvCxnSpPr>
        <p:spPr>
          <a:xfrm>
            <a:off x="609600" y="2111829"/>
            <a:ext cx="1097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666997" y="5694595"/>
            <a:ext cx="6868884" cy="646331"/>
          </a:xfrm>
          <a:prstGeom prst="rect">
            <a:avLst/>
          </a:prstGeom>
          <a:noFill/>
        </p:spPr>
        <p:txBody>
          <a:bodyPr wrap="square" rtlCol="0">
            <a:spAutoFit/>
          </a:bodyPr>
          <a:lstStyle/>
          <a:p>
            <a:pPr algn="ctr"/>
            <a:r>
              <a:rPr lang="en-US" dirty="0" smtClean="0">
                <a:solidFill>
                  <a:schemeClr val="bg1"/>
                </a:solidFill>
                <a:latin typeface="Roboto" pitchFamily="2" charset="0"/>
                <a:ea typeface="Roboto" pitchFamily="2" charset="0"/>
              </a:rPr>
              <a:t>Contact: </a:t>
            </a:r>
            <a:r>
              <a:rPr lang="en-US" dirty="0" smtClean="0">
                <a:solidFill>
                  <a:schemeClr val="bg1"/>
                </a:solidFill>
                <a:latin typeface="Roboto" pitchFamily="2" charset="0"/>
                <a:ea typeface="Roboto" pitchFamily="2" charset="0"/>
                <a:hlinkClick r:id="rId4"/>
              </a:rPr>
              <a:t>micicsecretariat@iom.it</a:t>
            </a:r>
            <a:r>
              <a:rPr lang="en-US" dirty="0" smtClean="0">
                <a:solidFill>
                  <a:schemeClr val="bg1"/>
                </a:solidFill>
                <a:latin typeface="Roboto" pitchFamily="2" charset="0"/>
                <a:ea typeface="Roboto" pitchFamily="2" charset="0"/>
              </a:rPr>
              <a:t> - </a:t>
            </a:r>
            <a:r>
              <a:rPr lang="en-US" dirty="0" smtClean="0">
                <a:solidFill>
                  <a:schemeClr val="bg1"/>
                </a:solidFill>
                <a:latin typeface="Roboto" pitchFamily="2" charset="0"/>
                <a:ea typeface="Roboto" pitchFamily="2" charset="0"/>
                <a:hlinkClick r:id="rId5"/>
              </a:rPr>
              <a:t>www.micicinitiative.iom.int</a:t>
            </a:r>
            <a:endParaRPr lang="en-US" dirty="0">
              <a:solidFill>
                <a:schemeClr val="bg1"/>
              </a:solidFill>
              <a:latin typeface="Roboto" pitchFamily="2" charset="0"/>
              <a:ea typeface="Roboto" pitchFamily="2" charset="0"/>
            </a:endParaRPr>
          </a:p>
          <a:p>
            <a:pPr algn="ctr"/>
            <a:endParaRPr lang="en-US" dirty="0" smtClean="0">
              <a:solidFill>
                <a:schemeClr val="bg1"/>
              </a:solidFill>
              <a:latin typeface="Roboto" pitchFamily="2" charset="0"/>
              <a:ea typeface="Roboto" pitchFamily="2" charset="0"/>
            </a:endParaRPr>
          </a:p>
        </p:txBody>
      </p:sp>
      <p:sp>
        <p:nvSpPr>
          <p:cNvPr id="2" name="TextBox 1"/>
          <p:cNvSpPr txBox="1"/>
          <p:nvPr/>
        </p:nvSpPr>
        <p:spPr>
          <a:xfrm>
            <a:off x="3109775" y="2891621"/>
            <a:ext cx="5990683" cy="1046440"/>
          </a:xfrm>
          <a:prstGeom prst="rect">
            <a:avLst/>
          </a:prstGeom>
          <a:noFill/>
        </p:spPr>
        <p:txBody>
          <a:bodyPr wrap="square" rtlCol="0">
            <a:spAutoFit/>
          </a:bodyPr>
          <a:lstStyle/>
          <a:p>
            <a:pPr algn="ctr"/>
            <a:r>
              <a:rPr lang="en-US" sz="6200" dirty="0" smtClean="0">
                <a:solidFill>
                  <a:schemeClr val="bg1"/>
                </a:solidFill>
                <a:latin typeface="Source Sans Pro Black" panose="020B0803030403020204" pitchFamily="34" charset="0"/>
                <a:ea typeface="Source Sans Pro Black" panose="020B0803030403020204" pitchFamily="34" charset="0"/>
              </a:rPr>
              <a:t>GRACIAS</a:t>
            </a:r>
            <a:endParaRPr lang="en-US" sz="6200" dirty="0">
              <a:solidFill>
                <a:schemeClr val="bg1"/>
              </a:solidFill>
              <a:latin typeface="Source Sans Pro Black" panose="020B0803030403020204" pitchFamily="34" charset="0"/>
              <a:ea typeface="Source Sans Pro Black" panose="020B0803030403020204" pitchFamily="34" charset="0"/>
            </a:endParaRPr>
          </a:p>
        </p:txBody>
      </p:sp>
    </p:spTree>
    <p:extLst>
      <p:ext uri="{BB962C8B-B14F-4D97-AF65-F5344CB8AC3E}">
        <p14:creationId xmlns:p14="http://schemas.microsoft.com/office/powerpoint/2010/main" val="39626246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500</TotalTime>
  <Words>1032</Words>
  <Application>Microsoft Office PowerPoint</Application>
  <PresentationFormat>Widescreen</PresentationFormat>
  <Paragraphs>60</Paragraphs>
  <Slides>8</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Calibri</vt:lpstr>
      <vt:lpstr>Source Sans Pro</vt:lpstr>
      <vt:lpstr>Calibri Light</vt:lpstr>
      <vt:lpstr>Source Sans Pro Black</vt:lpstr>
      <vt:lpstr>Arial</vt:lpstr>
      <vt:lpstr>Roboto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IOM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BONNET Claire</dc:creator>
  <cp:lastModifiedBy>GUADAGNO Lorenzo</cp:lastModifiedBy>
  <cp:revision>37</cp:revision>
  <dcterms:created xsi:type="dcterms:W3CDTF">2017-01-30T08:49:36Z</dcterms:created>
  <dcterms:modified xsi:type="dcterms:W3CDTF">2017-02-01T18:08:08Z</dcterms:modified>
</cp:coreProperties>
</file>