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1"/>
  </p:notesMasterIdLst>
  <p:handoutMasterIdLst>
    <p:handoutMasterId r:id="rId22"/>
  </p:handoutMasterIdLst>
  <p:sldIdLst>
    <p:sldId id="256" r:id="rId3"/>
    <p:sldId id="272" r:id="rId4"/>
    <p:sldId id="261" r:id="rId5"/>
    <p:sldId id="257" r:id="rId6"/>
    <p:sldId id="259" r:id="rId7"/>
    <p:sldId id="271" r:id="rId8"/>
    <p:sldId id="273" r:id="rId9"/>
    <p:sldId id="262" r:id="rId10"/>
    <p:sldId id="263" r:id="rId11"/>
    <p:sldId id="264" r:id="rId12"/>
    <p:sldId id="265" r:id="rId13"/>
    <p:sldId id="275" r:id="rId14"/>
    <p:sldId id="266" r:id="rId15"/>
    <p:sldId id="268" r:id="rId16"/>
    <p:sldId id="267" r:id="rId17"/>
    <p:sldId id="269" r:id="rId18"/>
    <p:sldId id="260" r:id="rId19"/>
    <p:sldId id="274" r:id="rId2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ayini.murty" initials="v"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5" autoAdjust="0"/>
    <p:restoredTop sz="89435" autoAdjust="0"/>
  </p:normalViewPr>
  <p:slideViewPr>
    <p:cSldViewPr snapToObjects="1" showGuides="1">
      <p:cViewPr varScale="1">
        <p:scale>
          <a:sx n="130" d="100"/>
          <a:sy n="130" d="100"/>
        </p:scale>
        <p:origin x="-760" y="-104"/>
      </p:cViewPr>
      <p:guideLst>
        <p:guide orient="horz" pos="2160"/>
        <p:guide pos="2880"/>
      </p:guideLst>
    </p:cSldViewPr>
  </p:slideViewPr>
  <p:outlineViewPr>
    <p:cViewPr>
      <p:scale>
        <a:sx n="33" d="100"/>
        <a:sy n="33" d="100"/>
      </p:scale>
      <p:origin x="0" y="2685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commentAuthors" Target="commentAuthors.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DFC2270-9DE1-4580-BE27-C519D2E52F5D}" type="datetimeFigureOut">
              <a:rPr lang="en-CA" smtClean="0"/>
              <a:pPr/>
              <a:t>9/29/16</a:t>
            </a:fld>
            <a:endParaRPr lang="en-CA"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7C60450-C572-4BBB-8836-6F12388B81C2}" type="slidenum">
              <a:rPr lang="en-CA" smtClean="0"/>
              <a:pPr/>
              <a:t>‹Nr.›</a:t>
            </a:fld>
            <a:endParaRPr lang="en-CA" dirty="0"/>
          </a:p>
        </p:txBody>
      </p:sp>
    </p:spTree>
    <p:extLst>
      <p:ext uri="{BB962C8B-B14F-4D97-AF65-F5344CB8AC3E}">
        <p14:creationId xmlns:p14="http://schemas.microsoft.com/office/powerpoint/2010/main" val="2913000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E7A01B6-A983-4120-9CA1-4528836C26CB}" type="datetimeFigureOut">
              <a:rPr lang="en-US" smtClean="0"/>
              <a:pPr/>
              <a:t>9/29/16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291474A-F1B8-47F8-AA36-194FED41BE80}" type="slidenum">
              <a:rPr lang="en-US" smtClean="0"/>
              <a:pPr/>
              <a:t>‹Nr.›</a:t>
            </a:fld>
            <a:endParaRPr lang="en-US" dirty="0"/>
          </a:p>
        </p:txBody>
      </p:sp>
    </p:spTree>
    <p:extLst>
      <p:ext uri="{BB962C8B-B14F-4D97-AF65-F5344CB8AC3E}">
        <p14:creationId xmlns:p14="http://schemas.microsoft.com/office/powerpoint/2010/main" val="3879960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a:t>
            </a:fld>
            <a:endParaRPr lang="en-US" dirty="0"/>
          </a:p>
        </p:txBody>
      </p:sp>
    </p:spTree>
    <p:extLst>
      <p:ext uri="{BB962C8B-B14F-4D97-AF65-F5344CB8AC3E}">
        <p14:creationId xmlns:p14="http://schemas.microsoft.com/office/powerpoint/2010/main" val="1145788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solidFill>
                <a:srgbClr val="FF0000"/>
              </a:solidFill>
            </a:endParaRPr>
          </a:p>
        </p:txBody>
      </p:sp>
      <p:sp>
        <p:nvSpPr>
          <p:cNvPr id="4" name="Slide Number Placeholder 3"/>
          <p:cNvSpPr>
            <a:spLocks noGrp="1"/>
          </p:cNvSpPr>
          <p:nvPr>
            <p:ph type="sldNum" sz="quarter" idx="10"/>
          </p:nvPr>
        </p:nvSpPr>
        <p:spPr/>
        <p:txBody>
          <a:bodyPr/>
          <a:lstStyle/>
          <a:p>
            <a:fld id="{C291474A-F1B8-47F8-AA36-194FED41BE80}" type="slidenum">
              <a:rPr lang="en-US" smtClean="0"/>
              <a:pPr/>
              <a:t>10</a:t>
            </a:fld>
            <a:endParaRPr lang="en-US" dirty="0"/>
          </a:p>
        </p:txBody>
      </p:sp>
    </p:spTree>
    <p:extLst>
      <p:ext uri="{BB962C8B-B14F-4D97-AF65-F5344CB8AC3E}">
        <p14:creationId xmlns:p14="http://schemas.microsoft.com/office/powerpoint/2010/main" val="3595720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lvl="2" defTabSz="931774">
              <a:defRPr/>
            </a:pPr>
            <a:r>
              <a:rPr lang="en-US" dirty="0" smtClean="0">
                <a:sym typeface="Wingdings" panose="05000000000000000000" pitchFamily="2" charset="2"/>
              </a:rPr>
              <a:t></a:t>
            </a:r>
            <a:r>
              <a:rPr lang="en-US" u="sng" dirty="0" smtClean="0"/>
              <a:t>Settlement Program </a:t>
            </a:r>
            <a:r>
              <a:rPr lang="en-US" dirty="0" smtClean="0"/>
              <a:t>- program focuses on</a:t>
            </a:r>
            <a:r>
              <a:rPr lang="en-US" strike="noStrike" baseline="0" dirty="0" smtClean="0"/>
              <a:t> five </a:t>
            </a:r>
            <a:r>
              <a:rPr lang="en-US" dirty="0" smtClean="0"/>
              <a:t>areas: </a:t>
            </a:r>
            <a:r>
              <a:rPr lang="en-US" i="0" dirty="0" smtClean="0"/>
              <a:t>needs assessment and referrals</a:t>
            </a:r>
            <a:r>
              <a:rPr lang="en-US" i="1" dirty="0" smtClean="0"/>
              <a:t>;</a:t>
            </a:r>
            <a:r>
              <a:rPr lang="en-US" i="1" baseline="0" dirty="0" smtClean="0"/>
              <a:t> </a:t>
            </a:r>
            <a:r>
              <a:rPr lang="en-US" dirty="0" smtClean="0"/>
              <a:t>information and orientation; language training and skills development; labour market access; and </a:t>
            </a:r>
            <a:r>
              <a:rPr lang="en-US" i="0" strike="noStrike" dirty="0" smtClean="0"/>
              <a:t>community connections.</a:t>
            </a:r>
            <a:endParaRPr lang="en-US" i="0" strike="sngStrike" dirty="0" smtClean="0"/>
          </a:p>
          <a:p>
            <a:endParaRPr lang="en-CA" dirty="0" smtClean="0"/>
          </a:p>
          <a:p>
            <a:r>
              <a:rPr lang="en-CA" dirty="0" smtClean="0">
                <a:sym typeface="Wingdings" panose="05000000000000000000" pitchFamily="2" charset="2"/>
              </a:rPr>
              <a:t></a:t>
            </a:r>
            <a:r>
              <a:rPr lang="en-CA" dirty="0" smtClean="0"/>
              <a:t>Managing immigration also entails work to ensure</a:t>
            </a:r>
            <a:r>
              <a:rPr lang="en-CA" baseline="0" dirty="0" smtClean="0"/>
              <a:t> the s</a:t>
            </a:r>
            <a:r>
              <a:rPr lang="en-CA" dirty="0" smtClean="0"/>
              <a:t>uccessful integration of immigrants</a:t>
            </a:r>
            <a:r>
              <a:rPr lang="en-CA" baseline="0" dirty="0" smtClean="0"/>
              <a:t> and refugees, which includes positive health outcomes.</a:t>
            </a:r>
          </a:p>
          <a:p>
            <a:endParaRPr lang="en-CA" baseline="0" dirty="0" smtClean="0"/>
          </a:p>
          <a:p>
            <a:r>
              <a:rPr lang="en-CA" baseline="0" dirty="0" smtClean="0"/>
              <a:t>Among other things, the health and well-being of immigrants and refugees requires an understanding of the social environment and the health system, from healthy eating to being able to find a doctor or hospital when needed.</a:t>
            </a:r>
          </a:p>
          <a:p>
            <a:endParaRPr lang="en-CA" baseline="0" dirty="0" smtClean="0"/>
          </a:p>
          <a:p>
            <a:r>
              <a:rPr lang="en-CA" baseline="0" dirty="0" smtClean="0"/>
              <a:t>The health care system in Canada –hospitals, doctors and related services- are managed by each province. However, the federal government has programs in place to help immigrants and refugees receive pre-departure information, guidance from community-based organizations, and learn an official language.</a:t>
            </a:r>
          </a:p>
          <a:p>
            <a:pPr marL="0" lvl="2" defTabSz="931774">
              <a:defRPr/>
            </a:pPr>
            <a:endParaRPr lang="en-US" dirty="0" smtClean="0">
              <a:sym typeface="Wingdings" panose="05000000000000000000" pitchFamily="2" charset="2"/>
            </a:endParaRPr>
          </a:p>
          <a:p>
            <a:pPr marL="0" lvl="2" defTabSz="931774">
              <a:defRPr/>
            </a:pPr>
            <a:r>
              <a:rPr lang="en-US" dirty="0" smtClean="0">
                <a:sym typeface="Wingdings" panose="05000000000000000000" pitchFamily="2" charset="2"/>
              </a:rPr>
              <a:t></a:t>
            </a:r>
            <a:r>
              <a:rPr lang="en-US" u="sng" dirty="0" smtClean="0"/>
              <a:t>Resettlement Assistance Program (RAP</a:t>
            </a:r>
            <a:r>
              <a:rPr lang="en-US" dirty="0" smtClean="0"/>
              <a:t>) - provides immediate and essential support services and income support to assist in meeting refugees’ resettlement needs: reception services, assistance with accommodations, links to mandatory federal and provincial programs, life skills training, and orientation on financial and non-financial information.</a:t>
            </a:r>
            <a:endParaRPr lang="en-CA" dirty="0" smtClean="0"/>
          </a:p>
          <a:p>
            <a:pPr marL="0" lvl="2" defTabSz="931774">
              <a:defRPr/>
            </a:pPr>
            <a:endParaRPr lang="en-CA" dirty="0" smtClean="0">
              <a:sym typeface="Wingdings" panose="05000000000000000000" pitchFamily="2" charset="2"/>
            </a:endParaRPr>
          </a:p>
          <a:p>
            <a:pPr marL="0" lvl="2" defTabSz="931774">
              <a:defRPr/>
            </a:pPr>
            <a:r>
              <a:rPr lang="en-CA" dirty="0" smtClean="0">
                <a:sym typeface="Wingdings" panose="05000000000000000000" pitchFamily="2" charset="2"/>
              </a:rPr>
              <a:t></a:t>
            </a:r>
            <a:r>
              <a:rPr lang="en-CA" u="sng" dirty="0" smtClean="0"/>
              <a:t>Interim Federal Health Program </a:t>
            </a:r>
            <a:r>
              <a:rPr lang="en-CA" dirty="0" smtClean="0"/>
              <a:t>- </a:t>
            </a:r>
            <a:r>
              <a:rPr lang="en-US" dirty="0" smtClean="0"/>
              <a:t>By April 1, 2017, the Interim Federal Health Program will expand to cover certain services for refugees who have been identified for resettlement before they come to Canada. These services will include: coverage of the immigration medical examination, pre-departure vaccinations, services to manage disease outbreaks in refugee camps, and medical supports during travel to Canada</a:t>
            </a:r>
          </a:p>
          <a:p>
            <a:pPr marL="0" lvl="2" defTabSz="931774">
              <a:defRPr/>
            </a:pPr>
            <a:endParaRPr lang="en-US" dirty="0" smtClean="0"/>
          </a:p>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11</a:t>
            </a:fld>
            <a:endParaRPr lang="en-US" dirty="0"/>
          </a:p>
        </p:txBody>
      </p:sp>
    </p:spTree>
    <p:extLst>
      <p:ext uri="{BB962C8B-B14F-4D97-AF65-F5344CB8AC3E}">
        <p14:creationId xmlns:p14="http://schemas.microsoft.com/office/powerpoint/2010/main" val="255086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CA" baseline="0" dirty="0" smtClean="0">
                <a:solidFill>
                  <a:srgbClr val="0070C0"/>
                </a:solidFill>
                <a:sym typeface="Wingdings" panose="05000000000000000000" pitchFamily="2" charset="2"/>
              </a:rPr>
              <a:t></a:t>
            </a:r>
            <a:r>
              <a:rPr lang="en-CA" baseline="0" dirty="0" smtClean="0">
                <a:solidFill>
                  <a:srgbClr val="0070C0"/>
                </a:solidFill>
              </a:rPr>
              <a:t>In particular, government-assisted refugees have a much higher likelihood of having been exposed to trauma and torture, and such exposure can have manifestations with respect to mental health issues. </a:t>
            </a:r>
          </a:p>
          <a:p>
            <a:endParaRPr lang="en-CA" baseline="0" dirty="0" smtClean="0">
              <a:solidFill>
                <a:srgbClr val="0070C0"/>
              </a:solidFill>
            </a:endParaRPr>
          </a:p>
          <a:p>
            <a:r>
              <a:rPr lang="en-CA" baseline="0" dirty="0" smtClean="0">
                <a:solidFill>
                  <a:srgbClr val="0070C0"/>
                </a:solidFill>
              </a:rPr>
              <a:t>For example, the United Nations High Commissioner for Refugees (UNHCR) notes that in clinical studies among refugees exposed to torture or trauma (UNHCR, 2002): </a:t>
            </a:r>
          </a:p>
          <a:p>
            <a:endParaRPr lang="en-CA" baseline="0" dirty="0" smtClean="0">
              <a:solidFill>
                <a:srgbClr val="0070C0"/>
              </a:solidFill>
            </a:endParaRPr>
          </a:p>
          <a:p>
            <a:r>
              <a:rPr lang="en-CA" baseline="0" dirty="0" smtClean="0">
                <a:solidFill>
                  <a:srgbClr val="0070C0"/>
                </a:solidFill>
              </a:rPr>
              <a:t>-The rates of post-traumatic stress disorder range between 39% to 100% (compared to 1% in the general population); and </a:t>
            </a:r>
          </a:p>
          <a:p>
            <a:endParaRPr lang="en-CA" baseline="0" dirty="0" smtClean="0">
              <a:solidFill>
                <a:srgbClr val="0070C0"/>
              </a:solidFill>
            </a:endParaRPr>
          </a:p>
          <a:p>
            <a:r>
              <a:rPr lang="en-CA" baseline="0" dirty="0" smtClean="0">
                <a:solidFill>
                  <a:srgbClr val="0070C0"/>
                </a:solidFill>
              </a:rPr>
              <a:t>-The rates of depression range between 47% and 72%.</a:t>
            </a:r>
          </a:p>
          <a:p>
            <a:endParaRPr lang="en-CA" baseline="0" dirty="0" smtClean="0"/>
          </a:p>
          <a:p>
            <a:r>
              <a:rPr lang="en-CA" baseline="0" dirty="0" smtClean="0"/>
              <a:t>Developing a robust knowledge base is key to developing the necessary programs. This is why a research agenda for the next few years is one of the key priorities for the department. </a:t>
            </a:r>
            <a:endParaRPr lang="en-US" u="sng" dirty="0" smtClean="0"/>
          </a:p>
          <a:p>
            <a:pPr marL="0" lvl="2" defTabSz="931774">
              <a:defRPr/>
            </a:pPr>
            <a:endParaRPr lang="en-US" u="sng" dirty="0" smtClean="0"/>
          </a:p>
          <a:p>
            <a:pPr marL="0" lvl="2" defTabSz="931774">
              <a:defRPr/>
            </a:pPr>
            <a:r>
              <a:rPr lang="en-US" u="sng" dirty="0" smtClean="0">
                <a:sym typeface="Wingdings" panose="05000000000000000000" pitchFamily="2" charset="2"/>
              </a:rPr>
              <a:t></a:t>
            </a:r>
            <a:r>
              <a:rPr lang="en-US" u="sng" dirty="0" smtClean="0"/>
              <a:t>Clinical practice</a:t>
            </a:r>
            <a:r>
              <a:rPr lang="en-US" u="sng" baseline="0" dirty="0" smtClean="0"/>
              <a:t> guidelines (excerpt)</a:t>
            </a:r>
            <a:r>
              <a:rPr lang="en-US" u="sng" baseline="30000" dirty="0" smtClean="0"/>
              <a:t>11 </a:t>
            </a:r>
            <a:r>
              <a:rPr lang="en-US" u="sng" baseline="0" dirty="0" smtClean="0"/>
              <a:t>:</a:t>
            </a:r>
            <a:endParaRPr lang="en-US" u="sng" dirty="0" smtClean="0"/>
          </a:p>
          <a:p>
            <a:pPr fontAlgn="base"/>
            <a:r>
              <a:rPr lang="en-US" sz="1200" b="1" i="0" kern="1200" dirty="0" smtClean="0">
                <a:solidFill>
                  <a:schemeClr val="tx1"/>
                </a:solidFill>
                <a:effectLst/>
                <a:latin typeface="+mn-lt"/>
                <a:ea typeface="+mn-ea"/>
                <a:cs typeface="+mn-cs"/>
              </a:rPr>
              <a:t>Depression</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If an integrated treatment program is available, screen adults for depression using a systematic clinical inquiry or validated patient health questionnaire (PHQ-9 or equivalent).</a:t>
            </a:r>
          </a:p>
          <a:p>
            <a:pPr fontAlgn="base"/>
            <a:r>
              <a:rPr lang="en-US" sz="1200" b="0" i="0" kern="1200" dirty="0" smtClean="0">
                <a:solidFill>
                  <a:schemeClr val="tx1"/>
                </a:solidFill>
                <a:effectLst/>
                <a:latin typeface="+mn-lt"/>
                <a:ea typeface="+mn-ea"/>
                <a:cs typeface="+mn-cs"/>
              </a:rPr>
              <a:t>Individuals with major depression may present with somatic symptoms (pain, fatigue or other nonspecific symptoms).</a:t>
            </a:r>
          </a:p>
          <a:p>
            <a:pPr fontAlgn="base"/>
            <a:r>
              <a:rPr lang="en-US" sz="1200" b="0" i="0" kern="1200" dirty="0" smtClean="0">
                <a:solidFill>
                  <a:schemeClr val="tx1"/>
                </a:solidFill>
                <a:effectLst/>
                <a:latin typeface="+mn-lt"/>
                <a:ea typeface="+mn-ea"/>
                <a:cs typeface="+mn-cs"/>
              </a:rPr>
              <a:t>Link suspected cases of depression with an integrated treatment program and case management or mental health care.</a:t>
            </a:r>
          </a:p>
          <a:p>
            <a:pPr fontAlgn="base"/>
            <a:r>
              <a:rPr lang="en-US" sz="1200" b="1" i="0" kern="1200" dirty="0" smtClean="0">
                <a:solidFill>
                  <a:schemeClr val="tx1"/>
                </a:solidFill>
                <a:effectLst/>
                <a:latin typeface="+mn-lt"/>
                <a:ea typeface="+mn-ea"/>
                <a:cs typeface="+mn-cs"/>
              </a:rPr>
              <a:t>Post-traumatic stress disorder</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Do not conduct routine screening for exposure to traumatic events, because pushing for disclosure of traumatic events in well-functioning individuals may result in more harm than good.</a:t>
            </a:r>
          </a:p>
          <a:p>
            <a:pPr fontAlgn="base"/>
            <a:r>
              <a:rPr lang="en-US" sz="1200" b="0" i="0" kern="1200" dirty="0" smtClean="0">
                <a:solidFill>
                  <a:schemeClr val="tx1"/>
                </a:solidFill>
                <a:effectLst/>
                <a:latin typeface="+mn-lt"/>
                <a:ea typeface="+mn-ea"/>
                <a:cs typeface="+mn-cs"/>
              </a:rPr>
              <a:t>Be alert for signs and symptoms of post-traumatic stress disorder (unexplained somatic symptoms, sleep disorders or mental health disorders such as depression or panic disorder).</a:t>
            </a:r>
          </a:p>
          <a:p>
            <a:pPr fontAlgn="base"/>
            <a:r>
              <a:rPr lang="en-US" sz="1200" b="1" i="0" kern="1200" dirty="0" smtClean="0">
                <a:solidFill>
                  <a:schemeClr val="tx1"/>
                </a:solidFill>
                <a:effectLst/>
                <a:latin typeface="+mn-lt"/>
                <a:ea typeface="+mn-ea"/>
                <a:cs typeface="+mn-cs"/>
              </a:rPr>
              <a:t>Child maltreatment</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Do not conduct routine screening for child maltreatment.</a:t>
            </a:r>
          </a:p>
          <a:p>
            <a:pPr fontAlgn="base"/>
            <a:r>
              <a:rPr lang="en-US" sz="1200" b="0" i="0" kern="1200" dirty="0" smtClean="0">
                <a:solidFill>
                  <a:schemeClr val="tx1"/>
                </a:solidFill>
                <a:effectLst/>
                <a:latin typeface="+mn-lt"/>
                <a:ea typeface="+mn-ea"/>
                <a:cs typeface="+mn-cs"/>
              </a:rPr>
              <a:t>Be alert for signs and symptoms of child maltreatment during physical and mental examinations, and assess further when reasonable doubt exists or after patient disclosure.</a:t>
            </a:r>
          </a:p>
          <a:p>
            <a:pPr fontAlgn="base"/>
            <a:r>
              <a:rPr lang="en-US" sz="1200" b="0" i="0" kern="1200" dirty="0" smtClean="0">
                <a:solidFill>
                  <a:schemeClr val="tx1"/>
                </a:solidFill>
                <a:effectLst/>
                <a:latin typeface="+mn-lt"/>
                <a:ea typeface="+mn-ea"/>
                <a:cs typeface="+mn-cs"/>
              </a:rPr>
              <a:t>A home visitation program encompassing the first two years of life should be offered to immigrant and refugee mothers living in high-risk conditions, including teenage motherhood, single parent status, social isolation, low socioeconomic status, or living with mental health or drug abuse problems.</a:t>
            </a:r>
          </a:p>
          <a:p>
            <a:pPr fontAlgn="base"/>
            <a:r>
              <a:rPr lang="en-US" sz="1200" b="1" i="0" kern="1200" dirty="0" smtClean="0">
                <a:solidFill>
                  <a:schemeClr val="tx1"/>
                </a:solidFill>
                <a:effectLst/>
                <a:latin typeface="+mn-lt"/>
                <a:ea typeface="+mn-ea"/>
                <a:cs typeface="+mn-cs"/>
              </a:rPr>
              <a:t>Intimate partner violence</a:t>
            </a:r>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Do not conduct routine screening for intimate partner violence.</a:t>
            </a:r>
          </a:p>
          <a:p>
            <a:pPr fontAlgn="base"/>
            <a:r>
              <a:rPr lang="en-US" sz="1200" b="0" i="0" kern="1200" dirty="0" smtClean="0">
                <a:solidFill>
                  <a:schemeClr val="tx1"/>
                </a:solidFill>
                <a:effectLst/>
                <a:latin typeface="+mn-lt"/>
                <a:ea typeface="+mn-ea"/>
                <a:cs typeface="+mn-cs"/>
              </a:rPr>
              <a:t>Be alert for potential signs and symptoms related to intimate partner violence, and assess further when reasonable doubt exists or after patient disclosure.</a:t>
            </a:r>
          </a:p>
          <a:p>
            <a:endParaRPr lang="en-CA"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sym typeface="Wingdings" panose="05000000000000000000" pitchFamily="2" charset="2"/>
              </a:rPr>
              <a:t></a:t>
            </a:r>
            <a:r>
              <a:rPr lang="en-CA" u="sng" dirty="0" smtClean="0"/>
              <a:t>Nova Scotia Brotherhood Initiative</a:t>
            </a:r>
            <a:r>
              <a:rPr lang="en-CA" dirty="0" smtClean="0"/>
              <a:t>: </a:t>
            </a:r>
            <a:r>
              <a:rPr lang="en-US" dirty="0" smtClean="0"/>
              <a:t>Brotherhood provides gender and culturally-appropriate primary medical care plus health and wellness services to men of African ancestry across Halifax Regional Municipality</a:t>
            </a:r>
            <a:endParaRPr lang="en-CA" dirty="0" smtClean="0"/>
          </a:p>
          <a:p>
            <a:endParaRPr lang="en-CA"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291474A-F1B8-47F8-AA36-194FED41BE80}"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1886852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13</a:t>
            </a:fld>
            <a:endParaRPr lang="en-US" dirty="0"/>
          </a:p>
        </p:txBody>
      </p:sp>
    </p:spTree>
    <p:extLst>
      <p:ext uri="{BB962C8B-B14F-4D97-AF65-F5344CB8AC3E}">
        <p14:creationId xmlns:p14="http://schemas.microsoft.com/office/powerpoint/2010/main" val="2976459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14</a:t>
            </a:fld>
            <a:endParaRPr lang="en-US" dirty="0"/>
          </a:p>
        </p:txBody>
      </p:sp>
    </p:spTree>
    <p:extLst>
      <p:ext uri="{BB962C8B-B14F-4D97-AF65-F5344CB8AC3E}">
        <p14:creationId xmlns:p14="http://schemas.microsoft.com/office/powerpoint/2010/main" val="6910010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15</a:t>
            </a:fld>
            <a:endParaRPr lang="en-US" dirty="0"/>
          </a:p>
        </p:txBody>
      </p:sp>
    </p:spTree>
    <p:extLst>
      <p:ext uri="{BB962C8B-B14F-4D97-AF65-F5344CB8AC3E}">
        <p14:creationId xmlns:p14="http://schemas.microsoft.com/office/powerpoint/2010/main" val="1348503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16</a:t>
            </a:fld>
            <a:endParaRPr lang="en-US" dirty="0"/>
          </a:p>
        </p:txBody>
      </p:sp>
    </p:spTree>
    <p:extLst>
      <p:ext uri="{BB962C8B-B14F-4D97-AF65-F5344CB8AC3E}">
        <p14:creationId xmlns:p14="http://schemas.microsoft.com/office/powerpoint/2010/main" val="2642483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17</a:t>
            </a:fld>
            <a:endParaRPr lang="en-US" dirty="0"/>
          </a:p>
        </p:txBody>
      </p:sp>
    </p:spTree>
    <p:extLst>
      <p:ext uri="{BB962C8B-B14F-4D97-AF65-F5344CB8AC3E}">
        <p14:creationId xmlns:p14="http://schemas.microsoft.com/office/powerpoint/2010/main" val="38788785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18</a:t>
            </a:fld>
            <a:endParaRPr lang="en-US" dirty="0"/>
          </a:p>
        </p:txBody>
      </p:sp>
    </p:spTree>
    <p:extLst>
      <p:ext uri="{BB962C8B-B14F-4D97-AF65-F5344CB8AC3E}">
        <p14:creationId xmlns:p14="http://schemas.microsoft.com/office/powerpoint/2010/main" val="1517910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2</a:t>
            </a:fld>
            <a:endParaRPr lang="en-US" dirty="0"/>
          </a:p>
        </p:txBody>
      </p:sp>
    </p:spTree>
    <p:extLst>
      <p:ext uri="{BB962C8B-B14F-4D97-AF65-F5344CB8AC3E}">
        <p14:creationId xmlns:p14="http://schemas.microsoft.com/office/powerpoint/2010/main" val="1068934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3</a:t>
            </a:fld>
            <a:endParaRPr lang="en-US" dirty="0"/>
          </a:p>
        </p:txBody>
      </p:sp>
    </p:spTree>
    <p:extLst>
      <p:ext uri="{BB962C8B-B14F-4D97-AF65-F5344CB8AC3E}">
        <p14:creationId xmlns:p14="http://schemas.microsoft.com/office/powerpoint/2010/main" val="1513022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4</a:t>
            </a:fld>
            <a:endParaRPr lang="en-US" dirty="0"/>
          </a:p>
        </p:txBody>
      </p:sp>
    </p:spTree>
    <p:extLst>
      <p:ext uri="{BB962C8B-B14F-4D97-AF65-F5344CB8AC3E}">
        <p14:creationId xmlns:p14="http://schemas.microsoft.com/office/powerpoint/2010/main" val="730668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CA" dirty="0" smtClean="0"/>
              <a:t>				</a:t>
            </a:r>
          </a:p>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5</a:t>
            </a:fld>
            <a:endParaRPr lang="en-US" dirty="0"/>
          </a:p>
        </p:txBody>
      </p:sp>
    </p:spTree>
    <p:extLst>
      <p:ext uri="{BB962C8B-B14F-4D97-AF65-F5344CB8AC3E}">
        <p14:creationId xmlns:p14="http://schemas.microsoft.com/office/powerpoint/2010/main" val="3715428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CA" dirty="0" smtClean="0">
                <a:sym typeface="Wingdings" panose="05000000000000000000" pitchFamily="2" charset="2"/>
              </a:rPr>
              <a:t></a:t>
            </a:r>
            <a:r>
              <a:rPr lang="en-CA" dirty="0" smtClean="0"/>
              <a:t>[Speaking</a:t>
            </a:r>
            <a:r>
              <a:rPr lang="en-CA" baseline="0" dirty="0" smtClean="0"/>
              <a:t> point]</a:t>
            </a:r>
            <a:r>
              <a:rPr lang="en-CA" dirty="0" smtClean="0"/>
              <a:t>-Chart below shows a significant difference in self-reported “healthy” status of immigrants involved in group or organizational activities after three years of being in Canada.</a:t>
            </a:r>
          </a:p>
          <a:p>
            <a:endParaRPr lang="en-CA" baseline="0" dirty="0" smtClean="0"/>
          </a:p>
          <a:p>
            <a:endParaRPr lang="en-CA" baseline="0" dirty="0" smtClean="0"/>
          </a:p>
          <a:p>
            <a:endParaRPr lang="en-CA" dirty="0" smtClean="0"/>
          </a:p>
          <a:p>
            <a:endParaRPr lang="en-US" b="1"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6</a:t>
            </a:fld>
            <a:endParaRPr lang="en-US" dirty="0"/>
          </a:p>
        </p:txBody>
      </p:sp>
    </p:spTree>
    <p:extLst>
      <p:ext uri="{BB962C8B-B14F-4D97-AF65-F5344CB8AC3E}">
        <p14:creationId xmlns:p14="http://schemas.microsoft.com/office/powerpoint/2010/main" val="1922068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1200"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CA" sz="1200" dirty="0" smtClean="0">
                <a:sym typeface="Wingdings" panose="05000000000000000000" pitchFamily="2" charset="2"/>
              </a:rPr>
              <a:t></a:t>
            </a:r>
            <a:r>
              <a:rPr lang="en-CA" sz="1200" dirty="0" smtClean="0"/>
              <a:t>Vitamin D Deficiency study found lower-than-desirable levels in newly arrived refugee children and woman of childbearing age (particularly those with darker complexions) which negatively affected their skeletal and mental health</a:t>
            </a:r>
            <a:r>
              <a:rPr lang="en-CA" sz="1200" baseline="30000" dirty="0" smtClean="0"/>
              <a:t>4.</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CA" sz="1200" dirty="0" smtClean="0">
              <a:sym typeface="Wingdings" panose="05000000000000000000" pitchFamily="2" charset="2"/>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CA" sz="1200" dirty="0" smtClean="0">
                <a:sym typeface="Wingdings" panose="05000000000000000000" pitchFamily="2" charset="2"/>
              </a:rPr>
              <a:t></a:t>
            </a:r>
            <a:r>
              <a:rPr lang="en-CA" sz="1200" dirty="0" smtClean="0"/>
              <a:t>Neighbourhoods with fewer resources and services – </a:t>
            </a:r>
            <a:r>
              <a:rPr lang="en-CA" sz="1200" i="1" dirty="0" smtClean="0"/>
              <a:t>medical, social, law enforcement, schooling</a:t>
            </a:r>
            <a:r>
              <a:rPr lang="en-CA" sz="1200" i="1" baseline="30000" dirty="0" smtClean="0"/>
              <a:t>5</a:t>
            </a:r>
            <a:endParaRPr lang="en-CA" sz="1200" i="1" dirty="0" smtClean="0"/>
          </a:p>
          <a:p>
            <a:pPr marL="0" marR="0" lvl="2" indent="0" algn="l" defTabSz="914400" rtl="0" eaLnBrk="1" fontAlgn="auto" latinLnBrk="0" hangingPunct="1">
              <a:lnSpc>
                <a:spcPct val="100000"/>
              </a:lnSpc>
              <a:spcBef>
                <a:spcPts val="0"/>
              </a:spcBef>
              <a:spcAft>
                <a:spcPts val="0"/>
              </a:spcAft>
              <a:buClrTx/>
              <a:buSzTx/>
              <a:buFontTx/>
              <a:buNone/>
              <a:tabLst/>
              <a:defRPr/>
            </a:pPr>
            <a:r>
              <a:rPr lang="en-CA" sz="1200" dirty="0" smtClean="0">
                <a:sym typeface="Wingdings" panose="05000000000000000000" pitchFamily="2" charset="2"/>
              </a:rPr>
              <a:t></a:t>
            </a:r>
            <a:r>
              <a:rPr lang="en-CA" sz="1200" dirty="0" smtClean="0"/>
              <a:t>‘Walkability’ of neighbourhood or community - </a:t>
            </a:r>
            <a:r>
              <a:rPr lang="en-CA" sz="1200" i="1" dirty="0" smtClean="0"/>
              <a:t>recreational pathways and sidewalks, safe levels of lighting, compatible land uses ensuring pleasant safe spaces for recreational and transit activities</a:t>
            </a:r>
            <a:r>
              <a:rPr lang="en-CA" sz="1200" i="1" baseline="30000" dirty="0" smtClean="0"/>
              <a:t>5</a:t>
            </a:r>
          </a:p>
          <a:p>
            <a:endParaRPr lang="en-CA" sz="1200" dirty="0" smtClean="0"/>
          </a:p>
        </p:txBody>
      </p:sp>
      <p:sp>
        <p:nvSpPr>
          <p:cNvPr id="4" name="Slide Number Placeholder 3"/>
          <p:cNvSpPr>
            <a:spLocks noGrp="1"/>
          </p:cNvSpPr>
          <p:nvPr>
            <p:ph type="sldNum" sz="quarter" idx="10"/>
          </p:nvPr>
        </p:nvSpPr>
        <p:spPr/>
        <p:txBody>
          <a:bodyPr/>
          <a:lstStyle/>
          <a:p>
            <a:fld id="{C291474A-F1B8-47F8-AA36-194FED41BE80}" type="slidenum">
              <a:rPr lang="en-US" smtClean="0"/>
              <a:pPr/>
              <a:t>7</a:t>
            </a:fld>
            <a:endParaRPr lang="en-US" dirty="0"/>
          </a:p>
        </p:txBody>
      </p:sp>
    </p:spTree>
    <p:extLst>
      <p:ext uri="{BB962C8B-B14F-4D97-AF65-F5344CB8AC3E}">
        <p14:creationId xmlns:p14="http://schemas.microsoft.com/office/powerpoint/2010/main" val="647117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8</a:t>
            </a:fld>
            <a:endParaRPr lang="en-US" dirty="0"/>
          </a:p>
        </p:txBody>
      </p:sp>
    </p:spTree>
    <p:extLst>
      <p:ext uri="{BB962C8B-B14F-4D97-AF65-F5344CB8AC3E}">
        <p14:creationId xmlns:p14="http://schemas.microsoft.com/office/powerpoint/2010/main" val="1369940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dirty="0"/>
          </a:p>
          <a:p>
            <a:r>
              <a:rPr lang="en-US" sz="1200" b="1" dirty="0" smtClean="0">
                <a:sym typeface="Wingdings" panose="05000000000000000000" pitchFamily="2" charset="2"/>
              </a:rPr>
              <a:t></a:t>
            </a:r>
            <a:r>
              <a:rPr lang="en-US" sz="1200" b="1" dirty="0" smtClean="0"/>
              <a:t>CRS</a:t>
            </a:r>
            <a:r>
              <a:rPr lang="en-US" sz="1200" b="1" dirty="0"/>
              <a:t>: </a:t>
            </a:r>
            <a:r>
              <a:rPr lang="en-US" sz="1200" dirty="0"/>
              <a:t>a points-based system used to assess and score a candidate’s profile to rank them in the Express Entry pool; Express Entry candidates given score out of 1,200</a:t>
            </a:r>
            <a:endParaRPr lang="en-US" sz="1200" b="1" dirty="0"/>
          </a:p>
          <a:p>
            <a:pPr marL="0" lvl="2" defTabSz="931774">
              <a:defRPr/>
            </a:pPr>
            <a:r>
              <a:rPr lang="en-US" sz="1200" b="1" dirty="0"/>
              <a:t>-</a:t>
            </a:r>
            <a:r>
              <a:rPr lang="en-US" sz="1200" dirty="0" smtClean="0"/>
              <a:t>Additional </a:t>
            </a:r>
            <a:r>
              <a:rPr lang="en-US" sz="1200" dirty="0"/>
              <a:t>points awarded to those who have a job offer or a nomination by one of Canada’s provinces or territories under their provincial nominee </a:t>
            </a:r>
            <a:r>
              <a:rPr lang="en-US" sz="1200" dirty="0" smtClean="0"/>
              <a:t>programs</a:t>
            </a:r>
            <a:endParaRPr lang="en-US" sz="1200" dirty="0"/>
          </a:p>
        </p:txBody>
      </p:sp>
      <p:sp>
        <p:nvSpPr>
          <p:cNvPr id="4" name="Slide Number Placeholder 3"/>
          <p:cNvSpPr>
            <a:spLocks noGrp="1"/>
          </p:cNvSpPr>
          <p:nvPr>
            <p:ph type="sldNum" sz="quarter" idx="10"/>
          </p:nvPr>
        </p:nvSpPr>
        <p:spPr/>
        <p:txBody>
          <a:bodyPr/>
          <a:lstStyle/>
          <a:p>
            <a:fld id="{C291474A-F1B8-47F8-AA36-194FED41BE80}" type="slidenum">
              <a:rPr lang="en-US" smtClean="0"/>
              <a:pPr/>
              <a:t>9</a:t>
            </a:fld>
            <a:endParaRPr lang="en-US" dirty="0"/>
          </a:p>
        </p:txBody>
      </p:sp>
    </p:spTree>
    <p:extLst>
      <p:ext uri="{BB962C8B-B14F-4D97-AF65-F5344CB8AC3E}">
        <p14:creationId xmlns:p14="http://schemas.microsoft.com/office/powerpoint/2010/main" val="1947539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printer-frendly-ppt.jpg"/>
          <p:cNvPicPr>
            <a:picLocks noChangeAspect="1"/>
          </p:cNvPicPr>
          <p:nvPr userDrawn="1"/>
        </p:nvPicPr>
        <p:blipFill>
          <a:blip r:embed="rId2"/>
          <a:stretch>
            <a:fillRect/>
          </a:stretch>
        </p:blipFill>
        <p:spPr>
          <a:xfrm>
            <a:off x="0" y="0"/>
            <a:ext cx="9144000" cy="6858000"/>
          </a:xfrm>
          <a:prstGeom prst="rect">
            <a:avLst/>
          </a:prstGeom>
        </p:spPr>
      </p:pic>
      <p:sp>
        <p:nvSpPr>
          <p:cNvPr id="3" name="Subtitle 2"/>
          <p:cNvSpPr>
            <a:spLocks noGrp="1"/>
          </p:cNvSpPr>
          <p:nvPr>
            <p:ph type="subTitle" idx="1" hasCustomPrompt="1"/>
          </p:nvPr>
        </p:nvSpPr>
        <p:spPr>
          <a:xfrm>
            <a:off x="533400" y="4419600"/>
            <a:ext cx="6934200" cy="1371601"/>
          </a:xfrm>
        </p:spPr>
        <p:txBody>
          <a:bodyPr>
            <a:noAutofit/>
          </a:bodyPr>
          <a:lstStyle>
            <a:lvl1pPr marL="0" indent="0" algn="l">
              <a:buNone/>
              <a:defRPr baseline="0">
                <a:solidFill>
                  <a:schemeClr val="tx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The Healthy Immigrant Effect</a:t>
            </a:r>
            <a:endParaRPr lang="en-US" dirty="0"/>
          </a:p>
        </p:txBody>
      </p:sp>
      <p:sp>
        <p:nvSpPr>
          <p:cNvPr id="5" name="Footer Placeholder 4"/>
          <p:cNvSpPr>
            <a:spLocks noGrp="1"/>
          </p:cNvSpPr>
          <p:nvPr>
            <p:ph type="ftr" sz="quarter" idx="11"/>
          </p:nvPr>
        </p:nvSpPr>
        <p:spPr>
          <a:xfrm>
            <a:off x="4876800" y="3984476"/>
            <a:ext cx="2458616" cy="196552"/>
          </a:xfrm>
        </p:spPr>
        <p:txBody>
          <a:bodyPr/>
          <a:lstStyle>
            <a:lvl1pPr algn="r">
              <a:defRPr lang="fr-CA" smtClean="0"/>
            </a:lvl1pPr>
          </a:lstStyle>
          <a:p>
            <a:r>
              <a:rPr lang="fr-CA" noProof="0" dirty="0" smtClean="0"/>
              <a:t>Classification (le cas échéant)</a:t>
            </a:r>
            <a:endParaRPr lang="fr-CA"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40439F04-E08A-45C8-9165-61E94381981B}" type="datetime1">
              <a:rPr lang="en-US" smtClean="0"/>
              <a:t>9/29/16</a:t>
            </a:fld>
            <a:endParaRPr lang="en-US" dirty="0"/>
          </a:p>
        </p:txBody>
      </p:sp>
      <p:sp>
        <p:nvSpPr>
          <p:cNvPr id="5" name="Footer Placeholder 4"/>
          <p:cNvSpPr>
            <a:spLocks noGrp="1"/>
          </p:cNvSpPr>
          <p:nvPr>
            <p:ph type="ftr" sz="quarter" idx="11"/>
          </p:nvPr>
        </p:nvSpPr>
        <p:spPr/>
        <p:txBody>
          <a:bodyPr/>
          <a:lstStyle/>
          <a:p>
            <a:r>
              <a:rPr lang="en-US" dirty="0" smtClean="0"/>
              <a:t>Classification (le cas échéant)</a:t>
            </a:r>
            <a:endParaRPr lang="en-US" dirty="0"/>
          </a:p>
        </p:txBody>
      </p:sp>
      <p:sp>
        <p:nvSpPr>
          <p:cNvPr id="6" name="Slide Number Placeholder 5"/>
          <p:cNvSpPr>
            <a:spLocks noGrp="1"/>
          </p:cNvSpPr>
          <p:nvPr>
            <p:ph type="sldNum" sz="quarter" idx="12"/>
          </p:nvPr>
        </p:nvSpPr>
        <p:spPr/>
        <p:txBody>
          <a:bodyPr/>
          <a:lstStyle/>
          <a:p>
            <a:fld id="{B28FF02D-F5A3-0648-9CBB-623166A3287F}" type="slidenum">
              <a:rPr lang="en-US" smtClean="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47F63BFC-CDE7-49FF-90CE-7D5637815A54}" type="datetime1">
              <a:rPr lang="en-US" smtClean="0"/>
              <a:t>9/29/16</a:t>
            </a:fld>
            <a:endParaRPr lang="en-US" dirty="0"/>
          </a:p>
        </p:txBody>
      </p:sp>
      <p:sp>
        <p:nvSpPr>
          <p:cNvPr id="5" name="Footer Placeholder 4"/>
          <p:cNvSpPr>
            <a:spLocks noGrp="1"/>
          </p:cNvSpPr>
          <p:nvPr>
            <p:ph type="ftr" sz="quarter" idx="11"/>
          </p:nvPr>
        </p:nvSpPr>
        <p:spPr/>
        <p:txBody>
          <a:bodyPr/>
          <a:lstStyle/>
          <a:p>
            <a:r>
              <a:rPr lang="en-US" dirty="0" smtClean="0"/>
              <a:t>Classification (le cas échéant)</a:t>
            </a:r>
            <a:endParaRPr lang="en-US" dirty="0"/>
          </a:p>
        </p:txBody>
      </p:sp>
      <p:sp>
        <p:nvSpPr>
          <p:cNvPr id="6" name="Slide Number Placeholder 5"/>
          <p:cNvSpPr>
            <a:spLocks noGrp="1"/>
          </p:cNvSpPr>
          <p:nvPr>
            <p:ph type="sldNum" sz="quarter" idx="12"/>
          </p:nvPr>
        </p:nvSpPr>
        <p:spPr/>
        <p:txBody>
          <a:bodyPr/>
          <a:lstStyle/>
          <a:p>
            <a:fld id="{B28FF02D-F5A3-0648-9CBB-623166A3287F}" type="slidenum">
              <a:rPr lang="en-US" smtClean="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printer-frendly-ppt.jpg"/>
          <p:cNvPicPr>
            <a:picLocks noChangeAspect="1"/>
          </p:cNvPicPr>
          <p:nvPr userDrawn="1"/>
        </p:nvPicPr>
        <p:blipFill>
          <a:blip r:embed="rId2"/>
          <a:stretch>
            <a:fillRect/>
          </a:stretch>
        </p:blipFill>
        <p:spPr>
          <a:xfrm>
            <a:off x="0" y="0"/>
            <a:ext cx="9144000" cy="6858000"/>
          </a:xfrm>
          <a:prstGeom prst="rect">
            <a:avLst/>
          </a:prstGeom>
        </p:spPr>
      </p:pic>
      <p:sp>
        <p:nvSpPr>
          <p:cNvPr id="3" name="Subtitle 2"/>
          <p:cNvSpPr>
            <a:spLocks noGrp="1"/>
          </p:cNvSpPr>
          <p:nvPr>
            <p:ph type="subTitle" idx="1" hasCustomPrompt="1"/>
          </p:nvPr>
        </p:nvSpPr>
        <p:spPr>
          <a:xfrm>
            <a:off x="533400" y="4419600"/>
            <a:ext cx="6934200" cy="1371601"/>
          </a:xfrm>
        </p:spPr>
        <p:txBody>
          <a:bodyPr>
            <a:noAutofit/>
          </a:bodyPr>
          <a:lstStyle>
            <a:lvl1pPr marL="0" indent="0" algn="l">
              <a:buNone/>
              <a:defRPr baseline="0">
                <a:solidFill>
                  <a:schemeClr val="tx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The Healthy Immigrant Effect</a:t>
            </a:r>
            <a:endParaRPr lang="en-US" dirty="0"/>
          </a:p>
        </p:txBody>
      </p:sp>
      <p:sp>
        <p:nvSpPr>
          <p:cNvPr id="5" name="Footer Placeholder 4"/>
          <p:cNvSpPr>
            <a:spLocks noGrp="1"/>
          </p:cNvSpPr>
          <p:nvPr>
            <p:ph type="ftr" sz="quarter" idx="11"/>
          </p:nvPr>
        </p:nvSpPr>
        <p:spPr>
          <a:xfrm>
            <a:off x="4876800" y="3984476"/>
            <a:ext cx="2458616" cy="196552"/>
          </a:xfrm>
        </p:spPr>
        <p:txBody>
          <a:bodyPr/>
          <a:lstStyle>
            <a:lvl1pPr algn="r">
              <a:defRPr lang="fr-CA" smtClean="0"/>
            </a:lvl1pPr>
          </a:lstStyle>
          <a:p>
            <a:r>
              <a:rPr dirty="0">
                <a:solidFill>
                  <a:prstClr val="black">
                    <a:tint val="75000"/>
                  </a:prstClr>
                </a:solidFill>
              </a:rPr>
              <a:t>Classification (le cas échéant)</a:t>
            </a:r>
          </a:p>
        </p:txBody>
      </p:sp>
    </p:spTree>
    <p:extLst>
      <p:ext uri="{BB962C8B-B14F-4D97-AF65-F5344CB8AC3E}">
        <p14:creationId xmlns:p14="http://schemas.microsoft.com/office/powerpoint/2010/main" val="3762201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printer-frendly-ppt2.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0" y="457200"/>
            <a:ext cx="8229600" cy="990600"/>
          </a:xfrm>
        </p:spPr>
        <p:txBody>
          <a:bodyPr>
            <a:noAutofit/>
          </a:bodyPr>
          <a:lstStyle>
            <a:lvl1pPr algn="l">
              <a:defRPr sz="2600"/>
            </a:lvl1pPr>
          </a:lstStyle>
          <a:p>
            <a:r>
              <a:rPr lang="en-CA" dirty="0" smtClean="0"/>
              <a:t>Click to edit Master title style</a:t>
            </a:r>
            <a:br>
              <a:rPr lang="en-CA" dirty="0" smtClean="0"/>
            </a:br>
            <a:endParaRPr lang="en-US" dirty="0"/>
          </a:p>
        </p:txBody>
      </p:sp>
      <p:sp>
        <p:nvSpPr>
          <p:cNvPr id="3" name="Content Placeholder 2"/>
          <p:cNvSpPr>
            <a:spLocks noGrp="1"/>
          </p:cNvSpPr>
          <p:nvPr>
            <p:ph idx="1"/>
          </p:nvPr>
        </p:nvSpPr>
        <p:spPr/>
        <p:txBody>
          <a:bodyPr/>
          <a:lstStyle>
            <a:lvl1pPr>
              <a:defRPr sz="2400"/>
            </a:lvl1pPr>
            <a:lvl2pPr>
              <a:defRPr sz="2100"/>
            </a:lvl2pPr>
            <a:lvl3pPr>
              <a:defRPr sz="1800"/>
            </a:lvl3pPr>
          </a:lstStyle>
          <a:p>
            <a:pPr lvl="0"/>
            <a:r>
              <a:rPr lang="en-CA" dirty="0" smtClean="0"/>
              <a:t>Click to edit Master text styles</a:t>
            </a:r>
          </a:p>
          <a:p>
            <a:pPr lvl="1"/>
            <a:r>
              <a:rPr lang="en-CA" dirty="0" smtClean="0"/>
              <a:t>Second level</a:t>
            </a:r>
          </a:p>
          <a:p>
            <a:pPr lvl="2"/>
            <a:r>
              <a:rPr lang="en-CA" dirty="0" smtClean="0"/>
              <a:t>Third level</a:t>
            </a:r>
          </a:p>
        </p:txBody>
      </p:sp>
      <p:sp>
        <p:nvSpPr>
          <p:cNvPr id="4" name="Date Placeholder 3"/>
          <p:cNvSpPr>
            <a:spLocks noGrp="1"/>
          </p:cNvSpPr>
          <p:nvPr>
            <p:ph type="dt" sz="half" idx="10"/>
          </p:nvPr>
        </p:nvSpPr>
        <p:spPr/>
        <p:txBody>
          <a:bodyPr/>
          <a:lstStyle/>
          <a:p>
            <a:fld id="{44B42CD6-1FC8-F54F-AFF5-EEEC4348E133}" type="datetimeFigureOut">
              <a:rPr lang="en-US" smtClean="0">
                <a:solidFill>
                  <a:prstClr val="black">
                    <a:tint val="75000"/>
                  </a:prstClr>
                </a:solidFill>
              </a:rPr>
              <a:pPr/>
              <a:t>9/29/16</a:t>
            </a:fld>
            <a:endParaRPr lang="en-US" dirty="0">
              <a:solidFill>
                <a:prstClr val="black">
                  <a:tint val="75000"/>
                </a:prstClr>
              </a:solidFill>
            </a:endParaRPr>
          </a:p>
        </p:txBody>
      </p:sp>
      <p:sp>
        <p:nvSpPr>
          <p:cNvPr id="5" name="Footer Placeholder 4"/>
          <p:cNvSpPr>
            <a:spLocks noGrp="1"/>
          </p:cNvSpPr>
          <p:nvPr>
            <p:ph type="ftr" sz="quarter" idx="11"/>
          </p:nvPr>
        </p:nvSpPr>
        <p:spPr>
          <a:xfrm>
            <a:off x="6228184" y="260648"/>
            <a:ext cx="2458616" cy="196552"/>
          </a:xfrm>
        </p:spPr>
        <p:txBody>
          <a:bodyPr/>
          <a:lstStyle>
            <a:lvl1pPr algn="r">
              <a:defRPr/>
            </a:lvl1pPr>
          </a:lstStyle>
          <a:p>
            <a:r>
              <a:rPr lang="fr-CA" dirty="0" smtClean="0">
                <a:solidFill>
                  <a:prstClr val="black">
                    <a:tint val="75000"/>
                  </a:prstClr>
                </a:solidFill>
              </a:rPr>
              <a:t>Classification (le cas échéant)</a:t>
            </a:r>
            <a:endParaRPr lang="fr-CA"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28FF02D-F5A3-0648-9CBB-623166A3287F}"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1560646007"/>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44B42CD6-1FC8-F54F-AFF5-EEEC4348E133}" type="datetimeFigureOut">
              <a:rPr lang="en-US" smtClean="0">
                <a:solidFill>
                  <a:prstClr val="black">
                    <a:tint val="75000"/>
                  </a:prstClr>
                </a:solidFill>
              </a:rPr>
              <a:pPr/>
              <a:t>9/29/16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28FF02D-F5A3-0648-9CBB-623166A3287F}"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2768409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44B42CD6-1FC8-F54F-AFF5-EEEC4348E133}" type="datetimeFigureOut">
              <a:rPr lang="en-US" smtClean="0">
                <a:solidFill>
                  <a:prstClr val="black">
                    <a:tint val="75000"/>
                  </a:prstClr>
                </a:solidFill>
              </a:rPr>
              <a:pPr/>
              <a:t>9/29/16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28FF02D-F5A3-0648-9CBB-623166A3287F}"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471344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44B42CD6-1FC8-F54F-AFF5-EEEC4348E133}" type="datetimeFigureOut">
              <a:rPr lang="en-US" smtClean="0">
                <a:solidFill>
                  <a:prstClr val="black">
                    <a:tint val="75000"/>
                  </a:prstClr>
                </a:solidFill>
              </a:rPr>
              <a:pPr/>
              <a:t>9/29/16</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28FF02D-F5A3-0648-9CBB-623166A3287F}"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1397346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44B42CD6-1FC8-F54F-AFF5-EEEC4348E133}" type="datetimeFigureOut">
              <a:rPr lang="en-US" smtClean="0">
                <a:solidFill>
                  <a:prstClr val="black">
                    <a:tint val="75000"/>
                  </a:prstClr>
                </a:solidFill>
              </a:rPr>
              <a:pPr/>
              <a:t>9/29/16</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28FF02D-F5A3-0648-9CBB-623166A3287F}"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9545251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B42CD6-1FC8-F54F-AFF5-EEEC4348E133}" type="datetimeFigureOut">
              <a:rPr lang="en-US" smtClean="0">
                <a:solidFill>
                  <a:prstClr val="black">
                    <a:tint val="75000"/>
                  </a:prstClr>
                </a:solidFill>
              </a:rPr>
              <a:pPr/>
              <a:t>9/29/16</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28FF02D-F5A3-0648-9CBB-623166A3287F}"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3035722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44B42CD6-1FC8-F54F-AFF5-EEEC4348E133}" type="datetimeFigureOut">
              <a:rPr lang="en-US" smtClean="0">
                <a:solidFill>
                  <a:prstClr val="black">
                    <a:tint val="75000"/>
                  </a:prstClr>
                </a:solidFill>
              </a:rPr>
              <a:pPr/>
              <a:t>9/29/16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28FF02D-F5A3-0648-9CBB-623166A3287F}"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3071156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printer-frendly-ppt2.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0" y="457200"/>
            <a:ext cx="8229600" cy="990600"/>
          </a:xfrm>
        </p:spPr>
        <p:txBody>
          <a:bodyPr>
            <a:noAutofit/>
          </a:bodyPr>
          <a:lstStyle>
            <a:lvl1pPr algn="l">
              <a:defRPr sz="2600"/>
            </a:lvl1pPr>
          </a:lstStyle>
          <a:p>
            <a:r>
              <a:rPr lang="en-CA" dirty="0" smtClean="0"/>
              <a:t>Click to edit Master title style</a:t>
            </a:r>
            <a:br>
              <a:rPr lang="en-CA" dirty="0" smtClean="0"/>
            </a:br>
            <a:endParaRPr lang="en-US" dirty="0"/>
          </a:p>
        </p:txBody>
      </p:sp>
      <p:sp>
        <p:nvSpPr>
          <p:cNvPr id="3" name="Content Placeholder 2"/>
          <p:cNvSpPr>
            <a:spLocks noGrp="1"/>
          </p:cNvSpPr>
          <p:nvPr>
            <p:ph idx="1"/>
          </p:nvPr>
        </p:nvSpPr>
        <p:spPr/>
        <p:txBody>
          <a:bodyPr/>
          <a:lstStyle>
            <a:lvl1pPr>
              <a:defRPr sz="2400"/>
            </a:lvl1pPr>
            <a:lvl2pPr>
              <a:defRPr sz="2100"/>
            </a:lvl2pPr>
            <a:lvl3pPr>
              <a:defRPr sz="1800"/>
            </a:lvl3pPr>
          </a:lstStyle>
          <a:p>
            <a:pPr lvl="0"/>
            <a:r>
              <a:rPr lang="en-CA" dirty="0" smtClean="0"/>
              <a:t>Click to edit Master text styles</a:t>
            </a:r>
          </a:p>
          <a:p>
            <a:pPr lvl="1"/>
            <a:r>
              <a:rPr lang="en-CA" dirty="0" smtClean="0"/>
              <a:t>Second level</a:t>
            </a:r>
          </a:p>
          <a:p>
            <a:pPr lvl="2"/>
            <a:r>
              <a:rPr lang="en-CA" dirty="0" smtClean="0"/>
              <a:t>Third level</a:t>
            </a:r>
          </a:p>
        </p:txBody>
      </p:sp>
      <p:sp>
        <p:nvSpPr>
          <p:cNvPr id="4" name="Date Placeholder 3"/>
          <p:cNvSpPr>
            <a:spLocks noGrp="1"/>
          </p:cNvSpPr>
          <p:nvPr>
            <p:ph type="dt" sz="half" idx="10"/>
          </p:nvPr>
        </p:nvSpPr>
        <p:spPr/>
        <p:txBody>
          <a:bodyPr/>
          <a:lstStyle/>
          <a:p>
            <a:fld id="{A803D7DD-1DF2-40DE-872B-69335454CE6B}" type="datetime1">
              <a:rPr lang="en-US" smtClean="0"/>
              <a:t>9/29/16</a:t>
            </a:fld>
            <a:endParaRPr lang="en-US" dirty="0"/>
          </a:p>
        </p:txBody>
      </p:sp>
      <p:sp>
        <p:nvSpPr>
          <p:cNvPr id="5" name="Footer Placeholder 4"/>
          <p:cNvSpPr>
            <a:spLocks noGrp="1"/>
          </p:cNvSpPr>
          <p:nvPr>
            <p:ph type="ftr" sz="quarter" idx="11"/>
          </p:nvPr>
        </p:nvSpPr>
        <p:spPr>
          <a:xfrm>
            <a:off x="6228184" y="260648"/>
            <a:ext cx="2458616" cy="196552"/>
          </a:xfrm>
        </p:spPr>
        <p:txBody>
          <a:bodyPr/>
          <a:lstStyle>
            <a:lvl1pPr algn="r">
              <a:defRPr/>
            </a:lvl1pPr>
          </a:lstStyle>
          <a:p>
            <a:r>
              <a:rPr lang="fr-CA" noProof="0" dirty="0" smtClean="0"/>
              <a:t>Classification (le cas échéant)</a:t>
            </a:r>
            <a:endParaRPr lang="fr-CA" noProof="0" dirty="0"/>
          </a:p>
        </p:txBody>
      </p:sp>
      <p:sp>
        <p:nvSpPr>
          <p:cNvPr id="6" name="Slide Number Placeholder 5"/>
          <p:cNvSpPr>
            <a:spLocks noGrp="1"/>
          </p:cNvSpPr>
          <p:nvPr>
            <p:ph type="sldNum" sz="quarter" idx="12"/>
          </p:nvPr>
        </p:nvSpPr>
        <p:spPr/>
        <p:txBody>
          <a:bodyPr/>
          <a:lstStyle/>
          <a:p>
            <a:fld id="{B28FF02D-F5A3-0648-9CBB-623166A3287F}" type="slidenum">
              <a:rPr lang="en-US" smtClean="0"/>
              <a:pPr/>
              <a:t>‹Nr.›</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44B42CD6-1FC8-F54F-AFF5-EEEC4348E133}" type="datetimeFigureOut">
              <a:rPr lang="en-US" smtClean="0">
                <a:solidFill>
                  <a:prstClr val="black">
                    <a:tint val="75000"/>
                  </a:prstClr>
                </a:solidFill>
              </a:rPr>
              <a:pPr/>
              <a:t>9/29/16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28FF02D-F5A3-0648-9CBB-623166A3287F}"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32873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44B42CD6-1FC8-F54F-AFF5-EEEC4348E133}" type="datetimeFigureOut">
              <a:rPr lang="en-US" smtClean="0">
                <a:solidFill>
                  <a:prstClr val="black">
                    <a:tint val="75000"/>
                  </a:prstClr>
                </a:solidFill>
              </a:rPr>
              <a:pPr/>
              <a:t>9/29/16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28FF02D-F5A3-0648-9CBB-623166A3287F}"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23556071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44B42CD6-1FC8-F54F-AFF5-EEEC4348E133}" type="datetimeFigureOut">
              <a:rPr lang="en-US" smtClean="0">
                <a:solidFill>
                  <a:prstClr val="black">
                    <a:tint val="75000"/>
                  </a:prstClr>
                </a:solidFill>
              </a:rPr>
              <a:pPr/>
              <a:t>9/29/16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28FF02D-F5A3-0648-9CBB-623166A3287F}"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1628610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03DF8263-8737-4134-A949-BFC0C6EB2A85}" type="datetime1">
              <a:rPr lang="en-US" smtClean="0"/>
              <a:t>9/29/16</a:t>
            </a:fld>
            <a:endParaRPr lang="en-US" dirty="0"/>
          </a:p>
        </p:txBody>
      </p:sp>
      <p:sp>
        <p:nvSpPr>
          <p:cNvPr id="5" name="Footer Placeholder 4"/>
          <p:cNvSpPr>
            <a:spLocks noGrp="1"/>
          </p:cNvSpPr>
          <p:nvPr>
            <p:ph type="ftr" sz="quarter" idx="11"/>
          </p:nvPr>
        </p:nvSpPr>
        <p:spPr/>
        <p:txBody>
          <a:bodyPr/>
          <a:lstStyle/>
          <a:p>
            <a:r>
              <a:rPr lang="en-US" dirty="0" smtClean="0"/>
              <a:t>Classification (le cas échéant)</a:t>
            </a:r>
            <a:endParaRPr lang="en-US" dirty="0"/>
          </a:p>
        </p:txBody>
      </p:sp>
      <p:sp>
        <p:nvSpPr>
          <p:cNvPr id="6" name="Slide Number Placeholder 5"/>
          <p:cNvSpPr>
            <a:spLocks noGrp="1"/>
          </p:cNvSpPr>
          <p:nvPr>
            <p:ph type="sldNum" sz="quarter" idx="12"/>
          </p:nvPr>
        </p:nvSpPr>
        <p:spPr/>
        <p:txBody>
          <a:bodyPr/>
          <a:lstStyle/>
          <a:p>
            <a:fld id="{B28FF02D-F5A3-0648-9CBB-623166A3287F}" type="slidenum">
              <a:rPr lang="en-US" smtClean="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757E50B6-746E-40C7-B3A8-32CACED7CAC3}" type="datetime1">
              <a:rPr lang="en-US" smtClean="0"/>
              <a:t>9/29/16</a:t>
            </a:fld>
            <a:endParaRPr lang="en-US" dirty="0"/>
          </a:p>
        </p:txBody>
      </p:sp>
      <p:sp>
        <p:nvSpPr>
          <p:cNvPr id="6" name="Footer Placeholder 5"/>
          <p:cNvSpPr>
            <a:spLocks noGrp="1"/>
          </p:cNvSpPr>
          <p:nvPr>
            <p:ph type="ftr" sz="quarter" idx="11"/>
          </p:nvPr>
        </p:nvSpPr>
        <p:spPr/>
        <p:txBody>
          <a:bodyPr/>
          <a:lstStyle/>
          <a:p>
            <a:r>
              <a:rPr lang="en-US" dirty="0" smtClean="0"/>
              <a:t>Classification (le cas échéant)</a:t>
            </a:r>
            <a:endParaRPr lang="en-US" dirty="0"/>
          </a:p>
        </p:txBody>
      </p:sp>
      <p:sp>
        <p:nvSpPr>
          <p:cNvPr id="7" name="Slide Number Placeholder 6"/>
          <p:cNvSpPr>
            <a:spLocks noGrp="1"/>
          </p:cNvSpPr>
          <p:nvPr>
            <p:ph type="sldNum" sz="quarter" idx="12"/>
          </p:nvPr>
        </p:nvSpPr>
        <p:spPr/>
        <p:txBody>
          <a:bodyPr/>
          <a:lstStyle/>
          <a:p>
            <a:fld id="{B28FF02D-F5A3-0648-9CBB-623166A3287F}" type="slidenum">
              <a:rPr lang="en-US" smtClean="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8C1BCFF1-04E4-410E-B4AC-D93D74E29026}" type="datetime1">
              <a:rPr lang="en-US" smtClean="0"/>
              <a:t>9/29/16</a:t>
            </a:fld>
            <a:endParaRPr lang="en-US" dirty="0"/>
          </a:p>
        </p:txBody>
      </p:sp>
      <p:sp>
        <p:nvSpPr>
          <p:cNvPr id="8" name="Footer Placeholder 7"/>
          <p:cNvSpPr>
            <a:spLocks noGrp="1"/>
          </p:cNvSpPr>
          <p:nvPr>
            <p:ph type="ftr" sz="quarter" idx="11"/>
          </p:nvPr>
        </p:nvSpPr>
        <p:spPr/>
        <p:txBody>
          <a:bodyPr/>
          <a:lstStyle/>
          <a:p>
            <a:r>
              <a:rPr lang="en-US" dirty="0" smtClean="0"/>
              <a:t>Classification (le cas échéant)</a:t>
            </a:r>
            <a:endParaRPr lang="en-US" dirty="0"/>
          </a:p>
        </p:txBody>
      </p:sp>
      <p:sp>
        <p:nvSpPr>
          <p:cNvPr id="9" name="Slide Number Placeholder 8"/>
          <p:cNvSpPr>
            <a:spLocks noGrp="1"/>
          </p:cNvSpPr>
          <p:nvPr>
            <p:ph type="sldNum" sz="quarter" idx="12"/>
          </p:nvPr>
        </p:nvSpPr>
        <p:spPr/>
        <p:txBody>
          <a:bodyPr/>
          <a:lstStyle/>
          <a:p>
            <a:fld id="{B28FF02D-F5A3-0648-9CBB-623166A3287F}" type="slidenum">
              <a:rPr lang="en-US" smtClean="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BA93266C-EB52-4D32-8445-8B79CE6F93F0}" type="datetime1">
              <a:rPr lang="en-US" smtClean="0"/>
              <a:t>9/29/16</a:t>
            </a:fld>
            <a:endParaRPr lang="en-US" dirty="0"/>
          </a:p>
        </p:txBody>
      </p:sp>
      <p:sp>
        <p:nvSpPr>
          <p:cNvPr id="4" name="Footer Placeholder 3"/>
          <p:cNvSpPr>
            <a:spLocks noGrp="1"/>
          </p:cNvSpPr>
          <p:nvPr>
            <p:ph type="ftr" sz="quarter" idx="11"/>
          </p:nvPr>
        </p:nvSpPr>
        <p:spPr/>
        <p:txBody>
          <a:bodyPr/>
          <a:lstStyle/>
          <a:p>
            <a:r>
              <a:rPr lang="en-US" dirty="0" smtClean="0"/>
              <a:t>Classification (le cas échéant)</a:t>
            </a:r>
            <a:endParaRPr lang="en-US" dirty="0"/>
          </a:p>
        </p:txBody>
      </p:sp>
      <p:sp>
        <p:nvSpPr>
          <p:cNvPr id="5" name="Slide Number Placeholder 4"/>
          <p:cNvSpPr>
            <a:spLocks noGrp="1"/>
          </p:cNvSpPr>
          <p:nvPr>
            <p:ph type="sldNum" sz="quarter" idx="12"/>
          </p:nvPr>
        </p:nvSpPr>
        <p:spPr/>
        <p:txBody>
          <a:bodyPr/>
          <a:lstStyle/>
          <a:p>
            <a:fld id="{B28FF02D-F5A3-0648-9CBB-623166A3287F}" type="slidenum">
              <a:rPr lang="en-US" smtClean="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B2EC6-CDD8-47FC-8F03-16981FBB9504}" type="datetime1">
              <a:rPr lang="en-US" smtClean="0"/>
              <a:t>9/29/16</a:t>
            </a:fld>
            <a:endParaRPr lang="en-US" dirty="0"/>
          </a:p>
        </p:txBody>
      </p:sp>
      <p:sp>
        <p:nvSpPr>
          <p:cNvPr id="3" name="Footer Placeholder 2"/>
          <p:cNvSpPr>
            <a:spLocks noGrp="1"/>
          </p:cNvSpPr>
          <p:nvPr>
            <p:ph type="ftr" sz="quarter" idx="11"/>
          </p:nvPr>
        </p:nvSpPr>
        <p:spPr/>
        <p:txBody>
          <a:bodyPr/>
          <a:lstStyle/>
          <a:p>
            <a:r>
              <a:rPr lang="en-US" dirty="0" smtClean="0"/>
              <a:t>Classification (le cas échéant)</a:t>
            </a:r>
            <a:endParaRPr lang="en-US" dirty="0"/>
          </a:p>
        </p:txBody>
      </p:sp>
      <p:sp>
        <p:nvSpPr>
          <p:cNvPr id="4" name="Slide Number Placeholder 3"/>
          <p:cNvSpPr>
            <a:spLocks noGrp="1"/>
          </p:cNvSpPr>
          <p:nvPr>
            <p:ph type="sldNum" sz="quarter" idx="12"/>
          </p:nvPr>
        </p:nvSpPr>
        <p:spPr/>
        <p:txBody>
          <a:bodyPr/>
          <a:lstStyle/>
          <a:p>
            <a:fld id="{B28FF02D-F5A3-0648-9CBB-623166A3287F}" type="slidenum">
              <a:rPr lang="en-US" smtClean="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4AA2AF65-C3BD-4117-8933-26ED8C23767F}" type="datetime1">
              <a:rPr lang="en-US" smtClean="0"/>
              <a:t>9/29/16</a:t>
            </a:fld>
            <a:endParaRPr lang="en-US" dirty="0"/>
          </a:p>
        </p:txBody>
      </p:sp>
      <p:sp>
        <p:nvSpPr>
          <p:cNvPr id="6" name="Footer Placeholder 5"/>
          <p:cNvSpPr>
            <a:spLocks noGrp="1"/>
          </p:cNvSpPr>
          <p:nvPr>
            <p:ph type="ftr" sz="quarter" idx="11"/>
          </p:nvPr>
        </p:nvSpPr>
        <p:spPr/>
        <p:txBody>
          <a:bodyPr/>
          <a:lstStyle/>
          <a:p>
            <a:r>
              <a:rPr lang="en-US" dirty="0" smtClean="0"/>
              <a:t>Classification (le cas échéant)</a:t>
            </a:r>
            <a:endParaRPr lang="en-US" dirty="0"/>
          </a:p>
        </p:txBody>
      </p:sp>
      <p:sp>
        <p:nvSpPr>
          <p:cNvPr id="7" name="Slide Number Placeholder 6"/>
          <p:cNvSpPr>
            <a:spLocks noGrp="1"/>
          </p:cNvSpPr>
          <p:nvPr>
            <p:ph type="sldNum" sz="quarter" idx="12"/>
          </p:nvPr>
        </p:nvSpPr>
        <p:spPr/>
        <p:txBody>
          <a:bodyPr/>
          <a:lstStyle/>
          <a:p>
            <a:fld id="{B28FF02D-F5A3-0648-9CBB-623166A3287F}" type="slidenum">
              <a:rPr lang="en-US" smtClean="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25CED6A2-E61F-49F6-8F00-FED4CADDA6A1}" type="datetime1">
              <a:rPr lang="en-US" smtClean="0"/>
              <a:t>9/29/16</a:t>
            </a:fld>
            <a:endParaRPr lang="en-US" dirty="0"/>
          </a:p>
        </p:txBody>
      </p:sp>
      <p:sp>
        <p:nvSpPr>
          <p:cNvPr id="6" name="Footer Placeholder 5"/>
          <p:cNvSpPr>
            <a:spLocks noGrp="1"/>
          </p:cNvSpPr>
          <p:nvPr>
            <p:ph type="ftr" sz="quarter" idx="11"/>
          </p:nvPr>
        </p:nvSpPr>
        <p:spPr/>
        <p:txBody>
          <a:bodyPr/>
          <a:lstStyle/>
          <a:p>
            <a:r>
              <a:rPr lang="en-US" dirty="0" smtClean="0"/>
              <a:t>Classification (le cas échéant)</a:t>
            </a:r>
            <a:endParaRPr lang="en-US" dirty="0"/>
          </a:p>
        </p:txBody>
      </p:sp>
      <p:sp>
        <p:nvSpPr>
          <p:cNvPr id="7" name="Slide Number Placeholder 6"/>
          <p:cNvSpPr>
            <a:spLocks noGrp="1"/>
          </p:cNvSpPr>
          <p:nvPr>
            <p:ph type="sldNum" sz="quarter" idx="12"/>
          </p:nvPr>
        </p:nvSpPr>
        <p:spPr/>
        <p:txBody>
          <a:bodyPr/>
          <a:lstStyle/>
          <a:p>
            <a:fld id="{B28FF02D-F5A3-0648-9CBB-623166A3287F}" type="slidenum">
              <a:rPr lang="en-US" smtClean="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878229-DA80-4265-9C5D-9EFF8D524741}" type="datetime1">
              <a:rPr lang="en-US" smtClean="0"/>
              <a:t>9/29/16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Classification (le cas échéant)</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FF02D-F5A3-0648-9CBB-623166A3287F}" type="slidenum">
              <a:rPr lang="en-US" smtClean="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B42CD6-1FC8-F54F-AFF5-EEEC4348E133}" type="datetimeFigureOut">
              <a:rPr lang="en-US" smtClean="0">
                <a:solidFill>
                  <a:prstClr val="black">
                    <a:tint val="75000"/>
                  </a:prstClr>
                </a:solidFill>
              </a:rPr>
              <a:pPr/>
              <a:t>9/29/16</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FF02D-F5A3-0648-9CBB-623166A3287F}"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2448824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cic.gc.ca/english/resources/research/immigrant-survey/section5.asp" TargetMode="External"/><Relationship Id="rId4" Type="http://schemas.openxmlformats.org/officeDocument/2006/relationships/hyperlink" Target="http://www.cfp.ca/content/59/4/e188.full.pdf.html" TargetMode="External"/><Relationship Id="rId5" Type="http://schemas.openxmlformats.org/officeDocument/2006/relationships/hyperlink" Target="http://www.phac-aspc.gc.ca/cphorsphc-respcacsp/2014/index-eng.php" TargetMode="External"/><Relationship Id="rId6" Type="http://schemas.openxmlformats.org/officeDocument/2006/relationships/hyperlink" Target="http://www.cic.gc.ca/english/express-entry/criteria-crs.asp" TargetMode="External"/><Relationship Id="rId7" Type="http://schemas.openxmlformats.org/officeDocument/2006/relationships/hyperlink" Target="http://www.cic.gc.ca/english/resources/tools/medic/exam/index.asp" TargetMode="External"/><Relationship Id="rId8" Type="http://schemas.openxmlformats.org/officeDocument/2006/relationships/hyperlink" Target="http://www.cic.gc.ca/english/newcomers/after-health.asp" TargetMode="External"/><Relationship Id="rId9" Type="http://schemas.openxmlformats.org/officeDocument/2006/relationships/hyperlink" Target="http://www.cic.gc.ca/english/department/grants-contributions-funding/" TargetMode="External"/><Relationship Id="rId10" Type="http://schemas.openxmlformats.org/officeDocument/2006/relationships/hyperlink" Target="http://thechronicleherald.ca/novascotia/1374924-n.s.-launches-health-program-for-young-black-men" TargetMode="External"/><Relationship Id="rId11" Type="http://schemas.openxmlformats.org/officeDocument/2006/relationships/hyperlink" Target="http://www.who.int/genomics/public/geneticdiseases/en/index3.html"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419600"/>
            <a:ext cx="6934200" cy="1752600"/>
          </a:xfrm>
        </p:spPr>
        <p:txBody>
          <a:bodyPr/>
          <a:lstStyle/>
          <a:p>
            <a:r>
              <a:rPr lang="es-ES_tradnl" dirty="0" smtClean="0"/>
              <a:t>El enfoque de Canadá con respecto a migración y salud</a:t>
            </a:r>
          </a:p>
          <a:p>
            <a:r>
              <a:rPr lang="es-ES_tradnl" sz="2200" dirty="0" smtClean="0"/>
              <a:t>28 de septiembre de 2016</a:t>
            </a:r>
          </a:p>
          <a:p>
            <a:r>
              <a:rPr lang="es-ES_tradnl" sz="2400" dirty="0" smtClean="0"/>
              <a:t>Michael Mackinnon</a:t>
            </a:r>
            <a:endParaRPr lang="es-ES_tradnl" sz="2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Medidas de c</a:t>
            </a:r>
            <a:r>
              <a:rPr lang="es-ES_tradnl" dirty="0" smtClean="0"/>
              <a:t>ontrol de la salud antes de llegar a Canad</a:t>
            </a:r>
            <a:r>
              <a:rPr lang="es-ES_tradnl" dirty="0" smtClean="0"/>
              <a:t>á</a:t>
            </a:r>
            <a:endParaRPr lang="es-ES_tradnl" dirty="0"/>
          </a:p>
        </p:txBody>
      </p:sp>
      <p:sp>
        <p:nvSpPr>
          <p:cNvPr id="3" name="Content Placeholder 2"/>
          <p:cNvSpPr>
            <a:spLocks noGrp="1"/>
          </p:cNvSpPr>
          <p:nvPr>
            <p:ph idx="1"/>
          </p:nvPr>
        </p:nvSpPr>
        <p:spPr>
          <a:xfrm>
            <a:off x="457200" y="1288653"/>
            <a:ext cx="8229600" cy="5380707"/>
          </a:xfrm>
        </p:spPr>
        <p:txBody>
          <a:bodyPr>
            <a:normAutofit/>
          </a:bodyPr>
          <a:lstStyle/>
          <a:p>
            <a:r>
              <a:rPr lang="es-ES_tradnl" sz="2000" dirty="0" smtClean="0"/>
              <a:t>Canad</a:t>
            </a:r>
            <a:r>
              <a:rPr lang="es-ES_tradnl" sz="2000" dirty="0" smtClean="0"/>
              <a:t>á cuenta con un sistema de control de la salud, y para todas las solicitudes </a:t>
            </a:r>
            <a:r>
              <a:rPr lang="es-ES_tradnl" sz="2000" dirty="0" smtClean="0"/>
              <a:t>bajo todas las </a:t>
            </a:r>
            <a:r>
              <a:rPr lang="es-ES_tradnl" sz="2000" dirty="0" smtClean="0"/>
              <a:t>categorías de inmigrantes es </a:t>
            </a:r>
            <a:r>
              <a:rPr lang="es-ES_tradnl" sz="2000" dirty="0" smtClean="0"/>
              <a:t>necesario someterse a </a:t>
            </a:r>
            <a:r>
              <a:rPr lang="es-ES_tradnl" sz="2000" dirty="0" smtClean="0"/>
              <a:t>un examen médico.</a:t>
            </a:r>
          </a:p>
          <a:p>
            <a:r>
              <a:rPr lang="es-ES_tradnl" sz="2000" dirty="0" smtClean="0"/>
              <a:t>El examen m</a:t>
            </a:r>
            <a:r>
              <a:rPr lang="es-ES_tradnl" sz="2000" dirty="0" smtClean="0"/>
              <a:t>édico de inmigración </a:t>
            </a:r>
            <a:r>
              <a:rPr lang="es-ES_tradnl" sz="2000" dirty="0" smtClean="0"/>
              <a:t>(IME, siglas en ingl</a:t>
            </a:r>
            <a:r>
              <a:rPr lang="es-ES_tradnl" sz="2000" dirty="0" smtClean="0"/>
              <a:t>és</a:t>
            </a:r>
            <a:r>
              <a:rPr lang="es-ES_tradnl" sz="2000" dirty="0" smtClean="0"/>
              <a:t>) de Canad</a:t>
            </a:r>
            <a:r>
              <a:rPr lang="es-ES_tradnl" sz="2000" dirty="0" smtClean="0"/>
              <a:t>á incluye lo siguiente</a:t>
            </a:r>
            <a:r>
              <a:rPr lang="es-ES_tradnl" sz="2000" baseline="30000" dirty="0" smtClean="0"/>
              <a:t>7</a:t>
            </a:r>
            <a:r>
              <a:rPr lang="es-ES_tradnl" sz="2000" dirty="0" smtClean="0"/>
              <a:t>:</a:t>
            </a:r>
          </a:p>
          <a:p>
            <a:pPr lvl="1"/>
            <a:r>
              <a:rPr lang="es-ES_tradnl" sz="1800" dirty="0" smtClean="0"/>
              <a:t>Revisi</a:t>
            </a:r>
            <a:r>
              <a:rPr lang="es-ES_tradnl" sz="1800" dirty="0" smtClean="0"/>
              <a:t>ón del historial médico</a:t>
            </a:r>
            <a:endParaRPr lang="es-ES_tradnl" sz="1800" dirty="0" smtClean="0"/>
          </a:p>
          <a:p>
            <a:pPr lvl="1"/>
            <a:r>
              <a:rPr lang="es-ES_tradnl" sz="1800" dirty="0" smtClean="0"/>
              <a:t>Examen f</a:t>
            </a:r>
            <a:r>
              <a:rPr lang="es-ES_tradnl" sz="1800" dirty="0" smtClean="0"/>
              <a:t>ísico y mental </a:t>
            </a:r>
          </a:p>
          <a:p>
            <a:pPr lvl="1"/>
            <a:r>
              <a:rPr lang="es-ES_tradnl" sz="1800" dirty="0" smtClean="0"/>
              <a:t>Pruebas radiol</a:t>
            </a:r>
            <a:r>
              <a:rPr lang="es-ES_tradnl" sz="1800" dirty="0" smtClean="0"/>
              <a:t>ógicas</a:t>
            </a:r>
            <a:endParaRPr lang="es-ES_tradnl" sz="1800" dirty="0" smtClean="0"/>
          </a:p>
          <a:p>
            <a:pPr lvl="1"/>
            <a:r>
              <a:rPr lang="es-ES_tradnl" sz="1800" dirty="0" smtClean="0"/>
              <a:t>Pruebas de laboratorio</a:t>
            </a:r>
          </a:p>
          <a:p>
            <a:r>
              <a:rPr lang="es-ES_tradnl" sz="2000" dirty="0" smtClean="0"/>
              <a:t>Se realiza una evaluaci</a:t>
            </a:r>
            <a:r>
              <a:rPr lang="es-ES_tradnl" sz="2000" dirty="0" smtClean="0"/>
              <a:t>ón médica </a:t>
            </a:r>
            <a:r>
              <a:rPr lang="es-ES_tradnl" sz="2000" dirty="0" smtClean="0"/>
              <a:t>sobre la base de los resultados del IME</a:t>
            </a:r>
            <a:r>
              <a:rPr lang="es-ES_tradnl" sz="2000" dirty="0" smtClean="0"/>
              <a:t>.</a:t>
            </a:r>
            <a:endParaRPr lang="es-ES_tradnl" dirty="0" smtClean="0"/>
          </a:p>
          <a:p>
            <a:r>
              <a:rPr lang="es-ES_tradnl" sz="2000" dirty="0" smtClean="0"/>
              <a:t>Esto puede reforzar el efecto de los inmigrantes sanos al eliminar riesgos </a:t>
            </a:r>
            <a:r>
              <a:rPr lang="es-ES_tradnl" sz="2000" dirty="0" smtClean="0"/>
              <a:t>de </a:t>
            </a:r>
            <a:r>
              <a:rPr lang="es-ES_tradnl" sz="2000" dirty="0" smtClean="0"/>
              <a:t>salud p</a:t>
            </a:r>
            <a:r>
              <a:rPr lang="es-ES_tradnl" sz="2000" dirty="0" smtClean="0"/>
              <a:t>ública y descartar a los solicitantes con posibles condiciones de salud </a:t>
            </a:r>
            <a:r>
              <a:rPr lang="es-ES_tradnl" sz="2000" dirty="0" smtClean="0"/>
              <a:t>que implican costos altos.</a:t>
            </a:r>
            <a:endParaRPr lang="es-ES_tradnl" sz="2000" dirty="0" smtClean="0"/>
          </a:p>
          <a:p>
            <a:r>
              <a:rPr lang="es-ES_tradnl" sz="2000" dirty="0" smtClean="0"/>
              <a:t>Adem</a:t>
            </a:r>
            <a:r>
              <a:rPr lang="es-ES_tradnl" sz="2000" dirty="0" smtClean="0"/>
              <a:t>ás, puede tener un efecto de disuasión, es decir, </a:t>
            </a:r>
            <a:r>
              <a:rPr lang="es-ES_tradnl" sz="2000" dirty="0" smtClean="0"/>
              <a:t>desalentar a las personas menos sanas de presentar una solicitud.</a:t>
            </a:r>
            <a:endParaRPr lang="es-ES_tradnl" sz="1100" dirty="0" smtClean="0">
              <a:sym typeface="Wingdings" panose="05000000000000000000" pitchFamily="2" charset="2"/>
            </a:endParaRPr>
          </a:p>
          <a:p>
            <a:pPr marL="0" indent="0">
              <a:buNone/>
            </a:pPr>
            <a:r>
              <a:rPr lang="es-ES_tradnl" sz="1100" b="1" dirty="0" smtClean="0">
                <a:sym typeface="Wingdings" panose="05000000000000000000" pitchFamily="2" charset="2"/>
              </a:rPr>
              <a:t>*M</a:t>
            </a:r>
            <a:r>
              <a:rPr lang="es-ES_tradnl" sz="1100" b="1" dirty="0" smtClean="0">
                <a:sym typeface="Wingdings" panose="05000000000000000000" pitchFamily="2" charset="2"/>
              </a:rPr>
              <a:t>ás </a:t>
            </a:r>
            <a:r>
              <a:rPr lang="es-ES_tradnl" sz="1100" b="1" dirty="0" smtClean="0">
                <a:sym typeface="Wingdings" panose="05000000000000000000" pitchFamily="2" charset="2"/>
              </a:rPr>
              <a:t>tarde el día de hoy, la Dra. </a:t>
            </a:r>
            <a:r>
              <a:rPr lang="es-ES_tradnl" sz="1100" b="1" dirty="0" smtClean="0">
                <a:sym typeface="Wingdings" panose="05000000000000000000" pitchFamily="2" charset="2"/>
              </a:rPr>
              <a:t>Valerie</a:t>
            </a:r>
            <a:r>
              <a:rPr lang="es-ES_tradnl" sz="1100" b="1" dirty="0" smtClean="0">
                <a:sym typeface="Wingdings" panose="05000000000000000000" pitchFamily="2" charset="2"/>
              </a:rPr>
              <a:t> </a:t>
            </a:r>
            <a:r>
              <a:rPr lang="es-ES_tradnl" sz="1100" b="1" dirty="0" smtClean="0">
                <a:sym typeface="Wingdings" panose="05000000000000000000" pitchFamily="2" charset="2"/>
              </a:rPr>
              <a:t>Hindle</a:t>
            </a:r>
            <a:r>
              <a:rPr lang="es-ES_tradnl" sz="1100" b="1" dirty="0" smtClean="0">
                <a:sym typeface="Wingdings" panose="05000000000000000000" pitchFamily="2" charset="2"/>
              </a:rPr>
              <a:t>, Directora de la Oficina Médica Regional de Ottawa en IRCC,</a:t>
            </a:r>
            <a:r>
              <a:rPr lang="es-ES_tradnl" sz="1100" b="1" dirty="0" smtClean="0">
                <a:sym typeface="Wingdings" panose="05000000000000000000" pitchFamily="2" charset="2"/>
              </a:rPr>
              <a:t> presentar</a:t>
            </a:r>
            <a:r>
              <a:rPr lang="es-ES_tradnl" sz="1100" b="1" dirty="0" smtClean="0">
                <a:sym typeface="Wingdings" panose="05000000000000000000" pitchFamily="2" charset="2"/>
              </a:rPr>
              <a:t>á una versión más detallada de las medidas de control de salud de Canadá</a:t>
            </a:r>
            <a:r>
              <a:rPr lang="es-ES_tradnl" sz="1100" b="1" dirty="0" smtClean="0">
                <a:sym typeface="Wingdings" panose="05000000000000000000" pitchFamily="2" charset="2"/>
              </a:rPr>
              <a:t>.</a:t>
            </a:r>
            <a:endParaRPr lang="es-ES_tradnl" sz="1100" b="1" dirty="0" smtClean="0"/>
          </a:p>
          <a:p>
            <a:endParaRPr lang="es-ES_tradnl" dirty="0"/>
          </a:p>
        </p:txBody>
      </p:sp>
      <p:sp>
        <p:nvSpPr>
          <p:cNvPr id="5" name="Slide Number Placeholder 4"/>
          <p:cNvSpPr>
            <a:spLocks noGrp="1"/>
          </p:cNvSpPr>
          <p:nvPr>
            <p:ph type="sldNum" sz="quarter" idx="12"/>
          </p:nvPr>
        </p:nvSpPr>
        <p:spPr/>
        <p:txBody>
          <a:bodyPr/>
          <a:lstStyle/>
          <a:p>
            <a:fld id="{B28FF02D-F5A3-0648-9CBB-623166A3287F}" type="slidenum">
              <a:rPr lang="es-ES_tradnl" smtClean="0"/>
              <a:pPr/>
              <a:t>10</a:t>
            </a:fld>
            <a:endParaRPr lang="es-ES_tradnl" dirty="0"/>
          </a:p>
        </p:txBody>
      </p:sp>
    </p:spTree>
    <p:extLst>
      <p:ext uri="{BB962C8B-B14F-4D97-AF65-F5344CB8AC3E}">
        <p14:creationId xmlns:p14="http://schemas.microsoft.com/office/powerpoint/2010/main" val="3680114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Integrac</a:t>
            </a:r>
            <a:r>
              <a:rPr lang="es-ES_tradnl" dirty="0" smtClean="0"/>
              <a:t>ión y apoyo, una vez que están en Canadá</a:t>
            </a:r>
            <a:endParaRPr lang="es-ES_tradnl" dirty="0"/>
          </a:p>
        </p:txBody>
      </p:sp>
      <p:sp>
        <p:nvSpPr>
          <p:cNvPr id="3" name="Content Placeholder 2"/>
          <p:cNvSpPr>
            <a:spLocks noGrp="1"/>
          </p:cNvSpPr>
          <p:nvPr>
            <p:ph idx="1"/>
          </p:nvPr>
        </p:nvSpPr>
        <p:spPr>
          <a:xfrm>
            <a:off x="457200" y="1340769"/>
            <a:ext cx="8229600" cy="5380706"/>
          </a:xfrm>
        </p:spPr>
        <p:txBody>
          <a:bodyPr>
            <a:normAutofit lnSpcReduction="10000"/>
          </a:bodyPr>
          <a:lstStyle/>
          <a:p>
            <a:r>
              <a:rPr lang="es-ES_tradnl" sz="2000" dirty="0" smtClean="0"/>
              <a:t>En Canad</a:t>
            </a:r>
            <a:r>
              <a:rPr lang="es-ES_tradnl" sz="2000" dirty="0" smtClean="0"/>
              <a:t>á, las provincias y los territorios son los principales responsables de brindar servicios de salud (apoyo federal o algunos grupos</a:t>
            </a:r>
            <a:r>
              <a:rPr lang="es-ES_tradnl" sz="2000" dirty="0" smtClean="0"/>
              <a:t>):</a:t>
            </a:r>
          </a:p>
          <a:p>
            <a:pPr lvl="1"/>
            <a:r>
              <a:rPr lang="es-ES_tradnl" sz="1900" dirty="0" smtClean="0"/>
              <a:t>Los nuevos residentes permanentes califican para el seguro provincial, con un per</a:t>
            </a:r>
            <a:r>
              <a:rPr lang="es-ES_tradnl" sz="1900" dirty="0" smtClean="0"/>
              <a:t>íodo de espera breve (de un máximo de tres meses)</a:t>
            </a:r>
            <a:r>
              <a:rPr lang="es-ES_tradnl" sz="1900" baseline="30000" dirty="0" smtClean="0"/>
              <a:t>8 </a:t>
            </a:r>
            <a:endParaRPr lang="es-ES_tradnl" sz="1900" dirty="0" smtClean="0">
              <a:solidFill>
                <a:srgbClr val="FF0000"/>
              </a:solidFill>
            </a:endParaRPr>
          </a:p>
          <a:p>
            <a:pPr lvl="2"/>
            <a:endParaRPr lang="es-ES_tradnl" sz="1600" dirty="0" smtClean="0"/>
          </a:p>
          <a:p>
            <a:r>
              <a:rPr lang="es-ES_tradnl" sz="2000" dirty="0" smtClean="0"/>
              <a:t>Apoyo financiado con fondos federales:</a:t>
            </a:r>
          </a:p>
          <a:p>
            <a:pPr lvl="1"/>
            <a:r>
              <a:rPr lang="es-ES_tradnl" sz="1800" dirty="0" smtClean="0"/>
              <a:t>Brinda acceso para todos los residentes permanentes a una amplia gama de servicios bajo el Programa de Asentamiento</a:t>
            </a:r>
          </a:p>
          <a:p>
            <a:pPr lvl="2"/>
            <a:r>
              <a:rPr lang="es-ES_tradnl" sz="1600" u="sng" dirty="0" smtClean="0"/>
              <a:t>Programa de Asentamiento:</a:t>
            </a:r>
            <a:r>
              <a:rPr lang="es-ES_tradnl" sz="1600" dirty="0" smtClean="0"/>
              <a:t> Proporciona lo siguiente a los migrantes recientes: evaluaci</a:t>
            </a:r>
            <a:r>
              <a:rPr lang="es-ES_tradnl" sz="1600" dirty="0" smtClean="0"/>
              <a:t>ón de necesidades y remisión</a:t>
            </a:r>
            <a:r>
              <a:rPr lang="es-ES_tradnl" sz="1600" dirty="0" smtClean="0"/>
              <a:t>; informaci</a:t>
            </a:r>
            <a:r>
              <a:rPr lang="es-ES_tradnl" sz="1600" dirty="0" smtClean="0"/>
              <a:t>ón y orientación</a:t>
            </a:r>
            <a:r>
              <a:rPr lang="es-ES_tradnl" sz="1600" dirty="0" smtClean="0"/>
              <a:t>; aprendizaje de idiomas y desarrollo de aptitudes; acceso al mercado laboral; y v</a:t>
            </a:r>
            <a:r>
              <a:rPr lang="es-ES_tradnl" sz="1600" dirty="0" smtClean="0"/>
              <a:t>inculación con la comunidad</a:t>
            </a:r>
            <a:r>
              <a:rPr lang="es-ES_tradnl" sz="1600" baseline="30000" dirty="0" smtClean="0"/>
              <a:t>9</a:t>
            </a:r>
            <a:endParaRPr lang="es-ES_tradnl" sz="1600" dirty="0" smtClean="0">
              <a:solidFill>
                <a:srgbClr val="FF0000"/>
              </a:solidFill>
            </a:endParaRPr>
          </a:p>
          <a:p>
            <a:pPr lvl="2"/>
            <a:endParaRPr lang="es-ES_tradnl" sz="1600" dirty="0" smtClean="0"/>
          </a:p>
          <a:p>
            <a:pPr lvl="1"/>
            <a:r>
              <a:rPr lang="es-ES_tradnl" sz="1800" dirty="0" smtClean="0"/>
              <a:t>Tambi</a:t>
            </a:r>
            <a:r>
              <a:rPr lang="es-ES_tradnl" sz="1800" dirty="0" smtClean="0"/>
              <a:t>én existe apoyo especializado para satisfacer las necesidades inmediatas y básicas de los refugiados reasentados (considerados como el grupo de migrantes más vulnerables</a:t>
            </a:r>
            <a:r>
              <a:rPr lang="es-ES_tradnl" sz="1800" dirty="0" smtClean="0"/>
              <a:t>):</a:t>
            </a:r>
            <a:endParaRPr lang="es-ES_tradnl" sz="1800" u="sng" dirty="0" smtClean="0"/>
          </a:p>
          <a:p>
            <a:pPr lvl="2"/>
            <a:r>
              <a:rPr lang="es-ES_tradnl" sz="1600" u="sng" dirty="0" smtClean="0"/>
              <a:t>Programa de Asistencia para el Reasentamiento (RAP, por sus siglas en ingl</a:t>
            </a:r>
            <a:r>
              <a:rPr lang="es-ES_tradnl" sz="1600" u="sng" dirty="0" smtClean="0"/>
              <a:t>és</a:t>
            </a:r>
            <a:r>
              <a:rPr lang="es-ES_tradnl" sz="1600" u="sng" dirty="0" smtClean="0"/>
              <a:t>)</a:t>
            </a:r>
            <a:r>
              <a:rPr lang="es-ES_tradnl" sz="1600" u="sng" baseline="30000" dirty="0" smtClean="0"/>
              <a:t>9</a:t>
            </a:r>
            <a:r>
              <a:rPr lang="es-ES_tradnl" sz="1600" dirty="0"/>
              <a:t>:</a:t>
            </a:r>
            <a:r>
              <a:rPr lang="es-ES_tradnl" sz="1600" dirty="0" smtClean="0"/>
              <a:t> apoyo de ingresos y necesidades relacionadas con el reasentamiento</a:t>
            </a:r>
          </a:p>
          <a:p>
            <a:pPr lvl="2"/>
            <a:r>
              <a:rPr lang="es-ES_tradnl" sz="1600" u="sng" dirty="0" smtClean="0"/>
              <a:t>Interim</a:t>
            </a:r>
            <a:r>
              <a:rPr lang="es-ES_tradnl" sz="1600" u="sng" dirty="0" smtClean="0"/>
              <a:t> Federal </a:t>
            </a:r>
            <a:r>
              <a:rPr lang="es-ES_tradnl" sz="1600" u="sng" dirty="0" smtClean="0"/>
              <a:t>Health</a:t>
            </a:r>
            <a:r>
              <a:rPr lang="es-ES_tradnl" sz="1600" u="sng" dirty="0" smtClean="0"/>
              <a:t> </a:t>
            </a:r>
            <a:r>
              <a:rPr lang="es-ES_tradnl" sz="1600" u="sng" dirty="0" smtClean="0"/>
              <a:t>Program</a:t>
            </a:r>
            <a:r>
              <a:rPr lang="es-ES_tradnl" sz="1600" u="sng" dirty="0" smtClean="0"/>
              <a:t> (cobertura de servicios de salud):</a:t>
            </a:r>
            <a:r>
              <a:rPr lang="es-ES_tradnl" sz="1600" dirty="0" smtClean="0"/>
              <a:t> Nuevos servicios m</a:t>
            </a:r>
            <a:r>
              <a:rPr lang="es-ES_tradnl" sz="1600" dirty="0" smtClean="0"/>
              <a:t>édicos </a:t>
            </a:r>
            <a:r>
              <a:rPr lang="es-ES_tradnl" sz="1600" dirty="0" smtClean="0"/>
              <a:t>antes de salir, </a:t>
            </a:r>
            <a:r>
              <a:rPr lang="es-ES_tradnl" sz="1600" dirty="0" smtClean="0"/>
              <a:t>se introducirán en abril de 2017. </a:t>
            </a:r>
            <a:endParaRPr lang="es-ES_tradnl" sz="1600" dirty="0"/>
          </a:p>
        </p:txBody>
      </p:sp>
      <p:sp>
        <p:nvSpPr>
          <p:cNvPr id="5" name="Slide Number Placeholder 4"/>
          <p:cNvSpPr>
            <a:spLocks noGrp="1"/>
          </p:cNvSpPr>
          <p:nvPr>
            <p:ph type="sldNum" sz="quarter" idx="12"/>
          </p:nvPr>
        </p:nvSpPr>
        <p:spPr/>
        <p:txBody>
          <a:bodyPr/>
          <a:lstStyle/>
          <a:p>
            <a:fld id="{B28FF02D-F5A3-0648-9CBB-623166A3287F}" type="slidenum">
              <a:rPr lang="es-ES_tradnl" smtClean="0"/>
              <a:pPr/>
              <a:t>11</a:t>
            </a:fld>
            <a:endParaRPr lang="es-ES_tradnl" dirty="0"/>
          </a:p>
        </p:txBody>
      </p:sp>
    </p:spTree>
    <p:extLst>
      <p:ext uri="{BB962C8B-B14F-4D97-AF65-F5344CB8AC3E}">
        <p14:creationId xmlns:p14="http://schemas.microsoft.com/office/powerpoint/2010/main" val="2805174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latin typeface="+mn-lt"/>
              </a:rPr>
              <a:t>… Incluye financiamiento federal para apoyo a nivel comunitario</a:t>
            </a:r>
            <a:endParaRPr lang="es-ES_tradnl" dirty="0">
              <a:latin typeface="+mn-lt"/>
            </a:endParaRPr>
          </a:p>
        </p:txBody>
      </p:sp>
      <p:sp>
        <p:nvSpPr>
          <p:cNvPr id="3" name="Content Placeholder 2"/>
          <p:cNvSpPr>
            <a:spLocks noGrp="1"/>
          </p:cNvSpPr>
          <p:nvPr>
            <p:ph idx="1"/>
          </p:nvPr>
        </p:nvSpPr>
        <p:spPr>
          <a:xfrm>
            <a:off x="457200" y="1052736"/>
            <a:ext cx="8229600" cy="5688632"/>
          </a:xfrm>
        </p:spPr>
        <p:txBody>
          <a:bodyPr>
            <a:normAutofit lnSpcReduction="10000"/>
          </a:bodyPr>
          <a:lstStyle/>
          <a:p>
            <a:pPr marL="457200" lvl="1" indent="0">
              <a:lnSpc>
                <a:spcPct val="120000"/>
              </a:lnSpc>
              <a:spcBef>
                <a:spcPts val="0"/>
              </a:spcBef>
              <a:buNone/>
            </a:pPr>
            <a:endParaRPr lang="es-ES_tradnl" sz="1600" dirty="0" smtClean="0">
              <a:solidFill>
                <a:srgbClr val="00B0F0"/>
              </a:solidFill>
            </a:endParaRPr>
          </a:p>
          <a:p>
            <a:pPr>
              <a:lnSpc>
                <a:spcPct val="120000"/>
              </a:lnSpc>
              <a:spcBef>
                <a:spcPts val="0"/>
              </a:spcBef>
            </a:pPr>
            <a:r>
              <a:rPr lang="es-ES_tradnl" sz="2000" dirty="0" smtClean="0"/>
              <a:t>Servicios comunitarios de informaci</a:t>
            </a:r>
            <a:r>
              <a:rPr lang="es-ES_tradnl" sz="2000" dirty="0" smtClean="0"/>
              <a:t>ón en salud promueven la concientización sobre la salud mental y el acceso a servicios de salud para todas las personas recién llegadas, incluidos los clientes </a:t>
            </a:r>
            <a:r>
              <a:rPr lang="es-ES_tradnl" sz="2000" dirty="0" smtClean="0"/>
              <a:t>LGBTQ. </a:t>
            </a:r>
          </a:p>
          <a:p>
            <a:pPr lvl="1">
              <a:lnSpc>
                <a:spcPct val="120000"/>
              </a:lnSpc>
              <a:spcBef>
                <a:spcPts val="0"/>
              </a:spcBef>
            </a:pPr>
            <a:r>
              <a:rPr lang="es-ES_tradnl" sz="1800" dirty="0" smtClean="0"/>
              <a:t>En Canad</a:t>
            </a:r>
            <a:r>
              <a:rPr lang="es-ES_tradnl" sz="1800" dirty="0" smtClean="0"/>
              <a:t>á, a</a:t>
            </a:r>
            <a:r>
              <a:rPr lang="es-ES_tradnl" sz="1800" dirty="0" smtClean="0"/>
              <a:t>lgunos m</a:t>
            </a:r>
            <a:r>
              <a:rPr lang="es-ES_tradnl" sz="1800" dirty="0" smtClean="0"/>
              <a:t>édicos </a:t>
            </a:r>
            <a:r>
              <a:rPr lang="es-ES_tradnl" sz="1800" dirty="0" smtClean="0"/>
              <a:t>no recomiendan realizar un control sistem</a:t>
            </a:r>
            <a:r>
              <a:rPr lang="es-ES_tradnl" sz="1800" dirty="0" smtClean="0"/>
              <a:t>ático para identificar trastornos de estrés post traumático.</a:t>
            </a:r>
            <a:r>
              <a:rPr lang="es-ES_tradnl" sz="1800" dirty="0" smtClean="0"/>
              <a:t> </a:t>
            </a:r>
          </a:p>
          <a:p>
            <a:pPr lvl="1">
              <a:lnSpc>
                <a:spcPct val="120000"/>
              </a:lnSpc>
              <a:spcBef>
                <a:spcPts val="0"/>
              </a:spcBef>
            </a:pPr>
            <a:r>
              <a:rPr lang="es-ES_tradnl" sz="1800" dirty="0" smtClean="0"/>
              <a:t>Sugieren que los m</a:t>
            </a:r>
            <a:r>
              <a:rPr lang="es-ES_tradnl" sz="1800" dirty="0" smtClean="0"/>
              <a:t>édicos estén alerta para identificar señales y síntomas relacionados (por ejemplo, síntomas somáticos sin explicación y trastornos de sueño o de salud mental, como depresión o trastornos de pánico</a:t>
            </a:r>
            <a:r>
              <a:rPr lang="es-ES_tradnl" sz="1800" dirty="0" smtClean="0"/>
              <a:t>)</a:t>
            </a:r>
          </a:p>
          <a:p>
            <a:pPr lvl="1">
              <a:lnSpc>
                <a:spcPct val="120000"/>
              </a:lnSpc>
              <a:spcBef>
                <a:spcPts val="0"/>
              </a:spcBef>
            </a:pPr>
            <a:endParaRPr lang="es-ES_tradnl" dirty="0" smtClean="0"/>
          </a:p>
          <a:p>
            <a:pPr>
              <a:lnSpc>
                <a:spcPct val="120000"/>
              </a:lnSpc>
              <a:spcBef>
                <a:spcPts val="0"/>
              </a:spcBef>
            </a:pPr>
            <a:r>
              <a:rPr lang="es-ES_tradnl" sz="2000" dirty="0" smtClean="0"/>
              <a:t>Programas espec</a:t>
            </a:r>
            <a:r>
              <a:rPr lang="es-ES_tradnl" sz="2000" dirty="0" smtClean="0"/>
              <a:t>íficos para alentar el uso de servicios comunitarios:</a:t>
            </a:r>
            <a:r>
              <a:rPr lang="es-ES_tradnl" sz="2000" dirty="0" smtClean="0"/>
              <a:t> </a:t>
            </a:r>
          </a:p>
          <a:p>
            <a:pPr lvl="1">
              <a:lnSpc>
                <a:spcPct val="120000"/>
              </a:lnSpc>
              <a:spcBef>
                <a:spcPts val="0"/>
              </a:spcBef>
            </a:pPr>
            <a:r>
              <a:rPr lang="es-ES_tradnl" sz="1800" dirty="0" smtClean="0"/>
              <a:t>Nova </a:t>
            </a:r>
            <a:r>
              <a:rPr lang="es-ES_tradnl" sz="1800" dirty="0" smtClean="0"/>
              <a:t>Scotia</a:t>
            </a:r>
            <a:r>
              <a:rPr lang="es-ES_tradnl" sz="1800" dirty="0" smtClean="0"/>
              <a:t> </a:t>
            </a:r>
            <a:r>
              <a:rPr lang="es-ES_tradnl" sz="1800" dirty="0" smtClean="0"/>
              <a:t>Brotherhood</a:t>
            </a:r>
            <a:r>
              <a:rPr lang="es-ES_tradnl" sz="1800" dirty="0" smtClean="0"/>
              <a:t> </a:t>
            </a:r>
            <a:r>
              <a:rPr lang="es-ES_tradnl" sz="1800" dirty="0" smtClean="0"/>
              <a:t>Initiative</a:t>
            </a:r>
            <a:r>
              <a:rPr lang="es-ES_tradnl" sz="1800" dirty="0" smtClean="0"/>
              <a:t> en la municipalidad regional de Halifax</a:t>
            </a:r>
            <a:r>
              <a:rPr lang="es-ES_tradnl" sz="1800" baseline="30000" dirty="0" smtClean="0"/>
              <a:t>10</a:t>
            </a:r>
            <a:r>
              <a:rPr lang="es-ES_tradnl" sz="1800" dirty="0" smtClean="0"/>
              <a:t>: servicios de salud primarios, culturalmente apropiados y con sensibilidad de g</a:t>
            </a:r>
            <a:r>
              <a:rPr lang="es-ES_tradnl" sz="1800" dirty="0" smtClean="0"/>
              <a:t>énero</a:t>
            </a:r>
            <a:endParaRPr lang="es-ES_tradnl" sz="1800" dirty="0" smtClean="0"/>
          </a:p>
          <a:p>
            <a:pPr lvl="1">
              <a:lnSpc>
                <a:spcPct val="120000"/>
              </a:lnSpc>
              <a:spcBef>
                <a:spcPts val="0"/>
              </a:spcBef>
            </a:pPr>
            <a:r>
              <a:rPr lang="es-ES_tradnl" sz="1800" dirty="0" smtClean="0"/>
              <a:t>Clases de idiomas solo para mujeres: se puede abarcar temas como la salud de las mujeres, crianza de hijos, violencia dom</a:t>
            </a:r>
            <a:r>
              <a:rPr lang="es-ES_tradnl" sz="1800" dirty="0" smtClean="0"/>
              <a:t>éstica, derechos de las mujeres y violencia conyugal</a:t>
            </a:r>
            <a:endParaRPr lang="es-ES_tradnl" sz="1800" dirty="0" smtClean="0"/>
          </a:p>
          <a:p>
            <a:pPr>
              <a:lnSpc>
                <a:spcPct val="110000"/>
              </a:lnSpc>
            </a:pPr>
            <a:endParaRPr lang="es-ES_tradnl" dirty="0"/>
          </a:p>
        </p:txBody>
      </p:sp>
      <p:sp>
        <p:nvSpPr>
          <p:cNvPr id="4" name="Footer Placeholder 3"/>
          <p:cNvSpPr>
            <a:spLocks noGrp="1"/>
          </p:cNvSpPr>
          <p:nvPr>
            <p:ph type="ftr" sz="quarter" idx="11"/>
          </p:nvPr>
        </p:nvSpPr>
        <p:spPr/>
        <p:txBody>
          <a:bodyPr/>
          <a:lstStyle/>
          <a:p>
            <a:r>
              <a:rPr lang="es-ES_tradnl" dirty="0" smtClean="0">
                <a:solidFill>
                  <a:prstClr val="black">
                    <a:tint val="75000"/>
                  </a:prstClr>
                </a:solidFill>
              </a:rPr>
              <a:t>Clasificaci</a:t>
            </a:r>
            <a:r>
              <a:rPr lang="es-ES_tradnl" dirty="0" smtClean="0">
                <a:solidFill>
                  <a:prstClr val="black">
                    <a:tint val="75000"/>
                  </a:prstClr>
                </a:solidFill>
              </a:rPr>
              <a:t>ón </a:t>
            </a:r>
            <a:r>
              <a:rPr lang="es-ES_tradnl" dirty="0" smtClean="0">
                <a:solidFill>
                  <a:prstClr val="black">
                    <a:tint val="75000"/>
                  </a:prstClr>
                </a:solidFill>
              </a:rPr>
              <a:t>(si fuese necesario)</a:t>
            </a:r>
            <a:endParaRPr lang="es-ES_tradnl" dirty="0">
              <a:solidFill>
                <a:prstClr val="black">
                  <a:tint val="75000"/>
                </a:prstClr>
              </a:solidFill>
            </a:endParaRPr>
          </a:p>
        </p:txBody>
      </p:sp>
    </p:spTree>
    <p:extLst>
      <p:ext uri="{BB962C8B-B14F-4D97-AF65-F5344CB8AC3E}">
        <p14:creationId xmlns:p14="http://schemas.microsoft.com/office/powerpoint/2010/main" val="1743547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s-ES_tradnl" dirty="0"/>
              <a:t>Qué puede aprender Canadá de la Conferencia Regional sobre Migración (CRM)</a:t>
            </a:r>
          </a:p>
        </p:txBody>
      </p:sp>
      <p:sp>
        <p:nvSpPr>
          <p:cNvPr id="3" name="Slide Number Placeholder 2"/>
          <p:cNvSpPr>
            <a:spLocks noGrp="1"/>
          </p:cNvSpPr>
          <p:nvPr>
            <p:ph type="sldNum" sz="quarter" idx="12"/>
          </p:nvPr>
        </p:nvSpPr>
        <p:spPr/>
        <p:txBody>
          <a:bodyPr/>
          <a:lstStyle/>
          <a:p>
            <a:fld id="{B28FF02D-F5A3-0648-9CBB-623166A3287F}" type="slidenum">
              <a:rPr lang="es-ES_tradnl" smtClean="0"/>
              <a:pPr/>
              <a:t>13</a:t>
            </a:fld>
            <a:endParaRPr lang="es-ES_tradnl" dirty="0"/>
          </a:p>
        </p:txBody>
      </p:sp>
    </p:spTree>
    <p:extLst>
      <p:ext uri="{BB962C8B-B14F-4D97-AF65-F5344CB8AC3E}">
        <p14:creationId xmlns:p14="http://schemas.microsoft.com/office/powerpoint/2010/main" val="981408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Patrones de riesgo al tratar con enfermedades contagiosas</a:t>
            </a:r>
            <a:endParaRPr lang="es-ES_tradnl" dirty="0"/>
          </a:p>
        </p:txBody>
      </p:sp>
      <p:sp>
        <p:nvSpPr>
          <p:cNvPr id="3" name="Content Placeholder 2"/>
          <p:cNvSpPr>
            <a:spLocks noGrp="1"/>
          </p:cNvSpPr>
          <p:nvPr>
            <p:ph idx="1"/>
          </p:nvPr>
        </p:nvSpPr>
        <p:spPr/>
        <p:txBody>
          <a:bodyPr/>
          <a:lstStyle/>
          <a:p>
            <a:r>
              <a:rPr lang="es-ES_tradnl" dirty="0" smtClean="0"/>
              <a:t>Dado que Canad</a:t>
            </a:r>
            <a:r>
              <a:rPr lang="es-ES_tradnl" dirty="0" smtClean="0"/>
              <a:t>á acude a medidas de control para prevenir brotes de enfermedades contagiosas en Canadá</a:t>
            </a:r>
            <a:r>
              <a:rPr lang="es-ES_tradnl" dirty="0" smtClean="0"/>
              <a:t>…</a:t>
            </a:r>
          </a:p>
          <a:p>
            <a:pPr lvl="1"/>
            <a:endParaRPr lang="es-ES_tradnl" dirty="0" smtClean="0"/>
          </a:p>
          <a:p>
            <a:pPr lvl="1"/>
            <a:r>
              <a:rPr lang="es-ES_tradnl" sz="2000" dirty="0" smtClean="0"/>
              <a:t>¿Cu</a:t>
            </a:r>
            <a:r>
              <a:rPr lang="es-ES_tradnl" sz="2000" dirty="0" smtClean="0"/>
              <a:t>áles son los patrones de riesgo de enfermedades contagiosas que se han identificado en la región</a:t>
            </a:r>
            <a:r>
              <a:rPr lang="es-ES_tradnl" sz="2000" dirty="0" smtClean="0"/>
              <a:t>? </a:t>
            </a:r>
          </a:p>
          <a:p>
            <a:pPr lvl="1"/>
            <a:endParaRPr lang="es-ES_tradnl" sz="2000" dirty="0" smtClean="0"/>
          </a:p>
          <a:p>
            <a:pPr lvl="1"/>
            <a:r>
              <a:rPr lang="es-ES_tradnl" sz="2000" dirty="0" smtClean="0"/>
              <a:t>¿Qu</a:t>
            </a:r>
            <a:r>
              <a:rPr lang="es-ES_tradnl" sz="2000" dirty="0" smtClean="0"/>
              <a:t>é enfermedades contagiosas específicas de la región </a:t>
            </a:r>
            <a:r>
              <a:rPr lang="es-ES_tradnl" sz="2000" dirty="0" smtClean="0"/>
              <a:t>(tropical) se han identificado en la regi</a:t>
            </a:r>
            <a:r>
              <a:rPr lang="es-ES_tradnl" sz="2000" dirty="0" smtClean="0"/>
              <a:t>ón</a:t>
            </a:r>
            <a:r>
              <a:rPr lang="es-ES_tradnl" sz="2000" dirty="0" smtClean="0"/>
              <a:t>?</a:t>
            </a:r>
          </a:p>
          <a:p>
            <a:endParaRPr lang="es-ES_tradnl" sz="2000" dirty="0" smtClean="0"/>
          </a:p>
          <a:p>
            <a:pPr lvl="1"/>
            <a:r>
              <a:rPr lang="es-ES_tradnl" sz="2000" dirty="0" smtClean="0"/>
              <a:t>¿C</a:t>
            </a:r>
            <a:r>
              <a:rPr lang="es-ES_tradnl" sz="2000" dirty="0" smtClean="0"/>
              <a:t>ómo debemos adaptar nuestras medidas de control para poder abordar el riesgo o riesgos que existen</a:t>
            </a:r>
            <a:r>
              <a:rPr lang="es-ES_tradnl" sz="2000" dirty="0" smtClean="0"/>
              <a:t>?</a:t>
            </a:r>
            <a:endParaRPr lang="es-ES_tradnl" sz="2000" dirty="0" smtClean="0"/>
          </a:p>
        </p:txBody>
      </p:sp>
      <p:sp>
        <p:nvSpPr>
          <p:cNvPr id="5" name="Slide Number Placeholder 4"/>
          <p:cNvSpPr>
            <a:spLocks noGrp="1"/>
          </p:cNvSpPr>
          <p:nvPr>
            <p:ph type="sldNum" sz="quarter" idx="12"/>
          </p:nvPr>
        </p:nvSpPr>
        <p:spPr/>
        <p:txBody>
          <a:bodyPr/>
          <a:lstStyle/>
          <a:p>
            <a:fld id="{B28FF02D-F5A3-0648-9CBB-623166A3287F}" type="slidenum">
              <a:rPr lang="es-ES_tradnl" smtClean="0"/>
              <a:pPr/>
              <a:t>14</a:t>
            </a:fld>
            <a:endParaRPr lang="es-ES_tradnl" dirty="0"/>
          </a:p>
        </p:txBody>
      </p:sp>
    </p:spTree>
    <p:extLst>
      <p:ext uri="{BB962C8B-B14F-4D97-AF65-F5344CB8AC3E}">
        <p14:creationId xmlns:p14="http://schemas.microsoft.com/office/powerpoint/2010/main" val="1616731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Patrones de riesgo al tratar con grupos de poblaci</a:t>
            </a:r>
            <a:r>
              <a:rPr lang="es-ES_tradnl" dirty="0" smtClean="0"/>
              <a:t>ón específicos</a:t>
            </a:r>
            <a:endParaRPr lang="es-ES_tradnl" dirty="0"/>
          </a:p>
        </p:txBody>
      </p:sp>
      <p:sp>
        <p:nvSpPr>
          <p:cNvPr id="3" name="Content Placeholder 2"/>
          <p:cNvSpPr>
            <a:spLocks noGrp="1"/>
          </p:cNvSpPr>
          <p:nvPr>
            <p:ph idx="1"/>
          </p:nvPr>
        </p:nvSpPr>
        <p:spPr>
          <a:xfrm>
            <a:off x="457200" y="1447800"/>
            <a:ext cx="8229600" cy="5293568"/>
          </a:xfrm>
        </p:spPr>
        <p:txBody>
          <a:bodyPr>
            <a:normAutofit/>
          </a:bodyPr>
          <a:lstStyle/>
          <a:p>
            <a:r>
              <a:rPr lang="es-ES_tradnl" dirty="0" smtClean="0"/>
              <a:t>Dado que </a:t>
            </a:r>
            <a:r>
              <a:rPr lang="es-ES_tradnl" dirty="0" smtClean="0"/>
              <a:t>buscamos integrar r</a:t>
            </a:r>
            <a:r>
              <a:rPr lang="es-ES_tradnl" dirty="0" smtClean="0"/>
              <a:t>ápidamente </a:t>
            </a:r>
            <a:r>
              <a:rPr lang="es-ES_tradnl" dirty="0"/>
              <a:t>a las personas </a:t>
            </a:r>
            <a:r>
              <a:rPr lang="es-ES_tradnl" dirty="0" smtClean="0"/>
              <a:t>en el sistema de salud de Canadá</a:t>
            </a:r>
            <a:r>
              <a:rPr lang="es-ES_tradnl" dirty="0" smtClean="0"/>
              <a:t>…</a:t>
            </a:r>
          </a:p>
          <a:p>
            <a:pPr lvl="1"/>
            <a:r>
              <a:rPr lang="es-ES_tradnl" sz="2000" dirty="0" smtClean="0"/>
              <a:t>¿Hay condiciones de salud precursoras espec</a:t>
            </a:r>
            <a:r>
              <a:rPr lang="es-ES_tradnl" sz="2000" dirty="0" smtClean="0"/>
              <a:t>íficas de la región que los profesionales de la salud canadienses deben monitorear en las personas migrantes recientes</a:t>
            </a:r>
            <a:r>
              <a:rPr lang="es-ES_tradnl" sz="2000" dirty="0" smtClean="0"/>
              <a:t>?</a:t>
            </a:r>
          </a:p>
          <a:p>
            <a:pPr lvl="2"/>
            <a:endParaRPr lang="es-ES_tradnl" sz="2000" dirty="0" smtClean="0"/>
          </a:p>
          <a:p>
            <a:pPr lvl="1"/>
            <a:r>
              <a:rPr lang="es-ES_tradnl" sz="2000" dirty="0" smtClean="0"/>
              <a:t>¿Existen temas culturales o de alimentaci</a:t>
            </a:r>
            <a:r>
              <a:rPr lang="es-ES_tradnl" sz="2000" dirty="0" smtClean="0"/>
              <a:t>ón</a:t>
            </a:r>
            <a:r>
              <a:rPr lang="es-ES_tradnl" sz="2000" dirty="0" smtClean="0"/>
              <a:t>? </a:t>
            </a:r>
          </a:p>
          <a:p>
            <a:pPr lvl="2"/>
            <a:r>
              <a:rPr lang="es-ES_tradnl" dirty="0" smtClean="0"/>
              <a:t>Por ejemplo, alimentos deficientes en ciertas vitaminas o minerales; alimentos pesados que podr</a:t>
            </a:r>
            <a:r>
              <a:rPr lang="es-ES_tradnl" dirty="0" smtClean="0"/>
              <a:t>ían provocar enfermedades cardiovasculares</a:t>
            </a:r>
            <a:endParaRPr lang="es-ES_tradnl" dirty="0" smtClean="0"/>
          </a:p>
          <a:p>
            <a:pPr lvl="2"/>
            <a:endParaRPr lang="es-ES_tradnl" dirty="0" smtClean="0"/>
          </a:p>
          <a:p>
            <a:pPr lvl="1"/>
            <a:r>
              <a:rPr lang="es-ES_tradnl" sz="2000" dirty="0" smtClean="0"/>
              <a:t>¿</a:t>
            </a:r>
            <a:r>
              <a:rPr lang="es-ES_tradnl" sz="2000" dirty="0"/>
              <a:t>E</a:t>
            </a:r>
            <a:r>
              <a:rPr lang="es-ES_tradnl" sz="2000" dirty="0" smtClean="0"/>
              <a:t>xisten predisposiciones gen</a:t>
            </a:r>
            <a:r>
              <a:rPr lang="es-ES_tradnl" sz="2000" dirty="0" smtClean="0"/>
              <a:t>éticas específicas</a:t>
            </a:r>
            <a:r>
              <a:rPr lang="es-ES_tradnl" sz="2000" dirty="0" smtClean="0"/>
              <a:t>?</a:t>
            </a:r>
            <a:r>
              <a:rPr lang="es-ES_tradnl" sz="2000" baseline="30000" dirty="0" smtClean="0"/>
              <a:t>12</a:t>
            </a:r>
            <a:endParaRPr lang="es-ES_tradnl" sz="2000" dirty="0" smtClean="0"/>
          </a:p>
          <a:p>
            <a:pPr lvl="2"/>
            <a:r>
              <a:rPr lang="es-ES_tradnl" dirty="0" smtClean="0"/>
              <a:t>Enfermedades cardiovasculares</a:t>
            </a:r>
          </a:p>
          <a:p>
            <a:pPr lvl="2"/>
            <a:r>
              <a:rPr lang="es-ES_tradnl" dirty="0" smtClean="0"/>
              <a:t>Diversos tipos de c</a:t>
            </a:r>
            <a:r>
              <a:rPr lang="es-ES_tradnl" dirty="0" smtClean="0"/>
              <a:t>áncer</a:t>
            </a:r>
            <a:endParaRPr lang="es-ES_tradnl" dirty="0" smtClean="0"/>
          </a:p>
          <a:p>
            <a:pPr lvl="2"/>
            <a:r>
              <a:rPr lang="es-ES_tradnl" dirty="0" smtClean="0"/>
              <a:t>Diabetes </a:t>
            </a:r>
          </a:p>
          <a:p>
            <a:pPr lvl="2"/>
            <a:r>
              <a:rPr lang="es-ES_tradnl" dirty="0" smtClean="0"/>
              <a:t>Asma</a:t>
            </a:r>
            <a:endParaRPr lang="es-ES_tradnl" dirty="0"/>
          </a:p>
        </p:txBody>
      </p:sp>
      <p:sp>
        <p:nvSpPr>
          <p:cNvPr id="5" name="Slide Number Placeholder 4"/>
          <p:cNvSpPr>
            <a:spLocks noGrp="1"/>
          </p:cNvSpPr>
          <p:nvPr>
            <p:ph type="sldNum" sz="quarter" idx="12"/>
          </p:nvPr>
        </p:nvSpPr>
        <p:spPr/>
        <p:txBody>
          <a:bodyPr/>
          <a:lstStyle/>
          <a:p>
            <a:fld id="{B28FF02D-F5A3-0648-9CBB-623166A3287F}" type="slidenum">
              <a:rPr lang="es-ES_tradnl" smtClean="0"/>
              <a:pPr/>
              <a:t>15</a:t>
            </a:fld>
            <a:endParaRPr lang="es-ES_tradnl" dirty="0"/>
          </a:p>
        </p:txBody>
      </p:sp>
    </p:spTree>
    <p:extLst>
      <p:ext uri="{BB962C8B-B14F-4D97-AF65-F5344CB8AC3E}">
        <p14:creationId xmlns:p14="http://schemas.microsoft.com/office/powerpoint/2010/main" val="371228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Patrones de riesgo en la migraci</a:t>
            </a:r>
            <a:r>
              <a:rPr lang="es-ES_tradnl" dirty="0" smtClean="0"/>
              <a:t>ón forzosa e irregular</a:t>
            </a:r>
            <a:endParaRPr lang="es-ES_tradnl" dirty="0"/>
          </a:p>
        </p:txBody>
      </p:sp>
      <p:sp>
        <p:nvSpPr>
          <p:cNvPr id="3" name="Content Placeholder 2"/>
          <p:cNvSpPr>
            <a:spLocks noGrp="1"/>
          </p:cNvSpPr>
          <p:nvPr>
            <p:ph idx="1"/>
          </p:nvPr>
        </p:nvSpPr>
        <p:spPr>
          <a:xfrm>
            <a:off x="457200" y="1447800"/>
            <a:ext cx="8229600" cy="4678363"/>
          </a:xfrm>
        </p:spPr>
        <p:txBody>
          <a:bodyPr>
            <a:normAutofit lnSpcReduction="10000"/>
          </a:bodyPr>
          <a:lstStyle/>
          <a:p>
            <a:r>
              <a:rPr lang="es-ES_tradnl" sz="2000" dirty="0" smtClean="0"/>
              <a:t>Estamos conscientes de los tipos de riesgos que se enfrentan actualmente en la regi</a:t>
            </a:r>
            <a:r>
              <a:rPr lang="es-ES_tradnl" sz="2000" dirty="0" smtClean="0"/>
              <a:t>ón</a:t>
            </a:r>
            <a:r>
              <a:rPr lang="es-ES_tradnl" sz="2000" dirty="0" smtClean="0"/>
              <a:t>…</a:t>
            </a:r>
          </a:p>
          <a:p>
            <a:pPr lvl="1"/>
            <a:r>
              <a:rPr lang="es-ES_tradnl" sz="1800" dirty="0" smtClean="0"/>
              <a:t>Flujos migratorios inesperados que </a:t>
            </a:r>
            <a:r>
              <a:rPr lang="es-ES_tradnl" sz="1800" dirty="0" smtClean="0"/>
              <a:t>afectan a las comunidades de las zonas fronterizas</a:t>
            </a:r>
            <a:r>
              <a:rPr lang="es-ES_tradnl" sz="1800" dirty="0"/>
              <a:t> </a:t>
            </a:r>
            <a:r>
              <a:rPr lang="es-ES_tradnl" sz="1800" dirty="0" smtClean="0"/>
              <a:t>y sobrecargan los servicios p</a:t>
            </a:r>
            <a:r>
              <a:rPr lang="es-ES_tradnl" sz="1800" dirty="0" smtClean="0"/>
              <a:t>úblicos, que ya </a:t>
            </a:r>
            <a:r>
              <a:rPr lang="es-ES_tradnl" sz="1800" dirty="0" smtClean="0"/>
              <a:t>est</a:t>
            </a:r>
            <a:r>
              <a:rPr lang="es-ES_tradnl" sz="1800" dirty="0" smtClean="0"/>
              <a:t>án recargados al máximo</a:t>
            </a:r>
            <a:endParaRPr lang="es-ES_tradnl" sz="1800" dirty="0" smtClean="0"/>
          </a:p>
          <a:p>
            <a:pPr lvl="1"/>
            <a:r>
              <a:rPr lang="es-ES_tradnl" sz="1800" dirty="0" smtClean="0"/>
              <a:t>Identificar y monitorear los riesgos y necesidades de salud; mayores riesgos en las poblaciones de personas migrantes con </a:t>
            </a:r>
            <a:r>
              <a:rPr lang="es-ES_tradnl" sz="1800" dirty="0" smtClean="0"/>
              <a:t>índices bajos de </a:t>
            </a:r>
            <a:r>
              <a:rPr lang="es-ES_tradnl" sz="1800" dirty="0" smtClean="0"/>
              <a:t>vacunación</a:t>
            </a:r>
            <a:endParaRPr lang="es-ES_tradnl" sz="1800" dirty="0" smtClean="0"/>
          </a:p>
          <a:p>
            <a:pPr lvl="1"/>
            <a:r>
              <a:rPr lang="es-ES_tradnl" sz="1800" dirty="0" smtClean="0"/>
              <a:t>Llevar un registro y documentar el flujo masivo de migrantes transitorios</a:t>
            </a:r>
            <a:endParaRPr lang="es-ES_tradnl" sz="1800" dirty="0" smtClean="0"/>
          </a:p>
          <a:p>
            <a:pPr lvl="1"/>
            <a:r>
              <a:rPr lang="es-ES_tradnl" sz="1800" dirty="0" smtClean="0"/>
              <a:t>Manejar a un n</a:t>
            </a:r>
            <a:r>
              <a:rPr lang="es-ES_tradnl" sz="1800" dirty="0" smtClean="0"/>
              <a:t>úmero elevado de </a:t>
            </a:r>
            <a:r>
              <a:rPr lang="es-ES_tradnl" sz="1800" dirty="0" smtClean="0"/>
              <a:t>personas retornadas y deportadas, con una reducida capacidad financiera y de operaciones</a:t>
            </a:r>
            <a:endParaRPr lang="es-ES_tradnl" sz="1800" dirty="0" smtClean="0"/>
          </a:p>
          <a:p>
            <a:pPr lvl="1"/>
            <a:r>
              <a:rPr lang="es-ES_tradnl" sz="1800" dirty="0" smtClean="0"/>
              <a:t>Escasa vigilancia epidemiol</a:t>
            </a:r>
            <a:r>
              <a:rPr lang="es-ES_tradnl" sz="1800" dirty="0" smtClean="0"/>
              <a:t>ógica y sobrecarga de la capacidad clínica para actuar en situaciones de desastres naturales</a:t>
            </a:r>
            <a:endParaRPr lang="es-ES_tradnl" dirty="0" smtClean="0"/>
          </a:p>
          <a:p>
            <a:pPr marL="0" indent="0">
              <a:buNone/>
            </a:pPr>
            <a:r>
              <a:rPr lang="es-ES_tradnl" dirty="0" smtClean="0"/>
              <a:t>Sin embargo…</a:t>
            </a:r>
          </a:p>
          <a:p>
            <a:r>
              <a:rPr lang="es-ES_tradnl" sz="2000" dirty="0" smtClean="0"/>
              <a:t>¿Qu</a:t>
            </a:r>
            <a:r>
              <a:rPr lang="es-ES_tradnl" sz="2000" dirty="0" smtClean="0"/>
              <a:t>é nos puede decir la CRM </a:t>
            </a:r>
            <a:r>
              <a:rPr lang="es-ES_tradnl" sz="2000" dirty="0" smtClean="0"/>
              <a:t>acerca de los impactos en la salud y </a:t>
            </a:r>
            <a:r>
              <a:rPr lang="es-ES_tradnl" sz="2000" dirty="0" smtClean="0"/>
              <a:t>la mejor forma de manejarlos</a:t>
            </a:r>
            <a:r>
              <a:rPr lang="es-ES_tradnl" sz="2000" dirty="0" smtClean="0"/>
              <a:t>? </a:t>
            </a:r>
          </a:p>
          <a:p>
            <a:endParaRPr lang="es-ES_tradnl" dirty="0"/>
          </a:p>
        </p:txBody>
      </p:sp>
      <p:sp>
        <p:nvSpPr>
          <p:cNvPr id="5" name="Slide Number Placeholder 4"/>
          <p:cNvSpPr>
            <a:spLocks noGrp="1"/>
          </p:cNvSpPr>
          <p:nvPr>
            <p:ph type="sldNum" sz="quarter" idx="12"/>
          </p:nvPr>
        </p:nvSpPr>
        <p:spPr/>
        <p:txBody>
          <a:bodyPr/>
          <a:lstStyle/>
          <a:p>
            <a:fld id="{B28FF02D-F5A3-0648-9CBB-623166A3287F}" type="slidenum">
              <a:rPr lang="es-ES_tradnl" smtClean="0"/>
              <a:pPr/>
              <a:t>16</a:t>
            </a:fld>
            <a:endParaRPr lang="es-ES_tradnl" dirty="0"/>
          </a:p>
        </p:txBody>
      </p:sp>
    </p:spTree>
    <p:extLst>
      <p:ext uri="{BB962C8B-B14F-4D97-AF65-F5344CB8AC3E}">
        <p14:creationId xmlns:p14="http://schemas.microsoft.com/office/powerpoint/2010/main" val="581840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
            </a:r>
            <a:br>
              <a:rPr lang="es-ES_tradnl" dirty="0" smtClean="0"/>
            </a:br>
            <a:r>
              <a:rPr lang="es-ES_tradnl" dirty="0" smtClean="0"/>
              <a:t>Y </a:t>
            </a:r>
            <a:r>
              <a:rPr lang="es-ES_tradnl" dirty="0" smtClean="0"/>
              <a:t>hay más cosas que Canadá puede aprender</a:t>
            </a:r>
            <a:r>
              <a:rPr lang="es-ES_tradnl" dirty="0" smtClean="0"/>
              <a:t>…</a:t>
            </a:r>
            <a:endParaRPr lang="es-ES_tradnl" dirty="0"/>
          </a:p>
        </p:txBody>
      </p:sp>
      <p:sp>
        <p:nvSpPr>
          <p:cNvPr id="3" name="Content Placeholder 2"/>
          <p:cNvSpPr>
            <a:spLocks noGrp="1"/>
          </p:cNvSpPr>
          <p:nvPr>
            <p:ph idx="1"/>
          </p:nvPr>
        </p:nvSpPr>
        <p:spPr/>
        <p:txBody>
          <a:bodyPr>
            <a:normAutofit lnSpcReduction="10000"/>
          </a:bodyPr>
          <a:lstStyle/>
          <a:p>
            <a:r>
              <a:rPr lang="es-ES_tradnl" dirty="0" smtClean="0"/>
              <a:t>¿C</a:t>
            </a:r>
            <a:r>
              <a:rPr lang="es-ES_tradnl" dirty="0" smtClean="0"/>
              <a:t>ómo podemos reconocer mejor los riesgos específicos </a:t>
            </a:r>
            <a:r>
              <a:rPr lang="es-ES_tradnl" dirty="0" smtClean="0"/>
              <a:t>de </a:t>
            </a:r>
            <a:r>
              <a:rPr lang="es-ES_tradnl" dirty="0" smtClean="0"/>
              <a:t>esta región</a:t>
            </a:r>
            <a:r>
              <a:rPr lang="es-ES_tradnl" dirty="0" smtClean="0"/>
              <a:t>?</a:t>
            </a:r>
          </a:p>
          <a:p>
            <a:endParaRPr lang="es-ES_tradnl" dirty="0" smtClean="0"/>
          </a:p>
          <a:p>
            <a:r>
              <a:rPr lang="es-ES_tradnl" dirty="0" smtClean="0"/>
              <a:t>¿Qu</a:t>
            </a:r>
            <a:r>
              <a:rPr lang="es-ES_tradnl" dirty="0" smtClean="0"/>
              <a:t>é factores que están presentes antes de migrar podrían convertirse en obstáculos para la integración de los migrantes</a:t>
            </a:r>
            <a:r>
              <a:rPr lang="es-ES_tradnl" dirty="0" smtClean="0"/>
              <a:t>?</a:t>
            </a:r>
          </a:p>
          <a:p>
            <a:endParaRPr lang="es-ES_tradnl" dirty="0" smtClean="0"/>
          </a:p>
          <a:p>
            <a:r>
              <a:rPr lang="es-ES_tradnl" dirty="0" smtClean="0"/>
              <a:t>¿C</a:t>
            </a:r>
            <a:r>
              <a:rPr lang="es-ES_tradnl" dirty="0" smtClean="0"/>
              <a:t>ómo podemos conservar mejor la ventaja de los inmigrantes sanos, una vez que las personas han llegado a Canadá?</a:t>
            </a:r>
            <a:endParaRPr lang="es-ES_tradnl" dirty="0" smtClean="0"/>
          </a:p>
          <a:p>
            <a:endParaRPr lang="es-ES_tradnl" dirty="0" smtClean="0"/>
          </a:p>
          <a:p>
            <a:r>
              <a:rPr lang="es-ES_tradnl" dirty="0" smtClean="0"/>
              <a:t>¿Cu</a:t>
            </a:r>
            <a:r>
              <a:rPr lang="es-ES_tradnl" dirty="0" smtClean="0"/>
              <a:t>áles son algunos casos exitosos</a:t>
            </a:r>
            <a:r>
              <a:rPr lang="es-ES_tradnl" dirty="0" smtClean="0"/>
              <a:t>?</a:t>
            </a:r>
            <a:endParaRPr lang="es-ES_tradnl" dirty="0"/>
          </a:p>
        </p:txBody>
      </p:sp>
      <p:sp>
        <p:nvSpPr>
          <p:cNvPr id="5" name="Slide Number Placeholder 4"/>
          <p:cNvSpPr>
            <a:spLocks noGrp="1"/>
          </p:cNvSpPr>
          <p:nvPr>
            <p:ph type="sldNum" sz="quarter" idx="12"/>
          </p:nvPr>
        </p:nvSpPr>
        <p:spPr/>
        <p:txBody>
          <a:bodyPr/>
          <a:lstStyle/>
          <a:p>
            <a:fld id="{B28FF02D-F5A3-0648-9CBB-623166A3287F}" type="slidenum">
              <a:rPr lang="es-ES_tradnl" smtClean="0"/>
              <a:pPr/>
              <a:t>17</a:t>
            </a:fld>
            <a:endParaRPr lang="es-ES_tradnl" dirty="0"/>
          </a:p>
        </p:txBody>
      </p:sp>
    </p:spTree>
    <p:extLst>
      <p:ext uri="{BB962C8B-B14F-4D97-AF65-F5344CB8AC3E}">
        <p14:creationId xmlns:p14="http://schemas.microsoft.com/office/powerpoint/2010/main" val="820031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990600"/>
          </a:xfrm>
        </p:spPr>
        <p:txBody>
          <a:bodyPr/>
          <a:lstStyle/>
          <a:p>
            <a:pPr algn="ctr"/>
            <a:r>
              <a:rPr lang="es-ES_tradnl" sz="4800" dirty="0" smtClean="0"/>
              <a:t>Referencias</a:t>
            </a:r>
            <a:endParaRPr lang="es-ES_tradnl" sz="4800" dirty="0"/>
          </a:p>
        </p:txBody>
      </p:sp>
      <p:sp>
        <p:nvSpPr>
          <p:cNvPr id="13" name="Text Box 2"/>
          <p:cNvSpPr txBox="1">
            <a:spLocks noChangeArrowheads="1"/>
          </p:cNvSpPr>
          <p:nvPr/>
        </p:nvSpPr>
        <p:spPr bwMode="auto">
          <a:xfrm>
            <a:off x="323528" y="1000199"/>
            <a:ext cx="8640960" cy="5524723"/>
          </a:xfrm>
          <a:prstGeom prst="rect">
            <a:avLst/>
          </a:prstGeom>
          <a:noFill/>
          <a:ln w="9525">
            <a:noFill/>
            <a:miter lim="800000"/>
            <a:headEnd/>
            <a:tailEnd/>
          </a:ln>
        </p:spPr>
        <p:txBody>
          <a:bodyPr rot="0" vert="horz" wrap="square" lIns="91440" tIns="45720" rIns="91440" bIns="45720" anchor="t" anchorCtr="0">
            <a:noAutofit/>
          </a:body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s-ES_tradnl" sz="1000" b="0" i="0" u="none" strike="noStrike" kern="0" cap="none" spc="0" normalizeH="0" baseline="0" noProof="0" dirty="0" smtClean="0">
                <a:ln>
                  <a:noFill/>
                </a:ln>
                <a:solidFill>
                  <a:sysClr val="windowText" lastClr="000000"/>
                </a:solidFill>
                <a:effectLst/>
                <a:uLnTx/>
                <a:uFillTx/>
              </a:rPr>
              <a:t>"</a:t>
            </a:r>
            <a:r>
              <a:rPr kumimoji="0" lang="es-ES_tradnl" sz="1000" b="0" i="0" u="none" strike="noStrike" kern="0" cap="none" spc="0" normalizeH="0" baseline="0" noProof="0" dirty="0" smtClean="0">
                <a:ln>
                  <a:noFill/>
                </a:ln>
                <a:solidFill>
                  <a:sysClr val="windowText" lastClr="000000"/>
                </a:solidFill>
                <a:effectLst/>
                <a:uLnTx/>
                <a:uFillTx/>
              </a:rPr>
              <a:t>Health</a:t>
            </a:r>
            <a:r>
              <a:rPr kumimoji="0" lang="es-ES_tradnl" sz="1000" b="0" i="0" u="none" strike="noStrike" kern="0" cap="none" spc="0" normalizeH="0" baseline="0" noProof="0" dirty="0" smtClean="0">
                <a:ln>
                  <a:noFill/>
                </a:ln>
                <a:solidFill>
                  <a:sysClr val="windowText" lastClr="000000"/>
                </a:solidFill>
                <a:effectLst/>
                <a:uLnTx/>
                <a:uFillTx/>
              </a:rPr>
              <a:t> Status and Social Capital of </a:t>
            </a:r>
            <a:r>
              <a:rPr kumimoji="0" lang="es-ES_tradnl" sz="1000" b="0" i="0" u="none" strike="noStrike" kern="0" cap="none" spc="0" normalizeH="0" baseline="0" noProof="0" dirty="0" smtClean="0">
                <a:ln>
                  <a:noFill/>
                </a:ln>
                <a:solidFill>
                  <a:sysClr val="windowText" lastClr="000000"/>
                </a:solidFill>
                <a:effectLst/>
                <a:uLnTx/>
                <a:uFillTx/>
              </a:rPr>
              <a:t>Recent</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Immigrants</a:t>
            </a:r>
            <a:r>
              <a:rPr kumimoji="0" lang="es-ES_tradnl" sz="1000" b="0" i="0" u="none" strike="noStrike" kern="0" cap="none" spc="0" normalizeH="0" baseline="0" noProof="0" dirty="0" smtClean="0">
                <a:ln>
                  <a:noFill/>
                </a:ln>
                <a:solidFill>
                  <a:sysClr val="windowText" lastClr="000000"/>
                </a:solidFill>
                <a:effectLst/>
                <a:uLnTx/>
                <a:uFillTx/>
              </a:rPr>
              <a:t> in </a:t>
            </a:r>
            <a:r>
              <a:rPr kumimoji="0" lang="es-ES_tradnl" sz="1000" b="0" i="0" u="none" strike="noStrike" kern="0" cap="none" spc="0" normalizeH="0" baseline="0" noProof="0" dirty="0" smtClean="0">
                <a:ln>
                  <a:noFill/>
                </a:ln>
                <a:solidFill>
                  <a:sysClr val="windowText" lastClr="000000"/>
                </a:solidFill>
                <a:effectLst/>
                <a:uLnTx/>
                <a:uFillTx/>
              </a:rPr>
              <a:t>Canada</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Evidence</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from</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the</a:t>
            </a:r>
            <a:r>
              <a:rPr kumimoji="0" lang="es-ES_tradnl" sz="1000" b="0" i="0" u="none" strike="noStrike" kern="0" cap="none" spc="0" normalizeH="0" baseline="0" noProof="0" dirty="0" smtClean="0">
                <a:ln>
                  <a:noFill/>
                </a:ln>
                <a:solidFill>
                  <a:sysClr val="windowText" lastClr="000000"/>
                </a:solidFill>
                <a:effectLst/>
                <a:uLnTx/>
                <a:uFillTx/>
              </a:rPr>
              <a:t> Longitudinal </a:t>
            </a:r>
            <a:r>
              <a:rPr kumimoji="0" lang="es-ES_tradnl" sz="1000" b="0" i="0" u="none" strike="noStrike" kern="0" cap="none" spc="0" normalizeH="0" baseline="0" noProof="0" dirty="0" smtClean="0">
                <a:ln>
                  <a:noFill/>
                </a:ln>
                <a:solidFill>
                  <a:sysClr val="windowText" lastClr="000000"/>
                </a:solidFill>
                <a:effectLst/>
                <a:uLnTx/>
                <a:uFillTx/>
              </a:rPr>
              <a:t>Survey</a:t>
            </a:r>
            <a:r>
              <a:rPr kumimoji="0" lang="es-ES_tradnl" sz="1000" b="0" i="0" u="none" strike="noStrike" kern="0" cap="none" spc="0" normalizeH="0" baseline="0" noProof="0" dirty="0" smtClean="0">
                <a:ln>
                  <a:noFill/>
                </a:ln>
                <a:solidFill>
                  <a:sysClr val="windowText" lastClr="000000"/>
                </a:solidFill>
                <a:effectLst/>
                <a:uLnTx/>
                <a:uFillTx/>
              </a:rPr>
              <a:t> of </a:t>
            </a:r>
            <a:r>
              <a:rPr kumimoji="0" lang="es-ES_tradnl" sz="1000" b="0" i="0" u="none" strike="noStrike" kern="0" cap="none" spc="0" normalizeH="0" baseline="0" noProof="0" dirty="0" smtClean="0">
                <a:ln>
                  <a:noFill/>
                </a:ln>
                <a:solidFill>
                  <a:sysClr val="windowText" lastClr="000000"/>
                </a:solidFill>
                <a:effectLst/>
                <a:uLnTx/>
                <a:uFillTx/>
              </a:rPr>
              <a:t>Immigrants</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to</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Canada</a:t>
            </a:r>
            <a:r>
              <a:rPr kumimoji="0" lang="es-ES_tradnl" sz="1000" b="0" i="0" u="none" strike="noStrike" kern="0" cap="none" spc="0" normalizeH="0" baseline="0" noProof="0" dirty="0" smtClean="0">
                <a:ln>
                  <a:noFill/>
                </a:ln>
                <a:solidFill>
                  <a:sysClr val="windowText" lastClr="000000"/>
                </a:solidFill>
                <a:effectLst/>
                <a:uLnTx/>
                <a:uFillTx/>
              </a:rPr>
              <a:t>." Gobierno de Canad</a:t>
            </a:r>
            <a:r>
              <a:rPr kumimoji="0" lang="es-ES_tradnl" sz="1000" b="0" i="0" u="none" strike="noStrike" kern="0" cap="none" spc="0" normalizeH="0" baseline="0" noProof="0" dirty="0" smtClean="0">
                <a:ln>
                  <a:noFill/>
                </a:ln>
                <a:solidFill>
                  <a:sysClr val="windowText" lastClr="000000"/>
                </a:solidFill>
                <a:effectLst/>
                <a:uLnTx/>
                <a:uFillTx/>
              </a:rPr>
              <a:t>á</a:t>
            </a:r>
            <a:r>
              <a:rPr kumimoji="0" lang="es-ES_tradnl" sz="1000" b="0" i="0" u="none" strike="noStrike" kern="0" cap="none" spc="0" normalizeH="0" baseline="0" noProof="0" dirty="0" smtClean="0">
                <a:ln>
                  <a:noFill/>
                </a:ln>
                <a:solidFill>
                  <a:sysClr val="windowText" lastClr="000000"/>
                </a:solidFill>
                <a:effectLst/>
                <a:uLnTx/>
                <a:uFillTx/>
              </a:rPr>
              <a:t>. 11 de mayo de2010. </a:t>
            </a:r>
            <a:r>
              <a:rPr lang="es-ES_tradnl" sz="1000" kern="0" dirty="0" smtClean="0">
                <a:solidFill>
                  <a:sysClr val="windowText" lastClr="000000"/>
                </a:solidFill>
              </a:rPr>
              <a:t>Consultado el 26 de julio de</a:t>
            </a:r>
            <a:r>
              <a:rPr kumimoji="0" lang="es-ES_tradnl" sz="1000" b="0" i="0" u="none" strike="noStrike" kern="0" cap="none" spc="0" normalizeH="0" baseline="0" noProof="0" dirty="0" smtClean="0">
                <a:ln>
                  <a:noFill/>
                </a:ln>
                <a:solidFill>
                  <a:sysClr val="windowText" lastClr="000000"/>
                </a:solidFill>
                <a:effectLst/>
                <a:uLnTx/>
                <a:uFillTx/>
              </a:rPr>
              <a:t> 2016. </a:t>
            </a:r>
            <a:r>
              <a:rPr kumimoji="0" lang="es-ES_tradnl" sz="1000" b="0" i="0" u="sng" strike="noStrike" kern="0" cap="none" spc="0" normalizeH="0" baseline="0" noProof="0" dirty="0" smtClean="0">
                <a:ln>
                  <a:noFill/>
                </a:ln>
                <a:solidFill>
                  <a:srgbClr val="0563C1"/>
                </a:solidFill>
                <a:effectLst/>
                <a:uLnTx/>
                <a:uFillTx/>
                <a:hlinkClick r:id="rId3"/>
              </a:rPr>
              <a:t>http://www.cic.gc.ca/english/resources/research/immigrant-survey/section5.asp</a:t>
            </a:r>
            <a:r>
              <a:rPr kumimoji="0" lang="es-ES_tradnl" sz="1000" b="0" i="0" u="none" strike="noStrike" kern="0" cap="none" spc="0" normalizeH="0" baseline="0" noProof="0" dirty="0" smtClean="0">
                <a:ln>
                  <a:noFill/>
                </a:ln>
                <a:solidFill>
                  <a:sysClr val="windowText" lastClr="000000"/>
                </a:solidFill>
                <a:effectLst/>
                <a:uLnTx/>
                <a:uFillTx/>
              </a:rPr>
              <a:t>.</a:t>
            </a:r>
            <a:endParaRPr lang="es-ES_tradnl" kern="0" dirty="0" smtClean="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s-ES_tradnl" sz="1000" b="0" i="0" u="none" strike="noStrike" kern="0" cap="none" spc="0" normalizeH="0" baseline="0" noProof="0" dirty="0" smtClean="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s-ES_tradnl" sz="1000" b="0" i="0" u="none" strike="noStrike" kern="0" cap="none" spc="0" normalizeH="0" baseline="0" noProof="0" dirty="0" smtClean="0">
                <a:ln>
                  <a:noFill/>
                </a:ln>
                <a:solidFill>
                  <a:sysClr val="windowText" lastClr="000000"/>
                </a:solidFill>
                <a:effectLst/>
                <a:uLnTx/>
                <a:uFillTx/>
              </a:rPr>
              <a:t>“</a:t>
            </a:r>
            <a:r>
              <a:rPr kumimoji="0" lang="es-ES_tradnl" sz="1000" b="0" i="0" u="none" strike="noStrike" kern="0" cap="none" spc="0" normalizeH="0" baseline="0" noProof="0" dirty="0" smtClean="0">
                <a:ln>
                  <a:noFill/>
                </a:ln>
                <a:solidFill>
                  <a:sysClr val="windowText" lastClr="000000"/>
                </a:solidFill>
                <a:effectLst/>
                <a:uLnTx/>
                <a:uFillTx/>
              </a:rPr>
              <a:t>Health</a:t>
            </a:r>
            <a:r>
              <a:rPr kumimoji="0" lang="es-ES_tradnl" sz="1000" b="0" i="0" u="none" strike="noStrike" kern="0" cap="none" spc="0" normalizeH="0" baseline="0" noProof="0" dirty="0" smtClean="0">
                <a:ln>
                  <a:noFill/>
                </a:ln>
                <a:solidFill>
                  <a:sysClr val="windowText" lastClr="000000"/>
                </a:solidFill>
                <a:effectLst/>
                <a:uLnTx/>
                <a:uFillTx/>
              </a:rPr>
              <a:t> Status and Social Capital of </a:t>
            </a:r>
            <a:r>
              <a:rPr kumimoji="0" lang="es-ES_tradnl" sz="1000" b="0" i="0" u="none" strike="noStrike" kern="0" cap="none" spc="0" normalizeH="0" baseline="0" noProof="0" dirty="0" smtClean="0">
                <a:ln>
                  <a:noFill/>
                </a:ln>
                <a:solidFill>
                  <a:sysClr val="windowText" lastClr="000000"/>
                </a:solidFill>
                <a:effectLst/>
                <a:uLnTx/>
                <a:uFillTx/>
              </a:rPr>
              <a:t>Recent</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Immigrants</a:t>
            </a:r>
            <a:r>
              <a:rPr kumimoji="0" lang="es-ES_tradnl" sz="1000" b="0" i="0" u="none" strike="noStrike" kern="0" cap="none" spc="0" normalizeH="0" baseline="0" noProof="0" dirty="0" smtClean="0">
                <a:ln>
                  <a:noFill/>
                </a:ln>
                <a:solidFill>
                  <a:sysClr val="windowText" lastClr="000000"/>
                </a:solidFill>
                <a:effectLst/>
                <a:uLnTx/>
                <a:uFillTx/>
              </a:rPr>
              <a:t> in </a:t>
            </a:r>
            <a:r>
              <a:rPr kumimoji="0" lang="es-ES_tradnl" sz="1000" b="0" i="0" u="none" strike="noStrike" kern="0" cap="none" spc="0" normalizeH="0" baseline="0" noProof="0" dirty="0" smtClean="0">
                <a:ln>
                  <a:noFill/>
                </a:ln>
                <a:solidFill>
                  <a:sysClr val="windowText" lastClr="000000"/>
                </a:solidFill>
                <a:effectLst/>
                <a:uLnTx/>
                <a:uFillTx/>
              </a:rPr>
              <a:t>Canada</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Evidence</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from</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the</a:t>
            </a:r>
            <a:r>
              <a:rPr kumimoji="0" lang="es-ES_tradnl" sz="1000" b="0" i="0" u="none" strike="noStrike" kern="0" cap="none" spc="0" normalizeH="0" baseline="0" noProof="0" dirty="0" smtClean="0">
                <a:ln>
                  <a:noFill/>
                </a:ln>
                <a:solidFill>
                  <a:sysClr val="windowText" lastClr="000000"/>
                </a:solidFill>
                <a:effectLst/>
                <a:uLnTx/>
                <a:uFillTx/>
              </a:rPr>
              <a:t> Longitudinal </a:t>
            </a:r>
            <a:r>
              <a:rPr kumimoji="0" lang="es-ES_tradnl" sz="1000" b="0" i="0" u="none" strike="noStrike" kern="0" cap="none" spc="0" normalizeH="0" baseline="0" noProof="0" dirty="0" smtClean="0">
                <a:ln>
                  <a:noFill/>
                </a:ln>
                <a:solidFill>
                  <a:sysClr val="windowText" lastClr="000000"/>
                </a:solidFill>
                <a:effectLst/>
                <a:uLnTx/>
                <a:uFillTx/>
              </a:rPr>
              <a:t>Survey</a:t>
            </a:r>
            <a:r>
              <a:rPr kumimoji="0" lang="es-ES_tradnl" sz="1000" b="0" i="0" u="none" strike="noStrike" kern="0" cap="none" spc="0" normalizeH="0" baseline="0" noProof="0" dirty="0" smtClean="0">
                <a:ln>
                  <a:noFill/>
                </a:ln>
                <a:solidFill>
                  <a:sysClr val="windowText" lastClr="000000"/>
                </a:solidFill>
                <a:effectLst/>
                <a:uLnTx/>
                <a:uFillTx/>
              </a:rPr>
              <a:t> of </a:t>
            </a:r>
            <a:r>
              <a:rPr kumimoji="0" lang="es-ES_tradnl" sz="1000" b="0" i="0" u="none" strike="noStrike" kern="0" cap="none" spc="0" normalizeH="0" baseline="0" noProof="0" dirty="0" smtClean="0">
                <a:ln>
                  <a:noFill/>
                </a:ln>
                <a:solidFill>
                  <a:sysClr val="windowText" lastClr="000000"/>
                </a:solidFill>
                <a:effectLst/>
                <a:uLnTx/>
                <a:uFillTx/>
              </a:rPr>
              <a:t>Immigrants</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to</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Canada</a:t>
            </a:r>
            <a:r>
              <a:rPr kumimoji="0" lang="es-ES_tradnl" sz="1000" b="0" i="0" u="none" strike="noStrike" kern="0" cap="none" spc="0" normalizeH="0" baseline="0" noProof="0" dirty="0" smtClean="0">
                <a:ln>
                  <a:noFill/>
                </a:ln>
                <a:solidFill>
                  <a:sysClr val="windowText" lastClr="000000"/>
                </a:solidFill>
                <a:effectLst/>
                <a:uLnTx/>
                <a:uFillTx/>
              </a:rPr>
              <a:t>”, [2010] Jun </a:t>
            </a:r>
            <a:r>
              <a:rPr kumimoji="0" lang="es-ES_tradnl" sz="1000" b="0" i="0" u="none" strike="noStrike" kern="0" cap="none" spc="0" normalizeH="0" baseline="0" noProof="0" dirty="0" smtClean="0">
                <a:ln>
                  <a:noFill/>
                </a:ln>
                <a:solidFill>
                  <a:sysClr val="windowText" lastClr="000000"/>
                </a:solidFill>
                <a:effectLst/>
                <a:uLnTx/>
                <a:uFillTx/>
              </a:rPr>
              <a:t>Zhao</a:t>
            </a:r>
            <a:r>
              <a:rPr kumimoji="0" lang="es-ES_tradnl" sz="1000" b="0" i="0" u="none" strike="noStrike" kern="0" cap="none" spc="0" normalizeH="0" baseline="0" noProof="0" dirty="0" smtClean="0">
                <a:ln>
                  <a:noFill/>
                </a:ln>
                <a:solidFill>
                  <a:sysClr val="windowText" lastClr="000000"/>
                </a:solidFill>
                <a:effectLst/>
                <a:uLnTx/>
                <a:uFillTx/>
              </a:rPr>
              <a:t>, Li </a:t>
            </a:r>
            <a:r>
              <a:rPr kumimoji="0" lang="es-ES_tradnl" sz="1000" b="0" i="0" u="none" strike="noStrike" kern="0" cap="none" spc="0" normalizeH="0" baseline="0" noProof="0" dirty="0" smtClean="0">
                <a:ln>
                  <a:noFill/>
                </a:ln>
                <a:solidFill>
                  <a:sysClr val="windowText" lastClr="000000"/>
                </a:solidFill>
                <a:effectLst/>
                <a:uLnTx/>
                <a:uFillTx/>
              </a:rPr>
              <a:t>Xue</a:t>
            </a:r>
            <a:r>
              <a:rPr kumimoji="0" lang="es-ES_tradnl" sz="1000" b="0" i="0" u="none" strike="noStrike" kern="0" cap="none" spc="0" normalizeH="0" baseline="0" noProof="0" dirty="0" smtClean="0">
                <a:ln>
                  <a:noFill/>
                </a:ln>
                <a:solidFill>
                  <a:sysClr val="windowText" lastClr="000000"/>
                </a:solidFill>
                <a:effectLst/>
                <a:uLnTx/>
                <a:uFillTx/>
              </a:rPr>
              <a:t>, y Tara </a:t>
            </a:r>
            <a:r>
              <a:rPr kumimoji="0" lang="es-ES_tradnl" sz="1000" b="0" i="0" u="none" strike="noStrike" kern="0" cap="none" spc="0" normalizeH="0" baseline="0" noProof="0" dirty="0" smtClean="0">
                <a:ln>
                  <a:noFill/>
                </a:ln>
                <a:solidFill>
                  <a:sysClr val="windowText" lastClr="000000"/>
                </a:solidFill>
                <a:effectLst/>
                <a:uLnTx/>
                <a:uFillTx/>
              </a:rPr>
              <a:t>Gilkinson</a:t>
            </a:r>
            <a:r>
              <a:rPr kumimoji="0" lang="es-ES_tradnl" sz="1000" b="0" i="0" u="none" strike="noStrike" kern="0" cap="none" spc="0" normalizeH="0" baseline="0" noProof="0" dirty="0" smtClean="0">
                <a:ln>
                  <a:noFill/>
                </a:ln>
                <a:solidFill>
                  <a:sysClr val="windowText" lastClr="000000"/>
                </a:solidFill>
                <a:effectLst/>
                <a:uLnTx/>
                <a:uFillTx/>
              </a:rPr>
              <a:t>.</a:t>
            </a:r>
            <a:endParaRPr lang="es-ES_tradnl" kern="0" dirty="0" smtClean="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s-ES_tradnl" sz="1000" b="0" i="0" u="none" strike="noStrike" kern="0" cap="none" spc="0" normalizeH="0" baseline="0" noProof="0" dirty="0" smtClean="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s-ES_tradnl" sz="1000" b="0" i="0" u="none" strike="noStrike" kern="0" cap="none" spc="0" normalizeH="0" baseline="0" noProof="0" dirty="0" smtClean="0">
                <a:ln>
                  <a:noFill/>
                </a:ln>
                <a:solidFill>
                  <a:sysClr val="windowText" lastClr="000000"/>
                </a:solidFill>
                <a:effectLst/>
                <a:uLnTx/>
                <a:uFillTx/>
              </a:rPr>
              <a:t>Marmot</a:t>
            </a:r>
            <a:r>
              <a:rPr kumimoji="0" lang="es-ES_tradnl" sz="1000" b="0" i="0" u="none" strike="noStrike" kern="0" cap="none" spc="0" normalizeH="0" baseline="0" noProof="0" dirty="0" smtClean="0">
                <a:ln>
                  <a:noFill/>
                </a:ln>
                <a:solidFill>
                  <a:sysClr val="windowText" lastClr="000000"/>
                </a:solidFill>
                <a:effectLst/>
                <a:uLnTx/>
                <a:uFillTx/>
              </a:rPr>
              <a:t>, Michael. </a:t>
            </a:r>
            <a:r>
              <a:rPr kumimoji="0" lang="es-ES_tradnl" sz="1000" b="0" i="0" u="none" strike="noStrike" kern="0" cap="none" spc="0" normalizeH="0" baseline="0" noProof="0" dirty="0" smtClean="0">
                <a:ln>
                  <a:noFill/>
                </a:ln>
                <a:solidFill>
                  <a:sysClr val="windowText" lastClr="000000"/>
                </a:solidFill>
                <a:effectLst/>
                <a:uLnTx/>
                <a:uFillTx/>
              </a:rPr>
              <a:t>The</a:t>
            </a:r>
            <a:r>
              <a:rPr kumimoji="0" lang="es-ES_tradnl" sz="1000" b="0" i="0" u="none" strike="noStrike" kern="0" cap="none" spc="0" normalizeH="0" baseline="0" noProof="0" dirty="0" smtClean="0">
                <a:ln>
                  <a:noFill/>
                </a:ln>
                <a:solidFill>
                  <a:sysClr val="windowText" lastClr="000000"/>
                </a:solidFill>
                <a:effectLst/>
                <a:uLnTx/>
                <a:uFillTx/>
              </a:rPr>
              <a:t> Status </a:t>
            </a:r>
            <a:r>
              <a:rPr kumimoji="0" lang="es-ES_tradnl" sz="1000" b="0" i="0" u="none" strike="noStrike" kern="0" cap="none" spc="0" normalizeH="0" baseline="0" noProof="0" dirty="0" smtClean="0">
                <a:ln>
                  <a:noFill/>
                </a:ln>
                <a:solidFill>
                  <a:sysClr val="windowText" lastClr="000000"/>
                </a:solidFill>
                <a:effectLst/>
                <a:uLnTx/>
                <a:uFillTx/>
              </a:rPr>
              <a:t>Syndrome</a:t>
            </a:r>
            <a:r>
              <a:rPr kumimoji="0" lang="es-ES_tradnl" sz="1000" b="0" i="0" u="none" strike="noStrike" kern="0" cap="none" spc="0" normalizeH="0" baseline="0" noProof="0" dirty="0" smtClean="0">
                <a:ln>
                  <a:noFill/>
                </a:ln>
                <a:solidFill>
                  <a:sysClr val="windowText" lastClr="000000"/>
                </a:solidFill>
                <a:effectLst/>
                <a:uLnTx/>
                <a:uFillTx/>
              </a:rPr>
              <a:t> - </a:t>
            </a:r>
            <a:r>
              <a:rPr kumimoji="0" lang="es-ES_tradnl" sz="1000" b="0" i="0" u="none" strike="noStrike" kern="0" cap="none" spc="0" normalizeH="0" baseline="0" noProof="0" dirty="0" smtClean="0">
                <a:ln>
                  <a:noFill/>
                </a:ln>
                <a:solidFill>
                  <a:sysClr val="windowText" lastClr="000000"/>
                </a:solidFill>
                <a:effectLst/>
                <a:uLnTx/>
                <a:uFillTx/>
              </a:rPr>
              <a:t>How</a:t>
            </a:r>
            <a:r>
              <a:rPr kumimoji="0" lang="es-ES_tradnl" sz="1000" b="0" i="0" u="none" strike="noStrike" kern="0" cap="none" spc="0" normalizeH="0" baseline="0" noProof="0" dirty="0" smtClean="0">
                <a:ln>
                  <a:noFill/>
                </a:ln>
                <a:solidFill>
                  <a:sysClr val="windowText" lastClr="000000"/>
                </a:solidFill>
                <a:effectLst/>
                <a:uLnTx/>
                <a:uFillTx/>
              </a:rPr>
              <a:t> Social Standing </a:t>
            </a:r>
            <a:r>
              <a:rPr kumimoji="0" lang="es-ES_tradnl" sz="1000" b="0" i="0" u="none" strike="noStrike" kern="0" cap="none" spc="0" normalizeH="0" baseline="0" noProof="0" dirty="0" smtClean="0">
                <a:ln>
                  <a:noFill/>
                </a:ln>
                <a:solidFill>
                  <a:sysClr val="windowText" lastClr="000000"/>
                </a:solidFill>
                <a:effectLst/>
                <a:uLnTx/>
                <a:uFillTx/>
              </a:rPr>
              <a:t>Affects</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Our</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Health</a:t>
            </a:r>
            <a:r>
              <a:rPr kumimoji="0" lang="es-ES_tradnl" sz="1000" b="0" i="0" u="none" strike="noStrike" kern="0" cap="none" spc="0" normalizeH="0" baseline="0" noProof="0" dirty="0" smtClean="0">
                <a:ln>
                  <a:noFill/>
                </a:ln>
                <a:solidFill>
                  <a:sysClr val="windowText" lastClr="000000"/>
                </a:solidFill>
                <a:effectLst/>
                <a:uLnTx/>
                <a:uFillTx/>
              </a:rPr>
              <a:t> and </a:t>
            </a:r>
            <a:r>
              <a:rPr kumimoji="0" lang="es-ES_tradnl" sz="1000" b="0" i="0" u="none" strike="noStrike" kern="0" cap="none" spc="0" normalizeH="0" baseline="0" noProof="0" dirty="0" smtClean="0">
                <a:ln>
                  <a:noFill/>
                </a:ln>
                <a:solidFill>
                  <a:sysClr val="windowText" lastClr="000000"/>
                </a:solidFill>
                <a:effectLst/>
                <a:uLnTx/>
                <a:uFillTx/>
              </a:rPr>
              <a:t>Longevity</a:t>
            </a:r>
            <a:r>
              <a:rPr kumimoji="0" lang="es-ES_tradnl" sz="1000" b="0" i="0" u="none" strike="noStrike" kern="0" cap="none" spc="0" normalizeH="0" baseline="0" noProof="0" dirty="0" smtClean="0">
                <a:ln>
                  <a:noFill/>
                </a:ln>
                <a:solidFill>
                  <a:sysClr val="windowText" lastClr="000000"/>
                </a:solidFill>
                <a:effectLst/>
                <a:uLnTx/>
                <a:uFillTx/>
              </a:rPr>
              <a:t>. Nueva York, Nueva York: Henry </a:t>
            </a:r>
            <a:r>
              <a:rPr kumimoji="0" lang="es-ES_tradnl" sz="1000" b="0" i="0" u="none" strike="noStrike" kern="0" cap="none" spc="0" normalizeH="0" baseline="0" noProof="0" dirty="0" smtClean="0">
                <a:ln>
                  <a:noFill/>
                </a:ln>
                <a:solidFill>
                  <a:sysClr val="windowText" lastClr="000000"/>
                </a:solidFill>
                <a:effectLst/>
                <a:uLnTx/>
                <a:uFillTx/>
              </a:rPr>
              <a:t>Holt</a:t>
            </a:r>
            <a:r>
              <a:rPr kumimoji="0" lang="es-ES_tradnl" sz="1000" b="0" i="0" u="none" strike="noStrike" kern="0" cap="none" spc="0" normalizeH="0" baseline="0" noProof="0" dirty="0" smtClean="0">
                <a:ln>
                  <a:noFill/>
                </a:ln>
                <a:solidFill>
                  <a:sysClr val="windowText" lastClr="000000"/>
                </a:solidFill>
                <a:effectLst/>
                <a:uLnTx/>
                <a:uFillTx/>
              </a:rPr>
              <a:t> and </a:t>
            </a:r>
            <a:r>
              <a:rPr kumimoji="0" lang="es-ES_tradnl" sz="1000" b="0" i="0" u="none" strike="noStrike" kern="0" cap="none" spc="0" normalizeH="0" baseline="0" noProof="0" dirty="0" smtClean="0">
                <a:ln>
                  <a:noFill/>
                </a:ln>
                <a:solidFill>
                  <a:sysClr val="windowText" lastClr="000000"/>
                </a:solidFill>
                <a:effectLst/>
                <a:uLnTx/>
                <a:uFillTx/>
              </a:rPr>
              <a:t>Company</a:t>
            </a:r>
            <a:r>
              <a:rPr kumimoji="0" lang="es-ES_tradnl" sz="1000" b="0" i="0" u="none" strike="noStrike" kern="0" cap="none" spc="0" normalizeH="0" baseline="0" noProof="0" dirty="0" smtClean="0">
                <a:ln>
                  <a:noFill/>
                </a:ln>
                <a:solidFill>
                  <a:sysClr val="windowText" lastClr="000000"/>
                </a:solidFill>
                <a:effectLst/>
                <a:uLnTx/>
                <a:uFillTx/>
              </a:rPr>
              <a:t>, LLC, 2004.</a:t>
            </a:r>
            <a:endParaRPr lang="es-ES_tradnl" kern="0" dirty="0" smtClean="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s-ES_tradnl" sz="1000" b="0" i="0" u="none" strike="noStrike" kern="0" cap="none" spc="0" normalizeH="0" baseline="0" noProof="0" dirty="0" smtClean="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s-ES_tradnl" sz="1000" b="0" i="0" u="none" strike="noStrike" kern="0" cap="none" spc="0" normalizeH="0" baseline="0" noProof="0" dirty="0" smtClean="0">
                <a:ln>
                  <a:noFill/>
                </a:ln>
                <a:solidFill>
                  <a:sysClr val="windowText" lastClr="000000"/>
                </a:solidFill>
                <a:effectLst/>
                <a:uLnTx/>
                <a:uFillTx/>
              </a:rPr>
              <a:t>Aucoin</a:t>
            </a:r>
            <a:r>
              <a:rPr kumimoji="0" lang="es-ES_tradnl" sz="1000" b="0" i="0" u="none" strike="noStrike" kern="0" cap="none" spc="0" normalizeH="0" baseline="0" noProof="0" dirty="0" smtClean="0">
                <a:ln>
                  <a:noFill/>
                </a:ln>
                <a:solidFill>
                  <a:sysClr val="windowText" lastClr="000000"/>
                </a:solidFill>
                <a:effectLst/>
                <a:uLnTx/>
                <a:uFillTx/>
              </a:rPr>
              <a:t>, Michael, </a:t>
            </a:r>
            <a:r>
              <a:rPr kumimoji="0" lang="es-ES_tradnl" sz="1000" b="0" i="0" u="none" strike="noStrike" kern="0" cap="none" spc="0" normalizeH="0" baseline="0" noProof="0" dirty="0" smtClean="0">
                <a:ln>
                  <a:noFill/>
                </a:ln>
                <a:solidFill>
                  <a:sysClr val="windowText" lastClr="000000"/>
                </a:solidFill>
                <a:effectLst/>
                <a:uLnTx/>
                <a:uFillTx/>
              </a:rPr>
              <a:t>Rob</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Weaver</a:t>
            </a:r>
            <a:r>
              <a:rPr kumimoji="0" lang="es-ES_tradnl" sz="1000" b="0" i="0" u="none" strike="noStrike" kern="0" cap="none" spc="0" normalizeH="0" baseline="0" noProof="0" dirty="0" smtClean="0">
                <a:ln>
                  <a:noFill/>
                </a:ln>
                <a:solidFill>
                  <a:sysClr val="windowText" lastClr="000000"/>
                </a:solidFill>
                <a:effectLst/>
                <a:uLnTx/>
                <a:uFillTx/>
              </a:rPr>
              <a:t>, Roger Thomas</a:t>
            </a:r>
            <a:r>
              <a:rPr kumimoji="0" lang="es-ES_tradnl" sz="1000" b="0" i="0" u="none" strike="noStrike" kern="0" cap="none" spc="0" normalizeH="0" noProof="0" dirty="0" smtClean="0">
                <a:ln>
                  <a:noFill/>
                </a:ln>
                <a:solidFill>
                  <a:sysClr val="windowText" lastClr="000000"/>
                </a:solidFill>
                <a:effectLst/>
                <a:uLnTx/>
                <a:uFillTx/>
              </a:rPr>
              <a:t> y</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Lanice</a:t>
            </a:r>
            <a:r>
              <a:rPr kumimoji="0" lang="es-ES_tradnl" sz="1000" b="0" i="0" u="none" strike="noStrike" kern="0" cap="none" spc="0" normalizeH="0" baseline="0" noProof="0" dirty="0" smtClean="0">
                <a:ln>
                  <a:noFill/>
                </a:ln>
                <a:solidFill>
                  <a:sysClr val="windowText" lastClr="000000"/>
                </a:solidFill>
                <a:effectLst/>
                <a:uLnTx/>
                <a:uFillTx/>
              </a:rPr>
              <a:t> Jones. "</a:t>
            </a:r>
            <a:r>
              <a:rPr kumimoji="0" lang="es-ES_tradnl" sz="1000" b="0" i="0" u="none" strike="noStrike" kern="0" cap="none" spc="0" normalizeH="0" baseline="0" noProof="0" dirty="0" smtClean="0">
                <a:ln>
                  <a:noFill/>
                </a:ln>
                <a:solidFill>
                  <a:sysClr val="windowText" lastClr="000000"/>
                </a:solidFill>
                <a:effectLst/>
                <a:uLnTx/>
                <a:uFillTx/>
              </a:rPr>
              <a:t>Vitamin</a:t>
            </a:r>
            <a:r>
              <a:rPr kumimoji="0" lang="es-ES_tradnl" sz="1000" b="0" i="0" u="none" strike="noStrike" kern="0" cap="none" spc="0" normalizeH="0" baseline="0" noProof="0" dirty="0" smtClean="0">
                <a:ln>
                  <a:noFill/>
                </a:ln>
                <a:solidFill>
                  <a:sysClr val="windowText" lastClr="000000"/>
                </a:solidFill>
                <a:effectLst/>
                <a:uLnTx/>
                <a:uFillTx/>
              </a:rPr>
              <a:t> D Status of </a:t>
            </a:r>
            <a:r>
              <a:rPr kumimoji="0" lang="es-ES_tradnl" sz="1000" b="0" i="0" u="none" strike="noStrike" kern="0" cap="none" spc="0" normalizeH="0" baseline="0" noProof="0" dirty="0" smtClean="0">
                <a:ln>
                  <a:noFill/>
                </a:ln>
                <a:solidFill>
                  <a:sysClr val="windowText" lastClr="000000"/>
                </a:solidFill>
                <a:effectLst/>
                <a:uLnTx/>
                <a:uFillTx/>
              </a:rPr>
              <a:t>Refugees</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Arriving</a:t>
            </a:r>
            <a:r>
              <a:rPr kumimoji="0" lang="es-ES_tradnl" sz="1000" b="0" i="0" u="none" strike="noStrike" kern="0" cap="none" spc="0" normalizeH="0" baseline="0" noProof="0" dirty="0" smtClean="0">
                <a:ln>
                  <a:noFill/>
                </a:ln>
                <a:solidFill>
                  <a:sysClr val="windowText" lastClr="000000"/>
                </a:solidFill>
                <a:effectLst/>
                <a:uLnTx/>
                <a:uFillTx/>
              </a:rPr>
              <a:t> in </a:t>
            </a:r>
            <a:r>
              <a:rPr kumimoji="0" lang="es-ES_tradnl" sz="1000" b="0" i="0" u="none" strike="noStrike" kern="0" cap="none" spc="0" normalizeH="0" baseline="0" noProof="0" dirty="0" smtClean="0">
                <a:ln>
                  <a:noFill/>
                </a:ln>
                <a:solidFill>
                  <a:sysClr val="windowText" lastClr="000000"/>
                </a:solidFill>
                <a:effectLst/>
                <a:uLnTx/>
                <a:uFillTx/>
              </a:rPr>
              <a:t>Canada</a:t>
            </a:r>
            <a:r>
              <a:rPr kumimoji="0" lang="es-ES_tradnl" sz="1000" b="0" i="0" u="none" strike="noStrike" kern="0" cap="none" spc="0" normalizeH="0" baseline="0" noProof="0" dirty="0" smtClean="0">
                <a:ln>
                  <a:noFill/>
                </a:ln>
                <a:solidFill>
                  <a:sysClr val="windowText" lastClr="000000"/>
                </a:solidFill>
                <a:effectLst/>
                <a:uLnTx/>
                <a:uFillTx/>
              </a:rPr>
              <a:t>." Canadian </a:t>
            </a:r>
            <a:r>
              <a:rPr kumimoji="0" lang="es-ES_tradnl" sz="1000" b="0" i="0" u="none" strike="noStrike" kern="0" cap="none" spc="0" normalizeH="0" baseline="0" noProof="0" dirty="0" smtClean="0">
                <a:ln>
                  <a:noFill/>
                </a:ln>
                <a:solidFill>
                  <a:sysClr val="windowText" lastClr="000000"/>
                </a:solidFill>
                <a:effectLst/>
                <a:uLnTx/>
                <a:uFillTx/>
              </a:rPr>
              <a:t>Family</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Physician</a:t>
            </a:r>
            <a:r>
              <a:rPr kumimoji="0" lang="es-ES_tradnl" sz="1000" b="0" i="0" u="none" strike="noStrike" kern="0" cap="none" spc="0" normalizeH="0" baseline="0" noProof="0" dirty="0" smtClean="0">
                <a:ln>
                  <a:noFill/>
                </a:ln>
                <a:solidFill>
                  <a:sysClr val="windowText" lastClr="000000"/>
                </a:solidFill>
                <a:effectLst/>
                <a:uLnTx/>
                <a:uFillTx/>
              </a:rPr>
              <a:t> 59, no. 4 (Abril  de 2013): 188-94. </a:t>
            </a:r>
            <a:r>
              <a:rPr kumimoji="0" lang="es-ES_tradnl" sz="1000" b="0" i="0" u="sng" strike="noStrike" kern="0" cap="none" spc="0" normalizeH="0" baseline="0" noProof="0" dirty="0" smtClean="0">
                <a:ln>
                  <a:noFill/>
                </a:ln>
                <a:solidFill>
                  <a:srgbClr val="0563C1"/>
                </a:solidFill>
                <a:effectLst/>
                <a:uLnTx/>
                <a:uFillTx/>
                <a:hlinkClick r:id="rId4"/>
              </a:rPr>
              <a:t>http://www.cfp.ca/content/59/4/e188.full.pdf.html</a:t>
            </a:r>
            <a:r>
              <a:rPr kumimoji="0" lang="es-ES_tradnl" sz="1000" b="0" i="0" u="none" strike="noStrike" kern="0" cap="none" spc="0" normalizeH="0" baseline="0" noProof="0" dirty="0" smtClean="0">
                <a:ln>
                  <a:noFill/>
                </a:ln>
                <a:solidFill>
                  <a:sysClr val="windowText" lastClr="000000"/>
                </a:solidFill>
                <a:effectLst/>
                <a:uLnTx/>
                <a:uFillTx/>
              </a:rPr>
              <a:t>. </a:t>
            </a:r>
            <a:endParaRPr lang="es-ES_tradnl" kern="0" dirty="0" smtClean="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s-ES_tradnl" sz="1000" b="0" i="0" u="none" strike="noStrike" kern="0" cap="none" spc="0" normalizeH="0" baseline="0" noProof="0" dirty="0" smtClean="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s-ES_tradnl" sz="1000" b="0" i="0" u="none" strike="noStrike" kern="0" cap="none" spc="0" normalizeH="0" baseline="0" noProof="0" dirty="0" smtClean="0">
                <a:ln>
                  <a:noFill/>
                </a:ln>
                <a:solidFill>
                  <a:sysClr val="windowText" lastClr="000000"/>
                </a:solidFill>
                <a:effectLst/>
                <a:uLnTx/>
                <a:uFillTx/>
              </a:rPr>
              <a:t>Taylor, Gregory, Dr. "</a:t>
            </a:r>
            <a:r>
              <a:rPr kumimoji="0" lang="es-ES_tradnl" sz="1000" b="0" i="0" u="none" strike="noStrike" kern="0" cap="none" spc="0" normalizeH="0" baseline="0" noProof="0" dirty="0" smtClean="0">
                <a:ln>
                  <a:noFill/>
                </a:ln>
                <a:solidFill>
                  <a:sysClr val="windowText" lastClr="000000"/>
                </a:solidFill>
                <a:effectLst/>
                <a:uLnTx/>
                <a:uFillTx/>
              </a:rPr>
              <a:t>The</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Chief</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Public</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Health</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Officer’s</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Report</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on</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the</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State</a:t>
            </a:r>
            <a:r>
              <a:rPr kumimoji="0" lang="es-ES_tradnl" sz="1000" b="0" i="0" u="none" strike="noStrike" kern="0" cap="none" spc="0" normalizeH="0" baseline="0" noProof="0" dirty="0" smtClean="0">
                <a:ln>
                  <a:noFill/>
                </a:ln>
                <a:solidFill>
                  <a:sysClr val="windowText" lastClr="000000"/>
                </a:solidFill>
                <a:effectLst/>
                <a:uLnTx/>
                <a:uFillTx/>
              </a:rPr>
              <a:t> of </a:t>
            </a:r>
            <a:r>
              <a:rPr kumimoji="0" lang="es-ES_tradnl" sz="1000" b="0" i="0" u="none" strike="noStrike" kern="0" cap="none" spc="0" normalizeH="0" baseline="0" noProof="0" dirty="0" smtClean="0">
                <a:ln>
                  <a:noFill/>
                </a:ln>
                <a:solidFill>
                  <a:sysClr val="windowText" lastClr="000000"/>
                </a:solidFill>
                <a:effectLst/>
                <a:uLnTx/>
                <a:uFillTx/>
              </a:rPr>
              <a:t>Public</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Health</a:t>
            </a:r>
            <a:r>
              <a:rPr kumimoji="0" lang="es-ES_tradnl" sz="1000" b="0" i="0" u="none" strike="noStrike" kern="0" cap="none" spc="0" normalizeH="0" baseline="0" noProof="0" dirty="0" smtClean="0">
                <a:ln>
                  <a:noFill/>
                </a:ln>
                <a:solidFill>
                  <a:sysClr val="windowText" lastClr="000000"/>
                </a:solidFill>
                <a:effectLst/>
                <a:uLnTx/>
                <a:uFillTx/>
              </a:rPr>
              <a:t> in </a:t>
            </a:r>
            <a:r>
              <a:rPr kumimoji="0" lang="es-ES_tradnl" sz="1000" b="0" i="0" u="none" strike="noStrike" kern="0" cap="none" spc="0" normalizeH="0" baseline="0" noProof="0" dirty="0" smtClean="0">
                <a:ln>
                  <a:noFill/>
                </a:ln>
                <a:solidFill>
                  <a:sysClr val="windowText" lastClr="000000"/>
                </a:solidFill>
                <a:effectLst/>
                <a:uLnTx/>
                <a:uFillTx/>
              </a:rPr>
              <a:t>Canada</a:t>
            </a:r>
            <a:r>
              <a:rPr kumimoji="0" lang="es-ES_tradnl" sz="1000" b="0" i="0" u="none" strike="noStrike" kern="0" cap="none" spc="0" normalizeH="0" baseline="0" noProof="0" dirty="0" smtClean="0">
                <a:ln>
                  <a:noFill/>
                </a:ln>
                <a:solidFill>
                  <a:sysClr val="windowText" lastClr="000000"/>
                </a:solidFill>
                <a:effectLst/>
                <a:uLnTx/>
                <a:uFillTx/>
              </a:rPr>
              <a:t> 2014: </a:t>
            </a:r>
            <a:r>
              <a:rPr kumimoji="0" lang="es-ES_tradnl" sz="1000" b="0" i="0" u="none" strike="noStrike" kern="0" cap="none" spc="0" normalizeH="0" baseline="0" noProof="0" dirty="0" smtClean="0">
                <a:ln>
                  <a:noFill/>
                </a:ln>
                <a:solidFill>
                  <a:sysClr val="windowText" lastClr="000000"/>
                </a:solidFill>
                <a:effectLst/>
                <a:uLnTx/>
                <a:uFillTx/>
              </a:rPr>
              <a:t>Public</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Health</a:t>
            </a:r>
            <a:r>
              <a:rPr kumimoji="0" lang="es-ES_tradnl" sz="1000" b="0" i="0" u="none" strike="noStrike" kern="0" cap="none" spc="0" normalizeH="0" baseline="0" noProof="0" dirty="0" smtClean="0">
                <a:ln>
                  <a:noFill/>
                </a:ln>
                <a:solidFill>
                  <a:sysClr val="windowText" lastClr="000000"/>
                </a:solidFill>
                <a:effectLst/>
                <a:uLnTx/>
                <a:uFillTx/>
              </a:rPr>
              <a:t> in </a:t>
            </a:r>
            <a:r>
              <a:rPr kumimoji="0" lang="es-ES_tradnl" sz="1000" b="0" i="0" u="none" strike="noStrike" kern="0" cap="none" spc="0" normalizeH="0" baseline="0" noProof="0" dirty="0" smtClean="0">
                <a:ln>
                  <a:noFill/>
                </a:ln>
                <a:solidFill>
                  <a:sysClr val="windowText" lastClr="000000"/>
                </a:solidFill>
                <a:effectLst/>
                <a:uLnTx/>
                <a:uFillTx/>
              </a:rPr>
              <a:t>the</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Future</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Public</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Health</a:t>
            </a:r>
            <a:r>
              <a:rPr kumimoji="0" lang="es-ES_tradnl" sz="1000" b="0" i="0" u="none" strike="noStrike" kern="0" cap="none" spc="0" normalizeH="0" baseline="0" noProof="0" dirty="0" smtClean="0">
                <a:ln>
                  <a:noFill/>
                </a:ln>
                <a:solidFill>
                  <a:sysClr val="windowText" lastClr="000000"/>
                </a:solidFill>
                <a:effectLst/>
                <a:uLnTx/>
                <a:uFillTx/>
              </a:rPr>
              <a:t> Agency of </a:t>
            </a:r>
            <a:r>
              <a:rPr kumimoji="0" lang="es-ES_tradnl" sz="1000" b="0" i="0" u="none" strike="noStrike" kern="0" cap="none" spc="0" normalizeH="0" baseline="0" noProof="0" dirty="0" smtClean="0">
                <a:ln>
                  <a:noFill/>
                </a:ln>
                <a:solidFill>
                  <a:sysClr val="windowText" lastClr="000000"/>
                </a:solidFill>
                <a:effectLst/>
                <a:uLnTx/>
                <a:uFillTx/>
              </a:rPr>
              <a:t>Canada</a:t>
            </a:r>
            <a:r>
              <a:rPr kumimoji="0" lang="es-ES_tradnl" sz="1000" b="0" i="0" u="none" strike="noStrike" kern="0" cap="none" spc="0" normalizeH="0" baseline="0" noProof="0" dirty="0" smtClean="0">
                <a:ln>
                  <a:noFill/>
                </a:ln>
                <a:solidFill>
                  <a:sysClr val="windowText" lastClr="000000"/>
                </a:solidFill>
                <a:effectLst/>
                <a:uLnTx/>
                <a:uFillTx/>
              </a:rPr>
              <a:t>. Septiembre</a:t>
            </a:r>
            <a:r>
              <a:rPr kumimoji="0" lang="es-ES_tradnl" sz="1000" b="0" i="0" u="none" strike="noStrike" kern="0" cap="none" spc="0" normalizeH="0" noProof="0" dirty="0" smtClean="0">
                <a:ln>
                  <a:noFill/>
                </a:ln>
                <a:solidFill>
                  <a:sysClr val="windowText" lastClr="000000"/>
                </a:solidFill>
                <a:effectLst/>
                <a:uLnTx/>
                <a:uFillTx/>
              </a:rPr>
              <a:t> de</a:t>
            </a:r>
            <a:r>
              <a:rPr kumimoji="0" lang="es-ES_tradnl" sz="1000" b="0" i="0" u="none" strike="noStrike" kern="0" cap="none" spc="0" normalizeH="0" baseline="0" noProof="0" dirty="0" smtClean="0">
                <a:ln>
                  <a:noFill/>
                </a:ln>
                <a:solidFill>
                  <a:sysClr val="windowText" lastClr="000000"/>
                </a:solidFill>
                <a:effectLst/>
                <a:uLnTx/>
                <a:uFillTx/>
              </a:rPr>
              <a:t> 2014. Consultado el</a:t>
            </a:r>
            <a:r>
              <a:rPr kumimoji="0" lang="es-ES_tradnl" sz="1000" b="0" i="0" u="none" strike="noStrike" kern="0" cap="none" spc="0" normalizeH="0" noProof="0" dirty="0" smtClean="0">
                <a:ln>
                  <a:noFill/>
                </a:ln>
                <a:solidFill>
                  <a:sysClr val="windowText" lastClr="000000"/>
                </a:solidFill>
                <a:effectLst/>
                <a:uLnTx/>
                <a:uFillTx/>
              </a:rPr>
              <a:t> 30 de agosto de </a:t>
            </a:r>
            <a:r>
              <a:rPr kumimoji="0" lang="es-ES_tradnl" sz="1000" b="0" i="0" u="none" strike="noStrike" kern="0" cap="none" spc="0" normalizeH="0" baseline="0" noProof="0" dirty="0" smtClean="0">
                <a:ln>
                  <a:noFill/>
                </a:ln>
                <a:solidFill>
                  <a:sysClr val="windowText" lastClr="000000"/>
                </a:solidFill>
                <a:effectLst/>
                <a:uLnTx/>
                <a:uFillTx/>
              </a:rPr>
              <a:t>2016. </a:t>
            </a:r>
            <a:r>
              <a:rPr kumimoji="0" lang="es-ES_tradnl" sz="1000" b="0" i="0" u="sng" strike="noStrike" kern="0" cap="none" spc="0" normalizeH="0" baseline="0" noProof="0" dirty="0" smtClean="0">
                <a:ln>
                  <a:noFill/>
                </a:ln>
                <a:solidFill>
                  <a:srgbClr val="0563C1"/>
                </a:solidFill>
                <a:effectLst/>
                <a:uLnTx/>
                <a:uFillTx/>
                <a:hlinkClick r:id="rId5"/>
              </a:rPr>
              <a:t>http://www.phac-aspc.gc.ca/cphorsphc-respcacsp/2014/index-eng.php</a:t>
            </a:r>
            <a:r>
              <a:rPr kumimoji="0" lang="es-ES_tradnl" sz="1000" b="0" i="0" u="none" strike="noStrike" kern="0" cap="none" spc="0" normalizeH="0" baseline="0" noProof="0" dirty="0" smtClean="0">
                <a:ln>
                  <a:noFill/>
                </a:ln>
                <a:solidFill>
                  <a:sysClr val="windowText" lastClr="000000"/>
                </a:solidFill>
                <a:effectLst/>
                <a:uLnTx/>
                <a:uFillTx/>
              </a:rPr>
              <a:t>. </a:t>
            </a:r>
            <a:endParaRPr lang="es-ES_tradnl" kern="0" dirty="0" smtClean="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s-ES_tradnl" sz="1000" b="0" i="0" u="none" strike="noStrike" kern="0" cap="none" spc="0" normalizeH="0" baseline="0" noProof="0" dirty="0" smtClean="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s-ES_tradnl" sz="1000" b="0" i="0" u="none" strike="noStrike" kern="0" cap="none" spc="0" normalizeH="0" baseline="0" noProof="0" dirty="0" smtClean="0">
                <a:ln>
                  <a:noFill/>
                </a:ln>
                <a:solidFill>
                  <a:sysClr val="windowText" lastClr="000000"/>
                </a:solidFill>
                <a:effectLst/>
                <a:uLnTx/>
                <a:uFillTx/>
              </a:rPr>
              <a:t>"</a:t>
            </a:r>
            <a:r>
              <a:rPr kumimoji="0" lang="es-ES_tradnl" sz="1000" b="0" i="0" u="none" strike="noStrike" kern="0" cap="none" spc="0" normalizeH="0" baseline="0" noProof="0" dirty="0" smtClean="0">
                <a:ln>
                  <a:noFill/>
                </a:ln>
                <a:solidFill>
                  <a:sysClr val="windowText" lastClr="000000"/>
                </a:solidFill>
                <a:effectLst/>
                <a:uLnTx/>
                <a:uFillTx/>
              </a:rPr>
              <a:t>Entry</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Criteria</a:t>
            </a:r>
            <a:r>
              <a:rPr kumimoji="0" lang="es-ES_tradnl" sz="1000" b="0" i="0" u="none" strike="noStrike" kern="0" cap="none" spc="0" normalizeH="0" baseline="0" noProof="0" dirty="0" smtClean="0">
                <a:ln>
                  <a:noFill/>
                </a:ln>
                <a:solidFill>
                  <a:sysClr val="windowText" lastClr="000000"/>
                </a:solidFill>
                <a:effectLst/>
                <a:uLnTx/>
                <a:uFillTx/>
              </a:rPr>
              <a:t> and </a:t>
            </a:r>
            <a:r>
              <a:rPr kumimoji="0" lang="es-ES_tradnl" sz="1000" b="0" i="0" u="none" strike="noStrike" kern="0" cap="none" spc="0" normalizeH="0" baseline="0" noProof="0" dirty="0" smtClean="0">
                <a:ln>
                  <a:noFill/>
                </a:ln>
                <a:solidFill>
                  <a:sysClr val="windowText" lastClr="000000"/>
                </a:solidFill>
                <a:effectLst/>
                <a:uLnTx/>
                <a:uFillTx/>
              </a:rPr>
              <a:t>the</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Comprehensive</a:t>
            </a:r>
            <a:r>
              <a:rPr kumimoji="0" lang="es-ES_tradnl" sz="1000" b="0" i="0" u="none" strike="noStrike" kern="0" cap="none" spc="0" normalizeH="0" baseline="0" noProof="0" dirty="0" smtClean="0">
                <a:ln>
                  <a:noFill/>
                </a:ln>
                <a:solidFill>
                  <a:sysClr val="windowText" lastClr="000000"/>
                </a:solidFill>
                <a:effectLst/>
                <a:uLnTx/>
                <a:uFillTx/>
              </a:rPr>
              <a:t> Ranking </a:t>
            </a:r>
            <a:r>
              <a:rPr kumimoji="0" lang="es-ES_tradnl" sz="1000" b="0" i="0" u="none" strike="noStrike" kern="0" cap="none" spc="0" normalizeH="0" baseline="0" noProof="0" dirty="0" smtClean="0">
                <a:ln>
                  <a:noFill/>
                </a:ln>
                <a:solidFill>
                  <a:sysClr val="windowText" lastClr="000000"/>
                </a:solidFill>
                <a:effectLst/>
                <a:uLnTx/>
                <a:uFillTx/>
              </a:rPr>
              <a:t>System</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Government</a:t>
            </a:r>
            <a:r>
              <a:rPr kumimoji="0" lang="es-ES_tradnl" sz="1000" b="0" i="0" u="none" strike="noStrike" kern="0" cap="none" spc="0" normalizeH="0" baseline="0" noProof="0" dirty="0" smtClean="0">
                <a:ln>
                  <a:noFill/>
                </a:ln>
                <a:solidFill>
                  <a:sysClr val="windowText" lastClr="000000"/>
                </a:solidFill>
                <a:effectLst/>
                <a:uLnTx/>
                <a:uFillTx/>
              </a:rPr>
              <a:t> of </a:t>
            </a:r>
            <a:r>
              <a:rPr kumimoji="0" lang="es-ES_tradnl" sz="1000" b="0" i="0" u="none" strike="noStrike" kern="0" cap="none" spc="0" normalizeH="0" baseline="0" noProof="0" dirty="0" smtClean="0">
                <a:ln>
                  <a:noFill/>
                </a:ln>
                <a:solidFill>
                  <a:sysClr val="windowText" lastClr="000000"/>
                </a:solidFill>
                <a:effectLst/>
                <a:uLnTx/>
                <a:uFillTx/>
              </a:rPr>
              <a:t>Canada</a:t>
            </a:r>
            <a:r>
              <a:rPr kumimoji="0" lang="es-ES_tradnl" sz="1000" b="0" i="0" u="none" strike="noStrike" kern="0" cap="none" spc="0" normalizeH="0" baseline="0" noProof="0" dirty="0" smtClean="0">
                <a:ln>
                  <a:noFill/>
                </a:ln>
                <a:solidFill>
                  <a:sysClr val="windowText" lastClr="000000"/>
                </a:solidFill>
                <a:effectLst/>
                <a:uLnTx/>
                <a:uFillTx/>
              </a:rPr>
              <a:t>. 28 de mayo de 2015. Consultado el 2 de agosto de 2016. </a:t>
            </a:r>
            <a:r>
              <a:rPr kumimoji="0" lang="es-ES_tradnl" sz="1000" b="0" i="0" u="sng" strike="noStrike" kern="0" cap="none" spc="0" normalizeH="0" baseline="0" noProof="0" dirty="0" smtClean="0">
                <a:ln>
                  <a:noFill/>
                </a:ln>
                <a:solidFill>
                  <a:srgbClr val="0563C1"/>
                </a:solidFill>
                <a:effectLst/>
                <a:uLnTx/>
                <a:uFillTx/>
                <a:hlinkClick r:id="rId6"/>
              </a:rPr>
              <a:t>http://www.cic.gc.ca/english/express-entry/criteria-crs.asp</a:t>
            </a:r>
            <a:r>
              <a:rPr kumimoji="0" lang="es-ES_tradnl" sz="1000" b="0" i="0" u="none" strike="noStrike" kern="0" cap="none" spc="0" normalizeH="0" baseline="0" noProof="0" dirty="0" smtClean="0">
                <a:ln>
                  <a:noFill/>
                </a:ln>
                <a:solidFill>
                  <a:sysClr val="windowText" lastClr="000000"/>
                </a:solidFill>
                <a:effectLst/>
                <a:uLnTx/>
                <a:uFillTx/>
              </a:rPr>
              <a:t>. </a:t>
            </a:r>
            <a:endParaRPr lang="es-ES_tradnl" kern="0" dirty="0" smtClean="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s-ES_tradnl" sz="1000" b="0" i="0" u="none" strike="noStrike" kern="0" cap="none" spc="0" normalizeH="0" baseline="0" noProof="0" dirty="0" smtClean="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s-ES_tradnl" sz="1000" b="0" i="0" u="none" strike="noStrike" kern="0" cap="none" spc="0" normalizeH="0" baseline="0" noProof="0" dirty="0" smtClean="0">
                <a:ln>
                  <a:noFill/>
                </a:ln>
                <a:solidFill>
                  <a:sysClr val="windowText" lastClr="000000"/>
                </a:solidFill>
                <a:effectLst/>
                <a:uLnTx/>
                <a:uFillTx/>
              </a:rPr>
              <a:t>"</a:t>
            </a:r>
            <a:r>
              <a:rPr kumimoji="0" lang="es-ES_tradnl" sz="1000" b="0" i="0" u="none" strike="noStrike" kern="0" cap="none" spc="0" normalizeH="0" baseline="0" noProof="0" dirty="0" smtClean="0">
                <a:ln>
                  <a:noFill/>
                </a:ln>
                <a:solidFill>
                  <a:sysClr val="windowText" lastClr="000000"/>
                </a:solidFill>
                <a:effectLst/>
                <a:uLnTx/>
                <a:uFillTx/>
              </a:rPr>
              <a:t>Immigration</a:t>
            </a:r>
            <a:r>
              <a:rPr kumimoji="0" lang="es-ES_tradnl" sz="1000" b="0" i="0" u="none" strike="noStrike" kern="0" cap="none" spc="0" normalizeH="0" baseline="0" noProof="0" dirty="0" smtClean="0">
                <a:ln>
                  <a:noFill/>
                </a:ln>
                <a:solidFill>
                  <a:sysClr val="windowText" lastClr="000000"/>
                </a:solidFill>
                <a:effectLst/>
                <a:uLnTx/>
                <a:uFillTx/>
              </a:rPr>
              <a:t> Medical </a:t>
            </a:r>
            <a:r>
              <a:rPr kumimoji="0" lang="es-ES_tradnl" sz="1000" b="0" i="0" u="none" strike="noStrike" kern="0" cap="none" spc="0" normalizeH="0" baseline="0" noProof="0" dirty="0" smtClean="0">
                <a:ln>
                  <a:noFill/>
                </a:ln>
                <a:solidFill>
                  <a:sysClr val="windowText" lastClr="000000"/>
                </a:solidFill>
                <a:effectLst/>
                <a:uLnTx/>
                <a:uFillTx/>
              </a:rPr>
              <a:t>Exam</a:t>
            </a:r>
            <a:r>
              <a:rPr kumimoji="0" lang="es-ES_tradnl" sz="1000" b="0" i="0" u="none" strike="noStrike" kern="0" cap="none" spc="0" normalizeH="0" baseline="0" noProof="0" dirty="0" smtClean="0">
                <a:ln>
                  <a:noFill/>
                </a:ln>
                <a:solidFill>
                  <a:sysClr val="windowText" lastClr="000000"/>
                </a:solidFill>
                <a:effectLst/>
                <a:uLnTx/>
                <a:uFillTx/>
              </a:rPr>
              <a:t> (IME)." </a:t>
            </a:r>
            <a:r>
              <a:rPr kumimoji="0" lang="es-ES_tradnl" sz="1000" b="0" i="0" u="none" strike="noStrike" kern="0" cap="none" spc="0" normalizeH="0" baseline="0" noProof="0" dirty="0" smtClean="0">
                <a:ln>
                  <a:noFill/>
                </a:ln>
                <a:solidFill>
                  <a:sysClr val="windowText" lastClr="000000"/>
                </a:solidFill>
                <a:effectLst/>
                <a:uLnTx/>
                <a:uFillTx/>
              </a:rPr>
              <a:t>Government</a:t>
            </a:r>
            <a:r>
              <a:rPr kumimoji="0" lang="es-ES_tradnl" sz="1000" b="0" i="0" u="none" strike="noStrike" kern="0" cap="none" spc="0" normalizeH="0" baseline="0" noProof="0" dirty="0" smtClean="0">
                <a:ln>
                  <a:noFill/>
                </a:ln>
                <a:solidFill>
                  <a:sysClr val="windowText" lastClr="000000"/>
                </a:solidFill>
                <a:effectLst/>
                <a:uLnTx/>
                <a:uFillTx/>
              </a:rPr>
              <a:t> of </a:t>
            </a:r>
            <a:r>
              <a:rPr kumimoji="0" lang="es-ES_tradnl" sz="1000" b="0" i="0" u="none" strike="noStrike" kern="0" cap="none" spc="0" normalizeH="0" baseline="0" noProof="0" dirty="0" smtClean="0">
                <a:ln>
                  <a:noFill/>
                </a:ln>
                <a:solidFill>
                  <a:sysClr val="windowText" lastClr="000000"/>
                </a:solidFill>
                <a:effectLst/>
                <a:uLnTx/>
                <a:uFillTx/>
              </a:rPr>
              <a:t>Canada</a:t>
            </a:r>
            <a:r>
              <a:rPr kumimoji="0" lang="es-ES_tradnl" sz="1000" b="0" i="0" u="none" strike="noStrike" kern="0" cap="none" spc="0" normalizeH="0" baseline="0" noProof="0" dirty="0" smtClean="0">
                <a:ln>
                  <a:noFill/>
                </a:ln>
                <a:solidFill>
                  <a:sysClr val="windowText" lastClr="000000"/>
                </a:solidFill>
                <a:effectLst/>
                <a:uLnTx/>
                <a:uFillTx/>
              </a:rPr>
              <a:t>. </a:t>
            </a:r>
            <a:r>
              <a:rPr lang="es-ES_tradnl" sz="1000" kern="0" dirty="0" smtClean="0">
                <a:solidFill>
                  <a:sysClr val="windowText" lastClr="000000"/>
                </a:solidFill>
              </a:rPr>
              <a:t>7 de mayo de</a:t>
            </a:r>
            <a:r>
              <a:rPr kumimoji="0" lang="es-ES_tradnl" sz="1000" b="0" i="0" u="none" strike="noStrike" kern="0" cap="none" spc="0" normalizeH="0" baseline="0" noProof="0" dirty="0" smtClean="0">
                <a:ln>
                  <a:noFill/>
                </a:ln>
                <a:solidFill>
                  <a:sysClr val="windowText" lastClr="000000"/>
                </a:solidFill>
                <a:effectLst/>
                <a:uLnTx/>
                <a:uFillTx/>
              </a:rPr>
              <a:t> 2013. Consultado el 30</a:t>
            </a:r>
            <a:r>
              <a:rPr kumimoji="0" lang="es-ES_tradnl" sz="1000" b="0" i="0" u="none" strike="noStrike" kern="0" cap="none" spc="0" normalizeH="0" noProof="0" dirty="0" smtClean="0">
                <a:ln>
                  <a:noFill/>
                </a:ln>
                <a:solidFill>
                  <a:sysClr val="windowText" lastClr="000000"/>
                </a:solidFill>
                <a:effectLst/>
                <a:uLnTx/>
                <a:uFillTx/>
              </a:rPr>
              <a:t> de agosto de </a:t>
            </a:r>
            <a:r>
              <a:rPr kumimoji="0" lang="es-ES_tradnl" sz="1000" b="0" i="0" u="none" strike="noStrike" kern="0" cap="none" spc="0" normalizeH="0" baseline="0" noProof="0" dirty="0" smtClean="0">
                <a:ln>
                  <a:noFill/>
                </a:ln>
                <a:solidFill>
                  <a:sysClr val="windowText" lastClr="000000"/>
                </a:solidFill>
                <a:effectLst/>
                <a:uLnTx/>
                <a:uFillTx/>
              </a:rPr>
              <a:t>2016. </a:t>
            </a:r>
            <a:r>
              <a:rPr kumimoji="0" lang="es-ES_tradnl" sz="1000" b="0" i="0" u="sng" strike="noStrike" kern="0" cap="none" spc="0" normalizeH="0" baseline="0" noProof="0" dirty="0" smtClean="0">
                <a:ln>
                  <a:noFill/>
                </a:ln>
                <a:solidFill>
                  <a:srgbClr val="0563C1"/>
                </a:solidFill>
                <a:effectLst/>
                <a:uLnTx/>
                <a:uFillTx/>
                <a:hlinkClick r:id="rId7"/>
              </a:rPr>
              <a:t>http://www.cic.gc.ca/english/resources/tools/medic/exam/index.asp</a:t>
            </a:r>
            <a:r>
              <a:rPr kumimoji="0" lang="es-ES_tradnl" sz="1000" b="0" i="0" u="none" strike="noStrike" kern="0" cap="none" spc="0" normalizeH="0" baseline="0" noProof="0" dirty="0" smtClean="0">
                <a:ln>
                  <a:noFill/>
                </a:ln>
                <a:solidFill>
                  <a:sysClr val="windowText" lastClr="000000"/>
                </a:solidFill>
                <a:effectLst/>
                <a:uLnTx/>
                <a:uFillTx/>
              </a:rPr>
              <a:t>. </a:t>
            </a:r>
            <a:endParaRPr lang="es-ES_tradnl" kern="0" dirty="0" smtClean="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s-ES_tradnl" sz="1000" b="0" i="0" u="none" strike="noStrike" kern="0" cap="none" spc="0" normalizeH="0" baseline="0" noProof="0" dirty="0" smtClean="0">
              <a:ln>
                <a:noFill/>
              </a:ln>
              <a:solidFill>
                <a:sysClr val="windowText" lastClr="000000"/>
              </a:solidFill>
              <a:effectLst/>
              <a:uLnTx/>
              <a:uFillTx/>
            </a:endParaRPr>
          </a:p>
          <a:p>
            <a:pPr marL="342900" indent="-342900" defTabSz="914400">
              <a:buFont typeface="+mj-lt"/>
              <a:buAutoNum type="arabicPeriod"/>
              <a:defRPr/>
            </a:pPr>
            <a:r>
              <a:rPr lang="es-ES_tradnl" sz="1000" kern="0" dirty="0" smtClean="0">
                <a:solidFill>
                  <a:sysClr val="windowText" lastClr="000000"/>
                </a:solidFill>
              </a:rPr>
              <a:t>"</a:t>
            </a:r>
            <a:r>
              <a:rPr lang="es-ES_tradnl" sz="1000" kern="0" dirty="0" smtClean="0">
                <a:solidFill>
                  <a:sysClr val="windowText" lastClr="000000"/>
                </a:solidFill>
              </a:rPr>
              <a:t>Canada's</a:t>
            </a:r>
            <a:r>
              <a:rPr lang="es-ES_tradnl" sz="1000" kern="0" dirty="0" smtClean="0">
                <a:solidFill>
                  <a:sysClr val="windowText" lastClr="000000"/>
                </a:solidFill>
              </a:rPr>
              <a:t> Universal </a:t>
            </a:r>
            <a:r>
              <a:rPr lang="es-ES_tradnl" sz="1000" kern="0" dirty="0" smtClean="0">
                <a:solidFill>
                  <a:sysClr val="windowText" lastClr="000000"/>
                </a:solidFill>
              </a:rPr>
              <a:t>Health-care</a:t>
            </a:r>
            <a:r>
              <a:rPr lang="es-ES_tradnl" sz="1000" kern="0" dirty="0" smtClean="0">
                <a:solidFill>
                  <a:sysClr val="windowText" lastClr="000000"/>
                </a:solidFill>
              </a:rPr>
              <a:t> </a:t>
            </a:r>
            <a:r>
              <a:rPr lang="es-ES_tradnl" sz="1000" kern="0" dirty="0" smtClean="0">
                <a:solidFill>
                  <a:sysClr val="windowText" lastClr="000000"/>
                </a:solidFill>
              </a:rPr>
              <a:t>System</a:t>
            </a:r>
            <a:r>
              <a:rPr lang="es-ES_tradnl" sz="1000" kern="0" dirty="0" smtClean="0">
                <a:solidFill>
                  <a:sysClr val="windowText" lastClr="000000"/>
                </a:solidFill>
              </a:rPr>
              <a:t>." Gobierno de Canad</a:t>
            </a:r>
            <a:r>
              <a:rPr lang="es-ES_tradnl" sz="1000" kern="0" dirty="0" smtClean="0">
                <a:solidFill>
                  <a:sysClr val="windowText" lastClr="000000"/>
                </a:solidFill>
              </a:rPr>
              <a:t>á</a:t>
            </a:r>
            <a:r>
              <a:rPr lang="es-ES_tradnl" sz="1000" kern="0" dirty="0" smtClean="0">
                <a:solidFill>
                  <a:sysClr val="windowText" lastClr="000000"/>
                </a:solidFill>
              </a:rPr>
              <a:t>. </a:t>
            </a:r>
            <a:r>
              <a:rPr lang="es-ES_tradnl" sz="1000" kern="0" dirty="0" smtClean="0">
                <a:solidFill>
                  <a:sysClr val="windowText" lastClr="000000"/>
                </a:solidFill>
              </a:rPr>
              <a:t>3 de junio de</a:t>
            </a:r>
            <a:r>
              <a:rPr lang="es-ES_tradnl" sz="1000" kern="0" dirty="0" smtClean="0">
                <a:solidFill>
                  <a:sysClr val="windowText" lastClr="000000"/>
                </a:solidFill>
              </a:rPr>
              <a:t> 2016. Consultado el 30 de agosto de 2016. </a:t>
            </a:r>
            <a:r>
              <a:rPr lang="es-ES_tradnl" sz="1000" u="sng" kern="0" dirty="0" smtClean="0">
                <a:solidFill>
                  <a:srgbClr val="0563C1"/>
                </a:solidFill>
                <a:hlinkClick r:id="rId8"/>
              </a:rPr>
              <a:t>http://www.cic.gc.ca/english/newcomers/after-health.asp</a:t>
            </a:r>
            <a:r>
              <a:rPr lang="es-ES_tradnl" sz="1000" kern="0" dirty="0" smtClean="0">
                <a:solidFill>
                  <a:sysClr val="windowText" lastClr="000000"/>
                </a:solidFill>
              </a:rPr>
              <a:t>. </a:t>
            </a:r>
          </a:p>
          <a:p>
            <a:pPr marL="342900" indent="-342900" defTabSz="914400">
              <a:buFont typeface="+mj-lt"/>
              <a:buAutoNum type="arabicPeriod"/>
              <a:defRPr/>
            </a:pPr>
            <a:endParaRPr lang="es-ES_tradnl" sz="1000" kern="0" dirty="0" smtClean="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s-ES_tradnl" sz="1000" b="0" i="0" u="none" strike="noStrike" kern="0" cap="none" spc="0" normalizeH="0" baseline="0" noProof="0" dirty="0" smtClean="0">
                <a:ln>
                  <a:noFill/>
                </a:ln>
                <a:solidFill>
                  <a:sysClr val="windowText" lastClr="000000"/>
                </a:solidFill>
                <a:effectLst/>
                <a:uLnTx/>
                <a:uFillTx/>
              </a:rPr>
              <a:t>"</a:t>
            </a:r>
            <a:r>
              <a:rPr kumimoji="0" lang="es-ES_tradnl" sz="1000" b="0" i="0" u="none" strike="noStrike" kern="0" cap="none" spc="0" normalizeH="0" baseline="0" noProof="0" dirty="0" smtClean="0">
                <a:ln>
                  <a:noFill/>
                </a:ln>
                <a:solidFill>
                  <a:sysClr val="windowText" lastClr="000000"/>
                </a:solidFill>
                <a:effectLst/>
                <a:uLnTx/>
                <a:uFillTx/>
              </a:rPr>
              <a:t>Settlement</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Program</a:t>
            </a:r>
            <a:r>
              <a:rPr kumimoji="0" lang="es-ES_tradnl" sz="1000" b="0" i="0" u="none" strike="noStrike" kern="0" cap="none" spc="0" normalizeH="0" baseline="0" noProof="0" dirty="0" smtClean="0">
                <a:ln>
                  <a:noFill/>
                </a:ln>
                <a:solidFill>
                  <a:sysClr val="windowText" lastClr="000000"/>
                </a:solidFill>
                <a:effectLst/>
                <a:uLnTx/>
                <a:uFillTx/>
              </a:rPr>
              <a:t> and </a:t>
            </a:r>
            <a:r>
              <a:rPr kumimoji="0" lang="es-ES_tradnl" sz="1000" b="0" i="0" u="none" strike="noStrike" kern="0" cap="none" spc="0" normalizeH="0" baseline="0" noProof="0" dirty="0" smtClean="0">
                <a:ln>
                  <a:noFill/>
                </a:ln>
                <a:solidFill>
                  <a:sysClr val="windowText" lastClr="000000"/>
                </a:solidFill>
                <a:effectLst/>
                <a:uLnTx/>
                <a:uFillTx/>
              </a:rPr>
              <a:t>Resettlement</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Assistance</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Program</a:t>
            </a:r>
            <a:r>
              <a:rPr kumimoji="0" lang="es-ES_tradnl" sz="1000" b="0" i="0" u="none" strike="noStrike" kern="0" cap="none" spc="0" normalizeH="0" baseline="0" noProof="0" dirty="0" smtClean="0">
                <a:ln>
                  <a:noFill/>
                </a:ln>
                <a:solidFill>
                  <a:sysClr val="windowText" lastClr="000000"/>
                </a:solidFill>
                <a:effectLst/>
                <a:uLnTx/>
                <a:uFillTx/>
              </a:rPr>
              <a:t> (RAP)." Gobierno de Canad</a:t>
            </a:r>
            <a:r>
              <a:rPr kumimoji="0" lang="es-ES_tradnl" sz="1000" b="0" i="0" u="none" strike="noStrike" kern="0" cap="none" spc="0" normalizeH="0" baseline="0" noProof="0" dirty="0" smtClean="0">
                <a:ln>
                  <a:noFill/>
                </a:ln>
                <a:solidFill>
                  <a:sysClr val="windowText" lastClr="000000"/>
                </a:solidFill>
                <a:effectLst/>
                <a:uLnTx/>
                <a:uFillTx/>
              </a:rPr>
              <a:t>á</a:t>
            </a:r>
            <a:r>
              <a:rPr kumimoji="0" lang="es-ES_tradnl" sz="1000" b="0" i="0" u="none" strike="noStrike" kern="0" cap="none" spc="0" normalizeH="0" baseline="0" noProof="0" dirty="0" smtClean="0">
                <a:ln>
                  <a:noFill/>
                </a:ln>
                <a:solidFill>
                  <a:sysClr val="windowText" lastClr="000000"/>
                </a:solidFill>
                <a:effectLst/>
                <a:uLnTx/>
                <a:uFillTx/>
              </a:rPr>
              <a:t>. 23 de marzo de 2016. Consultado el 30</a:t>
            </a:r>
            <a:r>
              <a:rPr kumimoji="0" lang="es-ES_tradnl" sz="1000" b="0" i="0" u="none" strike="noStrike" kern="0" cap="none" spc="0" normalizeH="0" noProof="0" dirty="0" smtClean="0">
                <a:ln>
                  <a:noFill/>
                </a:ln>
                <a:solidFill>
                  <a:sysClr val="windowText" lastClr="000000"/>
                </a:solidFill>
                <a:effectLst/>
                <a:uLnTx/>
                <a:uFillTx/>
              </a:rPr>
              <a:t> de agosto de</a:t>
            </a:r>
            <a:r>
              <a:rPr kumimoji="0" lang="es-ES_tradnl" sz="1000" b="0" i="0" u="none" strike="noStrike" kern="0" cap="none" spc="0" normalizeH="0" baseline="0" noProof="0" dirty="0" smtClean="0">
                <a:ln>
                  <a:noFill/>
                </a:ln>
                <a:solidFill>
                  <a:sysClr val="windowText" lastClr="000000"/>
                </a:solidFill>
                <a:effectLst/>
                <a:uLnTx/>
                <a:uFillTx/>
              </a:rPr>
              <a:t> 2016. </a:t>
            </a:r>
            <a:r>
              <a:rPr kumimoji="0" lang="es-ES_tradnl" sz="1000" b="0" i="0" u="sng" strike="noStrike" kern="0" cap="none" spc="0" normalizeH="0" baseline="0" noProof="0" dirty="0" smtClean="0">
                <a:ln>
                  <a:noFill/>
                </a:ln>
                <a:solidFill>
                  <a:srgbClr val="0563C1"/>
                </a:solidFill>
                <a:effectLst/>
                <a:uLnTx/>
                <a:uFillTx/>
                <a:hlinkClick r:id="rId9"/>
              </a:rPr>
              <a:t>http://www.cic.gc.ca/english/department/grants-contributions-funding/</a:t>
            </a:r>
            <a:r>
              <a:rPr kumimoji="0" lang="es-ES_tradnl" sz="1000" b="0" i="0" u="none" strike="noStrike" kern="0" cap="none" spc="0" normalizeH="0" baseline="0" noProof="0" dirty="0" smtClean="0">
                <a:ln>
                  <a:noFill/>
                </a:ln>
                <a:solidFill>
                  <a:sysClr val="windowText" lastClr="000000"/>
                </a:solidFill>
                <a:effectLst/>
                <a:uLnTx/>
                <a:uFillTx/>
              </a:rPr>
              <a:t>. </a:t>
            </a:r>
            <a:endParaRPr lang="es-ES_tradnl" kern="0" dirty="0" smtClean="0">
              <a:solidFill>
                <a:sysClr val="windowText" lastClr="000000"/>
              </a:solidFill>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s-ES_tradnl" sz="1000" b="0" i="0" u="none" strike="noStrike" kern="0" cap="none" spc="0" normalizeH="0" baseline="0" noProof="0" dirty="0" smtClean="0">
              <a:ln>
                <a:noFill/>
              </a:ln>
              <a:solidFill>
                <a:sysClr val="windowText" lastClr="000000"/>
              </a:solidFill>
              <a:effectLst/>
              <a:uLnTx/>
              <a:uFillTx/>
            </a:endParaRPr>
          </a:p>
          <a:p>
            <a:pPr marL="342900" indent="-342900" defTabSz="914400">
              <a:buFont typeface="+mj-lt"/>
              <a:buAutoNum type="arabicPeriod"/>
              <a:defRPr/>
            </a:pPr>
            <a:r>
              <a:rPr lang="es-ES_tradnl" sz="1000" kern="0" dirty="0" smtClean="0">
                <a:solidFill>
                  <a:sysClr val="windowText" lastClr="000000"/>
                </a:solidFill>
              </a:rPr>
              <a:t>"N.S. </a:t>
            </a:r>
            <a:r>
              <a:rPr lang="es-ES_tradnl" sz="1000" kern="0" dirty="0" smtClean="0">
                <a:solidFill>
                  <a:sysClr val="windowText" lastClr="000000"/>
                </a:solidFill>
              </a:rPr>
              <a:t>Launches</a:t>
            </a:r>
            <a:r>
              <a:rPr lang="es-ES_tradnl" sz="1000" kern="0" dirty="0" smtClean="0">
                <a:solidFill>
                  <a:sysClr val="windowText" lastClr="000000"/>
                </a:solidFill>
              </a:rPr>
              <a:t> </a:t>
            </a:r>
            <a:r>
              <a:rPr lang="es-ES_tradnl" sz="1000" kern="0" dirty="0" smtClean="0">
                <a:solidFill>
                  <a:sysClr val="windowText" lastClr="000000"/>
                </a:solidFill>
              </a:rPr>
              <a:t>Health</a:t>
            </a:r>
            <a:r>
              <a:rPr lang="es-ES_tradnl" sz="1000" kern="0" dirty="0" smtClean="0">
                <a:solidFill>
                  <a:sysClr val="windowText" lastClr="000000"/>
                </a:solidFill>
              </a:rPr>
              <a:t> </a:t>
            </a:r>
            <a:r>
              <a:rPr lang="es-ES_tradnl" sz="1000" kern="0" dirty="0" smtClean="0">
                <a:solidFill>
                  <a:sysClr val="windowText" lastClr="000000"/>
                </a:solidFill>
              </a:rPr>
              <a:t>Program</a:t>
            </a:r>
            <a:r>
              <a:rPr lang="es-ES_tradnl" sz="1000" kern="0" dirty="0" smtClean="0">
                <a:solidFill>
                  <a:sysClr val="windowText" lastClr="000000"/>
                </a:solidFill>
              </a:rPr>
              <a:t> </a:t>
            </a:r>
            <a:r>
              <a:rPr lang="es-ES_tradnl" sz="1000" kern="0" dirty="0" smtClean="0">
                <a:solidFill>
                  <a:sysClr val="windowText" lastClr="000000"/>
                </a:solidFill>
              </a:rPr>
              <a:t>for</a:t>
            </a:r>
            <a:r>
              <a:rPr lang="es-ES_tradnl" sz="1000" kern="0" dirty="0" smtClean="0">
                <a:solidFill>
                  <a:sysClr val="windowText" lastClr="000000"/>
                </a:solidFill>
              </a:rPr>
              <a:t> Young, Black </a:t>
            </a:r>
            <a:r>
              <a:rPr lang="es-ES_tradnl" sz="1000" kern="0" dirty="0" smtClean="0">
                <a:solidFill>
                  <a:sysClr val="windowText" lastClr="000000"/>
                </a:solidFill>
              </a:rPr>
              <a:t>Men</a:t>
            </a:r>
            <a:r>
              <a:rPr lang="es-ES_tradnl" sz="1000" kern="0" dirty="0" smtClean="0">
                <a:solidFill>
                  <a:sysClr val="windowText" lastClr="000000"/>
                </a:solidFill>
              </a:rPr>
              <a:t>." </a:t>
            </a:r>
            <a:r>
              <a:rPr lang="es-ES_tradnl" sz="1000" kern="0" dirty="0" smtClean="0">
                <a:solidFill>
                  <a:sysClr val="windowText" lastClr="000000"/>
                </a:solidFill>
              </a:rPr>
              <a:t>The</a:t>
            </a:r>
            <a:r>
              <a:rPr lang="es-ES_tradnl" sz="1000" kern="0" dirty="0" smtClean="0">
                <a:solidFill>
                  <a:sysClr val="windowText" lastClr="000000"/>
                </a:solidFill>
              </a:rPr>
              <a:t> </a:t>
            </a:r>
            <a:r>
              <a:rPr lang="es-ES_tradnl" sz="1000" kern="0" dirty="0" smtClean="0">
                <a:solidFill>
                  <a:sysClr val="windowText" lastClr="000000"/>
                </a:solidFill>
              </a:rPr>
              <a:t>Chronicle</a:t>
            </a:r>
            <a:r>
              <a:rPr lang="es-ES_tradnl" sz="1000" kern="0" dirty="0" smtClean="0">
                <a:solidFill>
                  <a:sysClr val="windowText" lastClr="000000"/>
                </a:solidFill>
              </a:rPr>
              <a:t> </a:t>
            </a:r>
            <a:r>
              <a:rPr lang="es-ES_tradnl" sz="1000" kern="0" dirty="0" smtClean="0">
                <a:solidFill>
                  <a:sysClr val="windowText" lastClr="000000"/>
                </a:solidFill>
              </a:rPr>
              <a:t>Herald</a:t>
            </a:r>
            <a:r>
              <a:rPr lang="es-ES_tradnl" sz="1000" kern="0" dirty="0" smtClean="0">
                <a:solidFill>
                  <a:sysClr val="windowText" lastClr="000000"/>
                </a:solidFill>
              </a:rPr>
              <a:t>, 23 de junio de 2016. Consultado el 30 de agosto de 2016. </a:t>
            </a:r>
            <a:r>
              <a:rPr lang="es-ES_tradnl" sz="1000" u="sng" kern="0" dirty="0" smtClean="0">
                <a:solidFill>
                  <a:srgbClr val="0563C1"/>
                </a:solidFill>
                <a:hlinkClick r:id="rId10"/>
              </a:rPr>
              <a:t>http://thechronicleherald.ca/novascotia/1374924-n.s.-launches-health-program-for-young-black-men</a:t>
            </a:r>
            <a:r>
              <a:rPr lang="es-ES_tradnl" sz="1000" kern="0" dirty="0" smtClean="0">
                <a:solidFill>
                  <a:sysClr val="windowText" lastClr="000000"/>
                </a:solidFill>
              </a:rPr>
              <a:t>. </a:t>
            </a:r>
          </a:p>
          <a:p>
            <a:pPr marL="342900" indent="-342900" defTabSz="914400">
              <a:buFont typeface="+mj-lt"/>
              <a:buAutoNum type="arabicPeriod"/>
              <a:defRPr/>
            </a:pPr>
            <a:endParaRPr lang="es-ES_tradnl" sz="1000" kern="0" dirty="0" smtClean="0">
              <a:solidFill>
                <a:sysClr val="windowText" lastClr="000000"/>
              </a:solidFill>
            </a:endParaRPr>
          </a:p>
          <a:p>
            <a:pPr marL="342900" lvl="0" indent="-342900" defTabSz="914400">
              <a:buFont typeface="+mj-lt"/>
              <a:buAutoNum type="arabicPeriod"/>
              <a:defRPr/>
            </a:pPr>
            <a:r>
              <a:rPr lang="es-ES_tradnl" sz="1000" kern="0" dirty="0" smtClean="0">
                <a:solidFill>
                  <a:sysClr val="windowText" lastClr="000000"/>
                </a:solidFill>
              </a:rPr>
              <a:t>Pottie</a:t>
            </a:r>
            <a:r>
              <a:rPr lang="es-ES_tradnl" sz="1000" kern="0" dirty="0" smtClean="0">
                <a:solidFill>
                  <a:sysClr val="windowText" lastClr="000000"/>
                </a:solidFill>
              </a:rPr>
              <a:t>, Kevin, MD </a:t>
            </a:r>
            <a:r>
              <a:rPr lang="es-ES_tradnl" sz="1000" kern="0" dirty="0" smtClean="0">
                <a:solidFill>
                  <a:sysClr val="windowText" lastClr="000000"/>
                </a:solidFill>
              </a:rPr>
              <a:t>MCISc</a:t>
            </a:r>
            <a:r>
              <a:rPr lang="es-ES_tradnl" sz="1000" kern="0" dirty="0" smtClean="0">
                <a:solidFill>
                  <a:sysClr val="windowText" lastClr="000000"/>
                </a:solidFill>
              </a:rPr>
              <a:t>, Christina </a:t>
            </a:r>
            <a:r>
              <a:rPr lang="es-ES_tradnl" sz="1000" kern="0" dirty="0" smtClean="0">
                <a:solidFill>
                  <a:sysClr val="windowText" lastClr="000000"/>
                </a:solidFill>
              </a:rPr>
              <a:t>Greenaway</a:t>
            </a:r>
            <a:r>
              <a:rPr lang="es-ES_tradnl" sz="1000" kern="0" dirty="0" smtClean="0">
                <a:solidFill>
                  <a:sysClr val="windowText" lastClr="000000"/>
                </a:solidFill>
              </a:rPr>
              <a:t>, MD </a:t>
            </a:r>
            <a:r>
              <a:rPr lang="es-ES_tradnl" sz="1000" kern="0" dirty="0" smtClean="0">
                <a:solidFill>
                  <a:sysClr val="windowText" lastClr="000000"/>
                </a:solidFill>
              </a:rPr>
              <a:t>MSc</a:t>
            </a:r>
            <a:r>
              <a:rPr lang="es-ES_tradnl" sz="1000" kern="0" dirty="0" smtClean="0">
                <a:solidFill>
                  <a:sysClr val="windowText" lastClr="000000"/>
                </a:solidFill>
              </a:rPr>
              <a:t>, </a:t>
            </a:r>
            <a:r>
              <a:rPr lang="es-ES_tradnl" sz="1000" kern="0" dirty="0" smtClean="0">
                <a:solidFill>
                  <a:sysClr val="windowText" lastClr="000000"/>
                </a:solidFill>
              </a:rPr>
              <a:t>Ghayda</a:t>
            </a:r>
            <a:r>
              <a:rPr lang="es-ES_tradnl" sz="1000" kern="0" dirty="0" smtClean="0">
                <a:solidFill>
                  <a:sysClr val="windowText" lastClr="000000"/>
                </a:solidFill>
              </a:rPr>
              <a:t> Hassan, PhD, Charles Hui, MD y Laurence J. </a:t>
            </a:r>
            <a:r>
              <a:rPr lang="es-ES_tradnl" sz="1000" kern="0" dirty="0" smtClean="0">
                <a:solidFill>
                  <a:sysClr val="windowText" lastClr="000000"/>
                </a:solidFill>
              </a:rPr>
              <a:t>Kirmayer</a:t>
            </a:r>
            <a:r>
              <a:rPr lang="es-ES_tradnl" sz="1000" kern="0" dirty="0" smtClean="0">
                <a:solidFill>
                  <a:sysClr val="windowText" lastClr="000000"/>
                </a:solidFill>
              </a:rPr>
              <a:t>, MD. "</a:t>
            </a:r>
            <a:r>
              <a:rPr lang="es-ES_tradnl" sz="1000" kern="0" dirty="0" smtClean="0">
                <a:solidFill>
                  <a:sysClr val="windowText" lastClr="000000"/>
                </a:solidFill>
              </a:rPr>
              <a:t>Caring</a:t>
            </a:r>
            <a:r>
              <a:rPr lang="es-ES_tradnl" sz="1000" kern="0" dirty="0" smtClean="0">
                <a:solidFill>
                  <a:sysClr val="windowText" lastClr="000000"/>
                </a:solidFill>
              </a:rPr>
              <a:t> </a:t>
            </a:r>
            <a:r>
              <a:rPr lang="es-ES_tradnl" sz="1000" kern="0" dirty="0" smtClean="0">
                <a:solidFill>
                  <a:sysClr val="windowText" lastClr="000000"/>
                </a:solidFill>
              </a:rPr>
              <a:t>for</a:t>
            </a:r>
            <a:r>
              <a:rPr lang="es-ES_tradnl" sz="1000" kern="0" dirty="0" smtClean="0">
                <a:solidFill>
                  <a:sysClr val="windowText" lastClr="000000"/>
                </a:solidFill>
              </a:rPr>
              <a:t> a </a:t>
            </a:r>
            <a:r>
              <a:rPr lang="es-ES_tradnl" sz="1000" kern="0" dirty="0" smtClean="0">
                <a:solidFill>
                  <a:sysClr val="windowText" lastClr="000000"/>
                </a:solidFill>
              </a:rPr>
              <a:t>Newly</a:t>
            </a:r>
            <a:r>
              <a:rPr lang="es-ES_tradnl" sz="1000" kern="0" dirty="0" smtClean="0">
                <a:solidFill>
                  <a:sysClr val="windowText" lastClr="000000"/>
                </a:solidFill>
              </a:rPr>
              <a:t> </a:t>
            </a:r>
            <a:r>
              <a:rPr lang="es-ES_tradnl" sz="1000" kern="0" dirty="0" smtClean="0">
                <a:solidFill>
                  <a:sysClr val="windowText" lastClr="000000"/>
                </a:solidFill>
              </a:rPr>
              <a:t>Arrived</a:t>
            </a:r>
            <a:r>
              <a:rPr lang="es-ES_tradnl" sz="1000" kern="0" dirty="0" smtClean="0">
                <a:solidFill>
                  <a:sysClr val="windowText" lastClr="000000"/>
                </a:solidFill>
              </a:rPr>
              <a:t> </a:t>
            </a:r>
            <a:r>
              <a:rPr lang="es-ES_tradnl" sz="1000" kern="0" dirty="0" smtClean="0">
                <a:solidFill>
                  <a:sysClr val="windowText" lastClr="000000"/>
                </a:solidFill>
              </a:rPr>
              <a:t>Syrian</a:t>
            </a:r>
            <a:r>
              <a:rPr lang="es-ES_tradnl" sz="1000" kern="0" dirty="0" smtClean="0">
                <a:solidFill>
                  <a:sysClr val="windowText" lastClr="000000"/>
                </a:solidFill>
              </a:rPr>
              <a:t> </a:t>
            </a:r>
            <a:r>
              <a:rPr lang="es-ES_tradnl" sz="1000" kern="0" dirty="0" smtClean="0">
                <a:solidFill>
                  <a:sysClr val="windowText" lastClr="000000"/>
                </a:solidFill>
              </a:rPr>
              <a:t>Refugee</a:t>
            </a:r>
            <a:r>
              <a:rPr lang="es-ES_tradnl" sz="1000" kern="0" dirty="0" smtClean="0">
                <a:solidFill>
                  <a:sysClr val="windowText" lastClr="000000"/>
                </a:solidFill>
              </a:rPr>
              <a:t> </a:t>
            </a:r>
            <a:r>
              <a:rPr lang="es-ES_tradnl" sz="1000" kern="0" dirty="0" smtClean="0">
                <a:solidFill>
                  <a:sysClr val="windowText" lastClr="000000"/>
                </a:solidFill>
              </a:rPr>
              <a:t>Family</a:t>
            </a:r>
            <a:r>
              <a:rPr lang="es-ES_tradnl" sz="1000" kern="0" dirty="0" smtClean="0">
                <a:solidFill>
                  <a:sysClr val="windowText" lastClr="000000"/>
                </a:solidFill>
              </a:rPr>
              <a:t>." Canadian Medical </a:t>
            </a:r>
            <a:r>
              <a:rPr lang="es-ES_tradnl" sz="1000" kern="0" dirty="0" smtClean="0">
                <a:solidFill>
                  <a:sysClr val="windowText" lastClr="000000"/>
                </a:solidFill>
              </a:rPr>
              <a:t>Association</a:t>
            </a:r>
            <a:r>
              <a:rPr lang="es-ES_tradnl" sz="1000" kern="0" dirty="0" smtClean="0">
                <a:solidFill>
                  <a:sysClr val="windowText" lastClr="000000"/>
                </a:solidFill>
              </a:rPr>
              <a:t> </a:t>
            </a:r>
            <a:r>
              <a:rPr lang="es-ES_tradnl" sz="1000" kern="0" dirty="0" smtClean="0">
                <a:solidFill>
                  <a:sysClr val="windowText" lastClr="000000"/>
                </a:solidFill>
              </a:rPr>
              <a:t>Journal</a:t>
            </a:r>
            <a:r>
              <a:rPr lang="es-ES_tradnl" sz="1000" kern="0" dirty="0" smtClean="0">
                <a:solidFill>
                  <a:sysClr val="windowText" lastClr="000000"/>
                </a:solidFill>
              </a:rPr>
              <a:t> 188, no. 3 (11 de enero de 2016): 207-011. Consultado el 20 de septiembre de 2016. doi:10.1503/cmaj.151422.</a:t>
            </a:r>
            <a:endParaRPr kumimoji="0" lang="es-ES_tradnl" sz="1000" b="0" i="0" u="none" strike="noStrike" kern="0" cap="none" spc="0" normalizeH="0" baseline="0" noProof="0" dirty="0" smtClean="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s-ES_tradnl" sz="1000" b="0" i="0" u="none" strike="noStrike" kern="0" cap="none" spc="0" normalizeH="0" baseline="0" noProof="0" dirty="0" smtClean="0">
              <a:ln>
                <a:noFill/>
              </a:ln>
              <a:solidFill>
                <a:sysClr val="windowText" lastClr="000000"/>
              </a:solidFill>
              <a:effectLst/>
              <a:uLnTx/>
              <a:uFillTx/>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s-ES_tradnl" sz="1000" b="0" i="0" u="none" strike="noStrike" kern="0" cap="none" spc="0" normalizeH="0" baseline="0" noProof="0" dirty="0" smtClean="0">
                <a:ln>
                  <a:noFill/>
                </a:ln>
                <a:solidFill>
                  <a:sysClr val="windowText" lastClr="000000"/>
                </a:solidFill>
                <a:effectLst/>
                <a:uLnTx/>
                <a:uFillTx/>
              </a:rPr>
              <a:t>"Genes and </a:t>
            </a:r>
            <a:r>
              <a:rPr kumimoji="0" lang="es-ES_tradnl" sz="1000" b="0" i="0" u="none" strike="noStrike" kern="0" cap="none" spc="0" normalizeH="0" baseline="0" noProof="0" dirty="0" smtClean="0">
                <a:ln>
                  <a:noFill/>
                </a:ln>
                <a:solidFill>
                  <a:sysClr val="windowText" lastClr="000000"/>
                </a:solidFill>
                <a:effectLst/>
                <a:uLnTx/>
                <a:uFillTx/>
              </a:rPr>
              <a:t>Noncommunical</a:t>
            </a:r>
            <a:r>
              <a:rPr kumimoji="0" lang="es-ES_tradnl" sz="1000" b="0" i="0" u="none" strike="noStrike" kern="0" cap="none" spc="0" normalizeH="0" baseline="0" noProof="0" dirty="0" smtClean="0">
                <a:ln>
                  <a:noFill/>
                </a:ln>
                <a:solidFill>
                  <a:sysClr val="windowText" lastClr="000000"/>
                </a:solidFill>
                <a:effectLst/>
                <a:uLnTx/>
                <a:uFillTx/>
              </a:rPr>
              <a:t> </a:t>
            </a:r>
            <a:r>
              <a:rPr kumimoji="0" lang="es-ES_tradnl" sz="1000" b="0" i="0" u="none" strike="noStrike" kern="0" cap="none" spc="0" normalizeH="0" baseline="0" noProof="0" dirty="0" smtClean="0">
                <a:ln>
                  <a:noFill/>
                </a:ln>
                <a:solidFill>
                  <a:sysClr val="windowText" lastClr="000000"/>
                </a:solidFill>
                <a:effectLst/>
                <a:uLnTx/>
                <a:uFillTx/>
              </a:rPr>
              <a:t>Diseases</a:t>
            </a:r>
            <a:r>
              <a:rPr kumimoji="0" lang="es-ES_tradnl" sz="1000" b="0" i="0" u="none" strike="noStrike" kern="0" cap="none" spc="0" normalizeH="0" baseline="0" noProof="0" dirty="0" smtClean="0">
                <a:ln>
                  <a:noFill/>
                </a:ln>
                <a:solidFill>
                  <a:sysClr val="windowText" lastClr="000000"/>
                </a:solidFill>
                <a:effectLst/>
                <a:uLnTx/>
                <a:uFillTx/>
              </a:rPr>
              <a:t>." Organizaci</a:t>
            </a:r>
            <a:r>
              <a:rPr kumimoji="0" lang="es-ES_tradnl" sz="1000" b="0" i="0" u="none" strike="noStrike" kern="0" cap="none" spc="0" normalizeH="0" baseline="0" noProof="0" dirty="0" smtClean="0">
                <a:ln>
                  <a:noFill/>
                </a:ln>
                <a:solidFill>
                  <a:sysClr val="windowText" lastClr="000000"/>
                </a:solidFill>
                <a:effectLst/>
                <a:uLnTx/>
                <a:uFillTx/>
              </a:rPr>
              <a:t>ón Mundial de la Salud</a:t>
            </a:r>
            <a:r>
              <a:rPr kumimoji="0" lang="es-ES_tradnl" sz="1000" b="0" i="0" u="none" strike="noStrike" kern="0" cap="none" spc="0" normalizeH="0" baseline="0" noProof="0" dirty="0" smtClean="0">
                <a:ln>
                  <a:noFill/>
                </a:ln>
                <a:solidFill>
                  <a:sysClr val="windowText" lastClr="000000"/>
                </a:solidFill>
                <a:effectLst/>
                <a:uLnTx/>
                <a:uFillTx/>
              </a:rPr>
              <a:t>. 2016. Consultado el 30 de agosto de 2016. </a:t>
            </a:r>
            <a:r>
              <a:rPr kumimoji="0" lang="es-ES_tradnl" sz="1000" b="0" i="0" u="sng" strike="noStrike" kern="0" cap="none" spc="0" normalizeH="0" baseline="0" noProof="0" dirty="0" smtClean="0">
                <a:ln>
                  <a:noFill/>
                </a:ln>
                <a:solidFill>
                  <a:srgbClr val="0563C1"/>
                </a:solidFill>
                <a:effectLst/>
                <a:uLnTx/>
                <a:uFillTx/>
                <a:hlinkClick r:id="rId11"/>
              </a:rPr>
              <a:t>http://www.who.int/genomics/public/geneticdiseases/en/index3.html</a:t>
            </a:r>
            <a:r>
              <a:rPr kumimoji="0" lang="es-ES_tradnl" sz="1000" b="0" i="0" u="none" strike="noStrike" kern="0" cap="none" spc="0" normalizeH="0" baseline="0" noProof="0" dirty="0" smtClean="0">
                <a:ln>
                  <a:noFill/>
                </a:ln>
                <a:solidFill>
                  <a:sysClr val="windowText" lastClr="000000"/>
                </a:solidFill>
                <a:effectLst/>
                <a:uLnTx/>
                <a:uFillTx/>
              </a:rPr>
              <a:t>. </a:t>
            </a:r>
            <a:endParaRPr kumimoji="0" lang="es-ES_tradnl" sz="18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7000"/>
              </a:lnSpc>
              <a:spcBef>
                <a:spcPts val="0"/>
              </a:spcBef>
              <a:spcAft>
                <a:spcPts val="800"/>
              </a:spcAft>
              <a:buClrTx/>
              <a:buSzTx/>
              <a:buFontTx/>
              <a:buNone/>
              <a:tabLst/>
              <a:defRPr/>
            </a:pPr>
            <a:r>
              <a:rPr kumimoji="0" lang="es-ES_tradnl" sz="1100" b="0" i="0" u="none" strike="noStrike" kern="0" cap="none" spc="0" normalizeH="0" baseline="0" noProof="0" dirty="0" smtClean="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kumimoji="0" lang="es-ES_tradnl"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B28FF02D-F5A3-0648-9CBB-623166A3287F}" type="slidenum">
              <a:rPr lang="es-ES_tradnl" smtClean="0"/>
              <a:pPr/>
              <a:t>18</a:t>
            </a:fld>
            <a:endParaRPr lang="es-ES_tradnl" dirty="0"/>
          </a:p>
        </p:txBody>
      </p:sp>
    </p:spTree>
    <p:extLst>
      <p:ext uri="{BB962C8B-B14F-4D97-AF65-F5344CB8AC3E}">
        <p14:creationId xmlns:p14="http://schemas.microsoft.com/office/powerpoint/2010/main" val="3439250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Resumen</a:t>
            </a:r>
            <a:endParaRPr lang="es-ES_tradnl" dirty="0"/>
          </a:p>
        </p:txBody>
      </p:sp>
      <p:sp>
        <p:nvSpPr>
          <p:cNvPr id="3" name="Content Placeholder 2"/>
          <p:cNvSpPr>
            <a:spLocks noGrp="1"/>
          </p:cNvSpPr>
          <p:nvPr>
            <p:ph idx="1"/>
          </p:nvPr>
        </p:nvSpPr>
        <p:spPr/>
        <p:txBody>
          <a:bodyPr/>
          <a:lstStyle/>
          <a:p>
            <a:r>
              <a:rPr lang="es-ES_tradnl" dirty="0" smtClean="0"/>
              <a:t>La interpretaci</a:t>
            </a:r>
            <a:r>
              <a:rPr lang="es-ES_tradnl" dirty="0" smtClean="0"/>
              <a:t>ón de Canadá de </a:t>
            </a:r>
            <a:r>
              <a:rPr lang="es-ES_tradnl" dirty="0" smtClean="0"/>
              <a:t>migración </a:t>
            </a:r>
            <a:r>
              <a:rPr lang="es-ES_tradnl" dirty="0" smtClean="0"/>
              <a:t>y salud</a:t>
            </a:r>
          </a:p>
          <a:p>
            <a:endParaRPr lang="es-ES_tradnl" dirty="0" smtClean="0"/>
          </a:p>
          <a:p>
            <a:r>
              <a:rPr lang="es-ES_tradnl" dirty="0" smtClean="0"/>
              <a:t>Qué efecto tiene </a:t>
            </a:r>
            <a:r>
              <a:rPr lang="es-ES_tradnl" dirty="0" smtClean="0"/>
              <a:t>el enfoque </a:t>
            </a:r>
            <a:r>
              <a:rPr lang="es-ES_tradnl" dirty="0" smtClean="0"/>
              <a:t>de inmigración de Canadá en la salud de los migrantes</a:t>
            </a:r>
          </a:p>
          <a:p>
            <a:pPr marL="0" indent="0">
              <a:buNone/>
            </a:pPr>
            <a:endParaRPr lang="es-ES_tradnl" dirty="0" smtClean="0"/>
          </a:p>
          <a:p>
            <a:r>
              <a:rPr lang="es-ES_tradnl" dirty="0" smtClean="0"/>
              <a:t>Qué puede aprender Canadá de la Conferencia Regional sobre Migración (CRM)</a:t>
            </a:r>
          </a:p>
        </p:txBody>
      </p:sp>
      <p:sp>
        <p:nvSpPr>
          <p:cNvPr id="5" name="Slide Number Placeholder 4"/>
          <p:cNvSpPr>
            <a:spLocks noGrp="1"/>
          </p:cNvSpPr>
          <p:nvPr>
            <p:ph type="sldNum" sz="quarter" idx="12"/>
          </p:nvPr>
        </p:nvSpPr>
        <p:spPr/>
        <p:txBody>
          <a:bodyPr/>
          <a:lstStyle/>
          <a:p>
            <a:fld id="{B28FF02D-F5A3-0648-9CBB-623166A3287F}" type="slidenum">
              <a:rPr lang="es-ES_tradnl" smtClean="0"/>
              <a:pPr/>
              <a:t>2</a:t>
            </a:fld>
            <a:endParaRPr lang="es-ES_tradnl" dirty="0"/>
          </a:p>
        </p:txBody>
      </p:sp>
    </p:spTree>
    <p:extLst>
      <p:ext uri="{BB962C8B-B14F-4D97-AF65-F5344CB8AC3E}">
        <p14:creationId xmlns:p14="http://schemas.microsoft.com/office/powerpoint/2010/main" val="414802474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857500"/>
            <a:ext cx="8229600" cy="1143000"/>
          </a:xfrm>
        </p:spPr>
        <p:txBody>
          <a:bodyPr>
            <a:normAutofit fontScale="90000"/>
          </a:bodyPr>
          <a:lstStyle/>
          <a:p>
            <a:r>
              <a:rPr lang="es-ES_tradnl" dirty="0" smtClean="0"/>
              <a:t>La interpretaci</a:t>
            </a:r>
            <a:r>
              <a:rPr lang="es-ES_tradnl" dirty="0" smtClean="0"/>
              <a:t>ón de </a:t>
            </a:r>
            <a:r>
              <a:rPr lang="es-ES_tradnl" dirty="0" smtClean="0"/>
              <a:t>Canadá de </a:t>
            </a:r>
            <a:r>
              <a:rPr lang="es-ES_tradnl" dirty="0" smtClean="0"/>
              <a:t/>
            </a:r>
            <a:br>
              <a:rPr lang="es-ES_tradnl" dirty="0" smtClean="0"/>
            </a:br>
            <a:r>
              <a:rPr lang="es-ES_tradnl" dirty="0" smtClean="0"/>
              <a:t>migración y salud </a:t>
            </a:r>
            <a:endParaRPr lang="es-ES_tradnl" dirty="0"/>
          </a:p>
        </p:txBody>
      </p:sp>
      <p:sp>
        <p:nvSpPr>
          <p:cNvPr id="2" name="Slide Number Placeholder 1"/>
          <p:cNvSpPr>
            <a:spLocks noGrp="1"/>
          </p:cNvSpPr>
          <p:nvPr>
            <p:ph type="sldNum" sz="quarter" idx="12"/>
          </p:nvPr>
        </p:nvSpPr>
        <p:spPr/>
        <p:txBody>
          <a:bodyPr/>
          <a:lstStyle/>
          <a:p>
            <a:fld id="{B28FF02D-F5A3-0648-9CBB-623166A3287F}" type="slidenum">
              <a:rPr lang="es-ES_tradnl" smtClean="0"/>
              <a:pPr/>
              <a:t>3</a:t>
            </a:fld>
            <a:endParaRPr lang="es-ES_tradnl" dirty="0"/>
          </a:p>
        </p:txBody>
      </p:sp>
    </p:spTree>
    <p:extLst>
      <p:ext uri="{BB962C8B-B14F-4D97-AF65-F5344CB8AC3E}">
        <p14:creationId xmlns:p14="http://schemas.microsoft.com/office/powerpoint/2010/main" val="57270658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¿Cuál es el efecto de los inmigrantes </a:t>
            </a:r>
            <a:r>
              <a:rPr lang="es-ES_tradnl" dirty="0" smtClean="0"/>
              <a:t>sanos?</a:t>
            </a:r>
            <a:endParaRPr lang="es-ES_tradnl" dirty="0"/>
          </a:p>
        </p:txBody>
      </p:sp>
      <p:sp>
        <p:nvSpPr>
          <p:cNvPr id="3" name="Content Placeholder 2"/>
          <p:cNvSpPr>
            <a:spLocks noGrp="1"/>
          </p:cNvSpPr>
          <p:nvPr>
            <p:ph idx="1"/>
          </p:nvPr>
        </p:nvSpPr>
        <p:spPr>
          <a:xfrm>
            <a:off x="457200" y="1447800"/>
            <a:ext cx="8229600" cy="5149552"/>
          </a:xfrm>
        </p:spPr>
        <p:txBody>
          <a:bodyPr>
            <a:normAutofit fontScale="92500" lnSpcReduction="20000"/>
          </a:bodyPr>
          <a:lstStyle/>
          <a:p>
            <a:r>
              <a:rPr lang="es-ES_tradnl" sz="2000" dirty="0" smtClean="0"/>
              <a:t>Inicialmente, las poblaciones de inmigrantes son más </a:t>
            </a:r>
            <a:r>
              <a:rPr lang="es-ES_tradnl" sz="2000" dirty="0" smtClean="0"/>
              <a:t>sanas </a:t>
            </a:r>
            <a:r>
              <a:rPr lang="es-ES_tradnl" sz="2000" dirty="0" smtClean="0"/>
              <a:t>que las personas nacidas en Canadá, pero sus ventajas de salud disminuyen a lo largo del tiempo.</a:t>
            </a:r>
          </a:p>
          <a:p>
            <a:r>
              <a:rPr lang="es-ES_tradnl" sz="2000" dirty="0" smtClean="0"/>
              <a:t>Medidas/evidencia:</a:t>
            </a:r>
            <a:r>
              <a:rPr lang="es-ES_tradnl" sz="1800" b="1" dirty="0" smtClean="0"/>
              <a:t>							             </a:t>
            </a:r>
          </a:p>
          <a:p>
            <a:pPr marL="0" indent="0">
              <a:spcBef>
                <a:spcPts val="0"/>
              </a:spcBef>
              <a:buNone/>
            </a:pPr>
            <a:r>
              <a:rPr lang="es-ES_tradnl" sz="1800" b="1" dirty="0" smtClean="0"/>
              <a:t>                                               </a:t>
            </a:r>
            <a:endParaRPr lang="es-ES_tradnl" sz="2000" dirty="0" smtClean="0"/>
          </a:p>
          <a:p>
            <a:pPr lvl="1"/>
            <a:r>
              <a:rPr lang="es-ES_tradnl" sz="1800" dirty="0" smtClean="0"/>
              <a:t>Estado de salud según sus</a:t>
            </a:r>
          </a:p>
          <a:p>
            <a:pPr marL="457200" lvl="1" indent="0">
              <a:buNone/>
            </a:pPr>
            <a:r>
              <a:rPr lang="es-ES_tradnl" sz="1800" dirty="0"/>
              <a:t> </a:t>
            </a:r>
            <a:r>
              <a:rPr lang="es-ES_tradnl" sz="1800" dirty="0" smtClean="0"/>
              <a:t>     propias declaraciones</a:t>
            </a:r>
          </a:p>
          <a:p>
            <a:pPr lvl="1"/>
            <a:r>
              <a:rPr lang="es-ES_tradnl" sz="1800" dirty="0" smtClean="0"/>
              <a:t>Índices de enfermedades </a:t>
            </a:r>
          </a:p>
          <a:p>
            <a:pPr marL="457200" lvl="1" indent="0">
              <a:buNone/>
            </a:pPr>
            <a:r>
              <a:rPr lang="es-ES_tradnl" sz="1800" dirty="0"/>
              <a:t> </a:t>
            </a:r>
            <a:r>
              <a:rPr lang="es-ES_tradnl" sz="1800" dirty="0" smtClean="0"/>
              <a:t>     crónicas</a:t>
            </a:r>
          </a:p>
          <a:p>
            <a:pPr lvl="1"/>
            <a:r>
              <a:rPr lang="es-ES_tradnl" sz="1800" dirty="0" smtClean="0"/>
              <a:t>Discapacidades</a:t>
            </a:r>
          </a:p>
          <a:p>
            <a:pPr lvl="1"/>
            <a:r>
              <a:rPr lang="es-ES_tradnl" sz="1800" dirty="0" smtClean="0"/>
              <a:t>Salud mental</a:t>
            </a:r>
          </a:p>
          <a:p>
            <a:pPr lvl="1"/>
            <a:endParaRPr lang="es-ES_tradnl" dirty="0" smtClean="0"/>
          </a:p>
          <a:p>
            <a:pPr lvl="1"/>
            <a:endParaRPr lang="es-ES_tradnl" dirty="0" smtClean="0"/>
          </a:p>
          <a:p>
            <a:pPr lvl="1"/>
            <a:endParaRPr lang="es-ES_tradnl" dirty="0" smtClean="0"/>
          </a:p>
          <a:p>
            <a:pPr lvl="1"/>
            <a:endParaRPr lang="es-ES_tradnl" dirty="0" smtClean="0"/>
          </a:p>
          <a:p>
            <a:pPr marL="0" indent="0">
              <a:buNone/>
            </a:pPr>
            <a:endParaRPr lang="es-ES_tradnl" sz="2000" dirty="0" smtClean="0"/>
          </a:p>
          <a:p>
            <a:r>
              <a:rPr lang="es-ES_tradnl" sz="2000" dirty="0" smtClean="0"/>
              <a:t>Los refugiados corren mayor riesgo de tener un estado de salud deficiente, en comparación con otros grupos de migrantes.</a:t>
            </a:r>
          </a:p>
          <a:p>
            <a:pPr marL="457200" lvl="1" indent="0">
              <a:buNone/>
            </a:pPr>
            <a:endParaRPr lang="es-ES_tradnl" dirty="0" smtClean="0"/>
          </a:p>
          <a:p>
            <a:endParaRPr lang="es-ES_tradnl" dirty="0" smtClean="0"/>
          </a:p>
          <a:p>
            <a:endParaRPr lang="es-ES_tradnl" dirty="0"/>
          </a:p>
        </p:txBody>
      </p:sp>
      <p:grpSp>
        <p:nvGrpSpPr>
          <p:cNvPr id="9" name="Group 8"/>
          <p:cNvGrpSpPr/>
          <p:nvPr/>
        </p:nvGrpSpPr>
        <p:grpSpPr>
          <a:xfrm>
            <a:off x="3851920" y="2132221"/>
            <a:ext cx="4104456" cy="3146979"/>
            <a:chOff x="4499963" y="2617535"/>
            <a:chExt cx="3970784" cy="303820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6555" y="3288160"/>
              <a:ext cx="3538679" cy="2251887"/>
            </a:xfrm>
            <a:prstGeom prst="rect">
              <a:avLst/>
            </a:prstGeom>
          </p:spPr>
        </p:pic>
        <p:sp>
          <p:nvSpPr>
            <p:cNvPr id="6" name="Rectangle 5"/>
            <p:cNvSpPr/>
            <p:nvPr/>
          </p:nvSpPr>
          <p:spPr>
            <a:xfrm>
              <a:off x="4499963" y="2617535"/>
              <a:ext cx="3970784" cy="3038200"/>
            </a:xfrm>
            <a:prstGeom prst="rect">
              <a:avLst/>
            </a:prstGeom>
            <a:noFill/>
            <a:ln w="38100">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dirty="0"/>
            </a:p>
          </p:txBody>
        </p:sp>
        <p:sp>
          <p:nvSpPr>
            <p:cNvPr id="8" name="TextBox 7"/>
            <p:cNvSpPr txBox="1"/>
            <p:nvPr/>
          </p:nvSpPr>
          <p:spPr>
            <a:xfrm>
              <a:off x="4656555" y="2801143"/>
              <a:ext cx="3682695" cy="267424"/>
            </a:xfrm>
            <a:prstGeom prst="rect">
              <a:avLst/>
            </a:prstGeom>
            <a:noFill/>
          </p:spPr>
          <p:txBody>
            <a:bodyPr wrap="square" rtlCol="0">
              <a:spAutoFit/>
            </a:bodyPr>
            <a:lstStyle/>
            <a:p>
              <a:pPr algn="ctr"/>
              <a:r>
                <a:rPr lang="es-ES_tradnl" sz="1200" b="1" dirty="0" smtClean="0"/>
                <a:t>Inmigrantes y canadienses que declararon estar sanos</a:t>
              </a:r>
              <a:r>
                <a:rPr lang="es-ES_tradnl" sz="1200" b="1" baseline="30000" dirty="0" smtClean="0"/>
                <a:t>1</a:t>
              </a:r>
              <a:endParaRPr lang="es-ES_tradnl" sz="1200" dirty="0"/>
            </a:p>
          </p:txBody>
        </p:sp>
      </p:grpSp>
      <p:sp>
        <p:nvSpPr>
          <p:cNvPr id="7" name="Slide Number Placeholder 6"/>
          <p:cNvSpPr>
            <a:spLocks noGrp="1"/>
          </p:cNvSpPr>
          <p:nvPr>
            <p:ph type="sldNum" sz="quarter" idx="12"/>
          </p:nvPr>
        </p:nvSpPr>
        <p:spPr/>
        <p:txBody>
          <a:bodyPr/>
          <a:lstStyle/>
          <a:p>
            <a:fld id="{B28FF02D-F5A3-0648-9CBB-623166A3287F}" type="slidenum">
              <a:rPr lang="es-ES_tradnl" smtClean="0"/>
              <a:pPr/>
              <a:t>4</a:t>
            </a:fld>
            <a:endParaRPr lang="es-ES_tradnl"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¿Por qué los inmigrantes son más sanos al llegar a Canadá?</a:t>
            </a:r>
            <a:endParaRPr lang="es-ES_tradnl" dirty="0"/>
          </a:p>
        </p:txBody>
      </p:sp>
      <p:sp>
        <p:nvSpPr>
          <p:cNvPr id="3" name="Content Placeholder 2"/>
          <p:cNvSpPr>
            <a:spLocks noGrp="1"/>
          </p:cNvSpPr>
          <p:nvPr>
            <p:ph idx="1"/>
          </p:nvPr>
        </p:nvSpPr>
        <p:spPr>
          <a:xfrm>
            <a:off x="457200" y="1340768"/>
            <a:ext cx="8229600" cy="5256584"/>
          </a:xfrm>
        </p:spPr>
        <p:txBody>
          <a:bodyPr>
            <a:normAutofit fontScale="92500" lnSpcReduction="10000"/>
          </a:bodyPr>
          <a:lstStyle/>
          <a:p>
            <a:r>
              <a:rPr lang="es-ES_tradnl" sz="2000" dirty="0" smtClean="0"/>
              <a:t>Las personas que deciden migrar, a menudo tienen un </a:t>
            </a:r>
            <a:r>
              <a:rPr lang="es-ES_tradnl" sz="2000" dirty="0" smtClean="0"/>
              <a:t>nivel </a:t>
            </a:r>
            <a:r>
              <a:rPr lang="es-ES_tradnl" sz="2000" dirty="0" smtClean="0"/>
              <a:t>de vida más alto en su país de origen. </a:t>
            </a:r>
          </a:p>
          <a:p>
            <a:pPr lvl="1"/>
            <a:r>
              <a:rPr lang="es-ES_tradnl" sz="1800" dirty="0" smtClean="0"/>
              <a:t>Tienen acceso a servicios de salud, agua potable y saneamiento.</a:t>
            </a:r>
          </a:p>
          <a:p>
            <a:pPr lvl="1"/>
            <a:r>
              <a:rPr lang="es-ES_tradnl" sz="1800" dirty="0" smtClean="0"/>
              <a:t>Pueden costearse los medicamentos o una dieta más balanceada (con lo que evitan deficiencias de vitaminas y minerales).</a:t>
            </a:r>
          </a:p>
          <a:p>
            <a:pPr lvl="1"/>
            <a:r>
              <a:rPr lang="es-ES_tradnl" sz="1800" dirty="0" smtClean="0"/>
              <a:t>Usualmente tienen un mayor control sobre su vida y entorno que otras personas en su país de origen.</a:t>
            </a:r>
          </a:p>
          <a:p>
            <a:pPr lvl="1"/>
            <a:r>
              <a:rPr lang="es-ES_tradnl" sz="1800" dirty="0" smtClean="0"/>
              <a:t>Están menos </a:t>
            </a:r>
            <a:r>
              <a:rPr lang="es-ES_tradnl" sz="1800" dirty="0" smtClean="0"/>
              <a:t>propensas </a:t>
            </a:r>
            <a:r>
              <a:rPr lang="es-ES_tradnl" sz="1800" dirty="0" smtClean="0"/>
              <a:t>a realizar trabajos manuales y riesgosos, pueden elegir en qué vecindario </a:t>
            </a:r>
            <a:r>
              <a:rPr lang="es-ES_tradnl" sz="1800" dirty="0" smtClean="0"/>
              <a:t>vivir y </a:t>
            </a:r>
            <a:r>
              <a:rPr lang="es-ES_tradnl" sz="1800" dirty="0" smtClean="0"/>
              <a:t>pueden manejar el estrés en su vida.</a:t>
            </a:r>
          </a:p>
          <a:p>
            <a:r>
              <a:rPr lang="es-ES_tradnl" sz="2000" dirty="0" smtClean="0"/>
              <a:t>Incluso en la situación de migración forzosa, los que migran casi siempre son los más jóvenes y sanos.</a:t>
            </a:r>
          </a:p>
          <a:p>
            <a:pPr lvl="1"/>
            <a:r>
              <a:rPr lang="es-ES_tradnl" sz="1800" dirty="0" smtClean="0"/>
              <a:t>Con el movimiento sirio reciente: </a:t>
            </a:r>
            <a:r>
              <a:rPr lang="es-ES_tradnl" sz="1800" dirty="0" smtClean="0"/>
              <a:t>aunque </a:t>
            </a:r>
            <a:r>
              <a:rPr lang="es-ES_tradnl" sz="1800" dirty="0" smtClean="0"/>
              <a:t>se han observado mayores necesidades de salud dental, en </a:t>
            </a:r>
            <a:r>
              <a:rPr lang="es-ES_tradnl" sz="1800" dirty="0" smtClean="0"/>
              <a:t>general </a:t>
            </a:r>
            <a:r>
              <a:rPr lang="es-ES_tradnl" sz="1800" dirty="0" smtClean="0"/>
              <a:t>los costos de los servicios de salud para el grupo han sido relativamente bajos. </a:t>
            </a:r>
            <a:endParaRPr lang="es-ES_tradnl" sz="1700" dirty="0" smtClean="0"/>
          </a:p>
          <a:p>
            <a:pPr>
              <a:buFont typeface="Arial" panose="020B0604020202020204" pitchFamily="34" charset="0"/>
              <a:buChar char="•"/>
            </a:pPr>
            <a:r>
              <a:rPr lang="es-ES_tradnl" sz="2000" dirty="0" smtClean="0"/>
              <a:t>Sin embargo, algunos dicen que su salud parece ser mejor debido a lo siguiente: </a:t>
            </a:r>
          </a:p>
          <a:p>
            <a:pPr>
              <a:buFont typeface="Arial" panose="020B0604020202020204" pitchFamily="34" charset="0"/>
              <a:buChar char="•"/>
            </a:pPr>
            <a:r>
              <a:rPr lang="es-ES_tradnl" sz="1800" dirty="0" smtClean="0"/>
              <a:t>Subutilización de servicios médicos por falta de acceso, </a:t>
            </a:r>
            <a:r>
              <a:rPr lang="es-ES_tradnl" sz="1800" dirty="0" smtClean="0"/>
              <a:t>falta de conciencia </a:t>
            </a:r>
            <a:r>
              <a:rPr lang="es-ES_tradnl" sz="1800" dirty="0" smtClean="0"/>
              <a:t>o barreras culturales y lingüísticas.</a:t>
            </a:r>
          </a:p>
          <a:p>
            <a:endParaRPr lang="es-ES_tradnl" sz="2000" dirty="0" smtClean="0"/>
          </a:p>
          <a:p>
            <a:pPr marL="0" indent="0">
              <a:buNone/>
            </a:pPr>
            <a:endParaRPr lang="es-ES_tradnl" sz="6200" dirty="0" smtClean="0"/>
          </a:p>
          <a:p>
            <a:pPr>
              <a:buFont typeface="Arial" panose="020B0604020202020204" pitchFamily="34" charset="0"/>
              <a:buChar char="•"/>
            </a:pPr>
            <a:endParaRPr lang="es-ES_tradnl" dirty="0" smtClean="0"/>
          </a:p>
          <a:p>
            <a:pPr marL="0" indent="0">
              <a:buNone/>
            </a:pPr>
            <a:endParaRPr lang="es-ES_tradnl" dirty="0" smtClean="0"/>
          </a:p>
          <a:p>
            <a:pPr lvl="1"/>
            <a:endParaRPr lang="es-ES_tradnl" dirty="0"/>
          </a:p>
        </p:txBody>
      </p:sp>
      <p:sp>
        <p:nvSpPr>
          <p:cNvPr id="5" name="Slide Number Placeholder 4"/>
          <p:cNvSpPr>
            <a:spLocks noGrp="1"/>
          </p:cNvSpPr>
          <p:nvPr>
            <p:ph type="sldNum" sz="quarter" idx="12"/>
          </p:nvPr>
        </p:nvSpPr>
        <p:spPr/>
        <p:txBody>
          <a:bodyPr/>
          <a:lstStyle/>
          <a:p>
            <a:fld id="{B28FF02D-F5A3-0648-9CBB-623166A3287F}" type="slidenum">
              <a:rPr lang="es-ES_tradnl" smtClean="0"/>
              <a:pPr/>
              <a:t>5</a:t>
            </a:fld>
            <a:endParaRPr lang="es-ES_tradnl" dirty="0"/>
          </a:p>
        </p:txBody>
      </p:sp>
    </p:spTree>
    <p:extLst>
      <p:ext uri="{BB962C8B-B14F-4D97-AF65-F5344CB8AC3E}">
        <p14:creationId xmlns:p14="http://schemas.microsoft.com/office/powerpoint/2010/main" val="73098258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¿Y por qué empeora su estado de </a:t>
            </a:r>
            <a:r>
              <a:rPr lang="es-ES_tradnl" dirty="0" smtClean="0"/>
              <a:t>salud </a:t>
            </a:r>
            <a:r>
              <a:rPr lang="es-ES_tradnl" dirty="0" smtClean="0"/>
              <a:t>a lo largo del tiempo cuando viven en Canadá? </a:t>
            </a:r>
            <a:br>
              <a:rPr lang="es-ES_tradnl" dirty="0" smtClean="0"/>
            </a:br>
            <a:endParaRPr lang="es-ES_tradnl" dirty="0"/>
          </a:p>
        </p:txBody>
      </p:sp>
      <p:sp>
        <p:nvSpPr>
          <p:cNvPr id="3" name="Content Placeholder 2"/>
          <p:cNvSpPr>
            <a:spLocks noGrp="1"/>
          </p:cNvSpPr>
          <p:nvPr>
            <p:ph idx="1"/>
          </p:nvPr>
        </p:nvSpPr>
        <p:spPr>
          <a:xfrm>
            <a:off x="457200" y="1124744"/>
            <a:ext cx="8229600" cy="5400600"/>
          </a:xfrm>
        </p:spPr>
        <p:txBody>
          <a:bodyPr>
            <a:normAutofit/>
          </a:bodyPr>
          <a:lstStyle/>
          <a:p>
            <a:pPr marL="342900" lvl="1" indent="-342900">
              <a:buFont typeface="Arial"/>
              <a:buChar char="•"/>
            </a:pPr>
            <a:r>
              <a:rPr lang="es-ES_tradnl" sz="2000" dirty="0" smtClean="0"/>
              <a:t>Cuentan con </a:t>
            </a:r>
            <a:r>
              <a:rPr lang="es-ES_tradnl" sz="2000" dirty="0" smtClean="0"/>
              <a:t>menos apoyo de </a:t>
            </a:r>
            <a:r>
              <a:rPr lang="es-ES_tradnl" sz="2000" dirty="0" smtClean="0"/>
              <a:t>su</a:t>
            </a:r>
            <a:r>
              <a:rPr lang="es-ES_tradnl" sz="2000" dirty="0" smtClean="0"/>
              <a:t> </a:t>
            </a:r>
            <a:r>
              <a:rPr lang="es-ES_tradnl" sz="2000" dirty="0" smtClean="0"/>
              <a:t>comunidad o familia</a:t>
            </a:r>
            <a:endParaRPr lang="es-ES_tradnl" dirty="0" smtClean="0"/>
          </a:p>
          <a:p>
            <a:pPr marL="742950" lvl="2" indent="-342900"/>
            <a:endParaRPr lang="es-ES_tradnl" dirty="0" smtClean="0"/>
          </a:p>
          <a:p>
            <a:pPr marL="742950" lvl="2" indent="-342900"/>
            <a:endParaRPr lang="es-ES_tradnl" dirty="0" smtClean="0"/>
          </a:p>
          <a:p>
            <a:pPr marL="742950" lvl="2" indent="-342900"/>
            <a:endParaRPr lang="es-ES_tradnl" dirty="0" smtClean="0"/>
          </a:p>
          <a:p>
            <a:pPr marL="342900" lvl="1" indent="-342900">
              <a:buFont typeface="Arial"/>
              <a:buChar char="•"/>
            </a:pPr>
            <a:endParaRPr lang="es-ES_tradnl" sz="2000" dirty="0" smtClean="0"/>
          </a:p>
          <a:p>
            <a:pPr marL="0" lvl="1" indent="0">
              <a:buNone/>
            </a:pPr>
            <a:endParaRPr lang="es-ES_tradnl" sz="2000" dirty="0" smtClean="0"/>
          </a:p>
          <a:p>
            <a:pPr marL="0" lvl="1" indent="0">
              <a:buNone/>
            </a:pPr>
            <a:endParaRPr lang="es-ES_tradnl" sz="2000" dirty="0" smtClean="0"/>
          </a:p>
          <a:p>
            <a:pPr marL="0" lvl="1" indent="0">
              <a:buNone/>
            </a:pPr>
            <a:endParaRPr lang="es-ES_tradnl" sz="2000" dirty="0" smtClean="0"/>
          </a:p>
          <a:p>
            <a:pPr marL="0" lvl="1" indent="0">
              <a:buNone/>
            </a:pPr>
            <a:endParaRPr lang="es-ES_tradnl" sz="2000" dirty="0" smtClean="0"/>
          </a:p>
          <a:p>
            <a:pPr marL="0" lvl="1" indent="0">
              <a:buNone/>
            </a:pPr>
            <a:endParaRPr lang="es-ES_tradnl" sz="2000" dirty="0" smtClean="0"/>
          </a:p>
          <a:p>
            <a:pPr marL="342900" lvl="1" indent="-342900">
              <a:buFont typeface="Arial"/>
              <a:buChar char="•"/>
            </a:pPr>
            <a:r>
              <a:rPr lang="es-ES_tradnl" sz="2000" dirty="0" smtClean="0"/>
              <a:t>Pérdida de su estatus socioeconómico</a:t>
            </a:r>
            <a:endParaRPr lang="es-ES_tradnl" sz="1900" dirty="0" smtClean="0"/>
          </a:p>
          <a:p>
            <a:pPr marL="685800" lvl="2"/>
            <a:r>
              <a:rPr lang="es-ES_tradnl" dirty="0" smtClean="0"/>
              <a:t>Muchas veces significa una reducción en la capacidad de participar plenamente en la sociedad y tomar control pleno de su </a:t>
            </a:r>
            <a:r>
              <a:rPr lang="es-ES_tradnl" dirty="0" smtClean="0"/>
              <a:t>vida</a:t>
            </a:r>
            <a:endParaRPr lang="es-ES_tradnl" dirty="0" smtClean="0"/>
          </a:p>
          <a:p>
            <a:pPr marL="685800" lvl="2"/>
            <a:r>
              <a:rPr lang="es-ES_tradnl" dirty="0" smtClean="0"/>
              <a:t>A su vez, puede conducir a estrés crónico e incrementar el riesgo de sufrir </a:t>
            </a:r>
            <a:r>
              <a:rPr lang="es-ES_tradnl" dirty="0" smtClean="0"/>
              <a:t>diversas </a:t>
            </a:r>
            <a:r>
              <a:rPr lang="es-ES_tradnl" dirty="0" smtClean="0"/>
              <a:t>enfermedades, particularmente enfermedades </a:t>
            </a:r>
            <a:r>
              <a:rPr lang="es-ES_tradnl" dirty="0" smtClean="0"/>
              <a:t>cardíacas</a:t>
            </a:r>
            <a:r>
              <a:rPr lang="es-ES_tradnl" baseline="30000" dirty="0" smtClean="0"/>
              <a:t>3 </a:t>
            </a:r>
            <a:endParaRPr lang="es-ES_tradnl" dirty="0" smtClean="0"/>
          </a:p>
          <a:p>
            <a:pPr marL="742950" lvl="2" indent="-342900"/>
            <a:endParaRPr lang="es-ES_tradnl" dirty="0" smtClean="0"/>
          </a:p>
          <a:p>
            <a:pPr marL="742950" lvl="2" indent="-342900"/>
            <a:endParaRPr lang="es-ES_tradnl" dirty="0" smtClean="0"/>
          </a:p>
          <a:p>
            <a:pPr marL="342900" lvl="1" indent="-342900">
              <a:buFont typeface="Arial"/>
              <a:buChar char="•"/>
            </a:pPr>
            <a:endParaRPr lang="es-ES_tradnl" dirty="0" smtClean="0"/>
          </a:p>
          <a:p>
            <a:endParaRPr lang="es-ES_tradnl" dirty="0"/>
          </a:p>
        </p:txBody>
      </p:sp>
      <p:grpSp>
        <p:nvGrpSpPr>
          <p:cNvPr id="10" name="Group 9"/>
          <p:cNvGrpSpPr/>
          <p:nvPr/>
        </p:nvGrpSpPr>
        <p:grpSpPr>
          <a:xfrm>
            <a:off x="899592" y="1554437"/>
            <a:ext cx="4265713" cy="2952328"/>
            <a:chOff x="1907705" y="1628800"/>
            <a:chExt cx="4265713" cy="2952328"/>
          </a:xfrm>
        </p:grpSpPr>
        <p:sp>
          <p:nvSpPr>
            <p:cNvPr id="7" name="Rectangle 6"/>
            <p:cNvSpPr/>
            <p:nvPr/>
          </p:nvSpPr>
          <p:spPr>
            <a:xfrm>
              <a:off x="1907705" y="1628800"/>
              <a:ext cx="4262671" cy="2952328"/>
            </a:xfrm>
            <a:prstGeom prst="rect">
              <a:avLst/>
            </a:prstGeom>
            <a:noFill/>
            <a:ln w="38100">
              <a:solidFill>
                <a:srgbClr val="FF99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dirty="0"/>
            </a:p>
          </p:txBody>
        </p:sp>
        <p:grpSp>
          <p:nvGrpSpPr>
            <p:cNvPr id="9" name="Group 8"/>
            <p:cNvGrpSpPr/>
            <p:nvPr/>
          </p:nvGrpSpPr>
          <p:grpSpPr>
            <a:xfrm>
              <a:off x="1923427" y="1747385"/>
              <a:ext cx="4249991" cy="2728920"/>
              <a:chOff x="4475106" y="2802331"/>
              <a:chExt cx="3402106" cy="2003046"/>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5327" y="3214164"/>
                <a:ext cx="2717792" cy="1591213"/>
              </a:xfrm>
              <a:prstGeom prst="rect">
                <a:avLst/>
              </a:prstGeom>
            </p:spPr>
          </p:pic>
          <p:sp>
            <p:nvSpPr>
              <p:cNvPr id="8" name="TextBox 7"/>
              <p:cNvSpPr txBox="1"/>
              <p:nvPr/>
            </p:nvSpPr>
            <p:spPr>
              <a:xfrm>
                <a:off x="4475106" y="2802331"/>
                <a:ext cx="3402106" cy="338865"/>
              </a:xfrm>
              <a:prstGeom prst="rect">
                <a:avLst/>
              </a:prstGeom>
              <a:noFill/>
            </p:spPr>
            <p:txBody>
              <a:bodyPr wrap="square" rtlCol="0">
                <a:spAutoFit/>
              </a:bodyPr>
              <a:lstStyle/>
              <a:p>
                <a:r>
                  <a:rPr lang="es-ES_tradnl" sz="1200" b="1" dirty="0" smtClean="0"/>
                  <a:t>Inmigrantes reportados como “sanos” por su participación en organizaciones</a:t>
                </a:r>
                <a:r>
                  <a:rPr lang="es-ES_tradnl" sz="1200" b="1" baseline="30000" dirty="0" smtClean="0"/>
                  <a:t>2</a:t>
                </a:r>
                <a:endParaRPr lang="es-ES_tradnl" sz="1200" b="1" dirty="0"/>
              </a:p>
            </p:txBody>
          </p:sp>
        </p:grpSp>
      </p:grpSp>
      <p:sp>
        <p:nvSpPr>
          <p:cNvPr id="6" name="Slide Number Placeholder 5"/>
          <p:cNvSpPr>
            <a:spLocks noGrp="1"/>
          </p:cNvSpPr>
          <p:nvPr>
            <p:ph type="sldNum" sz="quarter" idx="12"/>
          </p:nvPr>
        </p:nvSpPr>
        <p:spPr/>
        <p:txBody>
          <a:bodyPr/>
          <a:lstStyle/>
          <a:p>
            <a:fld id="{B28FF02D-F5A3-0648-9CBB-623166A3287F}" type="slidenum">
              <a:rPr lang="es-ES_tradnl" smtClean="0"/>
              <a:pPr/>
              <a:t>6</a:t>
            </a:fld>
            <a:endParaRPr lang="es-ES_tradnl" dirty="0"/>
          </a:p>
        </p:txBody>
      </p:sp>
    </p:spTree>
    <p:extLst>
      <p:ext uri="{BB962C8B-B14F-4D97-AF65-F5344CB8AC3E}">
        <p14:creationId xmlns:p14="http://schemas.microsoft.com/office/powerpoint/2010/main" val="51740763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63272" cy="990600"/>
          </a:xfrm>
        </p:spPr>
        <p:txBody>
          <a:bodyPr/>
          <a:lstStyle/>
          <a:p>
            <a:r>
              <a:rPr lang="es-ES_tradnl" dirty="0" smtClean="0"/>
              <a:t>¿Y por qué empeora su estado de </a:t>
            </a:r>
            <a:r>
              <a:rPr lang="es-ES_tradnl" dirty="0" smtClean="0"/>
              <a:t>salud </a:t>
            </a:r>
            <a:r>
              <a:rPr lang="es-ES_tradnl" dirty="0" smtClean="0"/>
              <a:t>a lo largo del tiempo cuando viven en Canadá? (continuación)</a:t>
            </a:r>
            <a:endParaRPr lang="es-ES_tradnl" dirty="0"/>
          </a:p>
        </p:txBody>
      </p:sp>
      <p:sp>
        <p:nvSpPr>
          <p:cNvPr id="3" name="Content Placeholder 2"/>
          <p:cNvSpPr>
            <a:spLocks noGrp="1"/>
          </p:cNvSpPr>
          <p:nvPr>
            <p:ph idx="1"/>
          </p:nvPr>
        </p:nvSpPr>
        <p:spPr>
          <a:xfrm>
            <a:off x="457200" y="1628800"/>
            <a:ext cx="8229600" cy="5112568"/>
          </a:xfrm>
        </p:spPr>
        <p:txBody>
          <a:bodyPr>
            <a:normAutofit/>
          </a:bodyPr>
          <a:lstStyle/>
          <a:p>
            <a:pPr marL="342900" lvl="1" indent="-342900">
              <a:buFont typeface="Arial"/>
              <a:buChar char="•"/>
            </a:pPr>
            <a:r>
              <a:rPr lang="es-ES_tradnl" sz="2000" dirty="0" smtClean="0"/>
              <a:t>Otros factores que pueden entrar en juego</a:t>
            </a:r>
          </a:p>
          <a:p>
            <a:pPr marL="342900" lvl="1" indent="-342900">
              <a:buFont typeface="Arial"/>
              <a:buChar char="•"/>
            </a:pPr>
            <a:endParaRPr lang="es-ES_tradnl" sz="2000" dirty="0" smtClean="0"/>
          </a:p>
          <a:p>
            <a:pPr marL="342900" lvl="1" indent="-342900">
              <a:buFont typeface="Arial"/>
              <a:buChar char="•"/>
            </a:pPr>
            <a:r>
              <a:rPr lang="es-ES_tradnl" sz="2000" dirty="0" smtClean="0"/>
              <a:t>Efectos adversos a causa del nuevo clima norteño</a:t>
            </a:r>
          </a:p>
          <a:p>
            <a:pPr marL="971550" lvl="2" indent="-571500">
              <a:buFont typeface="Calibri" panose="020F0502020204030204" pitchFamily="34" charset="0"/>
              <a:buChar char="−"/>
            </a:pPr>
            <a:r>
              <a:rPr lang="es-ES_tradnl" dirty="0" smtClean="0"/>
              <a:t>Estudio de deficiencia de vitamina D</a:t>
            </a:r>
            <a:r>
              <a:rPr lang="es-ES_tradnl" baseline="30000" dirty="0" smtClean="0"/>
              <a:t>4</a:t>
            </a:r>
          </a:p>
          <a:p>
            <a:pPr marL="971550" lvl="2" indent="-571500">
              <a:buFont typeface="Calibri" panose="020F0502020204030204" pitchFamily="34" charset="0"/>
              <a:buChar char="−"/>
            </a:pPr>
            <a:endParaRPr lang="es-ES_tradnl" dirty="0" smtClean="0"/>
          </a:p>
          <a:p>
            <a:r>
              <a:rPr lang="es-ES_tradnl" sz="2000" dirty="0" smtClean="0"/>
              <a:t>Adopción de conductas de salud inadecuadas en el país de destino </a:t>
            </a:r>
          </a:p>
          <a:p>
            <a:endParaRPr lang="es-ES_tradnl" sz="2000" dirty="0" smtClean="0"/>
          </a:p>
          <a:p>
            <a:pPr marL="342900" lvl="1" indent="-342900">
              <a:buFont typeface="Arial"/>
              <a:buChar char="•"/>
            </a:pPr>
            <a:r>
              <a:rPr lang="es-ES_tradnl" sz="2000" dirty="0" smtClean="0"/>
              <a:t>El costo alto de la vivienda en algunas ciudades canadienses, diferencias en los entornos edificados</a:t>
            </a:r>
            <a:endParaRPr lang="es-ES_tradnl" sz="2000" dirty="0" smtClean="0"/>
          </a:p>
          <a:p>
            <a:pPr marL="742950" lvl="2" indent="-342900">
              <a:buFont typeface="Calibri" panose="020F0502020204030204" pitchFamily="34" charset="0"/>
              <a:buChar char="−"/>
            </a:pPr>
            <a:r>
              <a:rPr lang="es-ES_tradnl" dirty="0" smtClean="0"/>
              <a:t>Barrios con menos recursos y servicios</a:t>
            </a:r>
            <a:r>
              <a:rPr lang="es-ES_tradnl" i="1" baseline="30000" dirty="0" smtClean="0"/>
              <a:t>5</a:t>
            </a:r>
            <a:endParaRPr lang="es-ES_tradnl" i="1" dirty="0" smtClean="0"/>
          </a:p>
          <a:p>
            <a:pPr marL="742950" lvl="2" indent="-342900">
              <a:buFont typeface="Calibri" panose="020F0502020204030204" pitchFamily="34" charset="0"/>
              <a:buChar char="−"/>
            </a:pPr>
            <a:r>
              <a:rPr lang="es-ES_tradnl" dirty="0" smtClean="0"/>
              <a:t>Posibilidad de desplazarse a pie en el barrio o comunidad</a:t>
            </a:r>
            <a:r>
              <a:rPr lang="es-ES_tradnl" i="1" baseline="30000" dirty="0" smtClean="0"/>
              <a:t>5</a:t>
            </a:r>
            <a:endParaRPr lang="es-ES_tradnl" i="1" baseline="30000" dirty="0" smtClean="0"/>
          </a:p>
          <a:p>
            <a:pPr marL="742950" lvl="2" indent="-342900">
              <a:buFont typeface="Calibri" panose="020F0502020204030204" pitchFamily="34" charset="0"/>
              <a:buChar char="−"/>
            </a:pPr>
            <a:r>
              <a:rPr lang="es-ES_tradnl" dirty="0" smtClean="0"/>
              <a:t>Disponibilidad y accesibilidad de tiendas de venta de verduras y frutas frescas en el barrio o comunidad, en lugar de ventas de com</a:t>
            </a:r>
            <a:r>
              <a:rPr lang="es-ES_tradnl" dirty="0" smtClean="0"/>
              <a:t>ida rápida</a:t>
            </a:r>
            <a:r>
              <a:rPr lang="es-ES_tradnl" baseline="30000" dirty="0" smtClean="0"/>
              <a:t>5</a:t>
            </a:r>
            <a:endParaRPr lang="es-ES_tradnl" baseline="30000" dirty="0" smtClean="0"/>
          </a:p>
          <a:p>
            <a:pPr marL="400050" lvl="2" indent="0">
              <a:buNone/>
            </a:pPr>
            <a:endParaRPr lang="es-ES_tradnl" sz="3300" baseline="30000" dirty="0" smtClean="0"/>
          </a:p>
          <a:p>
            <a:pPr marL="742950" lvl="2" indent="-342900"/>
            <a:endParaRPr lang="es-ES_tradnl" sz="3300" baseline="30000" dirty="0" smtClean="0"/>
          </a:p>
          <a:p>
            <a:pPr marL="742950" lvl="2" indent="-342900"/>
            <a:endParaRPr lang="es-ES_tradnl" sz="1900" i="1" dirty="0" smtClean="0"/>
          </a:p>
          <a:p>
            <a:pPr marL="0" lvl="1" indent="0" algn="ctr">
              <a:buNone/>
            </a:pPr>
            <a:endParaRPr lang="es-ES_tradnl" sz="2400" i="1" dirty="0" smtClean="0"/>
          </a:p>
          <a:p>
            <a:pPr marL="342900" lvl="1" indent="-342900">
              <a:buFont typeface="Arial"/>
              <a:buChar char="•"/>
            </a:pPr>
            <a:endParaRPr lang="es-ES_tradnl" dirty="0" smtClean="0"/>
          </a:p>
          <a:p>
            <a:endParaRPr lang="es-ES_tradnl" dirty="0"/>
          </a:p>
        </p:txBody>
      </p:sp>
      <p:sp>
        <p:nvSpPr>
          <p:cNvPr id="5" name="Slide Number Placeholder 4"/>
          <p:cNvSpPr>
            <a:spLocks noGrp="1"/>
          </p:cNvSpPr>
          <p:nvPr>
            <p:ph type="sldNum" sz="quarter" idx="12"/>
          </p:nvPr>
        </p:nvSpPr>
        <p:spPr/>
        <p:txBody>
          <a:bodyPr/>
          <a:lstStyle/>
          <a:p>
            <a:fld id="{B28FF02D-F5A3-0648-9CBB-623166A3287F}" type="slidenum">
              <a:rPr lang="es-ES_tradnl" smtClean="0"/>
              <a:pPr/>
              <a:t>7</a:t>
            </a:fld>
            <a:endParaRPr lang="es-ES_tradnl" dirty="0"/>
          </a:p>
        </p:txBody>
      </p:sp>
    </p:spTree>
    <p:extLst>
      <p:ext uri="{BB962C8B-B14F-4D97-AF65-F5344CB8AC3E}">
        <p14:creationId xmlns:p14="http://schemas.microsoft.com/office/powerpoint/2010/main" val="22671849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0"/>
            <a:ext cx="8229600" cy="1143000"/>
          </a:xfrm>
        </p:spPr>
        <p:txBody>
          <a:bodyPr>
            <a:normAutofit fontScale="90000"/>
          </a:bodyPr>
          <a:lstStyle/>
          <a:p>
            <a:r>
              <a:rPr lang="es-ES_tradnl" dirty="0"/>
              <a:t>Qué efecto tiene </a:t>
            </a:r>
            <a:r>
              <a:rPr lang="es-ES_tradnl" dirty="0" smtClean="0"/>
              <a:t>el enfoque </a:t>
            </a:r>
            <a:r>
              <a:rPr lang="es-ES_tradnl" dirty="0"/>
              <a:t>de inmigración de Canadá en la salud de los migrantes</a:t>
            </a:r>
          </a:p>
        </p:txBody>
      </p:sp>
      <p:sp>
        <p:nvSpPr>
          <p:cNvPr id="3" name="Slide Number Placeholder 2"/>
          <p:cNvSpPr>
            <a:spLocks noGrp="1"/>
          </p:cNvSpPr>
          <p:nvPr>
            <p:ph type="sldNum" sz="quarter" idx="12"/>
          </p:nvPr>
        </p:nvSpPr>
        <p:spPr/>
        <p:txBody>
          <a:bodyPr/>
          <a:lstStyle/>
          <a:p>
            <a:fld id="{B28FF02D-F5A3-0648-9CBB-623166A3287F}" type="slidenum">
              <a:rPr lang="es-ES_tradnl" smtClean="0"/>
              <a:pPr/>
              <a:t>8</a:t>
            </a:fld>
            <a:endParaRPr lang="es-ES_tradnl" dirty="0"/>
          </a:p>
        </p:txBody>
      </p:sp>
    </p:spTree>
    <p:extLst>
      <p:ext uri="{BB962C8B-B14F-4D97-AF65-F5344CB8AC3E}">
        <p14:creationId xmlns:p14="http://schemas.microsoft.com/office/powerpoint/2010/main" val="849764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Selecci</a:t>
            </a:r>
            <a:r>
              <a:rPr lang="es-ES_tradnl" dirty="0" smtClean="0"/>
              <a:t>ón basada en el capital humano</a:t>
            </a:r>
            <a:endParaRPr lang="es-ES_tradnl" dirty="0"/>
          </a:p>
        </p:txBody>
      </p:sp>
      <p:sp>
        <p:nvSpPr>
          <p:cNvPr id="3" name="Content Placeholder 2"/>
          <p:cNvSpPr>
            <a:spLocks noGrp="1"/>
          </p:cNvSpPr>
          <p:nvPr>
            <p:ph idx="1"/>
          </p:nvPr>
        </p:nvSpPr>
        <p:spPr>
          <a:xfrm>
            <a:off x="457200" y="1196752"/>
            <a:ext cx="8229600" cy="5256584"/>
          </a:xfrm>
        </p:spPr>
        <p:txBody>
          <a:bodyPr>
            <a:normAutofit fontScale="92500" lnSpcReduction="20000"/>
          </a:bodyPr>
          <a:lstStyle/>
          <a:p>
            <a:pPr lvl="0"/>
            <a:r>
              <a:rPr lang="es-ES_tradnl" sz="2000" dirty="0" smtClean="0"/>
              <a:t>En Canad</a:t>
            </a:r>
            <a:r>
              <a:rPr lang="es-ES_tradnl" sz="2000" dirty="0" smtClean="0"/>
              <a:t>á, el proceso de inmigración económica hace mayor énfasis en los perfiles económicos para seleccionar a personas que se adapten mejor a Canadá; y hace mucho menos énfasis en la inmigración por razones familiares y humanitarias.</a:t>
            </a:r>
            <a:endParaRPr lang="es-ES_tradnl" sz="2000" dirty="0" smtClean="0"/>
          </a:p>
          <a:p>
            <a:endParaRPr lang="es-ES_tradnl" sz="2000" dirty="0" smtClean="0"/>
          </a:p>
          <a:p>
            <a:r>
              <a:rPr lang="es-ES_tradnl" sz="2000" dirty="0" smtClean="0"/>
              <a:t>Algunas personas que llegan a Canad</a:t>
            </a:r>
            <a:r>
              <a:rPr lang="es-ES_tradnl" sz="2000" dirty="0" smtClean="0"/>
              <a:t>á solicitan inmigrar como inmigrantes calificados a través de la categoría denominada </a:t>
            </a:r>
            <a:r>
              <a:rPr lang="es-ES_tradnl" sz="2000" b="1" dirty="0" smtClean="0"/>
              <a:t>Express </a:t>
            </a:r>
            <a:r>
              <a:rPr lang="es-ES_tradnl" sz="2000" b="1" dirty="0" smtClean="0"/>
              <a:t>Entry</a:t>
            </a:r>
            <a:r>
              <a:rPr lang="es-ES_tradnl" sz="2000" b="1" dirty="0" smtClean="0"/>
              <a:t> </a:t>
            </a:r>
            <a:r>
              <a:rPr lang="es-ES_tradnl" sz="2000" b="1" dirty="0" smtClean="0"/>
              <a:t>Category</a:t>
            </a:r>
            <a:r>
              <a:rPr lang="es-ES_tradnl" sz="2000" b="1" dirty="0" smtClean="0"/>
              <a:t> (categor</a:t>
            </a:r>
            <a:r>
              <a:rPr lang="es-ES_tradnl" sz="2000" b="1" dirty="0" smtClean="0"/>
              <a:t>ía de ingreso rápido).</a:t>
            </a:r>
            <a:endParaRPr lang="es-ES_tradnl" sz="2000" b="1" dirty="0" smtClean="0"/>
          </a:p>
          <a:p>
            <a:r>
              <a:rPr lang="es-ES_tradnl" sz="2000" dirty="0" smtClean="0"/>
              <a:t>En esta categor</a:t>
            </a:r>
            <a:r>
              <a:rPr lang="es-ES_tradnl" sz="2000" dirty="0" smtClean="0"/>
              <a:t>ía se utiliza un sistema de clasificación integral (</a:t>
            </a:r>
            <a:r>
              <a:rPr lang="es-ES_tradnl" sz="2000" dirty="0" smtClean="0"/>
              <a:t>Comprehensive</a:t>
            </a:r>
            <a:r>
              <a:rPr lang="es-ES_tradnl" sz="2000" dirty="0" smtClean="0"/>
              <a:t> Ranking </a:t>
            </a:r>
            <a:r>
              <a:rPr lang="es-ES_tradnl" sz="2000" dirty="0" smtClean="0"/>
              <a:t>System</a:t>
            </a:r>
            <a:r>
              <a:rPr lang="es-ES_tradnl" sz="2000" dirty="0" smtClean="0"/>
              <a:t> (CRS)</a:t>
            </a:r>
            <a:r>
              <a:rPr lang="es-ES_tradnl" sz="2000" baseline="30000" dirty="0" smtClean="0"/>
              <a:t>6</a:t>
            </a:r>
            <a:r>
              <a:rPr lang="es-ES_tradnl" sz="2000" dirty="0" smtClean="0"/>
              <a:t>.</a:t>
            </a:r>
          </a:p>
          <a:p>
            <a:pPr lvl="1"/>
            <a:r>
              <a:rPr lang="es-ES_tradnl" sz="1800" dirty="0" smtClean="0"/>
              <a:t>Los aspectos evaluados incluyen los siguientes:</a:t>
            </a:r>
          </a:p>
          <a:p>
            <a:pPr lvl="2"/>
            <a:r>
              <a:rPr lang="es-ES_tradnl" sz="1600" dirty="0" smtClean="0"/>
              <a:t>Aptitudes</a:t>
            </a:r>
          </a:p>
          <a:p>
            <a:pPr lvl="2"/>
            <a:r>
              <a:rPr lang="es-ES_tradnl" sz="1600" dirty="0" smtClean="0"/>
              <a:t>Experiencia laboral</a:t>
            </a:r>
          </a:p>
          <a:p>
            <a:pPr lvl="2"/>
            <a:r>
              <a:rPr lang="es-ES_tradnl" sz="1600" dirty="0" smtClean="0"/>
              <a:t>Idiomas</a:t>
            </a:r>
          </a:p>
          <a:p>
            <a:pPr lvl="2"/>
            <a:r>
              <a:rPr lang="es-ES_tradnl" sz="1600" dirty="0" smtClean="0"/>
              <a:t>Educaci</a:t>
            </a:r>
            <a:r>
              <a:rPr lang="es-ES_tradnl" sz="1600" dirty="0" smtClean="0"/>
              <a:t>ón y otros factores</a:t>
            </a:r>
            <a:endParaRPr lang="es-ES_tradnl" sz="1600" dirty="0" smtClean="0"/>
          </a:p>
          <a:p>
            <a:pPr lvl="2"/>
            <a:r>
              <a:rPr lang="es-ES_tradnl" sz="1600" dirty="0" smtClean="0"/>
              <a:t>Se otorgan puntos adicionales por contar con una oferta de empleo </a:t>
            </a:r>
            <a:r>
              <a:rPr lang="es-ES_tradnl" sz="1600" dirty="0" smtClean="0"/>
              <a:t>o un nombramiento provincial</a:t>
            </a:r>
            <a:endParaRPr lang="es-ES_tradnl" sz="2000" dirty="0" smtClean="0"/>
          </a:p>
          <a:p>
            <a:r>
              <a:rPr lang="es-ES_tradnl" sz="2000" dirty="0" smtClean="0"/>
              <a:t>Las personas bajo esta categor</a:t>
            </a:r>
            <a:r>
              <a:rPr lang="es-ES_tradnl" sz="2000" dirty="0" smtClean="0"/>
              <a:t>ía suelen tener un nivel de vida más alto en su país de origen, lo que </a:t>
            </a:r>
            <a:r>
              <a:rPr lang="es-ES_tradnl" sz="2000" dirty="0" smtClean="0"/>
              <a:t>usualmente significa que tienen mejores indicadores de salud; esto sesga aún más el efecto de los inmigrantes sanos.</a:t>
            </a:r>
            <a:endParaRPr lang="es-ES_tradnl" dirty="0" smtClean="0"/>
          </a:p>
        </p:txBody>
      </p:sp>
      <p:sp>
        <p:nvSpPr>
          <p:cNvPr id="5" name="Slide Number Placeholder 4"/>
          <p:cNvSpPr>
            <a:spLocks noGrp="1"/>
          </p:cNvSpPr>
          <p:nvPr>
            <p:ph type="sldNum" sz="quarter" idx="12"/>
          </p:nvPr>
        </p:nvSpPr>
        <p:spPr/>
        <p:txBody>
          <a:bodyPr/>
          <a:lstStyle/>
          <a:p>
            <a:fld id="{B28FF02D-F5A3-0648-9CBB-623166A3287F}" type="slidenum">
              <a:rPr lang="es-ES_tradnl" smtClean="0"/>
              <a:pPr/>
              <a:t>9</a:t>
            </a:fld>
            <a:endParaRPr lang="es-ES_tradnl" dirty="0"/>
          </a:p>
        </p:txBody>
      </p:sp>
    </p:spTree>
    <p:extLst>
      <p:ext uri="{BB962C8B-B14F-4D97-AF65-F5344CB8AC3E}">
        <p14:creationId xmlns:p14="http://schemas.microsoft.com/office/powerpoint/2010/main" val="1496646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10339</TotalTime>
  <Words>2594</Words>
  <Application>Microsoft Macintosh PowerPoint</Application>
  <PresentationFormat>Presentación en pantalla (4:3)</PresentationFormat>
  <Paragraphs>267</Paragraphs>
  <Slides>18</Slides>
  <Notes>18</Notes>
  <HiddenSlides>0</HiddenSlides>
  <MMClips>0</MMClips>
  <ScaleCrop>false</ScaleCrop>
  <HeadingPairs>
    <vt:vector size="4" baseType="variant">
      <vt:variant>
        <vt:lpstr>Tema</vt:lpstr>
      </vt:variant>
      <vt:variant>
        <vt:i4>2</vt:i4>
      </vt:variant>
      <vt:variant>
        <vt:lpstr>Títulos de diapositiva</vt:lpstr>
      </vt:variant>
      <vt:variant>
        <vt:i4>18</vt:i4>
      </vt:variant>
    </vt:vector>
  </HeadingPairs>
  <TitlesOfParts>
    <vt:vector size="20" baseType="lpstr">
      <vt:lpstr>Office Theme</vt:lpstr>
      <vt:lpstr>1_Office Theme</vt:lpstr>
      <vt:lpstr>Presentación de PowerPoint</vt:lpstr>
      <vt:lpstr>Resumen</vt:lpstr>
      <vt:lpstr>La interpretación de Canadá de  migración y salud </vt:lpstr>
      <vt:lpstr>¿Cuál es el efecto de los inmigrantes sanos?</vt:lpstr>
      <vt:lpstr>¿Por qué los inmigrantes son más sanos al llegar a Canadá?</vt:lpstr>
      <vt:lpstr>¿Y por qué empeora su estado de salud a lo largo del tiempo cuando viven en Canadá?  </vt:lpstr>
      <vt:lpstr>¿Y por qué empeora su estado de salud a lo largo del tiempo cuando viven en Canadá? (continuación)</vt:lpstr>
      <vt:lpstr>Qué efecto tiene el enfoque de inmigración de Canadá en la salud de los migrantes</vt:lpstr>
      <vt:lpstr>Selección basada en el capital humano</vt:lpstr>
      <vt:lpstr>Medidas de control de la salud antes de llegar a Canadá</vt:lpstr>
      <vt:lpstr>Integración y apoyo, una vez que están en Canadá</vt:lpstr>
      <vt:lpstr>… Incluye financiamiento federal para apoyo a nivel comunitario</vt:lpstr>
      <vt:lpstr>Qué puede aprender Canadá de la Conferencia Regional sobre Migración (CRM)</vt:lpstr>
      <vt:lpstr>Patrones de riesgo al tratar con enfermedades contagiosas</vt:lpstr>
      <vt:lpstr>Patrones de riesgo al tratar con grupos de población específicos</vt:lpstr>
      <vt:lpstr>Patrones de riesgo en la migración forzosa e irregular</vt:lpstr>
      <vt:lpstr> Y hay más cosas que Canadá puede aprender…</vt:lpstr>
      <vt:lpstr>Referencias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IRCC</dc:creator>
  <cp:keywords/>
  <dc:description/>
  <cp:lastModifiedBy>Christiane Lehnhoff</cp:lastModifiedBy>
  <cp:revision>263</cp:revision>
  <cp:lastPrinted>2016-09-20T20:13:11Z</cp:lastPrinted>
  <dcterms:created xsi:type="dcterms:W3CDTF">2015-12-04T14:21:12Z</dcterms:created>
  <dcterms:modified xsi:type="dcterms:W3CDTF">2016-09-29T18:23:27Z</dcterms:modified>
  <cp:category/>
</cp:coreProperties>
</file>