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262" r:id="rId2"/>
    <p:sldId id="265" r:id="rId3"/>
    <p:sldId id="264" r:id="rId4"/>
    <p:sldId id="268" r:id="rId5"/>
    <p:sldId id="269" r:id="rId6"/>
    <p:sldId id="274" r:id="rId7"/>
    <p:sldId id="272" r:id="rId8"/>
    <p:sldId id="273" r:id="rId9"/>
    <p:sldId id="275" r:id="rId10"/>
    <p:sldId id="271" r:id="rId11"/>
    <p:sldId id="267" r:id="rId12"/>
    <p:sldId id="270" r:id="rId13"/>
    <p:sldId id="27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quez.Mary" initials="M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371" autoAdjust="0"/>
  </p:normalViewPr>
  <p:slideViewPr>
    <p:cSldViewPr>
      <p:cViewPr varScale="1">
        <p:scale>
          <a:sx n="60" d="100"/>
          <a:sy n="60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18D0D6-5176-4155-B142-CA107DBE6A08}" type="datetimeFigureOut">
              <a:rPr lang="es-CR" smtClean="0"/>
              <a:t>28/09/2016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729A5C-CE7C-4D89-B34F-96CA4BAB9C4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5965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CAA2B8-1353-42E2-8AC4-EF30C5A256A4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CBF25C-103F-405D-BEFE-6F0C9CD97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86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57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84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lnSpc>
                <a:spcPct val="90000"/>
              </a:lnSpc>
              <a:buFontTx/>
              <a:buNone/>
            </a:pP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43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32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19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CBF25C-103F-405D-BEFE-6F0C9CD972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52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404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61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216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7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43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79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tizenship-en-v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 userDrawn="1">
            <p:ph type="ftr" sz="quarter" idx="11"/>
          </p:nvPr>
        </p:nvSpPr>
        <p:spPr>
          <a:xfrm>
            <a:off x="5029200" y="587524"/>
            <a:ext cx="2458616" cy="196552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Classification (if any)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7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1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0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7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7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4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1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2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7E6E1-4A27-4E4D-AEFB-6920EE82047B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AFDB46-2BF2-40A6-83CE-5E32C5A5A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5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4849688" cy="1143000"/>
          </a:xfrm>
        </p:spPr>
        <p:txBody>
          <a:bodyPr>
            <a:noAutofit/>
          </a:bodyPr>
          <a:lstStyle/>
          <a:p>
            <a:r>
              <a:rPr lang="es-ES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Examen </a:t>
            </a:r>
            <a:r>
              <a:rPr lang="es-ES" sz="1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médico de inmigración de </a:t>
            </a:r>
            <a:r>
              <a:rPr lang="es-ES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Canadá (EMI)</a:t>
            </a:r>
            <a:endParaRPr lang="en-CA" sz="1600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CA" sz="1200" b="1" dirty="0" smtClean="0">
                <a:solidFill>
                  <a:schemeClr val="tx1"/>
                </a:solidFill>
              </a:rPr>
              <a:t>28 s</a:t>
            </a:r>
            <a:r>
              <a:rPr lang="es-CR" sz="1200" b="1" dirty="0" err="1" smtClean="0">
                <a:solidFill>
                  <a:schemeClr val="tx1"/>
                </a:solidFill>
              </a:rPr>
              <a:t>eptiembre</a:t>
            </a:r>
            <a:r>
              <a:rPr lang="en-CA" sz="1200" b="1" dirty="0" smtClean="0">
                <a:solidFill>
                  <a:schemeClr val="tx1"/>
                </a:solidFill>
              </a:rPr>
              <a:t> 2016, San José, Costa Rica    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b="1" dirty="0" smtClean="0">
                <a:solidFill>
                  <a:schemeClr val="tx1"/>
                </a:solidFill>
              </a:rPr>
              <a:t>Formularios de necesidades para refugiados y reasentamiento</a:t>
            </a:r>
            <a:endParaRPr lang="fr-CA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700808"/>
            <a:ext cx="7272807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chemeClr val="tx1"/>
                </a:solidFill>
              </a:rPr>
              <a:t>Evaluación de la necesidad de reasentamiento para TODOS </a:t>
            </a:r>
            <a:r>
              <a:rPr lang="es-ES" dirty="0">
                <a:solidFill>
                  <a:schemeClr val="tx1"/>
                </a:solidFill>
              </a:rPr>
              <a:t>los refugiados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s-ES" dirty="0" smtClean="0">
                <a:solidFill>
                  <a:schemeClr val="tx1"/>
                </a:solidFill>
              </a:rPr>
              <a:t>La </a:t>
            </a:r>
            <a:r>
              <a:rPr lang="es-ES" dirty="0">
                <a:solidFill>
                  <a:schemeClr val="tx1"/>
                </a:solidFill>
              </a:rPr>
              <a:t>evaluación funcional (por ejemplo, </a:t>
            </a:r>
            <a:r>
              <a:rPr lang="es-ES" dirty="0" smtClean="0">
                <a:solidFill>
                  <a:schemeClr val="tx1"/>
                </a:solidFill>
              </a:rPr>
              <a:t>audición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visión, </a:t>
            </a:r>
            <a:r>
              <a:rPr lang="es-ES" dirty="0">
                <a:solidFill>
                  <a:schemeClr val="tx1"/>
                </a:solidFill>
              </a:rPr>
              <a:t>habla, </a:t>
            </a:r>
            <a:r>
              <a:rPr lang="es-ES" dirty="0" smtClean="0">
                <a:solidFill>
                  <a:schemeClr val="tx1"/>
                </a:solidFill>
              </a:rPr>
              <a:t>cognición</a:t>
            </a:r>
            <a:r>
              <a:rPr lang="es-ES" dirty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movilidad </a:t>
            </a:r>
            <a:r>
              <a:rPr lang="es-ES" dirty="0">
                <a:solidFill>
                  <a:schemeClr val="tx1"/>
                </a:solidFill>
              </a:rPr>
              <a:t>y otros impedimentos)</a:t>
            </a:r>
            <a:br>
              <a:rPr lang="es-ES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R</a:t>
            </a:r>
            <a:r>
              <a:rPr lang="es-ES" dirty="0" err="1" smtClean="0">
                <a:solidFill>
                  <a:schemeClr val="tx1"/>
                </a:solidFill>
              </a:rPr>
              <a:t>equisitos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especiales de viaje (por ejemplo, sillas de ruedas, escolta médica, etc.)</a:t>
            </a:r>
            <a:br>
              <a:rPr lang="es-ES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s-ES" dirty="0">
                <a:solidFill>
                  <a:schemeClr val="tx1"/>
                </a:solidFill>
              </a:rPr>
              <a:t>R</a:t>
            </a:r>
            <a:r>
              <a:rPr lang="es-ES" dirty="0" smtClean="0">
                <a:solidFill>
                  <a:schemeClr val="tx1"/>
                </a:solidFill>
              </a:rPr>
              <a:t>equisitos </a:t>
            </a:r>
            <a:r>
              <a:rPr lang="es-ES" dirty="0">
                <a:solidFill>
                  <a:schemeClr val="tx1"/>
                </a:solidFill>
              </a:rPr>
              <a:t>de servicio posterior a la llegada (consulta con un profesional de la salud a la llegada / en x semanas, servicios a largo plazo, etc.)</a:t>
            </a:r>
            <a:br>
              <a:rPr lang="es-ES" dirty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s-ES" dirty="0" smtClean="0">
                <a:solidFill>
                  <a:schemeClr val="tx1"/>
                </a:solidFill>
              </a:rPr>
              <a:t>Vivienda </a:t>
            </a:r>
            <a:r>
              <a:rPr lang="es-ES" dirty="0">
                <a:solidFill>
                  <a:schemeClr val="tx1"/>
                </a:solidFill>
              </a:rPr>
              <a:t>y actividades o necesidades de asistencia diaria (por ejemplo, el acceso en silla de ruedas, / cuidados en el hogar </a:t>
            </a:r>
            <a:r>
              <a:rPr lang="es-ES" dirty="0" smtClean="0">
                <a:solidFill>
                  <a:schemeClr val="tx1"/>
                </a:solidFill>
              </a:rPr>
              <a:t>permanente/periódica</a:t>
            </a:r>
            <a:r>
              <a:rPr lang="es-ES" dirty="0">
                <a:solidFill>
                  <a:schemeClr val="tx1"/>
                </a:solidFill>
              </a:rPr>
              <a:t>, etc.)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es-ES" dirty="0" smtClean="0">
                <a:solidFill>
                  <a:schemeClr val="tx1"/>
                </a:solidFill>
              </a:rPr>
              <a:t>Otras </a:t>
            </a:r>
            <a:r>
              <a:rPr lang="es-ES" dirty="0">
                <a:solidFill>
                  <a:schemeClr val="tx1"/>
                </a:solidFill>
              </a:rPr>
              <a:t>necesidades de reasentamiento</a:t>
            </a:r>
            <a:endParaRPr lang="fr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624110"/>
            <a:ext cx="7884368" cy="1280890"/>
          </a:xfrm>
        </p:spPr>
        <p:txBody>
          <a:bodyPr>
            <a:noAutofit/>
          </a:bodyPr>
          <a:lstStyle/>
          <a:p>
            <a:r>
              <a:rPr lang="en-CA" sz="2800" dirty="0" err="1" smtClean="0">
                <a:solidFill>
                  <a:schemeClr val="tx1"/>
                </a:solidFill>
              </a:rPr>
              <a:t>Clasfificando</a:t>
            </a:r>
            <a:r>
              <a:rPr lang="en-CA" sz="2800" dirty="0" smtClean="0">
                <a:solidFill>
                  <a:schemeClr val="tx1"/>
                </a:solidFill>
              </a:rPr>
              <a:t> el EMI</a:t>
            </a:r>
            <a:r>
              <a:rPr lang="en-CA" sz="2800" i="1" dirty="0">
                <a:solidFill>
                  <a:srgbClr val="FF0000"/>
                </a:solidFill>
              </a:rPr>
              <a:t/>
            </a:r>
            <a:br>
              <a:rPr lang="en-CA" sz="2800" i="1" dirty="0">
                <a:solidFill>
                  <a:srgbClr val="FF0000"/>
                </a:solidFill>
              </a:rPr>
            </a:br>
            <a:endParaRPr lang="fr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3" y="2133600"/>
            <a:ext cx="7274768" cy="3777622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Grado </a:t>
            </a:r>
            <a:r>
              <a:rPr lang="es-ES" b="1" dirty="0">
                <a:solidFill>
                  <a:srgbClr val="FF0000"/>
                </a:solidFill>
              </a:rPr>
              <a:t>A</a:t>
            </a:r>
            <a:r>
              <a:rPr lang="en-CA" b="1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examen </a:t>
            </a:r>
            <a:r>
              <a:rPr lang="es-ES" dirty="0">
                <a:solidFill>
                  <a:schemeClr val="tx1"/>
                </a:solidFill>
              </a:rPr>
              <a:t>normal</a:t>
            </a:r>
            <a:endParaRPr lang="en-CA" dirty="0" smtClean="0">
              <a:solidFill>
                <a:schemeClr val="tx1"/>
              </a:solidFill>
            </a:endParaRPr>
          </a:p>
          <a:p>
            <a:r>
              <a:rPr lang="es-ES" dirty="0" smtClean="0">
                <a:solidFill>
                  <a:schemeClr val="tx1"/>
                </a:solidFill>
              </a:rPr>
              <a:t>o </a:t>
            </a:r>
            <a:r>
              <a:rPr lang="es-ES" dirty="0">
                <a:solidFill>
                  <a:schemeClr val="tx1"/>
                </a:solidFill>
              </a:rPr>
              <a:t>condiciones que no tienen ningún impacto sobre la </a:t>
            </a:r>
            <a:r>
              <a:rPr lang="es-ES" dirty="0" smtClean="0">
                <a:solidFill>
                  <a:schemeClr val="tx1"/>
                </a:solidFill>
              </a:rPr>
              <a:t>inmigración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624110"/>
            <a:ext cx="7884368" cy="1280890"/>
          </a:xfrm>
        </p:spPr>
        <p:txBody>
          <a:bodyPr>
            <a:noAutofit/>
          </a:bodyPr>
          <a:lstStyle/>
          <a:p>
            <a:r>
              <a:rPr lang="en-CA" sz="2800" dirty="0" err="1" smtClean="0">
                <a:solidFill>
                  <a:schemeClr val="tx1"/>
                </a:solidFill>
              </a:rPr>
              <a:t>Clasificando</a:t>
            </a:r>
            <a:r>
              <a:rPr lang="en-CA" sz="2800" dirty="0" smtClean="0">
                <a:solidFill>
                  <a:schemeClr val="tx1"/>
                </a:solidFill>
              </a:rPr>
              <a:t> el EMI</a:t>
            </a:r>
            <a:r>
              <a:rPr lang="en-CA" sz="2800" i="1" dirty="0">
                <a:solidFill>
                  <a:srgbClr val="FF0000"/>
                </a:solidFill>
              </a:rPr>
              <a:t/>
            </a:r>
            <a:br>
              <a:rPr lang="en-CA" sz="2800" i="1" dirty="0">
                <a:solidFill>
                  <a:srgbClr val="FF0000"/>
                </a:solidFill>
              </a:rPr>
            </a:br>
            <a:endParaRPr lang="fr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05000"/>
            <a:ext cx="7776863" cy="4476328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Grado</a:t>
            </a:r>
            <a:r>
              <a:rPr lang="en-US" b="1" dirty="0" smtClean="0">
                <a:solidFill>
                  <a:schemeClr val="tx1"/>
                </a:solidFill>
              </a:rPr>
              <a:t> B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El </a:t>
            </a:r>
            <a:r>
              <a:rPr lang="es-ES" dirty="0" smtClean="0">
                <a:solidFill>
                  <a:schemeClr val="tx1"/>
                </a:solidFill>
              </a:rPr>
              <a:t>caso </a:t>
            </a:r>
            <a:r>
              <a:rPr lang="es-ES" dirty="0">
                <a:solidFill>
                  <a:schemeClr val="tx1"/>
                </a:solidFill>
              </a:rPr>
              <a:t>se </a:t>
            </a:r>
            <a:r>
              <a:rPr lang="es-ES" dirty="0" smtClean="0">
                <a:solidFill>
                  <a:schemeClr val="tx1"/>
                </a:solidFill>
              </a:rPr>
              <a:t>avisa a </a:t>
            </a:r>
            <a:r>
              <a:rPr lang="es-ES" dirty="0">
                <a:solidFill>
                  <a:schemeClr val="tx1"/>
                </a:solidFill>
              </a:rPr>
              <a:t>la Oficina Regional Medical</a:t>
            </a:r>
            <a:endParaRPr lang="en-US" dirty="0">
              <a:solidFill>
                <a:schemeClr val="tx1"/>
              </a:solidFill>
            </a:endParaRPr>
          </a:p>
          <a:p>
            <a:pPr marL="57150" indent="0">
              <a:buNone/>
            </a:pPr>
            <a:r>
              <a:rPr lang="es-ES" dirty="0" smtClean="0">
                <a:solidFill>
                  <a:schemeClr val="tx1"/>
                </a:solidFill>
              </a:rPr>
              <a:t>Condiciones </a:t>
            </a:r>
            <a:r>
              <a:rPr lang="es-ES" dirty="0">
                <a:solidFill>
                  <a:schemeClr val="tx1"/>
                </a:solidFill>
              </a:rPr>
              <a:t>que </a:t>
            </a:r>
            <a:r>
              <a:rPr lang="es-ES" dirty="0" smtClean="0">
                <a:solidFill>
                  <a:schemeClr val="tx1"/>
                </a:solidFill>
              </a:rPr>
              <a:t>valen </a:t>
            </a:r>
            <a:r>
              <a:rPr lang="es-ES" dirty="0">
                <a:solidFill>
                  <a:schemeClr val="tx1"/>
                </a:solidFill>
              </a:rPr>
              <a:t>la pena </a:t>
            </a:r>
            <a:r>
              <a:rPr lang="es-ES" dirty="0" smtClean="0">
                <a:solidFill>
                  <a:schemeClr val="tx1"/>
                </a:solidFill>
              </a:rPr>
              <a:t>alertar a </a:t>
            </a:r>
            <a:r>
              <a:rPr lang="es-ES" dirty="0">
                <a:solidFill>
                  <a:schemeClr val="tx1"/>
                </a:solidFill>
              </a:rPr>
              <a:t>las provincias se indican en el apartado de comentarios que aparece cuando el caso se clasifica B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s-ES" dirty="0" smtClean="0">
                <a:solidFill>
                  <a:schemeClr val="tx1"/>
                </a:solidFill>
              </a:rPr>
              <a:t>p.ej</a:t>
            </a:r>
            <a:r>
              <a:rPr lang="es-ES" dirty="0">
                <a:solidFill>
                  <a:schemeClr val="tx1"/>
                </a:solidFill>
              </a:rPr>
              <a:t>. condiciones médicas crónicas que requerirán </a:t>
            </a:r>
            <a:r>
              <a:rPr lang="es-ES" dirty="0" smtClean="0">
                <a:solidFill>
                  <a:schemeClr val="tx1"/>
                </a:solidFill>
              </a:rPr>
              <a:t>de seguimiento significativo, tal como </a:t>
            </a:r>
            <a:r>
              <a:rPr lang="es-ES" dirty="0" err="1" smtClean="0">
                <a:solidFill>
                  <a:schemeClr val="tx1"/>
                </a:solidFill>
              </a:rPr>
              <a:t>diabetis</a:t>
            </a:r>
            <a:r>
              <a:rPr lang="es-ES" dirty="0">
                <a:solidFill>
                  <a:schemeClr val="tx1"/>
                </a:solidFill>
              </a:rPr>
              <a:t>, hipertensión, cáncer de menos de 5 años, retraso del desarrollo, demencia ...</a:t>
            </a:r>
            <a:br>
              <a:rPr lang="es-E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Condiciones </a:t>
            </a:r>
            <a:r>
              <a:rPr lang="es-ES" dirty="0">
                <a:solidFill>
                  <a:schemeClr val="tx1"/>
                </a:solidFill>
              </a:rPr>
              <a:t>de Salud Pública o </a:t>
            </a:r>
            <a:r>
              <a:rPr lang="es-ES" dirty="0" smtClean="0">
                <a:solidFill>
                  <a:schemeClr val="tx1"/>
                </a:solidFill>
              </a:rPr>
              <a:t>Seguridad </a:t>
            </a:r>
            <a:r>
              <a:rPr lang="es-ES" dirty="0">
                <a:solidFill>
                  <a:schemeClr val="tx1"/>
                </a:solidFill>
              </a:rPr>
              <a:t>Pública (</a:t>
            </a:r>
            <a:r>
              <a:rPr lang="es-ES" dirty="0" smtClean="0">
                <a:solidFill>
                  <a:schemeClr val="tx1"/>
                </a:solidFill>
              </a:rPr>
              <a:t>TB, </a:t>
            </a:r>
            <a:r>
              <a:rPr lang="es-ES" dirty="0">
                <a:solidFill>
                  <a:schemeClr val="tx1"/>
                </a:solidFill>
              </a:rPr>
              <a:t>sífilis o VIH positivos, comportamiento violento)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8128000" cy="6096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124744"/>
            <a:ext cx="6410672" cy="3777622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fr-CA" sz="2400" b="1" dirty="0" smtClean="0">
                <a:solidFill>
                  <a:schemeClr val="accent4"/>
                </a:solidFill>
              </a:rPr>
              <a:t>Gracias – Merci – </a:t>
            </a:r>
            <a:r>
              <a:rPr lang="fr-CA" sz="2400" b="1" dirty="0" err="1" smtClean="0">
                <a:solidFill>
                  <a:schemeClr val="accent4"/>
                </a:solidFill>
              </a:rPr>
              <a:t>Thank-you</a:t>
            </a:r>
            <a:endParaRPr lang="fr-CA" sz="2400" b="1" dirty="0" smtClean="0">
              <a:solidFill>
                <a:schemeClr val="accent4"/>
              </a:solidFill>
            </a:endParaRPr>
          </a:p>
          <a:p>
            <a:pPr marL="400050" lvl="1" indent="0">
              <a:buNone/>
            </a:pPr>
            <a:r>
              <a:rPr lang="fr-CA" sz="2400" b="1" dirty="0" err="1" smtClean="0">
                <a:solidFill>
                  <a:schemeClr val="accent4"/>
                </a:solidFill>
              </a:rPr>
              <a:t>Any</a:t>
            </a:r>
            <a:r>
              <a:rPr lang="fr-CA" sz="2400" b="1" dirty="0" smtClean="0">
                <a:solidFill>
                  <a:schemeClr val="accent4"/>
                </a:solidFill>
              </a:rPr>
              <a:t> Questions ?</a:t>
            </a:r>
          </a:p>
          <a:p>
            <a:pPr marL="400050" lvl="1" indent="0">
              <a:buNone/>
            </a:pPr>
            <a:r>
              <a:rPr lang="fr-CA" sz="2400" b="1" dirty="0" err="1" smtClean="0">
                <a:solidFill>
                  <a:schemeClr val="accent4"/>
                </a:solidFill>
              </a:rPr>
              <a:t>Preguntas</a:t>
            </a:r>
            <a:r>
              <a:rPr lang="fr-CA" sz="2400" b="1" dirty="0" smtClean="0">
                <a:solidFill>
                  <a:schemeClr val="accent4"/>
                </a:solidFill>
              </a:rPr>
              <a:t>?</a:t>
            </a:r>
            <a:endParaRPr lang="fr-CA" sz="2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8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¿Porqué hacemos un EMI?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Para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proteger la salud de </a:t>
            </a: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personas en Canadá</a:t>
            </a:r>
          </a:p>
          <a:p>
            <a:pPr marL="0" indent="0">
              <a:buNone/>
            </a:pPr>
            <a:endParaRPr lang="es-E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Proteger la seguridad pública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CA" dirty="0" smtClean="0">
                <a:solidFill>
                  <a:schemeClr val="tx1"/>
                </a:solidFill>
              </a:rPr>
              <a:t>3.  </a:t>
            </a:r>
            <a:r>
              <a:rPr lang="es-E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reducir y prevenir la demanda excesiva </a:t>
            </a:r>
            <a:r>
              <a:rPr lang="es-E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 de salud y 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sociales en Canadá</a:t>
            </a:r>
            <a:endParaRPr lang="fr-C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3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624736" cy="760288"/>
          </a:xfrm>
        </p:spPr>
        <p:txBody>
          <a:bodyPr>
            <a:noAutofit/>
          </a:bodyPr>
          <a:lstStyle/>
          <a:p>
            <a:r>
              <a:rPr lang="es-ES" b="1" dirty="0" smtClean="0">
                <a:solidFill>
                  <a:schemeClr val="tx1"/>
                </a:solidFill>
              </a:rPr>
              <a:t>¿Quién </a:t>
            </a:r>
            <a:r>
              <a:rPr lang="es-ES" b="1" dirty="0">
                <a:solidFill>
                  <a:schemeClr val="tx1"/>
                </a:solidFill>
              </a:rPr>
              <a:t>necesita una Examen </a:t>
            </a:r>
            <a:r>
              <a:rPr lang="es-ES" b="1" dirty="0" smtClean="0">
                <a:solidFill>
                  <a:schemeClr val="tx1"/>
                </a:solidFill>
              </a:rPr>
              <a:t>Médico </a:t>
            </a:r>
            <a:r>
              <a:rPr lang="es-ES" b="1" dirty="0">
                <a:solidFill>
                  <a:schemeClr val="tx1"/>
                </a:solidFill>
              </a:rPr>
              <a:t>de </a:t>
            </a:r>
            <a:r>
              <a:rPr lang="es-ES" b="1" dirty="0" smtClean="0">
                <a:solidFill>
                  <a:schemeClr val="tx1"/>
                </a:solidFill>
              </a:rPr>
              <a:t>Inmigración para </a:t>
            </a:r>
            <a:r>
              <a:rPr lang="es-ES" b="1" dirty="0">
                <a:solidFill>
                  <a:schemeClr val="tx1"/>
                </a:solidFill>
              </a:rPr>
              <a:t>Canadá</a:t>
            </a:r>
            <a:r>
              <a:rPr lang="es-ES" b="1" dirty="0" smtClean="0">
                <a:solidFill>
                  <a:schemeClr val="tx1"/>
                </a:solidFill>
              </a:rPr>
              <a:t>?</a:t>
            </a:r>
            <a:endParaRPr lang="fr-CA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03648" y="1988840"/>
            <a:ext cx="7200800" cy="443865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Todos </a:t>
            </a:r>
            <a:r>
              <a:rPr lang="es-ES" dirty="0">
                <a:solidFill>
                  <a:schemeClr val="tx1"/>
                </a:solidFill>
              </a:rPr>
              <a:t>los inmigrantes (residentes permanentes)</a:t>
            </a:r>
            <a:endParaRPr lang="fr-CA" dirty="0">
              <a:solidFill>
                <a:schemeClr val="tx1"/>
              </a:solidFill>
            </a:endParaRPr>
          </a:p>
          <a:p>
            <a:r>
              <a:rPr lang="es-ES" sz="1800" dirty="0" smtClean="0">
                <a:solidFill>
                  <a:schemeClr val="tx1"/>
                </a:solidFill>
              </a:rPr>
              <a:t>Los </a:t>
            </a:r>
            <a:r>
              <a:rPr lang="es-ES" sz="1800" dirty="0">
                <a:solidFill>
                  <a:schemeClr val="tx1"/>
                </a:solidFill>
              </a:rPr>
              <a:t>residentes temporales (trabajadores, estudiantes, visitantes) procedentes de la zona de la tuberculosis endémica y</a:t>
            </a:r>
            <a:endParaRPr lang="en-CA" sz="1800" dirty="0">
              <a:solidFill>
                <a:schemeClr val="tx1"/>
              </a:solidFill>
            </a:endParaRP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i) para permanecer </a:t>
            </a:r>
            <a:r>
              <a:rPr lang="es-ES" dirty="0">
                <a:solidFill>
                  <a:schemeClr val="tx1"/>
                </a:solidFill>
              </a:rPr>
              <a:t>por más de 6 meses ó</a:t>
            </a:r>
            <a:endParaRPr lang="es-ES" dirty="0" smtClean="0">
              <a:solidFill>
                <a:schemeClr val="tx1"/>
              </a:solidFill>
            </a:endParaRPr>
          </a:p>
          <a:p>
            <a:pPr lvl="1"/>
            <a:r>
              <a:rPr lang="es-ES" dirty="0" smtClean="0">
                <a:solidFill>
                  <a:schemeClr val="tx1"/>
                </a:solidFill>
              </a:rPr>
              <a:t>ii</a:t>
            </a:r>
            <a:r>
              <a:rPr lang="es-ES" dirty="0">
                <a:solidFill>
                  <a:schemeClr val="tx1"/>
                </a:solidFill>
              </a:rPr>
              <a:t>) quienes trabajan en un campo que afecta a la salud pública (por ejemplo, trabajadores en el sector </a:t>
            </a:r>
            <a:r>
              <a:rPr lang="es-ES" dirty="0" smtClean="0">
                <a:solidFill>
                  <a:schemeClr val="tx1"/>
                </a:solidFill>
              </a:rPr>
              <a:t>salud</a:t>
            </a:r>
            <a:r>
              <a:rPr lang="es-ES" dirty="0">
                <a:solidFill>
                  <a:schemeClr val="tx1"/>
                </a:solidFill>
              </a:rPr>
              <a:t>, maestros, proveedores de cuidado de niños) </a:t>
            </a:r>
            <a:r>
              <a:rPr lang="es-ES" dirty="0" smtClean="0">
                <a:solidFill>
                  <a:schemeClr val="tx1"/>
                </a:solidFill>
              </a:rPr>
              <a:t>– hay más </a:t>
            </a:r>
            <a:r>
              <a:rPr lang="es-ES" dirty="0">
                <a:solidFill>
                  <a:schemeClr val="tx1"/>
                </a:solidFill>
              </a:rPr>
              <a:t>de 150.000 </a:t>
            </a:r>
            <a:r>
              <a:rPr lang="es-ES" dirty="0" smtClean="0">
                <a:solidFill>
                  <a:schemeClr val="tx1"/>
                </a:solidFill>
              </a:rPr>
              <a:t>cada </a:t>
            </a:r>
            <a:r>
              <a:rPr lang="es-ES" dirty="0">
                <a:solidFill>
                  <a:schemeClr val="tx1"/>
                </a:solidFill>
              </a:rPr>
              <a:t>año</a:t>
            </a:r>
            <a:endParaRPr lang="fr-CA" dirty="0">
              <a:solidFill>
                <a:schemeClr val="tx1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3080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3" y="548680"/>
            <a:ext cx="3202862" cy="648072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¿</a:t>
            </a:r>
            <a:r>
              <a:rPr lang="fr-CA" dirty="0" err="1" smtClean="0"/>
              <a:t>Cómo</a:t>
            </a:r>
            <a:r>
              <a:rPr lang="fr-CA" dirty="0" smtClean="0"/>
              <a:t>?</a:t>
            </a:r>
            <a:r>
              <a:rPr lang="en-CA" dirty="0"/>
              <a:t> </a:t>
            </a:r>
            <a:r>
              <a:rPr lang="en-CA" dirty="0" smtClean="0"/>
              <a:t/>
            </a:r>
            <a:br>
              <a:rPr lang="en-CA" dirty="0" smtClean="0"/>
            </a:b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84784"/>
            <a:ext cx="7632847" cy="4562315"/>
          </a:xfrm>
        </p:spPr>
        <p:txBody>
          <a:bodyPr>
            <a:normAutofit/>
          </a:bodyPr>
          <a:lstStyle/>
          <a:p>
            <a:r>
              <a:rPr lang="es-ES" sz="1700" dirty="0" smtClean="0">
                <a:solidFill>
                  <a:schemeClr val="tx1"/>
                </a:solidFill>
              </a:rPr>
              <a:t>Con </a:t>
            </a:r>
            <a:r>
              <a:rPr lang="es-ES" sz="1700" dirty="0" err="1" smtClean="0">
                <a:solidFill>
                  <a:schemeClr val="tx1"/>
                </a:solidFill>
              </a:rPr>
              <a:t>eMedical</a:t>
            </a:r>
            <a:r>
              <a:rPr lang="es-ES" sz="1700" dirty="0" smtClean="0">
                <a:solidFill>
                  <a:schemeClr val="tx1"/>
                </a:solidFill>
              </a:rPr>
              <a:t> –una herramienta electrónica usada por doctores para enviar resultados médicos a Canadá</a:t>
            </a:r>
          </a:p>
          <a:p>
            <a:r>
              <a:rPr lang="es-ES" sz="1700" dirty="0" smtClean="0">
                <a:solidFill>
                  <a:schemeClr val="tx1"/>
                </a:solidFill>
              </a:rPr>
              <a:t>¿Por qué </a:t>
            </a:r>
            <a:r>
              <a:rPr lang="es-ES" sz="1700" dirty="0" err="1" smtClean="0">
                <a:solidFill>
                  <a:schemeClr val="tx1"/>
                </a:solidFill>
              </a:rPr>
              <a:t>eMedical</a:t>
            </a:r>
            <a:r>
              <a:rPr lang="es-ES" sz="1700" dirty="0" smtClean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Mejora el servicio al cliente</a:t>
            </a:r>
            <a:endParaRPr lang="en-CA" sz="1700" dirty="0">
              <a:solidFill>
                <a:schemeClr val="tx1"/>
              </a:solidFill>
            </a:endParaRP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Promueve la normalización</a:t>
            </a:r>
            <a:endParaRPr lang="en-CA" sz="1700" dirty="0">
              <a:solidFill>
                <a:schemeClr val="tx1"/>
              </a:solidFill>
            </a:endParaRP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Mejora de la integridad</a:t>
            </a:r>
            <a:endParaRPr lang="en-CA" sz="1700" dirty="0">
              <a:solidFill>
                <a:schemeClr val="tx1"/>
              </a:solidFill>
            </a:endParaRP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Transmisión segura de documentos</a:t>
            </a: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Eficiente y conveniente</a:t>
            </a:r>
            <a:endParaRPr lang="en-CA" sz="1700" dirty="0">
              <a:solidFill>
                <a:schemeClr val="tx1"/>
              </a:solidFill>
            </a:endParaRP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Presentada en tiempo real</a:t>
            </a:r>
          </a:p>
          <a:p>
            <a:pPr lvl="1"/>
            <a:r>
              <a:rPr lang="es-ES" sz="1700" dirty="0">
                <a:solidFill>
                  <a:schemeClr val="tx1"/>
                </a:solidFill>
              </a:rPr>
              <a:t>Se puede acceder desde cualquier lugar a través de la Internet</a:t>
            </a:r>
            <a:endParaRPr lang="en-CA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835" y="602560"/>
            <a:ext cx="7488831" cy="1280890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tx1"/>
                </a:solidFill>
              </a:rPr>
              <a:t>¿Qué </a:t>
            </a:r>
            <a:r>
              <a:rPr lang="es-ES" sz="2400" dirty="0">
                <a:solidFill>
                  <a:schemeClr val="tx1"/>
                </a:solidFill>
              </a:rPr>
              <a:t>evaluamos </a:t>
            </a:r>
            <a:r>
              <a:rPr lang="es-ES" sz="2400" dirty="0" smtClean="0">
                <a:solidFill>
                  <a:schemeClr val="tx1"/>
                </a:solidFill>
              </a:rPr>
              <a:t>del punto </a:t>
            </a:r>
            <a:r>
              <a:rPr lang="es-ES" sz="2400" dirty="0">
                <a:solidFill>
                  <a:schemeClr val="tx1"/>
                </a:solidFill>
              </a:rPr>
              <a:t>de vista médico</a:t>
            </a:r>
            <a:r>
              <a:rPr lang="es-ES" sz="2400" dirty="0" smtClean="0">
                <a:solidFill>
                  <a:schemeClr val="tx1"/>
                </a:solidFill>
              </a:rPr>
              <a:t>?</a:t>
            </a:r>
            <a:endParaRPr lang="fr-CA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\\ldn-dmres01\user1$\theriap\My Pictures\self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687" y="1885798"/>
            <a:ext cx="2880979" cy="310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292102"/>
              </p:ext>
            </p:extLst>
          </p:nvPr>
        </p:nvGraphicFramePr>
        <p:xfrm>
          <a:off x="899592" y="1857701"/>
          <a:ext cx="4868546" cy="281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4273"/>
                <a:gridCol w="2434273"/>
              </a:tblGrid>
              <a:tr h="372990">
                <a:tc>
                  <a:txBody>
                    <a:bodyPr/>
                    <a:lstStyle/>
                    <a:p>
                      <a:r>
                        <a:rPr lang="fr-CA" dirty="0" smtClean="0">
                          <a:solidFill>
                            <a:schemeClr val="bg1"/>
                          </a:solidFill>
                        </a:rPr>
                        <a:t>EDAD</a:t>
                      </a:r>
                      <a:endParaRPr lang="fr-CA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Pruebas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requeridas</a:t>
                      </a:r>
                      <a:endParaRPr lang="fr-CA" dirty="0"/>
                    </a:p>
                  </a:txBody>
                  <a:tcPr/>
                </a:tc>
              </a:tr>
              <a:tr h="378170">
                <a:tc>
                  <a:txBody>
                    <a:bodyPr/>
                    <a:lstStyle/>
                    <a:p>
                      <a:r>
                        <a:rPr lang="fr-CA" dirty="0" smtClean="0"/>
                        <a:t>TODAS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Historial</a:t>
                      </a:r>
                      <a:endParaRPr lang="fr-CA" dirty="0"/>
                    </a:p>
                  </a:txBody>
                  <a:tcPr/>
                </a:tc>
              </a:tr>
              <a:tr h="932474">
                <a:tc>
                  <a:txBody>
                    <a:bodyPr/>
                    <a:lstStyle/>
                    <a:p>
                      <a:r>
                        <a:rPr lang="fr-CA" dirty="0" smtClean="0"/>
                        <a:t>TODAS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err="1" smtClean="0"/>
                        <a:t>Exámen</a:t>
                      </a:r>
                      <a:r>
                        <a:rPr lang="fr-CA" dirty="0" smtClean="0"/>
                        <a:t> </a:t>
                      </a:r>
                      <a:r>
                        <a:rPr lang="fr-CA" dirty="0" err="1" smtClean="0"/>
                        <a:t>físico</a:t>
                      </a:r>
                      <a:endParaRPr lang="fr-CA" dirty="0" smtClean="0"/>
                    </a:p>
                    <a:p>
                      <a:endParaRPr lang="fr-CA" dirty="0"/>
                    </a:p>
                  </a:txBody>
                  <a:tcPr/>
                </a:tc>
              </a:tr>
              <a:tr h="378170">
                <a:tc>
                  <a:txBody>
                    <a:bodyPr/>
                    <a:lstStyle/>
                    <a:p>
                      <a:r>
                        <a:rPr lang="fr-CA" dirty="0" smtClean="0"/>
                        <a:t>5 + </a:t>
                      </a:r>
                      <a:r>
                        <a:rPr lang="fr-CA" dirty="0" err="1" smtClean="0"/>
                        <a:t>años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err="1" smtClean="0"/>
                        <a:t>Analisis</a:t>
                      </a:r>
                      <a:r>
                        <a:rPr lang="fr-CA" baseline="0" dirty="0" smtClean="0"/>
                        <a:t> de </a:t>
                      </a:r>
                      <a:r>
                        <a:rPr lang="fr-CA" baseline="0" dirty="0" err="1" smtClean="0"/>
                        <a:t>orina</a:t>
                      </a:r>
                      <a:endParaRPr lang="fr-CA" dirty="0"/>
                    </a:p>
                  </a:txBody>
                  <a:tcPr/>
                </a:tc>
              </a:tr>
              <a:tr h="378170">
                <a:tc>
                  <a:txBody>
                    <a:bodyPr/>
                    <a:lstStyle/>
                    <a:p>
                      <a:r>
                        <a:rPr lang="fr-CA" dirty="0" smtClean="0"/>
                        <a:t>11+ </a:t>
                      </a:r>
                      <a:r>
                        <a:rPr lang="fr-CA" dirty="0" err="1" smtClean="0"/>
                        <a:t>años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b="0" dirty="0" err="1" smtClean="0"/>
                        <a:t>Rayos</a:t>
                      </a:r>
                      <a:r>
                        <a:rPr lang="fr-CA" b="0" dirty="0" smtClean="0"/>
                        <a:t> X </a:t>
                      </a:r>
                      <a:r>
                        <a:rPr lang="fr-CA" b="0" dirty="0" err="1" smtClean="0"/>
                        <a:t>pulmonar</a:t>
                      </a:r>
                      <a:endParaRPr lang="fr-CA" b="0" dirty="0"/>
                    </a:p>
                  </a:txBody>
                  <a:tcPr/>
                </a:tc>
              </a:tr>
              <a:tr h="378170">
                <a:tc>
                  <a:txBody>
                    <a:bodyPr/>
                    <a:lstStyle/>
                    <a:p>
                      <a:r>
                        <a:rPr lang="fr-CA" dirty="0" smtClean="0"/>
                        <a:t>15+ </a:t>
                      </a:r>
                      <a:r>
                        <a:rPr lang="fr-CA" dirty="0" err="1" smtClean="0"/>
                        <a:t>años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dirty="0" smtClean="0"/>
                        <a:t>VIH</a:t>
                      </a:r>
                      <a:r>
                        <a:rPr lang="fr-CA" sz="1800" b="0" baseline="0" dirty="0" smtClean="0"/>
                        <a:t> y </a:t>
                      </a:r>
                      <a:r>
                        <a:rPr lang="fr-CA" sz="1800" b="0" baseline="0" dirty="0" err="1" smtClean="0"/>
                        <a:t>sífilis</a:t>
                      </a:r>
                      <a:endParaRPr lang="fr-CA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1" y="624110"/>
            <a:ext cx="7202760" cy="1280890"/>
          </a:xfrm>
        </p:spPr>
        <p:txBody>
          <a:bodyPr>
            <a:noAutofit/>
          </a:bodyPr>
          <a:lstStyle/>
          <a:p>
            <a:r>
              <a:rPr lang="fr-CA" sz="2400" b="1" dirty="0" smtClean="0">
                <a:solidFill>
                  <a:schemeClr val="tx1"/>
                </a:solidFill>
              </a:rPr>
              <a:t>O</a:t>
            </a:r>
            <a:r>
              <a:rPr lang="es-ES" sz="2400" b="1" dirty="0">
                <a:solidFill>
                  <a:schemeClr val="tx1"/>
                </a:solidFill>
              </a:rPr>
              <a:t>tras investigaciones </a:t>
            </a:r>
            <a:r>
              <a:rPr lang="fr-CA" sz="2400" b="1" dirty="0">
                <a:solidFill>
                  <a:schemeClr val="tx1"/>
                </a:solidFill>
              </a:rPr>
              <a:t/>
            </a:r>
            <a:br>
              <a:rPr lang="fr-CA" sz="2400" b="1" dirty="0">
                <a:solidFill>
                  <a:schemeClr val="tx1"/>
                </a:solidFill>
              </a:rPr>
            </a:br>
            <a:r>
              <a:rPr lang="fr-CA" sz="2400" b="1" dirty="0" smtClean="0">
                <a:solidFill>
                  <a:schemeClr val="tx1"/>
                </a:solidFill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</a:rPr>
              <a:t>asadas </a:t>
            </a:r>
            <a:r>
              <a:rPr lang="es-ES" sz="2400" b="1" dirty="0">
                <a:solidFill>
                  <a:schemeClr val="tx1"/>
                </a:solidFill>
              </a:rPr>
              <a:t>en </a:t>
            </a:r>
            <a:r>
              <a:rPr lang="es-ES" sz="2400" b="1" dirty="0" smtClean="0">
                <a:solidFill>
                  <a:schemeClr val="tx1"/>
                </a:solidFill>
              </a:rPr>
              <a:t>historial médico </a:t>
            </a:r>
            <a:r>
              <a:rPr lang="es-ES" sz="2400" b="1" dirty="0">
                <a:solidFill>
                  <a:schemeClr val="tx1"/>
                </a:solidFill>
              </a:rPr>
              <a:t>y </a:t>
            </a:r>
            <a:r>
              <a:rPr lang="es-ES" sz="2400" b="1" dirty="0" err="1" smtClean="0">
                <a:solidFill>
                  <a:schemeClr val="tx1"/>
                </a:solidFill>
              </a:rPr>
              <a:t>exámen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>
                <a:solidFill>
                  <a:schemeClr val="tx1"/>
                </a:solidFill>
              </a:rPr>
              <a:t>físico </a:t>
            </a:r>
            <a:r>
              <a:rPr lang="es-ES" sz="2400" b="1" dirty="0">
                <a:solidFill>
                  <a:schemeClr val="accent4"/>
                </a:solidFill>
              </a:rPr>
              <a:t/>
            </a:r>
            <a:br>
              <a:rPr lang="es-ES" sz="2400" b="1" dirty="0">
                <a:solidFill>
                  <a:schemeClr val="accent4"/>
                </a:solidFill>
              </a:rPr>
            </a:br>
            <a:endParaRPr lang="fr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33600"/>
            <a:ext cx="7632847" cy="4247728"/>
          </a:xfrm>
        </p:spPr>
        <p:txBody>
          <a:bodyPr>
            <a:normAutofit fontScale="92500"/>
          </a:bodyPr>
          <a:lstStyle/>
          <a:p>
            <a:r>
              <a:rPr lang="es-ES" sz="2500" dirty="0" smtClean="0">
                <a:solidFill>
                  <a:schemeClr val="tx1"/>
                </a:solidFill>
              </a:rPr>
              <a:t>Hipertensión</a:t>
            </a:r>
            <a:r>
              <a:rPr lang="en-CA" dirty="0" smtClean="0">
                <a:solidFill>
                  <a:schemeClr val="tx1"/>
                </a:solidFill>
              </a:rPr>
              <a:t>: </a:t>
            </a:r>
            <a:r>
              <a:rPr lang="en-CA" sz="1700" dirty="0">
                <a:solidFill>
                  <a:srgbClr val="0070C0"/>
                </a:solidFill>
              </a:rPr>
              <a:t>≥ 140  or ≥ 90 : </a:t>
            </a:r>
            <a:r>
              <a:rPr lang="es-ES" sz="1700" dirty="0">
                <a:solidFill>
                  <a:srgbClr val="0070C0"/>
                </a:solidFill>
              </a:rPr>
              <a:t>evaluar el daño orgánico + un informe del Especialista si hay enfermedades cardíacas </a:t>
            </a:r>
            <a:endParaRPr lang="en-CA" sz="1700" dirty="0">
              <a:solidFill>
                <a:srgbClr val="0070C0"/>
              </a:solidFill>
            </a:endParaRPr>
          </a:p>
          <a:p>
            <a:r>
              <a:rPr lang="es-ES" sz="2200" dirty="0" smtClean="0">
                <a:solidFill>
                  <a:schemeClr val="tx1"/>
                </a:solidFill>
              </a:rPr>
              <a:t>Las </a:t>
            </a:r>
            <a:r>
              <a:rPr lang="es-ES" sz="2200" dirty="0">
                <a:solidFill>
                  <a:schemeClr val="tx1"/>
                </a:solidFill>
              </a:rPr>
              <a:t>enfermedades </a:t>
            </a:r>
            <a:r>
              <a:rPr lang="es-ES" sz="2200" dirty="0" smtClean="0">
                <a:solidFill>
                  <a:schemeClr val="tx1"/>
                </a:solidFill>
              </a:rPr>
              <a:t>siquiátricas</a:t>
            </a:r>
            <a:r>
              <a:rPr lang="es-ES" dirty="0">
                <a:solidFill>
                  <a:schemeClr val="tx1"/>
                </a:solidFill>
              </a:rPr>
              <a:t>: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sz="1700" dirty="0">
                <a:solidFill>
                  <a:srgbClr val="0070C0"/>
                </a:solidFill>
              </a:rPr>
              <a:t>identificar los riesgos y las necesidades </a:t>
            </a:r>
            <a:r>
              <a:rPr lang="es-ES" sz="1700" dirty="0" smtClean="0">
                <a:solidFill>
                  <a:srgbClr val="0070C0"/>
                </a:solidFill>
              </a:rPr>
              <a:t>(historial de trabajo de la persona, su experiencia con especialistas o trabajadores sociales.)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  <a:p>
            <a:r>
              <a:rPr lang="es-ES" sz="2200" dirty="0" smtClean="0">
                <a:solidFill>
                  <a:schemeClr val="tx1"/>
                </a:solidFill>
              </a:rPr>
              <a:t>Enfermedad </a:t>
            </a:r>
            <a:r>
              <a:rPr lang="es-ES" sz="2200" dirty="0">
                <a:solidFill>
                  <a:schemeClr val="tx1"/>
                </a:solidFill>
              </a:rPr>
              <a:t>renal: </a:t>
            </a:r>
            <a:r>
              <a:rPr lang="es-ES" sz="1700" dirty="0">
                <a:solidFill>
                  <a:srgbClr val="0070C0"/>
                </a:solidFill>
              </a:rPr>
              <a:t>relación de EGFR o albúmina / creatinina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  <a:p>
            <a:r>
              <a:rPr lang="es-ES" sz="2200" dirty="0" smtClean="0">
                <a:solidFill>
                  <a:schemeClr val="tx1"/>
                </a:solidFill>
              </a:rPr>
              <a:t>Detección y manejo </a:t>
            </a:r>
            <a:r>
              <a:rPr lang="es-ES" sz="2200" dirty="0">
                <a:solidFill>
                  <a:schemeClr val="tx1"/>
                </a:solidFill>
              </a:rPr>
              <a:t>de la sífilis: </a:t>
            </a:r>
            <a:r>
              <a:rPr lang="es-ES" sz="1700" dirty="0">
                <a:solidFill>
                  <a:srgbClr val="0070C0"/>
                </a:solidFill>
              </a:rPr>
              <a:t>confirmar y tratar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  <a:p>
            <a:r>
              <a:rPr lang="es-ES" sz="2100" dirty="0" smtClean="0">
                <a:solidFill>
                  <a:schemeClr val="tx1"/>
                </a:solidFill>
              </a:rPr>
              <a:t>Tuberculosis</a:t>
            </a:r>
            <a:r>
              <a:rPr lang="es-ES" sz="2100" dirty="0">
                <a:solidFill>
                  <a:schemeClr val="tx1"/>
                </a:solidFill>
              </a:rPr>
              <a:t>: </a:t>
            </a:r>
            <a:r>
              <a:rPr lang="es-ES" sz="1700" dirty="0">
                <a:solidFill>
                  <a:srgbClr val="0070C0"/>
                </a:solidFill>
              </a:rPr>
              <a:t>la cultura de 3</a:t>
            </a:r>
            <a:r>
              <a:rPr lang="es-ES" sz="1700" dirty="0" smtClean="0">
                <a:solidFill>
                  <a:srgbClr val="0070C0"/>
                </a:solidFill>
              </a:rPr>
              <a:t> </a:t>
            </a:r>
            <a:r>
              <a:rPr lang="es-ES" sz="1700" dirty="0">
                <a:solidFill>
                  <a:srgbClr val="0070C0"/>
                </a:solidFill>
              </a:rPr>
              <a:t>esputos </a:t>
            </a:r>
            <a:r>
              <a:rPr lang="es-ES" sz="1700" dirty="0" smtClean="0">
                <a:solidFill>
                  <a:srgbClr val="0070C0"/>
                </a:solidFill>
              </a:rPr>
              <a:t>&amp; </a:t>
            </a:r>
            <a:r>
              <a:rPr lang="es-ES" sz="1700" dirty="0">
                <a:solidFill>
                  <a:srgbClr val="0070C0"/>
                </a:solidFill>
              </a:rPr>
              <a:t>sensibilidad + </a:t>
            </a:r>
            <a:r>
              <a:rPr lang="es-ES" sz="1700" dirty="0" smtClean="0">
                <a:solidFill>
                  <a:srgbClr val="0070C0"/>
                </a:solidFill>
              </a:rPr>
              <a:t>a 3 meses repetición de rayos-x</a:t>
            </a:r>
            <a:r>
              <a:rPr lang="es-ES" sz="1700" dirty="0">
                <a:solidFill>
                  <a:srgbClr val="0070C0"/>
                </a:solidFill>
              </a:rPr>
              <a:t>. Si es positivo evaluar </a:t>
            </a:r>
            <a:r>
              <a:rPr lang="es-ES" sz="1700" dirty="0" smtClean="0">
                <a:solidFill>
                  <a:srgbClr val="0070C0"/>
                </a:solidFill>
              </a:rPr>
              <a:t>contactos </a:t>
            </a:r>
            <a:r>
              <a:rPr lang="es-ES" sz="1700" dirty="0">
                <a:solidFill>
                  <a:srgbClr val="0070C0"/>
                </a:solidFill>
              </a:rPr>
              <a:t>para la tuberculosis latente y </a:t>
            </a:r>
            <a:r>
              <a:rPr lang="es-ES" sz="1700" dirty="0" smtClean="0">
                <a:solidFill>
                  <a:srgbClr val="0070C0"/>
                </a:solidFill>
              </a:rPr>
              <a:t>referir </a:t>
            </a:r>
            <a:r>
              <a:rPr lang="es-ES" sz="1700" dirty="0">
                <a:solidFill>
                  <a:srgbClr val="0070C0"/>
                </a:solidFill>
              </a:rPr>
              <a:t>a la terapia de observación directa (DOT)</a:t>
            </a:r>
            <a:endParaRPr lang="en-CA" sz="17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0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1" y="624109"/>
            <a:ext cx="6842720" cy="1247145"/>
          </a:xfrm>
        </p:spPr>
        <p:txBody>
          <a:bodyPr>
            <a:normAutofit/>
          </a:bodyPr>
          <a:lstStyle/>
          <a:p>
            <a:r>
              <a:rPr lang="fr-CA" sz="2400" b="1" dirty="0" smtClean="0">
                <a:solidFill>
                  <a:schemeClr val="tx1"/>
                </a:solidFill>
              </a:rPr>
              <a:t>O</a:t>
            </a:r>
            <a:r>
              <a:rPr lang="es-ES" sz="2400" b="1" dirty="0">
                <a:solidFill>
                  <a:schemeClr val="tx1"/>
                </a:solidFill>
              </a:rPr>
              <a:t>tras </a:t>
            </a:r>
            <a:r>
              <a:rPr lang="es-ES" sz="2400" b="1" dirty="0" smtClean="0">
                <a:solidFill>
                  <a:schemeClr val="tx1"/>
                </a:solidFill>
              </a:rPr>
              <a:t>investigaciones</a:t>
            </a:r>
            <a:r>
              <a:rPr lang="fr-CA" sz="2400" b="1" dirty="0">
                <a:solidFill>
                  <a:schemeClr val="tx1"/>
                </a:solidFill>
              </a:rPr>
              <a:t> </a:t>
            </a:r>
            <a:r>
              <a:rPr lang="fr-CA" sz="2400" b="1" dirty="0" smtClean="0">
                <a:solidFill>
                  <a:schemeClr val="tx1"/>
                </a:solidFill>
              </a:rPr>
              <a:t>b</a:t>
            </a:r>
            <a:r>
              <a:rPr lang="es-ES" sz="2400" b="1" dirty="0" smtClean="0">
                <a:solidFill>
                  <a:schemeClr val="tx1"/>
                </a:solidFill>
              </a:rPr>
              <a:t>asadas </a:t>
            </a:r>
            <a:r>
              <a:rPr lang="es-ES" sz="2400" b="1" dirty="0">
                <a:solidFill>
                  <a:schemeClr val="tx1"/>
                </a:solidFill>
              </a:rPr>
              <a:t>en </a:t>
            </a:r>
            <a:r>
              <a:rPr lang="es-ES" sz="2400" b="1" dirty="0" smtClean="0">
                <a:solidFill>
                  <a:schemeClr val="tx1"/>
                </a:solidFill>
              </a:rPr>
              <a:t>el historial médico </a:t>
            </a:r>
            <a:r>
              <a:rPr lang="es-ES" sz="2400" b="1" dirty="0">
                <a:solidFill>
                  <a:schemeClr val="tx1"/>
                </a:solidFill>
              </a:rPr>
              <a:t>y examen físico </a:t>
            </a:r>
            <a:r>
              <a:rPr lang="es-ES" sz="2400" b="1" dirty="0" smtClean="0">
                <a:solidFill>
                  <a:schemeClr val="accent4"/>
                </a:solidFill>
              </a:rPr>
              <a:t/>
            </a:r>
            <a:br>
              <a:rPr lang="es-ES" sz="2400" b="1" dirty="0" smtClean="0">
                <a:solidFill>
                  <a:schemeClr val="accent4"/>
                </a:solidFill>
              </a:rPr>
            </a:br>
            <a:endParaRPr lang="fr-CA" sz="2400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71255"/>
            <a:ext cx="7848872" cy="468052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s-ES" dirty="0">
                <a:solidFill>
                  <a:schemeClr val="tx1"/>
                </a:solidFill>
              </a:rPr>
              <a:t>Actividades de la vida diaria (AVD)</a:t>
            </a:r>
            <a:endParaRPr lang="en-CA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s-ES" dirty="0">
                <a:solidFill>
                  <a:schemeClr val="tx1"/>
                </a:solidFill>
              </a:rPr>
              <a:t>Evaluación del Funcionamiento </a:t>
            </a:r>
            <a:r>
              <a:rPr lang="es-ES" dirty="0" smtClean="0">
                <a:solidFill>
                  <a:schemeClr val="tx1"/>
                </a:solidFill>
              </a:rPr>
              <a:t>Cognitivo (breve evaluación del estado mental), Desbalance Cognitivo o Condiciones Debilitantes en Adultos: especialista si la evaluación global de funciones y/o AVD y/o estado mental anómalo</a:t>
            </a:r>
            <a:endParaRPr lang="en-CA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s-ES" dirty="0" smtClean="0">
                <a:solidFill>
                  <a:schemeClr val="tx1"/>
                </a:solidFill>
              </a:rPr>
              <a:t>Evaluación </a:t>
            </a:r>
            <a:r>
              <a:rPr lang="es-ES" dirty="0">
                <a:solidFill>
                  <a:schemeClr val="tx1"/>
                </a:solidFill>
              </a:rPr>
              <a:t>global de funciones</a:t>
            </a:r>
            <a:endParaRPr lang="en-CA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s-ES" dirty="0" smtClean="0">
                <a:solidFill>
                  <a:schemeClr val="tx1"/>
                </a:solidFill>
              </a:rPr>
              <a:t>Los </a:t>
            </a:r>
            <a:r>
              <a:rPr lang="es-ES" dirty="0">
                <a:solidFill>
                  <a:schemeClr val="tx1"/>
                </a:solidFill>
              </a:rPr>
              <a:t>hitos del desarrollo: </a:t>
            </a:r>
            <a:r>
              <a:rPr lang="es-ES" dirty="0" smtClean="0">
                <a:solidFill>
                  <a:schemeClr val="tx1"/>
                </a:solidFill>
              </a:rPr>
              <a:t>Cuadro de </a:t>
            </a:r>
            <a:r>
              <a:rPr lang="es-ES" dirty="0">
                <a:solidFill>
                  <a:schemeClr val="tx1"/>
                </a:solidFill>
              </a:rPr>
              <a:t>Desarrollo Infantil </a:t>
            </a:r>
            <a:r>
              <a:rPr lang="es-ES" dirty="0" smtClean="0">
                <a:solidFill>
                  <a:schemeClr val="tx1"/>
                </a:solidFill>
              </a:rPr>
              <a:t>Temprano</a:t>
            </a:r>
          </a:p>
          <a:p>
            <a:pPr>
              <a:spcBef>
                <a:spcPts val="1200"/>
              </a:spcBef>
            </a:pPr>
            <a:r>
              <a:rPr lang="es-ES" dirty="0">
                <a:solidFill>
                  <a:schemeClr val="tx1"/>
                </a:solidFill>
              </a:rPr>
              <a:t>Retraso en el desarrollo en los niños: Un informe de la escuela + informe de especialista</a:t>
            </a:r>
            <a:endParaRPr lang="fr-CA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es-ES" dirty="0" smtClean="0">
                <a:solidFill>
                  <a:schemeClr val="tx1"/>
                </a:solidFill>
              </a:rPr>
              <a:t>Altura </a:t>
            </a:r>
            <a:r>
              <a:rPr lang="es-ES" dirty="0">
                <a:solidFill>
                  <a:schemeClr val="tx1"/>
                </a:solidFill>
              </a:rPr>
              <a:t>/ Peso / Circunferencia de la cabeza de percentiles para los niños</a:t>
            </a:r>
          </a:p>
          <a:p>
            <a:pPr>
              <a:spcBef>
                <a:spcPts val="1200"/>
              </a:spcBef>
            </a:pPr>
            <a:r>
              <a:rPr lang="es-ES" dirty="0">
                <a:solidFill>
                  <a:schemeClr val="tx1"/>
                </a:solidFill>
              </a:rPr>
              <a:t>Índice de Masa Corporal (IMC)</a:t>
            </a: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4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31255" cy="644650"/>
          </a:xfrm>
        </p:spPr>
        <p:txBody>
          <a:bodyPr>
            <a:normAutofit/>
          </a:bodyPr>
          <a:lstStyle/>
          <a:p>
            <a:r>
              <a:rPr lang="fr-CA" sz="2400" b="1" dirty="0" smtClean="0">
                <a:solidFill>
                  <a:schemeClr val="tx1"/>
                </a:solidFill>
              </a:rPr>
              <a:t>O</a:t>
            </a:r>
            <a:r>
              <a:rPr lang="es-ES" sz="2400" b="1" dirty="0">
                <a:solidFill>
                  <a:schemeClr val="tx1"/>
                </a:solidFill>
              </a:rPr>
              <a:t>tras </a:t>
            </a:r>
            <a:r>
              <a:rPr lang="es-ES" sz="2400" b="1" dirty="0" smtClean="0">
                <a:solidFill>
                  <a:schemeClr val="tx1"/>
                </a:solidFill>
              </a:rPr>
              <a:t>investigaciones</a:t>
            </a:r>
            <a:endParaRPr lang="fr-CA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0128" y="1628800"/>
            <a:ext cx="7488831" cy="4824536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CA" dirty="0" err="1" smtClean="0">
                <a:solidFill>
                  <a:schemeClr val="tx1"/>
                </a:solidFill>
              </a:rPr>
              <a:t>Exámen</a:t>
            </a:r>
            <a:r>
              <a:rPr lang="en-CA" dirty="0" smtClean="0">
                <a:solidFill>
                  <a:schemeClr val="tx1"/>
                </a:solidFill>
              </a:rPr>
              <a:t> de </a:t>
            </a:r>
            <a:r>
              <a:rPr lang="en-CA" dirty="0" err="1" smtClean="0">
                <a:solidFill>
                  <a:schemeClr val="tx1"/>
                </a:solidFill>
              </a:rPr>
              <a:t>pechos</a:t>
            </a:r>
            <a:endParaRPr lang="en-CA" dirty="0" smtClean="0">
              <a:solidFill>
                <a:schemeClr val="tx1"/>
              </a:solidFill>
            </a:endParaRPr>
          </a:p>
          <a:p>
            <a:pPr>
              <a:spcBef>
                <a:spcPts val="2400"/>
              </a:spcBef>
            </a:pPr>
            <a:r>
              <a:rPr lang="en-CA" dirty="0" smtClean="0">
                <a:solidFill>
                  <a:schemeClr val="tx1"/>
                </a:solidFill>
              </a:rPr>
              <a:t>N</a:t>
            </a:r>
            <a:r>
              <a:rPr lang="es-ES" dirty="0" err="1" smtClean="0">
                <a:solidFill>
                  <a:schemeClr val="tx1"/>
                </a:solidFill>
              </a:rPr>
              <a:t>eoplasia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maligna</a:t>
            </a:r>
            <a:r>
              <a:rPr lang="en-CA" dirty="0" smtClean="0">
                <a:solidFill>
                  <a:schemeClr val="tx1"/>
                </a:solidFill>
              </a:rPr>
              <a:t> </a:t>
            </a:r>
            <a:r>
              <a:rPr lang="en-CA" dirty="0">
                <a:solidFill>
                  <a:schemeClr val="tx1"/>
                </a:solidFill>
              </a:rPr>
              <a:t>: </a:t>
            </a:r>
            <a:r>
              <a:rPr lang="es-ES" dirty="0" smtClean="0">
                <a:solidFill>
                  <a:schemeClr val="tx1"/>
                </a:solidFill>
              </a:rPr>
              <a:t>Añadir informe de </a:t>
            </a:r>
            <a:r>
              <a:rPr lang="es-ES" dirty="0">
                <a:solidFill>
                  <a:schemeClr val="tx1"/>
                </a:solidFill>
              </a:rPr>
              <a:t>especialista para </a:t>
            </a:r>
            <a:r>
              <a:rPr lang="es-ES" dirty="0" smtClean="0">
                <a:solidFill>
                  <a:schemeClr val="tx1"/>
                </a:solidFill>
              </a:rPr>
              <a:t>diagnóstico, estratificación, necesidades </a:t>
            </a:r>
            <a:r>
              <a:rPr lang="es-ES" dirty="0">
                <a:solidFill>
                  <a:schemeClr val="tx1"/>
                </a:solidFill>
              </a:rPr>
              <a:t>de tratamiento y </a:t>
            </a:r>
            <a:r>
              <a:rPr lang="es-ES" dirty="0" smtClean="0">
                <a:solidFill>
                  <a:schemeClr val="tx1"/>
                </a:solidFill>
              </a:rPr>
              <a:t>prognosis</a:t>
            </a:r>
            <a:endParaRPr lang="en-CA" dirty="0">
              <a:solidFill>
                <a:schemeClr val="tx1"/>
              </a:solidFill>
            </a:endParaRPr>
          </a:p>
          <a:p>
            <a:pPr>
              <a:spcBef>
                <a:spcPts val="2400"/>
              </a:spcBef>
            </a:pPr>
            <a:r>
              <a:rPr lang="es-ES" dirty="0" smtClean="0">
                <a:solidFill>
                  <a:schemeClr val="tx1"/>
                </a:solidFill>
              </a:rPr>
              <a:t>Enfermedad </a:t>
            </a:r>
            <a:r>
              <a:rPr lang="es-ES" dirty="0">
                <a:solidFill>
                  <a:schemeClr val="tx1"/>
                </a:solidFill>
              </a:rPr>
              <a:t>cardíaca</a:t>
            </a:r>
            <a:r>
              <a:rPr lang="en-CA" dirty="0" smtClean="0">
                <a:solidFill>
                  <a:schemeClr val="tx1"/>
                </a:solidFill>
              </a:rPr>
              <a:t>:  </a:t>
            </a:r>
            <a:r>
              <a:rPr lang="es-ES" dirty="0" smtClean="0">
                <a:solidFill>
                  <a:schemeClr val="tx1"/>
                </a:solidFill>
              </a:rPr>
              <a:t>informe de especialista </a:t>
            </a:r>
            <a:r>
              <a:rPr lang="es-ES" dirty="0">
                <a:solidFill>
                  <a:schemeClr val="tx1"/>
                </a:solidFill>
              </a:rPr>
              <a:t>+ </a:t>
            </a:r>
            <a:r>
              <a:rPr lang="es-ES" dirty="0" smtClean="0">
                <a:solidFill>
                  <a:schemeClr val="tx1"/>
                </a:solidFill>
              </a:rPr>
              <a:t>creatinina </a:t>
            </a:r>
            <a:r>
              <a:rPr lang="es-ES" dirty="0">
                <a:solidFill>
                  <a:schemeClr val="tx1"/>
                </a:solidFill>
              </a:rPr>
              <a:t>si </a:t>
            </a:r>
            <a:r>
              <a:rPr lang="es-ES" dirty="0" smtClean="0">
                <a:solidFill>
                  <a:schemeClr val="tx1"/>
                </a:solidFill>
              </a:rPr>
              <a:t>hay factores </a:t>
            </a:r>
            <a:r>
              <a:rPr lang="es-ES" dirty="0">
                <a:solidFill>
                  <a:schemeClr val="tx1"/>
                </a:solidFill>
              </a:rPr>
              <a:t>de riesgo y / o daño </a:t>
            </a:r>
            <a:r>
              <a:rPr lang="es-ES" dirty="0" smtClean="0">
                <a:solidFill>
                  <a:schemeClr val="tx1"/>
                </a:solidFill>
              </a:rPr>
              <a:t>final de órganos</a:t>
            </a:r>
          </a:p>
          <a:p>
            <a:pPr>
              <a:spcBef>
                <a:spcPts val="2400"/>
              </a:spcBef>
            </a:pPr>
            <a:r>
              <a:rPr lang="es-ES" dirty="0" smtClean="0">
                <a:solidFill>
                  <a:schemeClr val="tx1"/>
                </a:solidFill>
              </a:rPr>
              <a:t>Suero de creatinina (muestra de sangre como marcador de funciones renales)</a:t>
            </a:r>
            <a:r>
              <a:rPr lang="es-ES" dirty="0">
                <a:solidFill>
                  <a:schemeClr val="tx1"/>
                </a:solidFill>
              </a:rPr>
              <a:t/>
            </a:r>
            <a:br>
              <a:rPr lang="es-ES" dirty="0">
                <a:solidFill>
                  <a:schemeClr val="tx1"/>
                </a:solidFill>
              </a:rPr>
            </a:br>
            <a:endParaRPr lang="en-C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2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624110"/>
            <a:ext cx="7344815" cy="932682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solidFill>
                  <a:schemeClr val="tx1"/>
                </a:solidFill>
              </a:rPr>
              <a:t>Nuevos </a:t>
            </a:r>
            <a:r>
              <a:rPr lang="es-ES" sz="2400" b="1" dirty="0">
                <a:solidFill>
                  <a:schemeClr val="tx1"/>
                </a:solidFill>
              </a:rPr>
              <a:t>servicios para los </a:t>
            </a:r>
            <a:r>
              <a:rPr lang="es-ES" sz="2400" b="1" dirty="0">
                <a:solidFill>
                  <a:srgbClr val="FF0000"/>
                </a:solidFill>
              </a:rPr>
              <a:t>Refugiados</a:t>
            </a:r>
            <a:endParaRPr lang="fr-CA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133600"/>
            <a:ext cx="7704856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100" dirty="0" smtClean="0">
                <a:solidFill>
                  <a:schemeClr val="tx1"/>
                </a:solidFill>
              </a:rPr>
              <a:t>Expansión </a:t>
            </a:r>
            <a:r>
              <a:rPr lang="es-ES" sz="2100" dirty="0">
                <a:solidFill>
                  <a:schemeClr val="tx1"/>
                </a:solidFill>
              </a:rPr>
              <a:t>del Programa federal provisional de salud (</a:t>
            </a:r>
            <a:r>
              <a:rPr lang="es-ES" sz="2100" dirty="0" smtClean="0">
                <a:solidFill>
                  <a:schemeClr val="tx1"/>
                </a:solidFill>
              </a:rPr>
              <a:t>FIPV) desde el </a:t>
            </a:r>
            <a:r>
              <a:rPr lang="es-ES" sz="2100" dirty="0">
                <a:solidFill>
                  <a:schemeClr val="tx1"/>
                </a:solidFill>
              </a:rPr>
              <a:t>1 de abril de </a:t>
            </a:r>
            <a:r>
              <a:rPr lang="es-ES" sz="2100" dirty="0" smtClean="0">
                <a:solidFill>
                  <a:schemeClr val="tx1"/>
                </a:solidFill>
              </a:rPr>
              <a:t>2017 para cubrir </a:t>
            </a:r>
            <a:r>
              <a:rPr lang="es-ES" sz="2100" dirty="0">
                <a:solidFill>
                  <a:schemeClr val="tx1"/>
                </a:solidFill>
              </a:rPr>
              <a:t>ciertos servicios médicos previos a la partida para los refugiados identificados para reasentamiento antes de </a:t>
            </a:r>
            <a:r>
              <a:rPr lang="es-ES" sz="2100" dirty="0" smtClean="0">
                <a:solidFill>
                  <a:schemeClr val="tx1"/>
                </a:solidFill>
              </a:rPr>
              <a:t>arribar </a:t>
            </a:r>
            <a:r>
              <a:rPr lang="es-ES" sz="2100" dirty="0">
                <a:solidFill>
                  <a:schemeClr val="tx1"/>
                </a:solidFill>
              </a:rPr>
              <a:t>a Canadá, </a:t>
            </a:r>
            <a:r>
              <a:rPr lang="es-ES" sz="2100" dirty="0" smtClean="0">
                <a:solidFill>
                  <a:schemeClr val="tx1"/>
                </a:solidFill>
              </a:rPr>
              <a:t>incluyendo:</a:t>
            </a:r>
          </a:p>
          <a:p>
            <a:r>
              <a:rPr lang="es-ES" sz="2100" dirty="0" smtClean="0">
                <a:solidFill>
                  <a:schemeClr val="tx1"/>
                </a:solidFill>
              </a:rPr>
              <a:t>el </a:t>
            </a:r>
            <a:r>
              <a:rPr lang="es-ES" sz="2100" dirty="0">
                <a:solidFill>
                  <a:schemeClr val="tx1"/>
                </a:solidFill>
              </a:rPr>
              <a:t>examen médico de inmigración (IME), incluido el tratamiento de condiciones médicas </a:t>
            </a:r>
            <a:r>
              <a:rPr lang="es-ES" sz="2100" dirty="0" smtClean="0">
                <a:solidFill>
                  <a:schemeClr val="tx1"/>
                </a:solidFill>
              </a:rPr>
              <a:t>que de otro modo haría inadmisible a un refugiado reasentado</a:t>
            </a:r>
          </a:p>
          <a:p>
            <a:r>
              <a:rPr lang="es-ES" sz="2100" dirty="0" smtClean="0">
                <a:solidFill>
                  <a:schemeClr val="tx1"/>
                </a:solidFill>
              </a:rPr>
              <a:t>algunas </a:t>
            </a:r>
            <a:r>
              <a:rPr lang="es-ES" sz="2100" dirty="0">
                <a:solidFill>
                  <a:schemeClr val="tx1"/>
                </a:solidFill>
              </a:rPr>
              <a:t>vacunas antes de la partida</a:t>
            </a:r>
            <a:endParaRPr lang="fr-CA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7176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6387</TotalTime>
  <Words>663</Words>
  <Application>Microsoft Office PowerPoint</Application>
  <PresentationFormat>On-screen Show (4:3)</PresentationFormat>
  <Paragraphs>85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Wisp</vt:lpstr>
      <vt:lpstr>PowerPoint Presentation</vt:lpstr>
      <vt:lpstr>¿Porqué hacemos un EMI?</vt:lpstr>
      <vt:lpstr>¿Quién necesita una Examen Médico de Inmigración para Canadá?</vt:lpstr>
      <vt:lpstr>¿Cómo?  </vt:lpstr>
      <vt:lpstr>¿Qué evaluamos del punto de vista médico?</vt:lpstr>
      <vt:lpstr>Otras investigaciones  Basadas en historial médico y exámen físico  </vt:lpstr>
      <vt:lpstr>Otras investigaciones basadas en el historial médico y examen físico  </vt:lpstr>
      <vt:lpstr>Otras investigaciones</vt:lpstr>
      <vt:lpstr>Nuevos servicios para los Refugiados</vt:lpstr>
      <vt:lpstr>Formularios de necesidades para refugiados y reasentamiento</vt:lpstr>
      <vt:lpstr>Clasfificando el EMI </vt:lpstr>
      <vt:lpstr>Clasificando el EMI </vt:lpstr>
      <vt:lpstr>PowerPoint Presentation</vt:lpstr>
    </vt:vector>
  </TitlesOfParts>
  <Company>CIC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Juan-Pedro.Unger</dc:creator>
  <cp:lastModifiedBy>RODAS Renán</cp:lastModifiedBy>
  <cp:revision>59</cp:revision>
  <cp:lastPrinted>2016-09-08T17:48:06Z</cp:lastPrinted>
  <dcterms:created xsi:type="dcterms:W3CDTF">2016-02-11T17:32:40Z</dcterms:created>
  <dcterms:modified xsi:type="dcterms:W3CDTF">2016-09-28T14:10:17Z</dcterms:modified>
</cp:coreProperties>
</file>