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06" r:id="rId3"/>
    <p:sldId id="307" r:id="rId4"/>
    <p:sldId id="305" r:id="rId5"/>
    <p:sldId id="294" r:id="rId6"/>
    <p:sldId id="279" r:id="rId7"/>
    <p:sldId id="288" r:id="rId8"/>
    <p:sldId id="289" r:id="rId9"/>
    <p:sldId id="278" r:id="rId10"/>
    <p:sldId id="270" r:id="rId11"/>
    <p:sldId id="295" r:id="rId12"/>
    <p:sldId id="296" r:id="rId13"/>
    <p:sldId id="284" r:id="rId14"/>
    <p:sldId id="285" r:id="rId15"/>
    <p:sldId id="286" r:id="rId16"/>
    <p:sldId id="308" r:id="rId17"/>
    <p:sldId id="309" r:id="rId18"/>
    <p:sldId id="303" r:id="rId19"/>
    <p:sldId id="297" r:id="rId20"/>
    <p:sldId id="298" r:id="rId21"/>
    <p:sldId id="299" r:id="rId22"/>
    <p:sldId id="300" r:id="rId23"/>
    <p:sldId id="302" r:id="rId24"/>
    <p:sldId id="301" r:id="rId25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etitia Courtois" initials="LC" lastIdx="4" clrIdx="0">
    <p:extLst>
      <p:ext uri="{19B8F6BF-5375-455C-9EA6-DF929625EA0E}">
        <p15:presenceInfo xmlns:p15="http://schemas.microsoft.com/office/powerpoint/2012/main" userId="S-1-5-21-2160216369-3329932071-3968528880-55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94660"/>
  </p:normalViewPr>
  <p:slideViewPr>
    <p:cSldViewPr snapToGrid="0">
      <p:cViewPr varScale="1">
        <p:scale>
          <a:sx n="87" d="100"/>
          <a:sy n="87" d="100"/>
        </p:scale>
        <p:origin x="177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Número</a:t>
            </a:r>
            <a:r>
              <a:rPr lang="es-ES" baseline="0" dirty="0" smtClean="0"/>
              <a:t> de Asistencias Médicas </a:t>
            </a:r>
            <a:endParaRPr lang="fr-CH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México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18715</c:v>
                </c:pt>
                <c:pt idx="1">
                  <c:v>2560</c:v>
                </c:pt>
                <c:pt idx="2">
                  <c:v>1958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 (Ene-Jul)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México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12104</c:v>
                </c:pt>
                <c:pt idx="1">
                  <c:v>4583</c:v>
                </c:pt>
                <c:pt idx="2">
                  <c:v>1709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29999056"/>
        <c:axId val="329999840"/>
      </c:barChart>
      <c:catAx>
        <c:axId val="32999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9999840"/>
        <c:crosses val="autoZero"/>
        <c:auto val="1"/>
        <c:lblAlgn val="ctr"/>
        <c:lblOffset val="100"/>
        <c:noMultiLvlLbl val="0"/>
      </c:catAx>
      <c:valAx>
        <c:axId val="3299998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999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94537639316823"/>
          <c:y val="0.92276122884501277"/>
          <c:w val="0.34452461105405296"/>
          <c:h val="5.9726916180724184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H" dirty="0"/>
              <a:t>2015-2016 </a:t>
            </a:r>
            <a:r>
              <a:rPr lang="fr-CH" dirty="0" smtClean="0"/>
              <a:t>(</a:t>
            </a:r>
            <a:r>
              <a:rPr lang="fr-CH" dirty="0" err="1" smtClean="0"/>
              <a:t>Ene-jul</a:t>
            </a:r>
            <a:r>
              <a:rPr lang="fr-CH" dirty="0" smtClean="0"/>
              <a:t>)</a:t>
            </a:r>
            <a:endParaRPr lang="fr-CH" dirty="0"/>
          </a:p>
        </c:rich>
      </c:tx>
      <c:layout>
        <c:manualLayout>
          <c:xMode val="edge"/>
          <c:yMode val="edge"/>
          <c:x val="0.40892512077294679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2015-2016 (Ene-Jul)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6008</c:v>
                </c:pt>
                <c:pt idx="1">
                  <c:v>35014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2037553729696824"/>
          <c:y val="0.3698795634813935"/>
          <c:w val="0.24523926357031459"/>
          <c:h val="8.10074970043696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b="1" noProof="0" dirty="0" smtClean="0">
                <a:solidFill>
                  <a:schemeClr val="tx1"/>
                </a:solidFill>
              </a:rPr>
              <a:t>Asistencias Médicas por</a:t>
            </a:r>
            <a:r>
              <a:rPr lang="es-ES" b="1" baseline="0" noProof="0" dirty="0" smtClean="0">
                <a:solidFill>
                  <a:schemeClr val="tx1"/>
                </a:solidFill>
              </a:rPr>
              <a:t> Edad</a:t>
            </a:r>
            <a:endParaRPr lang="es-ES" b="1" noProof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4.752843394575678E-2"/>
          <c:y val="9.7132652071615658E-2"/>
          <c:w val="0.94643291871124802"/>
          <c:h val="0.759355628084970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 4 años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178</c:v>
                </c:pt>
                <c:pt idx="1">
                  <c:v>50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5-14 años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299</c:v>
                </c:pt>
                <c:pt idx="1">
                  <c:v>80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 15 años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6231884057971015E-3"/>
                  <c:y val="2.71823057315924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Mexico</c:v>
                </c:pt>
                <c:pt idx="1">
                  <c:v>Guatemala</c:v>
                </c:pt>
                <c:pt idx="2">
                  <c:v>Honduras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30342</c:v>
                </c:pt>
                <c:pt idx="1">
                  <c:v>7013</c:v>
                </c:pt>
                <c:pt idx="2">
                  <c:v>3667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9298192"/>
        <c:axId val="229299760"/>
      </c:barChart>
      <c:catAx>
        <c:axId val="22929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9299760"/>
        <c:crosses val="autoZero"/>
        <c:auto val="1"/>
        <c:lblAlgn val="ctr"/>
        <c:lblOffset val="100"/>
        <c:noMultiLvlLbl val="0"/>
      </c:catAx>
      <c:valAx>
        <c:axId val="22929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929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059502930982378"/>
          <c:y val="0.93788691515070355"/>
          <c:w val="0.45887101068888125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ES" b="1" noProof="0" dirty="0" smtClean="0"/>
              <a:t>Número de asistencias</a:t>
            </a:r>
            <a:r>
              <a:rPr lang="es-ES" b="1" baseline="0" noProof="0" dirty="0" smtClean="0"/>
              <a:t> médicas en Puntos de Asistencia </a:t>
            </a:r>
            <a:endParaRPr lang="es-ES" b="1" noProof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tint val="77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IRAS</c:v>
                </c:pt>
                <c:pt idx="1">
                  <c:v>Enf. Piel</c:v>
                </c:pt>
                <c:pt idx="2">
                  <c:v>Heridas/Traumatismos</c:v>
                </c:pt>
                <c:pt idx="3">
                  <c:v>Diarreas</c:v>
                </c:pt>
                <c:pt idx="4">
                  <c:v>Diabetes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2205</c:v>
                </c:pt>
                <c:pt idx="1">
                  <c:v>1461</c:v>
                </c:pt>
                <c:pt idx="2">
                  <c:v>633</c:v>
                </c:pt>
                <c:pt idx="3">
                  <c:v>181</c:v>
                </c:pt>
                <c:pt idx="4">
                  <c:v>149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shade val="76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IRAS</c:v>
                </c:pt>
                <c:pt idx="1">
                  <c:v>Enf. Piel</c:v>
                </c:pt>
                <c:pt idx="2">
                  <c:v>Heridas/Traumatismos</c:v>
                </c:pt>
                <c:pt idx="3">
                  <c:v>Diarreas</c:v>
                </c:pt>
                <c:pt idx="4">
                  <c:v>Diabetes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3345</c:v>
                </c:pt>
                <c:pt idx="1">
                  <c:v>1650</c:v>
                </c:pt>
                <c:pt idx="2">
                  <c:v>442</c:v>
                </c:pt>
                <c:pt idx="3">
                  <c:v>605</c:v>
                </c:pt>
                <c:pt idx="4">
                  <c:v>163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329992784"/>
        <c:axId val="329993568"/>
      </c:barChart>
      <c:catAx>
        <c:axId val="32999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9993568"/>
        <c:crosses val="autoZero"/>
        <c:auto val="1"/>
        <c:lblAlgn val="ctr"/>
        <c:lblOffset val="100"/>
        <c:noMultiLvlLbl val="0"/>
      </c:catAx>
      <c:valAx>
        <c:axId val="32999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999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5721784776896"/>
          <c:y val="0.91400530135788105"/>
          <c:w val="0.35601696527064552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ES" b="1"/>
              <a:t>Número de Casos por nacionalidad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Nicaragua</c:v>
                </c:pt>
                <c:pt idx="1">
                  <c:v>Honduras</c:v>
                </c:pt>
                <c:pt idx="2">
                  <c:v>El Salvador</c:v>
                </c:pt>
                <c:pt idx="3">
                  <c:v>Guatemala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32</c:v>
                </c:pt>
                <c:pt idx="2">
                  <c:v>4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 (Ene-Jul)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Nicaragua</c:v>
                </c:pt>
                <c:pt idx="1">
                  <c:v>Honduras</c:v>
                </c:pt>
                <c:pt idx="2">
                  <c:v>El Salvador</c:v>
                </c:pt>
                <c:pt idx="3">
                  <c:v>Guatemala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32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2914960"/>
        <c:axId val="332911040"/>
        <c:axId val="0"/>
      </c:bar3DChart>
      <c:catAx>
        <c:axId val="33291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2911040"/>
        <c:crosses val="autoZero"/>
        <c:auto val="1"/>
        <c:lblAlgn val="ctr"/>
        <c:lblOffset val="100"/>
        <c:noMultiLvlLbl val="0"/>
      </c:catAx>
      <c:valAx>
        <c:axId val="33291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291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84881509376548"/>
          <c:y val="0.92276122884501277"/>
          <c:w val="0.29869850507816958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2015 - 2016 (Ene-Jul) 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4">
                      <a:shade val="65000"/>
                      <a:lumMod val="60000"/>
                      <a:lumOff val="40000"/>
                    </a:schemeClr>
                  </a:gs>
                  <a:gs pos="0">
                    <a:schemeClr val="accent4">
                      <a:shade val="65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4">
                      <a:tint val="65000"/>
                      <a:lumMod val="60000"/>
                      <a:lumOff val="40000"/>
                    </a:schemeClr>
                  </a:gs>
                  <a:gs pos="0">
                    <a:schemeClr val="accent4">
                      <a:tint val="65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Silla de Ruedas</c:v>
                </c:pt>
                <c:pt idx="1">
                  <c:v>Muletas</c:v>
                </c:pt>
                <c:pt idx="2">
                  <c:v>Baston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FBA5A3-9FCE-4BA0-A8AD-37CFF32194D1}" type="datetimeFigureOut">
              <a:rPr lang="fr-CH" smtClean="0"/>
              <a:t>27.09.2016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D8F2FF-C66D-4D0C-BD1C-4795377A45E3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1460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México: &gt;</a:t>
            </a:r>
            <a:r>
              <a:rPr lang="es-ES" baseline="0" dirty="0" smtClean="0"/>
              <a:t> 15 años 98.5%, &lt; 15 años  1.5%</a:t>
            </a:r>
          </a:p>
          <a:p>
            <a:r>
              <a:rPr lang="es-ES" baseline="0" dirty="0" smtClean="0"/>
              <a:t>Guatemala: </a:t>
            </a:r>
            <a:r>
              <a:rPr lang="es-ES" dirty="0" smtClean="0"/>
              <a:t>&gt;</a:t>
            </a:r>
            <a:r>
              <a:rPr lang="es-ES" baseline="0" dirty="0" smtClean="0"/>
              <a:t> 15 años 98%, &lt; 15 años  2%</a:t>
            </a:r>
          </a:p>
          <a:p>
            <a:r>
              <a:rPr lang="es-ES" baseline="0" dirty="0" smtClean="0"/>
              <a:t>Honduras: 100% &gt; 15 años </a:t>
            </a:r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4689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mayores casos de Diabetes son</a:t>
            </a:r>
            <a:r>
              <a:rPr lang="es-ES" baseline="0" dirty="0" smtClean="0"/>
              <a:t> registrados en México, Estado de Sonora (Altar y Nogales)</a:t>
            </a:r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0855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04783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2588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5" y="188640"/>
            <a:ext cx="7812087" cy="1470026"/>
          </a:xfrm>
        </p:spPr>
        <p:txBody>
          <a:bodyPr/>
          <a:lstStyle>
            <a:lvl1pPr>
              <a:defRPr lang="en-GB" sz="1950" b="1" cap="all" baseline="0" noProof="0" dirty="0" smtClean="0">
                <a:solidFill>
                  <a:srgbClr val="597786"/>
                </a:solidFill>
                <a:latin typeface="+mj-lt"/>
                <a:ea typeface="ＭＳ Ｐゴシック" charset="0"/>
                <a:cs typeface="+mj-cs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4" y="1844675"/>
            <a:ext cx="7740650" cy="1296988"/>
          </a:xfrm>
        </p:spPr>
        <p:txBody>
          <a:bodyPr/>
          <a:lstStyle>
            <a:lvl1pPr marL="0" indent="0">
              <a:buFontTx/>
              <a:buNone/>
              <a:defRPr sz="27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smtClean="0">
                <a:solidFill>
                  <a:srgbClr val="000000"/>
                </a:solidFill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052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smtClean="0">
                <a:solidFill>
                  <a:srgbClr val="000000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729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63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20802" y="765175"/>
            <a:ext cx="72834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smtClean="0"/>
              <a:t>Click to edit Master title style</a:t>
            </a:r>
            <a:endParaRPr lang="en-GB" altLang="fr-F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4" y="1600204"/>
            <a:ext cx="7283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smtClean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GB" sz="135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547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950" b="1" cap="all">
          <a:solidFill>
            <a:srgbClr val="597786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601266" indent="-209550" algn="l" rtl="0" eaLnBrk="0" fontAlgn="base" hangingPunct="0">
        <a:spcBef>
          <a:spcPct val="20000"/>
        </a:spcBef>
        <a:spcAft>
          <a:spcPct val="0"/>
        </a:spcAft>
        <a:buSzPct val="60000"/>
        <a:buFont typeface="Wingdings 3" panose="05040102010807070707" pitchFamily="18" charset="2"/>
        <a:buChar char=""/>
        <a:defRPr sz="1875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2pPr>
      <a:lvl3pPr marL="907256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3pPr>
      <a:lvl4pPr marL="1213247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0830" y="1982696"/>
            <a:ext cx="7893172" cy="4875303"/>
          </a:xfrm>
        </p:spPr>
        <p:txBody>
          <a:bodyPr>
            <a:normAutofit/>
          </a:bodyPr>
          <a:lstStyle/>
          <a:p>
            <a:endParaRPr lang="es-ES" sz="3200" b="1" i="1" dirty="0" smtClean="0"/>
          </a:p>
          <a:p>
            <a:r>
              <a:rPr lang="es-ES" sz="3200" b="1" i="1" dirty="0" smtClean="0"/>
              <a:t>Asistencia Humanitaria en la Región</a:t>
            </a:r>
            <a:endParaRPr lang="es-ES" sz="3200" b="1" i="1" dirty="0" smtClean="0"/>
          </a:p>
          <a:p>
            <a:r>
              <a:rPr lang="es-ES" sz="3200" b="1" i="1" dirty="0"/>
              <a:t> </a:t>
            </a:r>
            <a:r>
              <a:rPr lang="es-ES" sz="3200" b="1" i="1" dirty="0" smtClean="0"/>
              <a:t>                  CICR- DR México</a:t>
            </a:r>
          </a:p>
          <a:p>
            <a:endParaRPr lang="es-ES" sz="3200" b="1" i="1" dirty="0"/>
          </a:p>
          <a:p>
            <a:endParaRPr lang="es-ES" sz="3200" b="1" i="1" dirty="0" smtClean="0"/>
          </a:p>
          <a:p>
            <a:r>
              <a:rPr lang="es-ES" sz="1200" b="1" i="1" dirty="0" smtClean="0"/>
              <a:t>                                                                                        </a:t>
            </a:r>
          </a:p>
          <a:p>
            <a:r>
              <a:rPr lang="es-ES" sz="1200" b="1" i="1" dirty="0"/>
              <a:t> </a:t>
            </a:r>
            <a:r>
              <a:rPr lang="es-ES" sz="1200" b="1" i="1" dirty="0" smtClean="0"/>
              <a:t>                                                                                       Dra. Eliana Olaizola</a:t>
            </a:r>
          </a:p>
          <a:p>
            <a:r>
              <a:rPr lang="es-ES" sz="1200" b="1" i="1" dirty="0"/>
              <a:t> </a:t>
            </a:r>
            <a:r>
              <a:rPr lang="es-ES" sz="1200" b="1" i="1" dirty="0" smtClean="0"/>
              <a:t>                                                                                       Coordinadora regional de Salud</a:t>
            </a:r>
            <a:endParaRPr lang="es-ES" sz="1200" b="1" i="1" dirty="0"/>
          </a:p>
          <a:p>
            <a:r>
              <a:rPr lang="es-ES" sz="3200" b="1" i="1" dirty="0"/>
              <a:t> </a:t>
            </a:r>
            <a:r>
              <a:rPr lang="es-ES" sz="3200" b="1" i="1" dirty="0" smtClean="0"/>
              <a:t>                                </a:t>
            </a:r>
            <a:r>
              <a:rPr lang="es-ES" sz="1600" b="1" i="1" dirty="0" smtClean="0"/>
              <a:t>Conferencia Regional de Migración </a:t>
            </a:r>
          </a:p>
          <a:p>
            <a:r>
              <a:rPr lang="es-ES" sz="1600" b="1" i="1" dirty="0"/>
              <a:t> </a:t>
            </a:r>
            <a:r>
              <a:rPr lang="es-ES" sz="1600" b="1" i="1" dirty="0" smtClean="0"/>
              <a:t>                                                                         San José de Costa Rica</a:t>
            </a:r>
          </a:p>
          <a:p>
            <a:r>
              <a:rPr lang="es-ES" sz="1600" b="1" i="1" dirty="0" smtClean="0"/>
              <a:t>                                                                                  Octubre 2016</a:t>
            </a:r>
          </a:p>
          <a:p>
            <a:endParaRPr lang="es-ES" sz="3200" b="1" i="1" dirty="0"/>
          </a:p>
          <a:p>
            <a:endParaRPr lang="es-ES" sz="3200" b="1" i="1" dirty="0"/>
          </a:p>
        </p:txBody>
      </p:sp>
    </p:spTree>
    <p:extLst>
      <p:ext uri="{BB962C8B-B14F-4D97-AF65-F5344CB8AC3E}">
        <p14:creationId xmlns:p14="http://schemas.microsoft.com/office/powerpoint/2010/main" val="2371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331914" y="1600204"/>
            <a:ext cx="7734448" cy="4525963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marL="0" indent="0">
              <a:spcBef>
                <a:spcPts val="0"/>
              </a:spcBef>
              <a:buNone/>
            </a:pPr>
            <a:endParaRPr lang="es-ES" b="1" dirty="0" smtClean="0"/>
          </a:p>
          <a:p>
            <a:pPr marL="0" indent="0">
              <a:spcBef>
                <a:spcPts val="0"/>
              </a:spcBef>
              <a:buNone/>
            </a:pPr>
            <a:endParaRPr lang="es-ES" b="1" dirty="0"/>
          </a:p>
          <a:p>
            <a:pPr marL="0" indent="0">
              <a:spcBef>
                <a:spcPts val="0"/>
              </a:spcBef>
              <a:buNone/>
            </a:pPr>
            <a:r>
              <a:rPr lang="es-ES" b="1" dirty="0" smtClean="0"/>
              <a:t>Asistencia Humanitaria </a:t>
            </a:r>
            <a:r>
              <a:rPr lang="es-ES" b="1" dirty="0"/>
              <a:t>a Personas Migrantes </a:t>
            </a:r>
            <a:r>
              <a:rPr lang="es-ES" b="1" dirty="0" smtClean="0"/>
              <a:t>Amputadas</a:t>
            </a:r>
            <a:r>
              <a:rPr lang="es-ES" b="1" dirty="0"/>
              <a:t>, </a:t>
            </a:r>
            <a:endParaRPr lang="es-ES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s-ES" b="1" dirty="0"/>
              <a:t> </a:t>
            </a:r>
            <a:r>
              <a:rPr lang="es-ES" b="1" dirty="0" smtClean="0"/>
              <a:t>             gravemente </a:t>
            </a:r>
            <a:r>
              <a:rPr lang="es-ES" b="1" dirty="0"/>
              <a:t>Lesionadas o Enfermas</a:t>
            </a:r>
            <a:r>
              <a:rPr lang="es-ES" b="1" dirty="0" smtClean="0"/>
              <a:t>        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91459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2" y="353503"/>
            <a:ext cx="7283450" cy="5641855"/>
          </a:xfrm>
        </p:spPr>
        <p:txBody>
          <a:bodyPr/>
          <a:lstStyle/>
          <a:p>
            <a:r>
              <a:rPr lang="es-ES" sz="1800" b="1" dirty="0"/>
              <a:t>A</a:t>
            </a:r>
            <a:r>
              <a:rPr lang="es-ES" sz="1800" b="1" dirty="0" smtClean="0"/>
              <a:t>ctividad en </a:t>
            </a:r>
            <a:r>
              <a:rPr lang="es-ES" sz="1800" b="1" dirty="0"/>
              <a:t>coordinación con las SN</a:t>
            </a:r>
            <a:r>
              <a:rPr lang="es-ES" sz="1800" dirty="0"/>
              <a:t> de la región </a:t>
            </a:r>
            <a:r>
              <a:rPr lang="es-ES" sz="1800" b="1" dirty="0"/>
              <a:t>y otras organizacion</a:t>
            </a:r>
            <a:r>
              <a:rPr lang="es-ES" sz="1800" dirty="0"/>
              <a:t>es que trabajan con población migrante (</a:t>
            </a:r>
            <a:r>
              <a:rPr lang="es-ES" sz="1800" dirty="0" smtClean="0"/>
              <a:t>Consulados</a:t>
            </a:r>
            <a:r>
              <a:rPr lang="es-ES" sz="1800" dirty="0"/>
              <a:t>, </a:t>
            </a:r>
            <a:r>
              <a:rPr lang="es-ES" sz="1800" dirty="0" smtClean="0"/>
              <a:t>INM, </a:t>
            </a:r>
            <a:r>
              <a:rPr lang="es-ES" sz="1800" dirty="0"/>
              <a:t>estructuras de salud de secretaría de Salud, </a:t>
            </a:r>
            <a:r>
              <a:rPr lang="es-ES" sz="1800" dirty="0" smtClean="0"/>
              <a:t>OIM).</a:t>
            </a:r>
          </a:p>
          <a:p>
            <a:pPr marL="0" indent="0">
              <a:buNone/>
            </a:pPr>
            <a:endParaRPr lang="fr-CH" sz="1800" dirty="0"/>
          </a:p>
          <a:p>
            <a:r>
              <a:rPr lang="es-ES" sz="1800" b="1" dirty="0" smtClean="0"/>
              <a:t>Material </a:t>
            </a:r>
            <a:r>
              <a:rPr lang="es-ES" sz="1800" b="1" dirty="0"/>
              <a:t>quirúrgico y de </a:t>
            </a:r>
            <a:r>
              <a:rPr lang="es-ES" sz="1800" b="1" dirty="0" smtClean="0"/>
              <a:t>osteosíntesis</a:t>
            </a:r>
          </a:p>
          <a:p>
            <a:pPr marL="0" indent="0">
              <a:buNone/>
            </a:pPr>
            <a:endParaRPr lang="es-ES" sz="1800" b="1" dirty="0" smtClean="0"/>
          </a:p>
          <a:p>
            <a:r>
              <a:rPr lang="es-ES" sz="1800" b="1" dirty="0" smtClean="0"/>
              <a:t>Rehabilitación pre y post protésica. Prótesis y </a:t>
            </a:r>
            <a:r>
              <a:rPr lang="es-ES" sz="1800" b="1" dirty="0" err="1" smtClean="0"/>
              <a:t>ortesis</a:t>
            </a:r>
            <a:r>
              <a:rPr lang="es-ES" sz="1800" dirty="0" smtClean="0"/>
              <a:t>.</a:t>
            </a:r>
          </a:p>
          <a:p>
            <a:pPr marL="0" indent="0">
              <a:buNone/>
            </a:pPr>
            <a:endParaRPr lang="fr-CH" sz="1800" dirty="0"/>
          </a:p>
          <a:p>
            <a:r>
              <a:rPr lang="es-ES" sz="1800" dirty="0"/>
              <a:t>Coordinación en el </a:t>
            </a:r>
            <a:r>
              <a:rPr lang="es-ES" sz="1800" b="1" dirty="0"/>
              <a:t>traslado</a:t>
            </a:r>
            <a:r>
              <a:rPr lang="es-ES" sz="1800" dirty="0"/>
              <a:t> y acompañamiento médico en el mismo si es necesario (con las </a:t>
            </a:r>
            <a:r>
              <a:rPr lang="es-ES" sz="1800" dirty="0" err="1"/>
              <a:t>SNs</a:t>
            </a:r>
            <a:r>
              <a:rPr lang="es-ES" sz="1800" dirty="0"/>
              <a:t>) hasta el país de </a:t>
            </a:r>
            <a:r>
              <a:rPr lang="es-ES" sz="1800" dirty="0" smtClean="0"/>
              <a:t>origen</a:t>
            </a:r>
          </a:p>
          <a:p>
            <a:pPr marL="0" indent="0">
              <a:buNone/>
            </a:pPr>
            <a:endParaRPr lang="fr-CH" sz="1800" dirty="0"/>
          </a:p>
          <a:p>
            <a:r>
              <a:rPr lang="es-ES" sz="1800" dirty="0"/>
              <a:t>Apoyo en el </a:t>
            </a:r>
            <a:r>
              <a:rPr lang="es-ES" sz="1800" b="1" dirty="0"/>
              <a:t>seguimiento médico </a:t>
            </a:r>
            <a:r>
              <a:rPr lang="es-ES" sz="1800" dirty="0"/>
              <a:t>en el país de origen por los 3 meses siguientes al </a:t>
            </a:r>
            <a:r>
              <a:rPr lang="es-ES" sz="1800" dirty="0" smtClean="0"/>
              <a:t>retorno</a:t>
            </a:r>
          </a:p>
          <a:p>
            <a:pPr marL="0" indent="0">
              <a:buNone/>
            </a:pPr>
            <a:endParaRPr lang="fr-CH" sz="1800" dirty="0"/>
          </a:p>
          <a:p>
            <a:r>
              <a:rPr lang="es-ES" sz="1800" dirty="0"/>
              <a:t>Inserción en el programa de rehabilitación física en las estructuras apoyadas por el CICR en el país de origen, apoyo con recambio de prótesis y remodelación de </a:t>
            </a:r>
            <a:r>
              <a:rPr lang="es-ES" sz="1800" dirty="0" smtClean="0"/>
              <a:t>muñones </a:t>
            </a:r>
            <a:r>
              <a:rPr lang="es-ES" sz="1800" dirty="0"/>
              <a:t>si necesario</a:t>
            </a:r>
            <a:endParaRPr lang="fr-CH" sz="1800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326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914" y="1173192"/>
            <a:ext cx="7283450" cy="5529533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C</a:t>
            </a:r>
            <a:r>
              <a:rPr lang="es-ES" b="1" dirty="0" smtClean="0"/>
              <a:t>onvergen</a:t>
            </a:r>
            <a:r>
              <a:rPr lang="es-ES" dirty="0" smtClean="0"/>
              <a:t> </a:t>
            </a:r>
            <a:r>
              <a:rPr lang="es-ES" dirty="0"/>
              <a:t>3 de los programas llevados por el CICR en la </a:t>
            </a:r>
            <a:r>
              <a:rPr lang="es-ES" dirty="0" smtClean="0"/>
              <a:t>región:</a:t>
            </a:r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r>
              <a:rPr lang="es-ES" b="1" dirty="0"/>
              <a:t>A</a:t>
            </a:r>
            <a:r>
              <a:rPr lang="es-ES" b="1" dirty="0" smtClean="0"/>
              <a:t>sistencia </a:t>
            </a:r>
            <a:r>
              <a:rPr lang="es-ES" b="1" dirty="0"/>
              <a:t>a población migrante víctimas de </a:t>
            </a:r>
            <a:r>
              <a:rPr lang="es-ES" b="1" dirty="0" smtClean="0"/>
              <a:t>violencia</a:t>
            </a:r>
            <a:endParaRPr lang="es-ES" b="1" dirty="0"/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dirty="0"/>
              <a:t>P</a:t>
            </a:r>
            <a:r>
              <a:rPr lang="es-ES" b="1" dirty="0" smtClean="0"/>
              <a:t>rograma </a:t>
            </a:r>
            <a:r>
              <a:rPr lang="es-ES" b="1" dirty="0"/>
              <a:t>de rehabilitación física </a:t>
            </a:r>
            <a:r>
              <a:rPr lang="es-ES" b="1" dirty="0" smtClean="0"/>
              <a:t> 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dirty="0"/>
              <a:t>P</a:t>
            </a:r>
            <a:r>
              <a:rPr lang="es-ES" b="1" dirty="0" smtClean="0"/>
              <a:t>rograma </a:t>
            </a:r>
            <a:r>
              <a:rPr lang="es-ES" b="1" dirty="0"/>
              <a:t>de cirugía</a:t>
            </a:r>
            <a:r>
              <a:rPr lang="es-ES" dirty="0"/>
              <a:t>. </a:t>
            </a:r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Es </a:t>
            </a:r>
            <a:r>
              <a:rPr lang="es-ES" dirty="0"/>
              <a:t>clara la complementariedad de los mismos dada la naturaleza de las necesidades de salud específicas que presenta esta sub población </a:t>
            </a:r>
            <a:r>
              <a:rPr lang="es-ES" dirty="0" smtClean="0"/>
              <a:t>de personas migrantes </a:t>
            </a:r>
            <a:r>
              <a:rPr lang="es-ES" dirty="0"/>
              <a:t>retornadas.</a:t>
            </a:r>
            <a:endParaRPr lang="fr-CH" dirty="0"/>
          </a:p>
          <a:p>
            <a:pPr marL="0" indent="0">
              <a:buNone/>
            </a:pP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8229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1500" dirty="0"/>
              <a:t>Número de casos de asistencia humanitaria a personas migrantes amputadas y/o gravemente heridos, México, 2015 – 2016 (Enero – Julio)</a:t>
            </a:r>
            <a:endParaRPr lang="fr-CH" sz="1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85855"/>
              </p:ext>
            </p:extLst>
          </p:nvPr>
        </p:nvGraphicFramePr>
        <p:xfrm>
          <a:off x="1332310" y="2057401"/>
          <a:ext cx="7283054" cy="34290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641527"/>
                <a:gridCol w="3641527"/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2015</a:t>
                      </a:r>
                      <a:endParaRPr lang="fr-CH" sz="1800" dirty="0"/>
                    </a:p>
                  </a:txBody>
                  <a:tcPr marL="63331" marR="63331" marT="34290" marB="34290"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Nº</a:t>
                      </a:r>
                      <a:r>
                        <a:rPr lang="es-ES" sz="1000" baseline="0" dirty="0" smtClean="0"/>
                        <a:t> Casos PROTESIS 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 smtClean="0"/>
                        <a:t>21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Nº Casos</a:t>
                      </a:r>
                      <a:r>
                        <a:rPr lang="es-ES" sz="1000" baseline="0" dirty="0" smtClean="0"/>
                        <a:t> MATERIAL DE OSTEOSINTESIS 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 smtClean="0"/>
                        <a:t>5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Ortesis y otro</a:t>
                      </a:r>
                      <a:r>
                        <a:rPr lang="es-ES" sz="1000" baseline="0" dirty="0" smtClean="0"/>
                        <a:t> apoyo </a:t>
                      </a:r>
                      <a:r>
                        <a:rPr lang="es-ES" sz="1200" baseline="0" dirty="0" smtClean="0"/>
                        <a:t>(silla de ruedas, muletas, bastones, medicamentos, estudios médicos, traslados en ambulancia)</a:t>
                      </a:r>
                      <a:endParaRPr lang="fr-CH" sz="120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 smtClean="0"/>
                        <a:t>22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</a:tr>
              <a:tr h="27813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000" b="1" dirty="0" smtClean="0"/>
                        <a:t>2016 (Enero – Julio)</a:t>
                      </a:r>
                      <a:endParaRPr lang="fr-CH" sz="1000" b="1" dirty="0"/>
                    </a:p>
                  </a:txBody>
                  <a:tcPr marL="63331" marR="63331" marT="34290" marB="34290"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Nº</a:t>
                      </a:r>
                      <a:r>
                        <a:rPr lang="es-ES" sz="1000" baseline="0" dirty="0" smtClean="0"/>
                        <a:t> Casos PROTESIS </a:t>
                      </a:r>
                      <a:endParaRPr lang="fr-CH" sz="1000" dirty="0" smtClean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 smtClean="0"/>
                        <a:t>21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/>
                        <a:t>Nº Casos</a:t>
                      </a:r>
                      <a:r>
                        <a:rPr lang="es-ES" sz="1000" baseline="0" dirty="0" smtClean="0"/>
                        <a:t> MATERIAL DE OSTEOSINTESIS </a:t>
                      </a:r>
                      <a:endParaRPr lang="fr-CH" sz="1000" dirty="0" smtClean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 smtClean="0"/>
                        <a:t>16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</a:tr>
              <a:tr h="7943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Ortesis y otro apoyo </a:t>
                      </a:r>
                      <a:r>
                        <a:rPr kumimoji="0" lang="es-E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(silla de ruedas, muletas, bastones, medicamentos, estudios médicos, traslados en ambulancia)</a:t>
                      </a:r>
                      <a:endParaRPr kumimoji="0" lang="fr-CH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000" dirty="0" smtClean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 smtClean="0"/>
                        <a:t>14</a:t>
                      </a:r>
                      <a:endParaRPr lang="fr-CH" sz="1000" dirty="0"/>
                    </a:p>
                  </a:txBody>
                  <a:tcPr marL="63331" marR="63331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fr-CH" sz="1000" dirty="0"/>
                    </a:p>
                  </a:txBody>
                  <a:tcPr marL="63331" marR="63331" marT="34290" marB="34290"/>
                </a:tc>
                <a:tc>
                  <a:txBody>
                    <a:bodyPr/>
                    <a:lstStyle/>
                    <a:p>
                      <a:endParaRPr lang="fr-CH" sz="1000" dirty="0"/>
                    </a:p>
                  </a:txBody>
                  <a:tcPr marL="63331" marR="63331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37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500" dirty="0">
                <a:solidFill>
                  <a:prstClr val="black"/>
                </a:solidFill>
              </a:rPr>
              <a:t>Número de casos de asistencia humanitaria a personas migrantes amputadas y/o gravemente heridos, México, 2015 – 2016 (Enero – Julio)</a:t>
            </a:r>
            <a:endParaRPr lang="fr-CH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992474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32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Ortesis Entregadas</a:t>
            </a:r>
            <a:endParaRPr lang="fr-CH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939907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31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2" y="301925"/>
            <a:ext cx="7283450" cy="793450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Actividades del </a:t>
            </a:r>
            <a:r>
              <a:rPr lang="es-ES" dirty="0" err="1" smtClean="0"/>
              <a:t>cicr</a:t>
            </a:r>
            <a:r>
              <a:rPr lang="es-ES" dirty="0" smtClean="0"/>
              <a:t> </a:t>
            </a:r>
            <a:r>
              <a:rPr lang="es-ES" dirty="0"/>
              <a:t>en las Estaciones Migratorias (EM) en México</a:t>
            </a:r>
            <a:r>
              <a:rPr lang="fr-CH" dirty="0"/>
              <a:t/>
            </a:r>
            <a:br>
              <a:rPr lang="fr-CH" dirty="0"/>
            </a:b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2" y="1095375"/>
            <a:ext cx="7283450" cy="5590097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Objetivo: </a:t>
            </a:r>
            <a:r>
              <a:rPr lang="es-ES" b="1" dirty="0" smtClean="0"/>
              <a:t> </a:t>
            </a:r>
            <a:r>
              <a:rPr lang="es-ES" b="1" dirty="0"/>
              <a:t>verificar las condiciones </a:t>
            </a:r>
            <a:r>
              <a:rPr lang="es-ES" b="1" dirty="0" smtClean="0"/>
              <a:t>de </a:t>
            </a:r>
            <a:r>
              <a:rPr lang="es-ES" b="1" dirty="0"/>
              <a:t>las personas </a:t>
            </a:r>
            <a:r>
              <a:rPr lang="es-ES" b="1" dirty="0" smtClean="0"/>
              <a:t>migrantes en las Estaciones Migratorias</a:t>
            </a:r>
            <a:endParaRPr lang="es-ES" b="1" dirty="0"/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Equipos </a:t>
            </a:r>
            <a:r>
              <a:rPr lang="es-ES" dirty="0"/>
              <a:t>multidisciplinarios del CICR, conformados por PROT, ASISTENCIA (Salud, incluida SM&amp;APS y </a:t>
            </a:r>
            <a:r>
              <a:rPr lang="es-ES" dirty="0" err="1"/>
              <a:t>Wathab</a:t>
            </a:r>
            <a:r>
              <a:rPr lang="es-ES" dirty="0"/>
              <a:t>) y TERRENO </a:t>
            </a:r>
            <a:r>
              <a:rPr lang="es-ES" dirty="0" smtClean="0"/>
              <a:t>visitas </a:t>
            </a:r>
            <a:r>
              <a:rPr lang="es-ES" dirty="0"/>
              <a:t>a </a:t>
            </a:r>
            <a:r>
              <a:rPr lang="es-ES" dirty="0" smtClean="0"/>
              <a:t> </a:t>
            </a:r>
            <a:r>
              <a:rPr lang="es-ES" dirty="0"/>
              <a:t>EM del </a:t>
            </a:r>
            <a:r>
              <a:rPr lang="es-ES" dirty="0" smtClean="0"/>
              <a:t>país. 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El sistema de Salud dentro de las EM está </a:t>
            </a:r>
            <a:r>
              <a:rPr lang="es-ES" dirty="0" smtClean="0"/>
              <a:t>presente, </a:t>
            </a:r>
            <a:r>
              <a:rPr lang="es-ES" dirty="0"/>
              <a:t>conformado por profesionales de salud contratados de manera variable por las </a:t>
            </a:r>
            <a:r>
              <a:rPr lang="es-ES" dirty="0" smtClean="0"/>
              <a:t>mismas </a:t>
            </a:r>
            <a:r>
              <a:rPr lang="es-ES" dirty="0"/>
              <a:t>EM, por el INM, o por la SSA.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C</a:t>
            </a:r>
            <a:r>
              <a:rPr lang="es-ES" dirty="0" smtClean="0"/>
              <a:t>alidad </a:t>
            </a:r>
            <a:r>
              <a:rPr lang="es-ES" dirty="0"/>
              <a:t>de asistencia médica </a:t>
            </a:r>
            <a:r>
              <a:rPr lang="es-ES" dirty="0" smtClean="0"/>
              <a:t> </a:t>
            </a:r>
            <a:r>
              <a:rPr lang="es-ES" dirty="0"/>
              <a:t>deficitaria y no </a:t>
            </a:r>
            <a:r>
              <a:rPr lang="es-ES" dirty="0" smtClean="0"/>
              <a:t>cubre </a:t>
            </a:r>
            <a:r>
              <a:rPr lang="es-ES" dirty="0"/>
              <a:t>los aspectos de salud pública para poblaciones en condiciones de confinamiento.</a:t>
            </a:r>
            <a:endParaRPr lang="fr-CH" dirty="0"/>
          </a:p>
          <a:p>
            <a:endParaRPr lang="es-ES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11511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Estaciones migratorias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sistema de salud dentro de las EM tiene escasa </a:t>
            </a:r>
            <a:r>
              <a:rPr lang="es-ES" dirty="0" smtClean="0"/>
              <a:t>conexión </a:t>
            </a:r>
            <a:r>
              <a:rPr lang="es-ES" dirty="0"/>
              <a:t>con el sistema de salud </a:t>
            </a:r>
            <a:r>
              <a:rPr lang="es-ES" dirty="0" smtClean="0"/>
              <a:t>extramuros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D</a:t>
            </a:r>
            <a:r>
              <a:rPr lang="es-ES" dirty="0" smtClean="0"/>
              <a:t>esconocimiento </a:t>
            </a:r>
            <a:r>
              <a:rPr lang="es-ES" dirty="0"/>
              <a:t>de las necesidades de salud en </a:t>
            </a:r>
            <a:r>
              <a:rPr lang="es-ES" dirty="0" smtClean="0"/>
              <a:t>las EM </a:t>
            </a:r>
            <a:r>
              <a:rPr lang="es-ES" dirty="0"/>
              <a:t>y los recursos necesarios para cubrirlos por parte de las autoridades de </a:t>
            </a:r>
            <a:r>
              <a:rPr lang="es-ES" dirty="0" smtClean="0"/>
              <a:t>salud</a:t>
            </a:r>
          </a:p>
          <a:p>
            <a:endParaRPr lang="es-ES" dirty="0"/>
          </a:p>
          <a:p>
            <a:r>
              <a:rPr lang="es-ES" dirty="0" smtClean="0"/>
              <a:t>Inexistencia </a:t>
            </a:r>
            <a:r>
              <a:rPr lang="es-ES" dirty="0"/>
              <a:t>en las EM de los programas </a:t>
            </a:r>
            <a:r>
              <a:rPr lang="es-ES" dirty="0" smtClean="0"/>
              <a:t>del </a:t>
            </a:r>
            <a:r>
              <a:rPr lang="es-ES" dirty="0"/>
              <a:t>sistema de salud </a:t>
            </a:r>
            <a:r>
              <a:rPr lang="es-ES" dirty="0" smtClean="0"/>
              <a:t>nacional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6977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914" y="901465"/>
            <a:ext cx="7283450" cy="4525963"/>
          </a:xfrm>
        </p:spPr>
        <p:txBody>
          <a:bodyPr/>
          <a:lstStyle/>
          <a:p>
            <a:pPr marL="0" indent="0">
              <a:buNone/>
            </a:pPr>
            <a:endParaRPr lang="es-ES" sz="3600" b="1" dirty="0" smtClean="0"/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endParaRPr lang="es-ES" sz="3600" b="1" dirty="0" smtClean="0"/>
          </a:p>
          <a:p>
            <a:pPr marL="0" indent="0">
              <a:buNone/>
            </a:pPr>
            <a:r>
              <a:rPr lang="es-ES" sz="3600" b="1" dirty="0"/>
              <a:t> </a:t>
            </a:r>
            <a:r>
              <a:rPr lang="es-ES" sz="3600" b="1" dirty="0" smtClean="0"/>
              <a:t>                     Retos</a:t>
            </a:r>
            <a:endParaRPr lang="fr-CH" sz="3600" b="1" dirty="0"/>
          </a:p>
        </p:txBody>
      </p:sp>
    </p:spTree>
    <p:extLst>
      <p:ext uri="{BB962C8B-B14F-4D97-AF65-F5344CB8AC3E}">
        <p14:creationId xmlns:p14="http://schemas.microsoft.com/office/powerpoint/2010/main" val="589326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Lograr el </a:t>
            </a:r>
            <a:r>
              <a:rPr lang="es-ES" b="1" u="sng" dirty="0" smtClean="0">
                <a:solidFill>
                  <a:srgbClr val="FF0000"/>
                </a:solidFill>
              </a:rPr>
              <a:t>acceso a los servicios de salud</a:t>
            </a:r>
            <a:r>
              <a:rPr lang="es-ES" b="1" dirty="0" smtClean="0">
                <a:solidFill>
                  <a:schemeClr val="tx1"/>
                </a:solidFill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de la población </a:t>
            </a:r>
            <a:r>
              <a:rPr lang="es-ES" b="1" dirty="0" smtClean="0">
                <a:solidFill>
                  <a:schemeClr val="tx1"/>
                </a:solidFill>
              </a:rPr>
              <a:t>migrante, no solo de emergencia y en todos los niveles de complejidad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F</a:t>
            </a:r>
            <a:r>
              <a:rPr lang="es-ES" dirty="0" smtClean="0"/>
              <a:t>alta </a:t>
            </a:r>
            <a:r>
              <a:rPr lang="es-ES" dirty="0"/>
              <a:t>de </a:t>
            </a:r>
            <a:r>
              <a:rPr lang="es-ES" u="sng" dirty="0"/>
              <a:t>información y sensibilización </a:t>
            </a:r>
            <a:r>
              <a:rPr lang="es-ES" dirty="0"/>
              <a:t>del personal de </a:t>
            </a:r>
            <a:r>
              <a:rPr lang="es-ES" dirty="0" smtClean="0"/>
              <a:t>salud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u="sng" dirty="0"/>
              <a:t>S</a:t>
            </a:r>
            <a:r>
              <a:rPr lang="es-ES" u="sng" dirty="0" smtClean="0"/>
              <a:t>istema </a:t>
            </a:r>
            <a:r>
              <a:rPr lang="es-ES" u="sng" dirty="0"/>
              <a:t>de </a:t>
            </a:r>
            <a:r>
              <a:rPr lang="es-ES" u="sng" dirty="0" smtClean="0"/>
              <a:t>salud carente </a:t>
            </a:r>
            <a:r>
              <a:rPr lang="es-ES" u="sng" dirty="0"/>
              <a:t>de base </a:t>
            </a:r>
            <a:r>
              <a:rPr lang="es-ES" dirty="0" smtClean="0"/>
              <a:t>en </a:t>
            </a:r>
            <a:r>
              <a:rPr lang="es-ES" dirty="0"/>
              <a:t>los países de origen para los migrantes </a:t>
            </a:r>
            <a:r>
              <a:rPr lang="es-ES" dirty="0" smtClean="0"/>
              <a:t>retornados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u="sng" dirty="0" smtClean="0"/>
              <a:t>EM con servicios de salud </a:t>
            </a:r>
            <a:r>
              <a:rPr lang="es-ES" u="sng" dirty="0" smtClean="0">
                <a:solidFill>
                  <a:schemeClr val="tx1"/>
                </a:solidFill>
              </a:rPr>
              <a:t>homólogos</a:t>
            </a:r>
            <a:r>
              <a:rPr lang="es-ES" u="sng" dirty="0" smtClean="0"/>
              <a:t> </a:t>
            </a:r>
            <a:r>
              <a:rPr lang="es-ES" dirty="0" smtClean="0"/>
              <a:t>a los extramuros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615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333375"/>
            <a:ext cx="7283450" cy="330200"/>
          </a:xfrm>
        </p:spPr>
        <p:txBody>
          <a:bodyPr/>
          <a:lstStyle/>
          <a:p>
            <a:pPr>
              <a:defRPr/>
            </a:pPr>
            <a:r>
              <a:rPr lang="en-GB" sz="2800" dirty="0" smtClean="0">
                <a:ea typeface="ＭＳ Ｐゴシック" charset="0"/>
              </a:rPr>
              <a:t>EL CICR Y  MIGRACIÓN EN LA </a:t>
            </a:r>
            <a:r>
              <a:rPr lang="en-GB" sz="2800" dirty="0" err="1" smtClean="0">
                <a:ea typeface="ＭＳ Ｐゴシック" charset="0"/>
              </a:rPr>
              <a:t>regiÓn</a:t>
            </a:r>
            <a:endParaRPr lang="en-GB" sz="2800" dirty="0">
              <a:ea typeface="ＭＳ Ｐゴシック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7364" y="663575"/>
            <a:ext cx="7559675" cy="6044841"/>
          </a:xfrm>
        </p:spPr>
        <p:txBody>
          <a:bodyPr/>
          <a:lstStyle/>
          <a:p>
            <a:endParaRPr lang="en-US" altLang="fr-FR" sz="2200" b="1" dirty="0" smtClean="0">
              <a:solidFill>
                <a:srgbClr val="C00000"/>
              </a:solidFill>
            </a:endParaRPr>
          </a:p>
          <a:p>
            <a:endParaRPr lang="en-US" altLang="fr-FR" sz="2200" b="1" dirty="0">
              <a:solidFill>
                <a:srgbClr val="C00000"/>
              </a:solidFill>
            </a:endParaRPr>
          </a:p>
          <a:p>
            <a:r>
              <a:rPr lang="en-US" altLang="fr-FR" sz="2200" b="1" dirty="0" err="1" smtClean="0">
                <a:solidFill>
                  <a:srgbClr val="C00000"/>
                </a:solidFill>
              </a:rPr>
              <a:t>Razones</a:t>
            </a:r>
            <a:r>
              <a:rPr lang="en-US" altLang="fr-FR" sz="2200" b="1" dirty="0" smtClean="0">
                <a:solidFill>
                  <a:srgbClr val="C00000"/>
                </a:solidFill>
              </a:rPr>
              <a:t> </a:t>
            </a:r>
            <a:r>
              <a:rPr lang="en-US" altLang="fr-FR" sz="2200" dirty="0" smtClean="0">
                <a:solidFill>
                  <a:schemeClr val="tx1"/>
                </a:solidFill>
              </a:rPr>
              <a:t>para la </a:t>
            </a:r>
            <a:r>
              <a:rPr lang="en-US" altLang="fr-FR" sz="2200" dirty="0" err="1" smtClean="0">
                <a:solidFill>
                  <a:schemeClr val="tx1"/>
                </a:solidFill>
              </a:rPr>
              <a:t>acción</a:t>
            </a:r>
            <a:r>
              <a:rPr lang="en-US" altLang="fr-FR" sz="2200" dirty="0" smtClean="0">
                <a:solidFill>
                  <a:schemeClr val="tx1"/>
                </a:solidFill>
              </a:rPr>
              <a:t> del CICR </a:t>
            </a:r>
            <a:r>
              <a:rPr lang="en-US" altLang="fr-FR" sz="2200" dirty="0" smtClean="0"/>
              <a:t>en </a:t>
            </a:r>
            <a:r>
              <a:rPr lang="en-US" altLang="fr-FR" sz="2200" dirty="0" err="1" smtClean="0"/>
              <a:t>migración</a:t>
            </a:r>
            <a:r>
              <a:rPr lang="en-US" altLang="fr-FR" sz="2200" dirty="0" smtClean="0"/>
              <a:t> en México y </a:t>
            </a:r>
            <a:r>
              <a:rPr lang="en-US" altLang="fr-FR" sz="2200" dirty="0" err="1" smtClean="0"/>
              <a:t>América</a:t>
            </a:r>
            <a:r>
              <a:rPr lang="en-US" altLang="fr-FR" sz="2200" dirty="0" smtClean="0"/>
              <a:t> Central.</a:t>
            </a:r>
          </a:p>
          <a:p>
            <a:pPr lvl="1"/>
            <a:r>
              <a:rPr lang="en-US" altLang="fr-FR" sz="2000" b="1" dirty="0" err="1" smtClean="0">
                <a:solidFill>
                  <a:srgbClr val="C00000"/>
                </a:solidFill>
              </a:rPr>
              <a:t>Nexos</a:t>
            </a:r>
            <a:r>
              <a:rPr lang="en-US" altLang="fr-FR" sz="2000" b="1" dirty="0" smtClean="0">
                <a:solidFill>
                  <a:srgbClr val="C00000"/>
                </a:solidFill>
              </a:rPr>
              <a:t> entre </a:t>
            </a:r>
            <a:r>
              <a:rPr lang="en-US" altLang="fr-FR" sz="2000" b="1" dirty="0" err="1" smtClean="0">
                <a:solidFill>
                  <a:srgbClr val="C00000"/>
                </a:solidFill>
              </a:rPr>
              <a:t>migración</a:t>
            </a:r>
            <a:r>
              <a:rPr lang="en-US" altLang="fr-FR" sz="2000" b="1" dirty="0" smtClean="0">
                <a:solidFill>
                  <a:srgbClr val="C00000"/>
                </a:solidFill>
              </a:rPr>
              <a:t> y </a:t>
            </a:r>
            <a:r>
              <a:rPr lang="en-US" altLang="fr-FR" sz="2000" b="1" dirty="0" err="1" smtClean="0">
                <a:solidFill>
                  <a:srgbClr val="C00000"/>
                </a:solidFill>
              </a:rPr>
              <a:t>violencia</a:t>
            </a:r>
            <a:endParaRPr lang="en-US" altLang="fr-FR" sz="2000" b="1" dirty="0" smtClean="0">
              <a:solidFill>
                <a:srgbClr val="C00000"/>
              </a:solidFill>
            </a:endParaRPr>
          </a:p>
          <a:p>
            <a:pPr lvl="1"/>
            <a:endParaRPr lang="en-US" altLang="fr-FR" sz="2000" dirty="0" smtClean="0"/>
          </a:p>
          <a:p>
            <a:pPr lvl="1"/>
            <a:r>
              <a:rPr lang="en-US" altLang="fr-FR" sz="2000" dirty="0" smtClean="0"/>
              <a:t>Necesidades </a:t>
            </a:r>
            <a:r>
              <a:rPr lang="en-US" altLang="fr-FR" sz="2000" dirty="0" err="1" smtClean="0"/>
              <a:t>humanitarias</a:t>
            </a:r>
            <a:r>
              <a:rPr lang="en-US" altLang="fr-FR" sz="2000" dirty="0" smtClean="0"/>
              <a:t> </a:t>
            </a:r>
            <a:r>
              <a:rPr lang="en-US" altLang="fr-FR" sz="2000" b="1" dirty="0" err="1" smtClean="0">
                <a:solidFill>
                  <a:srgbClr val="C00000"/>
                </a:solidFill>
              </a:rPr>
              <a:t>insatisfechas</a:t>
            </a:r>
            <a:endParaRPr lang="en-US" altLang="fr-FR" sz="2000" b="1" dirty="0" smtClean="0">
              <a:solidFill>
                <a:srgbClr val="C00000"/>
              </a:solidFill>
            </a:endParaRPr>
          </a:p>
          <a:p>
            <a:pPr lvl="1"/>
            <a:endParaRPr lang="en-US" altLang="fr-FR" sz="2000" b="1" dirty="0" smtClean="0">
              <a:solidFill>
                <a:srgbClr val="C00000"/>
              </a:solidFill>
            </a:endParaRPr>
          </a:p>
          <a:p>
            <a:pPr lvl="1"/>
            <a:r>
              <a:rPr lang="en-US" altLang="fr-FR" sz="2000" b="1" dirty="0" smtClean="0">
                <a:solidFill>
                  <a:srgbClr val="C00000"/>
                </a:solidFill>
              </a:rPr>
              <a:t>Valor </a:t>
            </a:r>
            <a:r>
              <a:rPr lang="en-US" altLang="fr-FR" sz="2000" b="1" dirty="0" err="1" smtClean="0">
                <a:solidFill>
                  <a:srgbClr val="C00000"/>
                </a:solidFill>
              </a:rPr>
              <a:t>añadido</a:t>
            </a:r>
            <a:r>
              <a:rPr lang="en-US" altLang="fr-FR" sz="2000" b="1" dirty="0" smtClean="0">
                <a:solidFill>
                  <a:srgbClr val="C00000"/>
                </a:solidFill>
              </a:rPr>
              <a:t> </a:t>
            </a:r>
            <a:r>
              <a:rPr lang="en-US" altLang="fr-FR" sz="2000" dirty="0" smtClean="0">
                <a:solidFill>
                  <a:schemeClr val="tx1"/>
                </a:solidFill>
              </a:rPr>
              <a:t>del </a:t>
            </a:r>
            <a:r>
              <a:rPr lang="en-US" altLang="fr-FR" sz="2000" dirty="0" smtClean="0">
                <a:solidFill>
                  <a:schemeClr val="tx1"/>
                </a:solidFill>
              </a:rPr>
              <a:t>CICR</a:t>
            </a:r>
          </a:p>
          <a:p>
            <a:pPr lvl="1"/>
            <a:endParaRPr lang="en-US" altLang="fr-FR" sz="2000" dirty="0" smtClean="0"/>
          </a:p>
          <a:p>
            <a:r>
              <a:rPr lang="en-US" altLang="fr-FR" sz="2200" b="1" dirty="0" err="1" smtClean="0">
                <a:solidFill>
                  <a:srgbClr val="C00000"/>
                </a:solidFill>
              </a:rPr>
              <a:t>Complementariedad</a:t>
            </a:r>
            <a:r>
              <a:rPr lang="en-US" altLang="fr-FR" sz="2200" b="1" dirty="0" smtClean="0">
                <a:solidFill>
                  <a:srgbClr val="C00000"/>
                </a:solidFill>
              </a:rPr>
              <a:t> </a:t>
            </a:r>
            <a:r>
              <a:rPr lang="en-US" altLang="fr-FR" sz="2200" b="1" dirty="0" smtClean="0">
                <a:solidFill>
                  <a:srgbClr val="C00000"/>
                </a:solidFill>
              </a:rPr>
              <a:t>/ </a:t>
            </a:r>
            <a:r>
              <a:rPr lang="en-US" altLang="fr-FR" sz="2200" b="1" dirty="0" err="1" smtClean="0">
                <a:solidFill>
                  <a:srgbClr val="C00000"/>
                </a:solidFill>
              </a:rPr>
              <a:t>coordinación</a:t>
            </a:r>
            <a:r>
              <a:rPr lang="en-US" altLang="fr-FR" sz="2200" b="1" dirty="0" smtClean="0">
                <a:solidFill>
                  <a:srgbClr val="C00000"/>
                </a:solidFill>
              </a:rPr>
              <a:t> </a:t>
            </a:r>
            <a:r>
              <a:rPr lang="en-US" altLang="fr-FR" sz="2200" dirty="0" smtClean="0"/>
              <a:t>con </a:t>
            </a:r>
            <a:r>
              <a:rPr lang="en-US" altLang="fr-FR" sz="2200" dirty="0" err="1" smtClean="0"/>
              <a:t>otros</a:t>
            </a:r>
            <a:r>
              <a:rPr lang="en-US" altLang="fr-FR" sz="2200" dirty="0" smtClean="0"/>
              <a:t> </a:t>
            </a:r>
            <a:r>
              <a:rPr lang="en-US" altLang="fr-FR" sz="2200" dirty="0" err="1" smtClean="0"/>
              <a:t>actores</a:t>
            </a:r>
            <a:endParaRPr lang="en-US" altLang="fr-FR" sz="2200" dirty="0" smtClean="0"/>
          </a:p>
          <a:p>
            <a:pPr marL="390525" indent="-342900"/>
            <a:endParaRPr lang="en-US" altLang="fr-FR" sz="2200" b="1" dirty="0" smtClean="0">
              <a:solidFill>
                <a:srgbClr val="C00000"/>
              </a:solidFill>
            </a:endParaRPr>
          </a:p>
          <a:p>
            <a:pPr marL="390525" indent="-342900"/>
            <a:r>
              <a:rPr lang="en-US" altLang="fr-FR" sz="2200" b="1" dirty="0" err="1" smtClean="0">
                <a:solidFill>
                  <a:srgbClr val="C00000"/>
                </a:solidFill>
              </a:rPr>
              <a:t>Emergencias</a:t>
            </a:r>
            <a:r>
              <a:rPr lang="en-US" altLang="fr-FR" sz="2200" b="1" dirty="0" smtClean="0">
                <a:solidFill>
                  <a:srgbClr val="C00000"/>
                </a:solidFill>
              </a:rPr>
              <a:t> </a:t>
            </a:r>
            <a:r>
              <a:rPr lang="en-US" altLang="fr-FR" sz="2200" b="1" dirty="0" err="1">
                <a:solidFill>
                  <a:srgbClr val="C00000"/>
                </a:solidFill>
              </a:rPr>
              <a:t>humanitarias</a:t>
            </a:r>
            <a:r>
              <a:rPr lang="en-US" altLang="fr-FR" sz="2200" b="1" dirty="0">
                <a:solidFill>
                  <a:srgbClr val="C00000"/>
                </a:solidFill>
              </a:rPr>
              <a:t> </a:t>
            </a:r>
            <a:r>
              <a:rPr lang="en-US" altLang="fr-FR" sz="2200" b="1" dirty="0" err="1">
                <a:solidFill>
                  <a:srgbClr val="C00000"/>
                </a:solidFill>
              </a:rPr>
              <a:t>agudas</a:t>
            </a:r>
            <a:endParaRPr lang="en-US" altLang="fr-FR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0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914" y="1600204"/>
            <a:ext cx="7283450" cy="4999004"/>
          </a:xfrm>
        </p:spPr>
        <p:txBody>
          <a:bodyPr/>
          <a:lstStyle/>
          <a:p>
            <a:r>
              <a:rPr lang="es-ES" b="1" dirty="0"/>
              <a:t>Contar con </a:t>
            </a:r>
            <a:r>
              <a:rPr lang="es-ES" b="1" u="sng" dirty="0">
                <a:solidFill>
                  <a:srgbClr val="FF0000"/>
                </a:solidFill>
              </a:rPr>
              <a:t>información estadística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/>
              <a:t>médica cualitativa y cuantitativa de calidad e integrada </a:t>
            </a:r>
            <a:endParaRPr lang="es-ES" b="1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u="sng" dirty="0"/>
              <a:t>P</a:t>
            </a:r>
            <a:r>
              <a:rPr lang="es-ES" u="sng" dirty="0" smtClean="0"/>
              <a:t>erfil </a:t>
            </a:r>
            <a:r>
              <a:rPr lang="es-ES" u="sng" dirty="0"/>
              <a:t>epidemioló</a:t>
            </a:r>
            <a:r>
              <a:rPr lang="es-ES" dirty="0"/>
              <a:t>gico de la población </a:t>
            </a:r>
            <a:r>
              <a:rPr lang="es-ES" dirty="0" smtClean="0"/>
              <a:t>migrante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u="sng" dirty="0"/>
              <a:t>M</a:t>
            </a:r>
            <a:r>
              <a:rPr lang="es-ES" u="sng" dirty="0" smtClean="0"/>
              <a:t>onitoreo </a:t>
            </a:r>
            <a:r>
              <a:rPr lang="es-ES" u="sng" dirty="0"/>
              <a:t>de sus variacio</a:t>
            </a:r>
            <a:r>
              <a:rPr lang="es-ES" dirty="0"/>
              <a:t>nes permanentes a fin de poder prever los recursos necesarios para cubrir las necesidades emergentes.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Esto </a:t>
            </a:r>
            <a:r>
              <a:rPr lang="es-ES" dirty="0"/>
              <a:t>con </a:t>
            </a:r>
            <a:r>
              <a:rPr lang="es-ES" u="sng" dirty="0"/>
              <a:t>participación de los diferentes sistemas de salud a nivel regional </a:t>
            </a:r>
            <a:r>
              <a:rPr lang="es-ES" dirty="0"/>
              <a:t>como responsables finales de proveer estos recursos y brindar la asistencia en salud requerida.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49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Monitoreo</a:t>
            </a:r>
            <a:r>
              <a:rPr lang="es-ES" b="1" dirty="0"/>
              <a:t> activo, dinámico y coordinado de las </a:t>
            </a:r>
            <a:r>
              <a:rPr lang="es-ES" b="1" dirty="0">
                <a:solidFill>
                  <a:srgbClr val="FF0000"/>
                </a:solidFill>
              </a:rPr>
              <a:t>rutas migratorias </a:t>
            </a:r>
            <a:endParaRPr lang="es-E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D</a:t>
            </a:r>
            <a:r>
              <a:rPr lang="es-ES" dirty="0" smtClean="0"/>
              <a:t>etectar </a:t>
            </a:r>
            <a:r>
              <a:rPr lang="es-ES" dirty="0"/>
              <a:t>necesidades emergentes asociadas a nuevos contextos en el fenómeno migratorio ( ej. en salud&gt;Frontera Sur&gt;nuevas rutas migratorias en México&gt;mayor vulnerabilidad de la población migrante a enfermedades olvidadas y emergentes como Chagas, </a:t>
            </a:r>
            <a:r>
              <a:rPr lang="es-ES" dirty="0" err="1"/>
              <a:t>Zika</a:t>
            </a:r>
            <a:r>
              <a:rPr lang="es-ES" dirty="0"/>
              <a:t>, etc.)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85815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Abordar la problemática de la </a:t>
            </a:r>
            <a:r>
              <a:rPr lang="es-ES" b="1" dirty="0">
                <a:solidFill>
                  <a:srgbClr val="FF0000"/>
                </a:solidFill>
              </a:rPr>
              <a:t>violencia sexual </a:t>
            </a:r>
            <a:r>
              <a:rPr lang="es-ES" b="1" dirty="0"/>
              <a:t>a lo largo de la ruta </a:t>
            </a:r>
            <a:r>
              <a:rPr lang="es-ES" b="1" dirty="0" smtClean="0"/>
              <a:t>migratoria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P</a:t>
            </a:r>
            <a:r>
              <a:rPr lang="es-ES" dirty="0" smtClean="0"/>
              <a:t>rincipales </a:t>
            </a:r>
            <a:r>
              <a:rPr lang="es-ES" dirty="0"/>
              <a:t>afectaciones asociada al proyecto </a:t>
            </a:r>
            <a:r>
              <a:rPr lang="es-ES" dirty="0" smtClean="0"/>
              <a:t>migratorio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Abordarla de manera integral y coordinado en la respuesta.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Respuesta adaptada a la movilidad (protocolos) y a veces poca visibilidad de  la población migrante </a:t>
            </a:r>
          </a:p>
        </p:txBody>
      </p:sp>
    </p:spTree>
    <p:extLst>
      <p:ext uri="{BB962C8B-B14F-4D97-AF65-F5344CB8AC3E}">
        <p14:creationId xmlns:p14="http://schemas.microsoft.com/office/powerpoint/2010/main" val="2570334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ES" b="1" dirty="0" smtClean="0"/>
          </a:p>
          <a:p>
            <a:pPr lvl="0"/>
            <a:endParaRPr lang="es-ES" b="1" dirty="0"/>
          </a:p>
          <a:p>
            <a:pPr lvl="0"/>
            <a:endParaRPr lang="es-ES" b="1" dirty="0" smtClean="0"/>
          </a:p>
          <a:p>
            <a:pPr marL="0" lvl="0" indent="0">
              <a:buNone/>
            </a:pPr>
            <a:endParaRPr lang="es-ES" b="1" dirty="0"/>
          </a:p>
          <a:p>
            <a:r>
              <a:rPr lang="es-ES" b="1" dirty="0" smtClean="0">
                <a:solidFill>
                  <a:srgbClr val="FF0000"/>
                </a:solidFill>
              </a:rPr>
              <a:t>Coordinación </a:t>
            </a:r>
            <a:r>
              <a:rPr lang="es-ES" b="1" dirty="0">
                <a:solidFill>
                  <a:srgbClr val="FF0000"/>
                </a:solidFill>
              </a:rPr>
              <a:t>de las acciones </a:t>
            </a:r>
            <a:r>
              <a:rPr lang="es-ES" dirty="0"/>
              <a:t>de asistencia a población migrante realizada por las diferentes organizaciones, instituciones, nacionales e internacionales en la región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71469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Lograr </a:t>
            </a:r>
            <a:r>
              <a:rPr lang="es-ES" dirty="0"/>
              <a:t>( para el CICR a través del programa de Cirugía) el impacto requerido para la </a:t>
            </a:r>
            <a:r>
              <a:rPr lang="es-ES" b="1" dirty="0">
                <a:solidFill>
                  <a:srgbClr val="FF0000"/>
                </a:solidFill>
              </a:rPr>
              <a:t>correcta realización de amputaciones</a:t>
            </a:r>
            <a:r>
              <a:rPr lang="es-ES" dirty="0"/>
              <a:t>, a fin de mejorar la reinserción social de la población migrante retornada y disminuir su necesidad del sistema de salud en el país de origen</a:t>
            </a: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4035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1261694" y="222064"/>
            <a:ext cx="7786688" cy="431825"/>
          </a:xfrm>
        </p:spPr>
        <p:txBody>
          <a:bodyPr/>
          <a:lstStyle/>
          <a:p>
            <a:pPr>
              <a:defRPr/>
            </a:pPr>
            <a:r>
              <a:rPr lang="en-GB" altLang="fr-FR" dirty="0" smtClean="0">
                <a:ea typeface="ＭＳ Ｐゴシック" panose="020B0600070205080204" pitchFamily="34" charset="-128"/>
              </a:rPr>
              <a:t>ASISTENCIA BÁSICA Y PRIORIDADES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2"/>
          <a:srcRect t="857" b="8487"/>
          <a:stretch/>
        </p:blipFill>
        <p:spPr bwMode="auto">
          <a:xfrm>
            <a:off x="1413985" y="4912249"/>
            <a:ext cx="7489825" cy="194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36868" name="Group 5"/>
          <p:cNvGrpSpPr>
            <a:grpSpLocks/>
          </p:cNvGrpSpPr>
          <p:nvPr/>
        </p:nvGrpSpPr>
        <p:grpSpPr bwMode="auto">
          <a:xfrm>
            <a:off x="1311052" y="724821"/>
            <a:ext cx="7592757" cy="559252"/>
            <a:chOff x="2617" y="835"/>
            <a:chExt cx="7278215" cy="924328"/>
          </a:xfrm>
        </p:grpSpPr>
        <p:sp>
          <p:nvSpPr>
            <p:cNvPr id="26" name="Rectangle 25"/>
            <p:cNvSpPr/>
            <p:nvPr/>
          </p:nvSpPr>
          <p:spPr>
            <a:xfrm>
              <a:off x="2617" y="835"/>
              <a:ext cx="7278215" cy="924328"/>
            </a:xfrm>
            <a:prstGeom prst="rect">
              <a:avLst/>
            </a:prstGeom>
            <a:solidFill>
              <a:srgbClr val="59778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2617" y="835"/>
              <a:ext cx="7278215" cy="924328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ES" sz="1900" dirty="0">
                  <a:solidFill>
                    <a:srgbClr val="F8F8F8"/>
                  </a:solidFill>
                </a:rPr>
                <a:t>Responder a las </a:t>
              </a:r>
              <a:r>
                <a:rPr lang="es-ES" sz="1900" b="1" dirty="0">
                  <a:solidFill>
                    <a:srgbClr val="F8F8F8"/>
                  </a:solidFill>
                </a:rPr>
                <a:t>necesidades básicas</a:t>
              </a:r>
              <a:r>
                <a:rPr lang="es-ES" sz="1900" dirty="0">
                  <a:solidFill>
                    <a:srgbClr val="F8F8F8"/>
                  </a:solidFill>
                </a:rPr>
                <a:t> y contribuir a la </a:t>
              </a:r>
              <a:r>
                <a:rPr lang="es-ES" sz="1900" b="1" dirty="0">
                  <a:solidFill>
                    <a:srgbClr val="F8F8F8"/>
                  </a:solidFill>
                </a:rPr>
                <a:t>protección</a:t>
              </a:r>
              <a:r>
                <a:rPr lang="es-ES" sz="1900" dirty="0">
                  <a:solidFill>
                    <a:srgbClr val="F8F8F8"/>
                  </a:solidFill>
                </a:rPr>
                <a:t> de las personas migrantes con mayores factores de </a:t>
              </a:r>
              <a:r>
                <a:rPr lang="es-ES" sz="1900" b="1" dirty="0" smtClean="0">
                  <a:solidFill>
                    <a:srgbClr val="F8F8F8"/>
                  </a:solidFill>
                </a:rPr>
                <a:t>vulnerabilidad</a:t>
              </a:r>
              <a:endParaRPr lang="en-GB" sz="1900" dirty="0">
                <a:solidFill>
                  <a:srgbClr val="F8F8F8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25617" y="1503198"/>
            <a:ext cx="2356964" cy="869593"/>
            <a:chOff x="2617" y="1049835"/>
            <a:chExt cx="2297416" cy="924328"/>
          </a:xfrm>
          <a:solidFill>
            <a:srgbClr val="DAD9C8"/>
          </a:solidFill>
        </p:grpSpPr>
        <p:sp>
          <p:nvSpPr>
            <p:cNvPr id="24" name="Rectangle 23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>
                  <a:solidFill>
                    <a:srgbClr val="4D6673"/>
                  </a:solidFill>
                </a:rPr>
                <a:t>Asistencia médica </a:t>
              </a:r>
              <a:r>
                <a:rPr lang="es-MX" dirty="0" smtClean="0">
                  <a:solidFill>
                    <a:srgbClr val="4D6673"/>
                  </a:solidFill>
                </a:rPr>
                <a:t>básica en módulos fronterizos </a:t>
              </a:r>
              <a:r>
                <a:rPr lang="es-MX" dirty="0" smtClean="0">
                  <a:solidFill>
                    <a:schemeClr val="accent5">
                      <a:lumMod val="50000"/>
                    </a:schemeClr>
                  </a:solidFill>
                </a:rPr>
                <a:t>y zonas no cubiertas</a:t>
              </a:r>
              <a:endParaRPr lang="en-GB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36870" name="Group 8"/>
          <p:cNvGrpSpPr>
            <a:grpSpLocks/>
          </p:cNvGrpSpPr>
          <p:nvPr/>
        </p:nvGrpSpPr>
        <p:grpSpPr bwMode="auto">
          <a:xfrm>
            <a:off x="1425575" y="2458093"/>
            <a:ext cx="2357438" cy="1019575"/>
            <a:chOff x="2617" y="2088585"/>
            <a:chExt cx="2297416" cy="934579"/>
          </a:xfrm>
        </p:grpSpPr>
        <p:sp>
          <p:nvSpPr>
            <p:cNvPr id="22" name="Rectangle 21"/>
            <p:cNvSpPr/>
            <p:nvPr/>
          </p:nvSpPr>
          <p:spPr>
            <a:xfrm>
              <a:off x="2617" y="2098836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2617" y="2088585"/>
              <a:ext cx="2297416" cy="8714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 smtClean="0">
                  <a:solidFill>
                    <a:srgbClr val="4D6673"/>
                  </a:solidFill>
                </a:rPr>
                <a:t>Asistencia </a:t>
              </a:r>
              <a:r>
                <a:rPr lang="es-MX" dirty="0">
                  <a:solidFill>
                    <a:srgbClr val="4D6673"/>
                  </a:solidFill>
                </a:rPr>
                <a:t>a personas </a:t>
              </a:r>
              <a:r>
                <a:rPr lang="es-MX" dirty="0" smtClean="0">
                  <a:solidFill>
                    <a:srgbClr val="4D6673"/>
                  </a:solidFill>
                </a:rPr>
                <a:t>amputadas, gravemente heridas o enfermas</a:t>
              </a:r>
              <a:endParaRPr lang="es-MX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36871" name="Group 9"/>
          <p:cNvGrpSpPr>
            <a:grpSpLocks/>
          </p:cNvGrpSpPr>
          <p:nvPr/>
        </p:nvGrpSpPr>
        <p:grpSpPr bwMode="auto">
          <a:xfrm>
            <a:off x="3979865" y="1503688"/>
            <a:ext cx="2357437" cy="869103"/>
            <a:chOff x="2493016" y="1049835"/>
            <a:chExt cx="2297416" cy="924328"/>
          </a:xfrm>
        </p:grpSpPr>
        <p:sp>
          <p:nvSpPr>
            <p:cNvPr id="20" name="Rectangle 19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>
                  <a:solidFill>
                    <a:srgbClr val="4D6673"/>
                  </a:solidFill>
                </a:rPr>
                <a:t>Ayuda para restablecer contactos </a:t>
              </a:r>
              <a:r>
                <a:rPr lang="es-MX" dirty="0" smtClean="0">
                  <a:solidFill>
                    <a:srgbClr val="4D6673"/>
                  </a:solidFill>
                </a:rPr>
                <a:t>entre familiares</a:t>
              </a:r>
              <a:endParaRPr lang="es-MX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980566" y="2486091"/>
            <a:ext cx="2356964" cy="1002296"/>
            <a:chOff x="2493016" y="2098836"/>
            <a:chExt cx="2297416" cy="924328"/>
          </a:xfrm>
          <a:solidFill>
            <a:srgbClr val="DAD9C8"/>
          </a:solidFill>
        </p:grpSpPr>
        <p:sp>
          <p:nvSpPr>
            <p:cNvPr id="18" name="Rectangle 17"/>
            <p:cNvSpPr/>
            <p:nvPr/>
          </p:nvSpPr>
          <p:spPr>
            <a:xfrm>
              <a:off x="2493016" y="2098836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2493016" y="2098836"/>
              <a:ext cx="2297416" cy="9243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>
                  <a:solidFill>
                    <a:srgbClr val="4D6673"/>
                  </a:solidFill>
                </a:rPr>
                <a:t>Proyectos de agua y </a:t>
              </a:r>
              <a:r>
                <a:rPr lang="es-MX" dirty="0" smtClean="0">
                  <a:solidFill>
                    <a:srgbClr val="4D6673"/>
                  </a:solidFill>
                </a:rPr>
                <a:t>saneamiento en albergues</a:t>
              </a:r>
              <a:endParaRPr lang="es-MX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535516" y="1503198"/>
            <a:ext cx="2356964" cy="869593"/>
            <a:chOff x="4983416" y="1049835"/>
            <a:chExt cx="2297416" cy="924328"/>
          </a:xfrm>
          <a:solidFill>
            <a:srgbClr val="DAD9C8"/>
          </a:solidFill>
        </p:grpSpPr>
        <p:sp>
          <p:nvSpPr>
            <p:cNvPr id="16" name="Rectangle 15"/>
            <p:cNvSpPr/>
            <p:nvPr/>
          </p:nvSpPr>
          <p:spPr>
            <a:xfrm>
              <a:off x="4983416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4983416" y="1049835"/>
              <a:ext cx="2297416" cy="9243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>
                  <a:solidFill>
                    <a:srgbClr val="4D6673"/>
                  </a:solidFill>
                </a:rPr>
                <a:t>Asistencia </a:t>
              </a:r>
              <a:r>
                <a:rPr lang="es-MX" dirty="0" smtClean="0">
                  <a:solidFill>
                    <a:srgbClr val="4D6673"/>
                  </a:solidFill>
                </a:rPr>
                <a:t>a menores </a:t>
              </a:r>
              <a:r>
                <a:rPr lang="es-MX" dirty="0" smtClean="0">
                  <a:solidFill>
                    <a:schemeClr val="accent5">
                      <a:lumMod val="50000"/>
                    </a:schemeClr>
                  </a:solidFill>
                </a:rPr>
                <a:t>deportados</a:t>
              </a:r>
              <a:r>
                <a:rPr lang="es-MX" dirty="0" smtClean="0">
                  <a:solidFill>
                    <a:srgbClr val="4D6673"/>
                  </a:solidFill>
                </a:rPr>
                <a:t> para transporte </a:t>
              </a:r>
              <a:r>
                <a:rPr lang="es-MX" dirty="0">
                  <a:solidFill>
                    <a:srgbClr val="4D6673"/>
                  </a:solidFill>
                </a:rPr>
                <a:t>de </a:t>
              </a:r>
              <a:r>
                <a:rPr lang="es-MX" dirty="0" smtClean="0">
                  <a:solidFill>
                    <a:srgbClr val="4D6673"/>
                  </a:solidFill>
                </a:rPr>
                <a:t>regreso</a:t>
              </a:r>
              <a:endParaRPr lang="es-MX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36874" name="Group 12"/>
          <p:cNvGrpSpPr>
            <a:grpSpLocks/>
          </p:cNvGrpSpPr>
          <p:nvPr/>
        </p:nvGrpSpPr>
        <p:grpSpPr bwMode="auto">
          <a:xfrm>
            <a:off x="6535740" y="2497019"/>
            <a:ext cx="2357437" cy="991367"/>
            <a:chOff x="4983416" y="2098836"/>
            <a:chExt cx="2297416" cy="924328"/>
          </a:xfrm>
        </p:grpSpPr>
        <p:sp>
          <p:nvSpPr>
            <p:cNvPr id="14" name="Rectangle 13"/>
            <p:cNvSpPr/>
            <p:nvPr/>
          </p:nvSpPr>
          <p:spPr>
            <a:xfrm>
              <a:off x="4983416" y="2098836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4983416" y="2098836"/>
              <a:ext cx="2297416" cy="92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 smtClean="0">
                  <a:solidFill>
                    <a:srgbClr val="4D6673"/>
                  </a:solidFill>
                </a:rPr>
                <a:t>Visita a </a:t>
              </a:r>
              <a:r>
                <a:rPr lang="es-MX" dirty="0">
                  <a:solidFill>
                    <a:srgbClr val="4D6673"/>
                  </a:solidFill>
                </a:rPr>
                <a:t>estaciones </a:t>
              </a:r>
              <a:r>
                <a:rPr lang="es-MX" dirty="0" smtClean="0">
                  <a:solidFill>
                    <a:srgbClr val="4D6673"/>
                  </a:solidFill>
                </a:rPr>
                <a:t>migratorias - diálogo con autoridades</a:t>
              </a:r>
              <a:endParaRPr lang="es-MX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429155" y="3551561"/>
            <a:ext cx="2356964" cy="1297507"/>
            <a:chOff x="2617" y="971157"/>
            <a:chExt cx="2297416" cy="1003006"/>
          </a:xfrm>
          <a:solidFill>
            <a:srgbClr val="DAD9C8"/>
          </a:solidFill>
        </p:grpSpPr>
        <p:sp>
          <p:nvSpPr>
            <p:cNvPr id="29" name="Rectangle 28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617" y="971157"/>
              <a:ext cx="2297416" cy="982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 smtClean="0">
                  <a:solidFill>
                    <a:srgbClr val="4D6673"/>
                  </a:solidFill>
                </a:rPr>
                <a:t>Apoyo a Centro de Atención de Migrantes retornados en Honduras, </a:t>
              </a:r>
              <a:r>
                <a:rPr lang="es-MX" dirty="0" smtClean="0">
                  <a:solidFill>
                    <a:schemeClr val="accent5">
                      <a:lumMod val="50000"/>
                    </a:schemeClr>
                  </a:solidFill>
                </a:rPr>
                <a:t>Guatemala y México: </a:t>
              </a:r>
              <a:r>
                <a:rPr lang="es-MX" dirty="0" smtClean="0">
                  <a:solidFill>
                    <a:srgbClr val="4D6673"/>
                  </a:solidFill>
                </a:rPr>
                <a:t>RCF, salud, agua</a:t>
              </a:r>
              <a:endParaRPr lang="en-GB" dirty="0">
                <a:solidFill>
                  <a:srgbClr val="4D6673"/>
                </a:solidFill>
              </a:endParaRPr>
            </a:p>
          </p:txBody>
        </p:sp>
      </p:grp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3972773" y="3559319"/>
            <a:ext cx="2364530" cy="1289750"/>
            <a:chOff x="2493016" y="1049835"/>
            <a:chExt cx="2297416" cy="924328"/>
          </a:xfrm>
        </p:grpSpPr>
        <p:sp>
          <p:nvSpPr>
            <p:cNvPr id="32" name="Rectangle 31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  <a:solidFill>
              <a:srgbClr val="D3DCE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2493016" y="1049835"/>
              <a:ext cx="2297416" cy="92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 smtClean="0">
                  <a:solidFill>
                    <a:srgbClr val="4D6673"/>
                  </a:solidFill>
                </a:rPr>
                <a:t>Apoyo al Centro de Atención a Víctimas de Violencia en Guatemala (psicosocial)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35516" y="3564716"/>
            <a:ext cx="2356964" cy="1284351"/>
            <a:chOff x="2617" y="971157"/>
            <a:chExt cx="2297416" cy="1003006"/>
          </a:xfrm>
          <a:solidFill>
            <a:srgbClr val="DAD9C8"/>
          </a:solidFill>
        </p:grpSpPr>
        <p:sp>
          <p:nvSpPr>
            <p:cNvPr id="35" name="Rectangle 34"/>
            <p:cNvSpPr/>
            <p:nvPr/>
          </p:nvSpPr>
          <p:spPr>
            <a:xfrm>
              <a:off x="2617" y="1049835"/>
              <a:ext cx="2297416" cy="924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2617" y="971157"/>
              <a:ext cx="2297416" cy="982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dirty="0" smtClean="0">
                  <a:solidFill>
                    <a:srgbClr val="4D6673"/>
                  </a:solidFill>
                </a:rPr>
                <a:t>Apoyo psicosocial a familiares de personas migrantes desaparecidas en El Salvador</a:t>
              </a:r>
              <a:endParaRPr lang="en-GB" dirty="0">
                <a:solidFill>
                  <a:srgbClr val="4D667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9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2" y="1095375"/>
            <a:ext cx="7283450" cy="5154279"/>
          </a:xfrm>
        </p:spPr>
        <p:txBody>
          <a:bodyPr/>
          <a:lstStyle/>
          <a:p>
            <a:pPr marL="0" indent="0">
              <a:buNone/>
            </a:pPr>
            <a:r>
              <a:rPr lang="es-ES" b="1" dirty="0" smtClean="0"/>
              <a:t>El CICR junto con las SN </a:t>
            </a:r>
            <a:r>
              <a:rPr lang="es-ES" dirty="0" smtClean="0"/>
              <a:t>ha llevado adelante el programa de asistencia a población migrante con el principal objetivo de: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b="1" i="1" dirty="0" smtClean="0"/>
              <a:t>Brindar acceso a servicios de salud de calidad para personas migrantes en tránsito y retornadas a México y Centroamérica</a:t>
            </a:r>
          </a:p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Esta asistencia incluye servicios médicos básicos,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</a:t>
            </a:r>
            <a:r>
              <a:rPr lang="es-ES" dirty="0"/>
              <a:t>referencias,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llamadas </a:t>
            </a:r>
            <a:r>
              <a:rPr lang="es-ES" dirty="0"/>
              <a:t>telefónicas,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orientación</a:t>
            </a:r>
            <a:r>
              <a:rPr lang="es-ES" dirty="0"/>
              <a:t>,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apoyo </a:t>
            </a:r>
            <a:r>
              <a:rPr lang="es-ES" dirty="0"/>
              <a:t>para </a:t>
            </a:r>
            <a:r>
              <a:rPr lang="es-ES" dirty="0" smtClean="0"/>
              <a:t>transporte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albergue </a:t>
            </a:r>
            <a:r>
              <a:rPr lang="es-ES" dirty="0"/>
              <a:t>en algunos </a:t>
            </a:r>
            <a:r>
              <a:rPr lang="es-ES" dirty="0" smtClean="0"/>
              <a:t>casos</a:t>
            </a:r>
            <a:endParaRPr lang="es-ES" dirty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8589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404369" y="549275"/>
            <a:ext cx="7704137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ASISTENCIA EN LA RUTA MIGRATORIA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1331915" y="1228725"/>
            <a:ext cx="7705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3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597786"/>
              </a:buClr>
              <a:buSzPct val="60000"/>
              <a:buFont typeface="Wingdings" panose="05000000000000000000" pitchFamily="2" charset="2"/>
              <a:buChar char="§"/>
              <a:defRPr sz="25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s-ES" altLang="en-US" sz="2000" b="1">
                <a:solidFill>
                  <a:srgbClr val="000000"/>
                </a:solidFill>
              </a:rPr>
              <a:t>En colaboración con las Sociedades Nacionales de la región:</a:t>
            </a:r>
            <a:endParaRPr lang="fr-FR" altLang="en-US" sz="2000" b="1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3412" y="1730951"/>
            <a:ext cx="6862729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8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1800" dirty="0"/>
              <a:t>Evolución del número de asistencias médicas regional – México, Guatemala y Honduras, 2015 - 2016 (Enero - Julio)</a:t>
            </a:r>
            <a:endParaRPr lang="fr-CH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890452"/>
              </p:ext>
            </p:extLst>
          </p:nvPr>
        </p:nvGraphicFramePr>
        <p:xfrm>
          <a:off x="1392695" y="1971137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72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800" dirty="0">
                <a:solidFill>
                  <a:prstClr val="black"/>
                </a:solidFill>
              </a:rPr>
              <a:t>Número de asistencias médicas por sexo a nivel regional – México, Guatemala y Honduras, 2015 - 2016 (Enero - Julio)</a:t>
            </a:r>
            <a:endParaRPr lang="fr-CH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144414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72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800" dirty="0">
                <a:solidFill>
                  <a:prstClr val="black"/>
                </a:solidFill>
              </a:rPr>
              <a:t>Número de asistencias médicas por edad a nivel regional – México, Guatemala y Honduras, 2015 - 2016 (Enero - Julio)</a:t>
            </a:r>
            <a:endParaRPr lang="fr-CH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959980"/>
              </p:ext>
            </p:extLst>
          </p:nvPr>
        </p:nvGraphicFramePr>
        <p:xfrm>
          <a:off x="1332310" y="2057400"/>
          <a:ext cx="7283053" cy="4248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68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1800" dirty="0"/>
              <a:t>Enfermedades más frecuentes  durante la consulta médica, Región – México, Guatemala y Honduras. 2015 – 2016 (Enero – Julio) </a:t>
            </a:r>
            <a:endParaRPr lang="fr-CH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720075"/>
              </p:ext>
            </p:extLst>
          </p:nvPr>
        </p:nvGraphicFramePr>
        <p:xfrm>
          <a:off x="1332310" y="2057401"/>
          <a:ext cx="7283053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09215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DR mex">
  <a:themeElements>
    <a:clrScheme name="Template D03 EN_2 1">
      <a:dk1>
        <a:srgbClr val="000000"/>
      </a:dk1>
      <a:lt1>
        <a:srgbClr val="F8F8F8"/>
      </a:lt1>
      <a:dk2>
        <a:srgbClr val="333333"/>
      </a:dk2>
      <a:lt2>
        <a:srgbClr val="1C1C1C"/>
      </a:lt2>
      <a:accent1>
        <a:srgbClr val="008A8C"/>
      </a:accent1>
      <a:accent2>
        <a:srgbClr val="00BFC4"/>
      </a:accent2>
      <a:accent3>
        <a:srgbClr val="FBFBFB"/>
      </a:accent3>
      <a:accent4>
        <a:srgbClr val="000000"/>
      </a:accent4>
      <a:accent5>
        <a:srgbClr val="AAC4C5"/>
      </a:accent5>
      <a:accent6>
        <a:srgbClr val="00ADB1"/>
      </a:accent6>
      <a:hlink>
        <a:srgbClr val="007376"/>
      </a:hlink>
      <a:folHlink>
        <a:srgbClr val="001F20"/>
      </a:folHlink>
    </a:clrScheme>
    <a:fontScheme name="Template D03 EN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D03 EN_2 1">
        <a:dk1>
          <a:srgbClr val="000000"/>
        </a:dk1>
        <a:lt1>
          <a:srgbClr val="F8F8F8"/>
        </a:lt1>
        <a:dk2>
          <a:srgbClr val="333333"/>
        </a:dk2>
        <a:lt2>
          <a:srgbClr val="1C1C1C"/>
        </a:lt2>
        <a:accent1>
          <a:srgbClr val="008A8C"/>
        </a:accent1>
        <a:accent2>
          <a:srgbClr val="00BFC4"/>
        </a:accent2>
        <a:accent3>
          <a:srgbClr val="FBFBFB"/>
        </a:accent3>
        <a:accent4>
          <a:srgbClr val="000000"/>
        </a:accent4>
        <a:accent5>
          <a:srgbClr val="AAC4C5"/>
        </a:accent5>
        <a:accent6>
          <a:srgbClr val="00ADB1"/>
        </a:accent6>
        <a:hlink>
          <a:srgbClr val="007376"/>
        </a:hlink>
        <a:folHlink>
          <a:srgbClr val="001F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1201</Words>
  <Application>Microsoft Office PowerPoint</Application>
  <PresentationFormat>On-screen Show (4:3)</PresentationFormat>
  <Paragraphs>168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PGothic</vt:lpstr>
      <vt:lpstr>Arial</vt:lpstr>
      <vt:lpstr>Calibri</vt:lpstr>
      <vt:lpstr>Wingdings</vt:lpstr>
      <vt:lpstr>Wingdings 3</vt:lpstr>
      <vt:lpstr>Theme DR mex</vt:lpstr>
      <vt:lpstr>PowerPoint Presentation</vt:lpstr>
      <vt:lpstr>EL CICR Y  MIGRACIÓN EN LA regiÓn</vt:lpstr>
      <vt:lpstr>ASISTENCIA BÁSICA Y PRIORIDADES</vt:lpstr>
      <vt:lpstr>PowerPoint Presentation</vt:lpstr>
      <vt:lpstr>ASISTENCIA EN LA RUTA MIGRATORIA</vt:lpstr>
      <vt:lpstr>Evolución del número de asistencias médicas regional – México, Guatemala y Honduras, 2015 - 2016 (Enero - Julio)</vt:lpstr>
      <vt:lpstr>Número de asistencias médicas por sexo a nivel regional – México, Guatemala y Honduras, 2015 - 2016 (Enero - Julio)</vt:lpstr>
      <vt:lpstr>Número de asistencias médicas por edad a nivel regional – México, Guatemala y Honduras, 2015 - 2016 (Enero - Julio)</vt:lpstr>
      <vt:lpstr>Enfermedades más frecuentes  durante la consulta médica, Región – México, Guatemala y Honduras. 2015 – 2016 (Enero – Julio) </vt:lpstr>
      <vt:lpstr>PowerPoint Presentation</vt:lpstr>
      <vt:lpstr>PowerPoint Presentation</vt:lpstr>
      <vt:lpstr>PowerPoint Presentation</vt:lpstr>
      <vt:lpstr>Número de casos de asistencia humanitaria a personas migrantes amputadas y/o gravemente heridos, México, 2015 – 2016 (Enero – Julio)</vt:lpstr>
      <vt:lpstr>Número de casos de asistencia humanitaria a personas migrantes amputadas y/o gravemente heridos, México, 2015 – 2016 (Enero – Julio)</vt:lpstr>
      <vt:lpstr>Ortesis Entregadas</vt:lpstr>
      <vt:lpstr> Actividades del cicr en las Estaciones Migratorias (EM) en México </vt:lpstr>
      <vt:lpstr>Estaciones migratorias</vt:lpstr>
      <vt:lpstr>PowerPoint Presentation</vt:lpstr>
      <vt:lpstr>retos</vt:lpstr>
      <vt:lpstr>retos</vt:lpstr>
      <vt:lpstr>retos</vt:lpstr>
      <vt:lpstr>retos</vt:lpstr>
      <vt:lpstr>retos</vt:lpstr>
      <vt:lpstr>retos</vt:lpstr>
    </vt:vector>
  </TitlesOfParts>
  <Company>ICRC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Salud Migración</dc:title>
  <dc:creator>Blanca Nayeli Aguilar Villalba</dc:creator>
  <cp:lastModifiedBy>Oliver Francis Bush Espinosa</cp:lastModifiedBy>
  <cp:revision>149</cp:revision>
  <cp:lastPrinted>2016-09-27T17:57:48Z</cp:lastPrinted>
  <dcterms:created xsi:type="dcterms:W3CDTF">2016-09-10T18:24:35Z</dcterms:created>
  <dcterms:modified xsi:type="dcterms:W3CDTF">2016-09-27T18:06:34Z</dcterms:modified>
</cp:coreProperties>
</file>