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2"/>
  </p:notesMasterIdLst>
  <p:sldIdLst>
    <p:sldId id="256" r:id="rId2"/>
    <p:sldId id="278" r:id="rId3"/>
    <p:sldId id="258" r:id="rId4"/>
    <p:sldId id="271" r:id="rId5"/>
    <p:sldId id="272" r:id="rId6"/>
    <p:sldId id="270" r:id="rId7"/>
    <p:sldId id="267" r:id="rId8"/>
    <p:sldId id="275" r:id="rId9"/>
    <p:sldId id="281" r:id="rId10"/>
    <p:sldId id="274" r:id="rId11"/>
    <p:sldId id="282" r:id="rId12"/>
    <p:sldId id="269" r:id="rId13"/>
    <p:sldId id="280" r:id="rId14"/>
    <p:sldId id="279" r:id="rId15"/>
    <p:sldId id="283" r:id="rId16"/>
    <p:sldId id="284" r:id="rId17"/>
    <p:sldId id="261" r:id="rId18"/>
    <p:sldId id="277" r:id="rId19"/>
    <p:sldId id="285" r:id="rId20"/>
    <p:sldId id="268" r:id="rId21"/>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9BA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4737" autoAdjust="0"/>
  </p:normalViewPr>
  <p:slideViewPr>
    <p:cSldViewPr snapToGrid="0">
      <p:cViewPr varScale="1">
        <p:scale>
          <a:sx n="75" d="100"/>
          <a:sy n="75" d="100"/>
        </p:scale>
        <p:origin x="282" y="54"/>
      </p:cViewPr>
      <p:guideLst/>
    </p:cSldViewPr>
  </p:slideViewPr>
  <p:notesTextViewPr>
    <p:cViewPr>
      <p:scale>
        <a:sx n="1" d="1"/>
        <a:sy n="1" d="1"/>
      </p:scale>
      <p:origin x="0" y="0"/>
    </p:cViewPr>
  </p:notesTextViewPr>
  <p:sorterViewPr>
    <p:cViewPr>
      <p:scale>
        <a:sx n="100" d="100"/>
        <a:sy n="100" d="100"/>
      </p:scale>
      <p:origin x="0" y="-21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0BF264-7EE2-4404-9D92-47362971DED9}" type="datetimeFigureOut">
              <a:rPr lang="es-CR" smtClean="0"/>
              <a:t>12/05/2015</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3C7767-2F4D-4995-B967-BFB5143F97CA}" type="slidenum">
              <a:rPr lang="es-CR" smtClean="0"/>
              <a:t>‹Nº›</a:t>
            </a:fld>
            <a:endParaRPr lang="es-CR"/>
          </a:p>
        </p:txBody>
      </p:sp>
    </p:spTree>
    <p:extLst>
      <p:ext uri="{BB962C8B-B14F-4D97-AF65-F5344CB8AC3E}">
        <p14:creationId xmlns:p14="http://schemas.microsoft.com/office/powerpoint/2010/main" val="203465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s-CR" smtClean="0"/>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7E9328-6C21-42EB-AAD7-A1693CC05953}" type="slidenum">
              <a:rPr lang="en-US" altLang="es-CR">
                <a:latin typeface="Calibri" panose="020F0502020204030204" pitchFamily="34" charset="0"/>
              </a:rPr>
              <a:pPr eaLnBrk="1" hangingPunct="1"/>
              <a:t>6</a:t>
            </a:fld>
            <a:endParaRPr lang="en-US" altLang="es-CR">
              <a:latin typeface="Calibri" panose="020F0502020204030204" pitchFamily="34" charset="0"/>
            </a:endParaRPr>
          </a:p>
        </p:txBody>
      </p:sp>
    </p:spTree>
    <p:extLst>
      <p:ext uri="{BB962C8B-B14F-4D97-AF65-F5344CB8AC3E}">
        <p14:creationId xmlns:p14="http://schemas.microsoft.com/office/powerpoint/2010/main" val="4088393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sz="1200" b="1" i="1" dirty="0" smtClean="0">
                <a:solidFill>
                  <a:schemeClr val="tx1"/>
                </a:solidFill>
              </a:rPr>
              <a:t>Identificación exitosa</a:t>
            </a:r>
            <a:r>
              <a:rPr lang="es-CR" sz="1200" dirty="0" smtClean="0">
                <a:solidFill>
                  <a:schemeClr val="tx1"/>
                </a:solidFill>
              </a:rPr>
              <a:t>: </a:t>
            </a:r>
            <a:br>
              <a:rPr lang="es-CR" sz="1200" dirty="0" smtClean="0">
                <a:solidFill>
                  <a:schemeClr val="tx1"/>
                </a:solidFill>
              </a:rPr>
            </a:br>
            <a:r>
              <a:rPr lang="es-CR" sz="1200" dirty="0" smtClean="0">
                <a:solidFill>
                  <a:schemeClr val="tx1"/>
                </a:solidFill>
              </a:rPr>
              <a:t>Situación en la cual un/a profesional capacitado ha podido </a:t>
            </a:r>
            <a:r>
              <a:rPr lang="es-CR" sz="1200" b="1" dirty="0" smtClean="0">
                <a:solidFill>
                  <a:schemeClr val="tx1"/>
                </a:solidFill>
              </a:rPr>
              <a:t>reconocer</a:t>
            </a:r>
            <a:r>
              <a:rPr lang="es-CR" sz="1200" dirty="0" smtClean="0">
                <a:solidFill>
                  <a:schemeClr val="tx1"/>
                </a:solidFill>
              </a:rPr>
              <a:t> - de una </a:t>
            </a:r>
            <a:r>
              <a:rPr lang="es-CR" sz="1200" b="1" dirty="0" smtClean="0">
                <a:solidFill>
                  <a:schemeClr val="tx1"/>
                </a:solidFill>
              </a:rPr>
              <a:t>manera apropiada, sensible y oportuna </a:t>
            </a:r>
            <a:r>
              <a:rPr lang="es-CR" sz="1200" dirty="0" smtClean="0">
                <a:solidFill>
                  <a:schemeClr val="tx1"/>
                </a:solidFill>
              </a:rPr>
              <a:t>- a una persona como víctima de trata (</a:t>
            </a:r>
            <a:r>
              <a:rPr lang="es-CR" sz="1200" dirty="0" err="1" smtClean="0">
                <a:solidFill>
                  <a:schemeClr val="tx1"/>
                </a:solidFill>
              </a:rPr>
              <a:t>VdT</a:t>
            </a:r>
            <a:r>
              <a:rPr lang="es-CR" sz="1200" dirty="0" smtClean="0">
                <a:solidFill>
                  <a:schemeClr val="tx1"/>
                </a:solidFill>
              </a:rPr>
              <a:t>) o como potencial víctima y le ha podido ofrecer </a:t>
            </a:r>
            <a:r>
              <a:rPr lang="es-CR" sz="1200" b="1" dirty="0" smtClean="0">
                <a:solidFill>
                  <a:schemeClr val="tx1"/>
                </a:solidFill>
              </a:rPr>
              <a:t>opciones viables de protección y asistencia.</a:t>
            </a:r>
            <a:br>
              <a:rPr lang="es-CR" sz="1200" b="1" dirty="0" smtClean="0">
                <a:solidFill>
                  <a:schemeClr val="tx1"/>
                </a:solidFill>
              </a:rPr>
            </a:br>
            <a:endParaRPr lang="es-CR" dirty="0"/>
          </a:p>
        </p:txBody>
      </p:sp>
      <p:sp>
        <p:nvSpPr>
          <p:cNvPr id="4" name="Marcador de número de diapositiva 3"/>
          <p:cNvSpPr>
            <a:spLocks noGrp="1"/>
          </p:cNvSpPr>
          <p:nvPr>
            <p:ph type="sldNum" sz="quarter" idx="10"/>
          </p:nvPr>
        </p:nvSpPr>
        <p:spPr/>
        <p:txBody>
          <a:bodyPr/>
          <a:lstStyle/>
          <a:p>
            <a:fld id="{1C3C7767-2F4D-4995-B967-BFB5143F97CA}" type="slidenum">
              <a:rPr lang="es-CR" smtClean="0"/>
              <a:t>14</a:t>
            </a:fld>
            <a:endParaRPr lang="es-CR"/>
          </a:p>
        </p:txBody>
      </p:sp>
    </p:spTree>
    <p:extLst>
      <p:ext uri="{BB962C8B-B14F-4D97-AF65-F5344CB8AC3E}">
        <p14:creationId xmlns:p14="http://schemas.microsoft.com/office/powerpoint/2010/main" val="30985594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8870EBE9-1DEC-4C79-804F-98CF36D24CDF}" type="datetimeFigureOut">
              <a:rPr lang="es-CR" smtClean="0"/>
              <a:t>12/05/2015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4D4EB40-A456-4CAC-B6D6-6043EDD1BE31}" type="slidenum">
              <a:rPr lang="es-CR" smtClean="0"/>
              <a:t>‹Nº›</a:t>
            </a:fld>
            <a:endParaRPr lang="es-CR"/>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952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70EBE9-1DEC-4C79-804F-98CF36D24CDF}" type="datetimeFigureOut">
              <a:rPr lang="es-CR" smtClean="0"/>
              <a:t>12/05/2015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4D4EB40-A456-4CAC-B6D6-6043EDD1BE31}" type="slidenum">
              <a:rPr lang="es-CR" smtClean="0"/>
              <a:t>‹Nº›</a:t>
            </a:fld>
            <a:endParaRPr lang="es-CR"/>
          </a:p>
        </p:txBody>
      </p:sp>
    </p:spTree>
    <p:extLst>
      <p:ext uri="{BB962C8B-B14F-4D97-AF65-F5344CB8AC3E}">
        <p14:creationId xmlns:p14="http://schemas.microsoft.com/office/powerpoint/2010/main" val="188932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70EBE9-1DEC-4C79-804F-98CF36D24CDF}" type="datetimeFigureOut">
              <a:rPr lang="es-CR" smtClean="0"/>
              <a:t>12/05/2015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4D4EB40-A456-4CAC-B6D6-6043EDD1BE31}" type="slidenum">
              <a:rPr lang="es-CR" smtClean="0"/>
              <a:t>‹Nº›</a:t>
            </a:fld>
            <a:endParaRPr lang="es-CR"/>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2669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870EBE9-1DEC-4C79-804F-98CF36D24CDF}" type="datetimeFigureOut">
              <a:rPr lang="es-CR" smtClean="0"/>
              <a:t>12/05/2015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4D4EB40-A456-4CAC-B6D6-6043EDD1BE31}" type="slidenum">
              <a:rPr lang="es-CR" smtClean="0"/>
              <a:t>‹Nº›</a:t>
            </a:fld>
            <a:endParaRPr lang="es-CR"/>
          </a:p>
        </p:txBody>
      </p:sp>
    </p:spTree>
    <p:extLst>
      <p:ext uri="{BB962C8B-B14F-4D97-AF65-F5344CB8AC3E}">
        <p14:creationId xmlns:p14="http://schemas.microsoft.com/office/powerpoint/2010/main" val="689761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870EBE9-1DEC-4C79-804F-98CF36D24CDF}" type="datetimeFigureOut">
              <a:rPr lang="es-CR" smtClean="0"/>
              <a:t>12/05/2015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4D4EB40-A456-4CAC-B6D6-6043EDD1BE31}" type="slidenum">
              <a:rPr lang="es-CR" smtClean="0"/>
              <a:t>‹Nº›</a:t>
            </a:fld>
            <a:endParaRPr lang="es-C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1934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870EBE9-1DEC-4C79-804F-98CF36D24CDF}" type="datetimeFigureOut">
              <a:rPr lang="es-CR" smtClean="0"/>
              <a:t>12/05/2015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4D4EB40-A456-4CAC-B6D6-6043EDD1BE31}" type="slidenum">
              <a:rPr lang="es-CR" smtClean="0"/>
              <a:t>‹Nº›</a:t>
            </a:fld>
            <a:endParaRPr lang="es-CR"/>
          </a:p>
        </p:txBody>
      </p:sp>
    </p:spTree>
    <p:extLst>
      <p:ext uri="{BB962C8B-B14F-4D97-AF65-F5344CB8AC3E}">
        <p14:creationId xmlns:p14="http://schemas.microsoft.com/office/powerpoint/2010/main" val="250835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870EBE9-1DEC-4C79-804F-98CF36D24CDF}" type="datetimeFigureOut">
              <a:rPr lang="es-CR" smtClean="0"/>
              <a:t>12/05/2015</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B4D4EB40-A456-4CAC-B6D6-6043EDD1BE31}" type="slidenum">
              <a:rPr lang="es-CR" smtClean="0"/>
              <a:t>‹Nº›</a:t>
            </a:fld>
            <a:endParaRPr lang="es-CR"/>
          </a:p>
        </p:txBody>
      </p:sp>
    </p:spTree>
    <p:extLst>
      <p:ext uri="{BB962C8B-B14F-4D97-AF65-F5344CB8AC3E}">
        <p14:creationId xmlns:p14="http://schemas.microsoft.com/office/powerpoint/2010/main" val="4214336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870EBE9-1DEC-4C79-804F-98CF36D24CDF}" type="datetimeFigureOut">
              <a:rPr lang="es-CR" smtClean="0"/>
              <a:t>12/05/2015</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B4D4EB40-A456-4CAC-B6D6-6043EDD1BE31}" type="slidenum">
              <a:rPr lang="es-CR" smtClean="0"/>
              <a:t>‹Nº›</a:t>
            </a:fld>
            <a:endParaRPr lang="es-CR"/>
          </a:p>
        </p:txBody>
      </p:sp>
    </p:spTree>
    <p:extLst>
      <p:ext uri="{BB962C8B-B14F-4D97-AF65-F5344CB8AC3E}">
        <p14:creationId xmlns:p14="http://schemas.microsoft.com/office/powerpoint/2010/main" val="2775152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70EBE9-1DEC-4C79-804F-98CF36D24CDF}" type="datetimeFigureOut">
              <a:rPr lang="es-CR" smtClean="0"/>
              <a:t>12/05/2015</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B4D4EB40-A456-4CAC-B6D6-6043EDD1BE31}" type="slidenum">
              <a:rPr lang="es-CR" smtClean="0"/>
              <a:t>‹Nº›</a:t>
            </a:fld>
            <a:endParaRPr lang="es-CR"/>
          </a:p>
        </p:txBody>
      </p:sp>
    </p:spTree>
    <p:extLst>
      <p:ext uri="{BB962C8B-B14F-4D97-AF65-F5344CB8AC3E}">
        <p14:creationId xmlns:p14="http://schemas.microsoft.com/office/powerpoint/2010/main" val="3518309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870EBE9-1DEC-4C79-804F-98CF36D24CDF}" type="datetimeFigureOut">
              <a:rPr lang="es-CR" smtClean="0"/>
              <a:t>12/05/2015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4D4EB40-A456-4CAC-B6D6-6043EDD1BE31}" type="slidenum">
              <a:rPr lang="es-CR" smtClean="0"/>
              <a:t>‹Nº›</a:t>
            </a:fld>
            <a:endParaRPr lang="es-CR"/>
          </a:p>
        </p:txBody>
      </p:sp>
    </p:spTree>
    <p:extLst>
      <p:ext uri="{BB962C8B-B14F-4D97-AF65-F5344CB8AC3E}">
        <p14:creationId xmlns:p14="http://schemas.microsoft.com/office/powerpoint/2010/main" val="3703503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870EBE9-1DEC-4C79-804F-98CF36D24CDF}" type="datetimeFigureOut">
              <a:rPr lang="es-CR" smtClean="0"/>
              <a:t>12/05/2015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4D4EB40-A456-4CAC-B6D6-6043EDD1BE31}" type="slidenum">
              <a:rPr lang="es-CR" smtClean="0"/>
              <a:t>‹Nº›</a:t>
            </a:fld>
            <a:endParaRPr lang="es-C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1503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870EBE9-1DEC-4C79-804F-98CF36D24CDF}" type="datetimeFigureOut">
              <a:rPr lang="es-CR" smtClean="0"/>
              <a:t>12/05/2015</a:t>
            </a:fld>
            <a:endParaRPr lang="es-C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C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4D4EB40-A456-4CAC-B6D6-6043EDD1BE31}" type="slidenum">
              <a:rPr lang="es-CR" smtClean="0"/>
              <a:t>‹Nº›</a:t>
            </a:fld>
            <a:endParaRPr lang="es-CR"/>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682704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3.xml"/><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hyperlink" Target="http://www.oim.or.cr/" TargetMode="External"/><Relationship Id="rId10" Type="http://schemas.openxmlformats.org/officeDocument/2006/relationships/slide" Target="slide5.xml"/><Relationship Id="rId4" Type="http://schemas.openxmlformats.org/officeDocument/2006/relationships/audio" Target="../media/audio1.wav"/><Relationship Id="rId9" Type="http://schemas.openxmlformats.org/officeDocument/2006/relationships/slide" Target="slide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57200" y="4779264"/>
            <a:ext cx="7772400" cy="1643913"/>
          </a:xfrm>
        </p:spPr>
        <p:txBody>
          <a:bodyPr>
            <a:normAutofit fontScale="90000"/>
          </a:bodyPr>
          <a:lstStyle/>
          <a:p>
            <a:r>
              <a:rPr lang="es-CR" dirty="0" smtClean="0"/>
              <a:t>Indicadores de riesgo y necesidades de asistencia y protección</a:t>
            </a:r>
            <a:endParaRPr lang="es-CR" dirty="0"/>
          </a:p>
        </p:txBody>
      </p:sp>
      <p:sp>
        <p:nvSpPr>
          <p:cNvPr id="3" name="Subtítulo 2"/>
          <p:cNvSpPr>
            <a:spLocks noGrp="1"/>
          </p:cNvSpPr>
          <p:nvPr>
            <p:ph type="subTitle" idx="1"/>
          </p:nvPr>
        </p:nvSpPr>
        <p:spPr/>
        <p:txBody>
          <a:bodyPr/>
          <a:lstStyle/>
          <a:p>
            <a:pPr algn="ctr"/>
            <a:r>
              <a:rPr lang="es-CR" dirty="0" smtClean="0"/>
              <a:t>Personas Víctimas de Trata de Personas </a:t>
            </a:r>
            <a:endParaRPr lang="es-CR" dirty="0"/>
          </a:p>
        </p:txBody>
      </p:sp>
    </p:spTree>
    <p:extLst>
      <p:ext uri="{BB962C8B-B14F-4D97-AF65-F5344CB8AC3E}">
        <p14:creationId xmlns:p14="http://schemas.microsoft.com/office/powerpoint/2010/main" val="3782174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sz="4400" dirty="0" smtClean="0"/>
              <a:t>Dificultades que atentan contra una adecuada identificación</a:t>
            </a:r>
            <a:endParaRPr lang="es-CR" sz="4400" dirty="0"/>
          </a:p>
        </p:txBody>
      </p:sp>
      <p:sp>
        <p:nvSpPr>
          <p:cNvPr id="3" name="Marcador de contenido 2"/>
          <p:cNvSpPr>
            <a:spLocks noGrp="1"/>
          </p:cNvSpPr>
          <p:nvPr>
            <p:ph idx="1"/>
          </p:nvPr>
        </p:nvSpPr>
        <p:spPr>
          <a:xfrm>
            <a:off x="1024128" y="1828800"/>
            <a:ext cx="9720073" cy="4480560"/>
          </a:xfrm>
        </p:spPr>
        <p:txBody>
          <a:bodyPr>
            <a:normAutofit fontScale="85000" lnSpcReduction="20000"/>
          </a:bodyPr>
          <a:lstStyle/>
          <a:p>
            <a:r>
              <a:rPr lang="es-CR" dirty="0" smtClean="0"/>
              <a:t>1. Prejuicios morales o xenófobos por parte de las autoridades o personeros  que entran en contacto con las </a:t>
            </a:r>
            <a:r>
              <a:rPr lang="es-CR" dirty="0" err="1" smtClean="0"/>
              <a:t>VdTP</a:t>
            </a:r>
            <a:endParaRPr lang="es-CR" dirty="0" smtClean="0"/>
          </a:p>
          <a:p>
            <a:endParaRPr lang="es-CR" dirty="0" smtClean="0"/>
          </a:p>
          <a:p>
            <a:pPr algn="ctr"/>
            <a:r>
              <a:rPr lang="es-CR" dirty="0">
                <a:solidFill>
                  <a:schemeClr val="accent1">
                    <a:lumMod val="75000"/>
                  </a:schemeClr>
                </a:solidFill>
              </a:rPr>
              <a:t>Visión estereotipada de lo que debe ser y cómo debe comportarse una </a:t>
            </a:r>
            <a:r>
              <a:rPr lang="es-CR" dirty="0" err="1">
                <a:solidFill>
                  <a:schemeClr val="accent1">
                    <a:lumMod val="75000"/>
                  </a:schemeClr>
                </a:solidFill>
              </a:rPr>
              <a:t>VdT</a:t>
            </a:r>
            <a:r>
              <a:rPr lang="es-CR" dirty="0">
                <a:solidFill>
                  <a:schemeClr val="accent1">
                    <a:lumMod val="75000"/>
                  </a:schemeClr>
                </a:solidFill>
              </a:rPr>
              <a:t> conducta, apariencia, prejuicios (consumos alcohol drogas, agresividad, vestimenta provocativa)</a:t>
            </a:r>
          </a:p>
          <a:p>
            <a:endParaRPr lang="es-CR" dirty="0" smtClean="0"/>
          </a:p>
          <a:p>
            <a:r>
              <a:rPr lang="es-CR" dirty="0" smtClean="0"/>
              <a:t>2. La naturalización de una importante cantidad de formas de explotación o violencia (especialmente en el caso de la explotación sexual de las mujeres y la fuerza laboral en los hombres)</a:t>
            </a:r>
          </a:p>
          <a:p>
            <a:r>
              <a:rPr lang="es-CR" dirty="0" smtClean="0"/>
              <a:t>3. </a:t>
            </a:r>
            <a:r>
              <a:rPr lang="es-CR" dirty="0"/>
              <a:t>falta de herramientas técnicas para dirigir correctamente una entrevista – ausencia de protocolos y personal humano capacitado para hacer frente a personas en estados de mucha conmoción y descompensación</a:t>
            </a:r>
            <a:r>
              <a:rPr lang="es-CR" dirty="0" smtClean="0"/>
              <a:t>.</a:t>
            </a:r>
          </a:p>
          <a:p>
            <a:r>
              <a:rPr lang="es-CR" dirty="0" smtClean="0"/>
              <a:t>4. Ausencia de entrenamiento para realizar identificación-diagnostico dual o diferencial</a:t>
            </a:r>
            <a:endParaRPr lang="es-CR" dirty="0"/>
          </a:p>
          <a:p>
            <a:r>
              <a:rPr lang="es-CR" dirty="0" smtClean="0"/>
              <a:t>4. La identificación de las victimas a partir de tipos jurídicos no comprensivos en materia de derechos humanos </a:t>
            </a:r>
          </a:p>
          <a:p>
            <a:endParaRPr lang="es-CR" dirty="0"/>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518636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ln w="28575">
            <a:solidFill>
              <a:srgbClr val="1D9BA1"/>
            </a:solidFill>
          </a:ln>
        </p:spPr>
        <p:txBody>
          <a:bodyPr/>
          <a:lstStyle/>
          <a:p>
            <a:pPr algn="ctr"/>
            <a:r>
              <a:rPr lang="es-CR" dirty="0" smtClean="0"/>
              <a:t>Retos en la identificación</a:t>
            </a:r>
            <a:endParaRPr lang="es-CR" dirty="0"/>
          </a:p>
        </p:txBody>
      </p:sp>
      <p:sp>
        <p:nvSpPr>
          <p:cNvPr id="3" name="Marcador de contenido 2"/>
          <p:cNvSpPr>
            <a:spLocks noGrp="1"/>
          </p:cNvSpPr>
          <p:nvPr>
            <p:ph idx="1"/>
          </p:nvPr>
        </p:nvSpPr>
        <p:spPr>
          <a:ln w="19050">
            <a:solidFill>
              <a:srgbClr val="1D9BA1"/>
            </a:solidFill>
          </a:ln>
        </p:spPr>
        <p:txBody>
          <a:bodyPr>
            <a:normAutofit fontScale="92500" lnSpcReduction="10000"/>
          </a:bodyPr>
          <a:lstStyle/>
          <a:p>
            <a:pPr algn="ctr">
              <a:defRPr/>
            </a:pPr>
            <a:r>
              <a:rPr lang="es-CR" sz="2400" dirty="0"/>
              <a:t>Contexto de la identificación no es apta para generar confianza y generar información</a:t>
            </a:r>
          </a:p>
          <a:p>
            <a:pPr marL="0" indent="0" algn="ctr">
              <a:buNone/>
              <a:defRPr/>
            </a:pPr>
            <a:endParaRPr lang="es-CR" sz="2400" dirty="0"/>
          </a:p>
          <a:p>
            <a:pPr algn="ctr">
              <a:defRPr/>
            </a:pPr>
            <a:r>
              <a:rPr lang="es-CR" sz="2400" dirty="0"/>
              <a:t>Confusión y desorientación </a:t>
            </a:r>
            <a:r>
              <a:rPr lang="es-CR" sz="2400" dirty="0" smtClean="0"/>
              <a:t>en </a:t>
            </a:r>
            <a:r>
              <a:rPr lang="es-CR" sz="2400" dirty="0"/>
              <a:t>el proceso de identificación – </a:t>
            </a:r>
            <a:endParaRPr lang="es-CR" sz="2400" dirty="0" smtClean="0"/>
          </a:p>
          <a:p>
            <a:pPr algn="ctr">
              <a:defRPr/>
            </a:pPr>
            <a:r>
              <a:rPr lang="es-CR" sz="3000" dirty="0" smtClean="0">
                <a:effectLst>
                  <a:outerShdw blurRad="38100" dist="38100" dir="2700000" algn="tl">
                    <a:srgbClr val="000000">
                      <a:alpha val="43137"/>
                    </a:srgbClr>
                  </a:outerShdw>
                </a:effectLst>
              </a:rPr>
              <a:t>presión </a:t>
            </a:r>
            <a:r>
              <a:rPr lang="es-CR" sz="3000" dirty="0">
                <a:effectLst>
                  <a:outerShdw blurRad="38100" dist="38100" dir="2700000" algn="tl">
                    <a:srgbClr val="000000">
                      <a:alpha val="43137"/>
                    </a:srgbClr>
                  </a:outerShdw>
                </a:effectLst>
              </a:rPr>
              <a:t>por obtener información</a:t>
            </a:r>
          </a:p>
          <a:p>
            <a:pPr marL="0" indent="0" algn="ctr">
              <a:buNone/>
              <a:defRPr/>
            </a:pPr>
            <a:endParaRPr lang="es-CR" sz="2400" dirty="0"/>
          </a:p>
          <a:p>
            <a:pPr algn="ctr">
              <a:defRPr/>
            </a:pPr>
            <a:r>
              <a:rPr lang="es-CR" sz="2400" dirty="0"/>
              <a:t>Barreras culturales y/o de idioma</a:t>
            </a:r>
          </a:p>
          <a:p>
            <a:pPr algn="ctr">
              <a:defRPr/>
            </a:pPr>
            <a:r>
              <a:rPr lang="es-CR" sz="2400" dirty="0" smtClean="0"/>
              <a:t>Asistencia </a:t>
            </a:r>
            <a:r>
              <a:rPr lang="es-CR" sz="2400" dirty="0"/>
              <a:t>no está diseñada en función de los intereses / necesidades de las </a:t>
            </a:r>
            <a:r>
              <a:rPr lang="es-CR" sz="2400" dirty="0" err="1" smtClean="0"/>
              <a:t>VdT</a:t>
            </a:r>
            <a:endParaRPr lang="es-CR" sz="2400" dirty="0" smtClean="0"/>
          </a:p>
          <a:p>
            <a:pPr algn="ctr">
              <a:defRPr/>
            </a:pPr>
            <a:r>
              <a:rPr lang="es-CR" sz="2400" dirty="0" smtClean="0"/>
              <a:t>Condicionar la identificación y la asistencia a la participación judicial de la víctima</a:t>
            </a:r>
            <a:endParaRPr lang="es-CR" sz="2400" dirty="0"/>
          </a:p>
          <a:p>
            <a:pPr marL="0" indent="0">
              <a:buFont typeface="Wingdings" pitchFamily="2" charset="2"/>
              <a:buNone/>
              <a:defRPr/>
            </a:pPr>
            <a:endParaRPr lang="es-CR" dirty="0"/>
          </a:p>
          <a:p>
            <a:endParaRPr lang="es-CR" dirty="0"/>
          </a:p>
        </p:txBody>
      </p:sp>
    </p:spTree>
    <p:extLst>
      <p:ext uri="{BB962C8B-B14F-4D97-AF65-F5344CB8AC3E}">
        <p14:creationId xmlns:p14="http://schemas.microsoft.com/office/powerpoint/2010/main" val="3814706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9" y="0"/>
            <a:ext cx="9720072" cy="1499616"/>
          </a:xfrm>
        </p:spPr>
        <p:txBody>
          <a:bodyPr/>
          <a:lstStyle/>
          <a:p>
            <a:r>
              <a:rPr lang="es-CR" dirty="0" smtClean="0"/>
              <a:t>Retos en la identificación</a:t>
            </a:r>
            <a:endParaRPr lang="es-CR" dirty="0"/>
          </a:p>
        </p:txBody>
      </p:sp>
      <p:sp>
        <p:nvSpPr>
          <p:cNvPr id="3" name="Marcador de contenido 2"/>
          <p:cNvSpPr>
            <a:spLocks noGrp="1"/>
          </p:cNvSpPr>
          <p:nvPr>
            <p:ph idx="1"/>
          </p:nvPr>
        </p:nvSpPr>
        <p:spPr>
          <a:xfrm>
            <a:off x="1024128" y="1244600"/>
            <a:ext cx="9720073" cy="5064760"/>
          </a:xfrm>
        </p:spPr>
        <p:txBody>
          <a:bodyPr>
            <a:normAutofit lnSpcReduction="10000"/>
          </a:bodyPr>
          <a:lstStyle/>
          <a:p>
            <a:r>
              <a:rPr lang="es-CR" dirty="0" smtClean="0"/>
              <a:t>Detección - identificación : ausencia de capacitación en sensibilidad y habilidades para la comprensión y manejo de indicadores como</a:t>
            </a:r>
          </a:p>
          <a:p>
            <a:endParaRPr lang="es-CR" dirty="0" smtClean="0"/>
          </a:p>
          <a:p>
            <a:pPr lvl="2"/>
            <a:r>
              <a:rPr lang="es-CR" sz="1700" dirty="0" smtClean="0"/>
              <a:t>Identificación de factores estructurales que </a:t>
            </a:r>
            <a:r>
              <a:rPr lang="es-CR" sz="1700" dirty="0" err="1" smtClean="0"/>
              <a:t>pertúan</a:t>
            </a:r>
            <a:r>
              <a:rPr lang="es-CR" sz="1700" dirty="0" smtClean="0"/>
              <a:t> la re victimización – continuum de la violencia</a:t>
            </a:r>
          </a:p>
          <a:p>
            <a:pPr lvl="2"/>
            <a:r>
              <a:rPr lang="es-CR" sz="1700" dirty="0" smtClean="0"/>
              <a:t>Complejidad de las secuelas </a:t>
            </a:r>
          </a:p>
          <a:p>
            <a:pPr lvl="2"/>
            <a:r>
              <a:rPr lang="es-CR" sz="1700" dirty="0" smtClean="0"/>
              <a:t>Complejidad de las redes propias de las victimas </a:t>
            </a:r>
          </a:p>
          <a:p>
            <a:endParaRPr lang="es-CR" dirty="0" smtClean="0"/>
          </a:p>
          <a:p>
            <a:r>
              <a:rPr lang="es-CR" dirty="0" smtClean="0"/>
              <a:t>Atención </a:t>
            </a:r>
            <a:r>
              <a:rPr lang="es-CR" dirty="0"/>
              <a:t>de la demanda concreta, no hay indagatoria por lo tanto no hay identificación</a:t>
            </a:r>
          </a:p>
          <a:p>
            <a:r>
              <a:rPr lang="es-CR" dirty="0" smtClean="0"/>
              <a:t>Instancias </a:t>
            </a:r>
            <a:r>
              <a:rPr lang="es-CR" dirty="0"/>
              <a:t>con la experticia no son las instancias que atienden la demanda migrante</a:t>
            </a:r>
          </a:p>
          <a:p>
            <a:r>
              <a:rPr lang="es-CR" dirty="0" smtClean="0"/>
              <a:t>Hay </a:t>
            </a:r>
            <a:r>
              <a:rPr lang="es-CR" dirty="0"/>
              <a:t>una ausencia de protocolos internos en instituciones asistenciales para la </a:t>
            </a:r>
            <a:r>
              <a:rPr lang="es-CR" dirty="0" smtClean="0"/>
              <a:t>identificación</a:t>
            </a:r>
          </a:p>
          <a:p>
            <a:pPr marL="91440" lvl="2" indent="-91440">
              <a:spcBef>
                <a:spcPts val="1200"/>
              </a:spcBef>
              <a:spcAft>
                <a:spcPts val="200"/>
              </a:spcAft>
              <a:buSzPct val="100000"/>
              <a:buFont typeface="Tw Cen MT" panose="020B0602020104020603" pitchFamily="34" charset="0"/>
              <a:buChar char=" "/>
            </a:pPr>
            <a:r>
              <a:rPr lang="es-CR" sz="2000" dirty="0"/>
              <a:t>La reparación de muchas áreas pasan por un tema político y migratorio</a:t>
            </a:r>
          </a:p>
          <a:p>
            <a:endParaRPr lang="es-CR" dirty="0"/>
          </a:p>
          <a:p>
            <a:pPr marL="310896" lvl="2" indent="0">
              <a:buNone/>
            </a:pPr>
            <a:endParaRPr lang="es-CR" sz="1700" dirty="0"/>
          </a:p>
        </p:txBody>
      </p:sp>
      <p:sp>
        <p:nvSpPr>
          <p:cNvPr id="4" name="Rectángulo 3"/>
          <p:cNvSpPr/>
          <p:nvPr/>
        </p:nvSpPr>
        <p:spPr>
          <a:xfrm>
            <a:off x="6400800" y="2794000"/>
            <a:ext cx="4699000" cy="723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706203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sz="4400" dirty="0" smtClean="0"/>
              <a:t>Dificultades que atentan contra una adecuada identificación  - desde las víctimas </a:t>
            </a:r>
            <a:endParaRPr lang="es-CR" sz="4400" dirty="0"/>
          </a:p>
        </p:txBody>
      </p:sp>
      <p:sp>
        <p:nvSpPr>
          <p:cNvPr id="3" name="Marcador de contenido 2"/>
          <p:cNvSpPr>
            <a:spLocks noGrp="1"/>
          </p:cNvSpPr>
          <p:nvPr>
            <p:ph idx="1"/>
          </p:nvPr>
        </p:nvSpPr>
        <p:spPr>
          <a:xfrm>
            <a:off x="1024128" y="2081605"/>
            <a:ext cx="9720073" cy="4480560"/>
          </a:xfrm>
        </p:spPr>
        <p:txBody>
          <a:bodyPr>
            <a:normAutofit/>
          </a:bodyPr>
          <a:lstStyle/>
          <a:p>
            <a:r>
              <a:rPr lang="es-CR" b="1" i="1" dirty="0"/>
              <a:t>Identificación exitosa</a:t>
            </a:r>
            <a:r>
              <a:rPr lang="es-CR" dirty="0"/>
              <a:t>: </a:t>
            </a:r>
          </a:p>
          <a:p>
            <a:pPr marL="0" indent="0" algn="just">
              <a:buNone/>
            </a:pPr>
            <a:r>
              <a:rPr lang="es-CR" dirty="0"/>
              <a:t>Situación en la cual un/a profesional capacitado ha podido </a:t>
            </a:r>
            <a:r>
              <a:rPr lang="es-CR" b="1" dirty="0"/>
              <a:t>reconocer</a:t>
            </a:r>
            <a:r>
              <a:rPr lang="es-CR" dirty="0"/>
              <a:t> - de una </a:t>
            </a:r>
            <a:r>
              <a:rPr lang="es-CR" b="1" dirty="0"/>
              <a:t>manera apropiada, sensible y oportuna </a:t>
            </a:r>
            <a:r>
              <a:rPr lang="es-CR" dirty="0"/>
              <a:t>- a una persona como víctima de trata (</a:t>
            </a:r>
            <a:r>
              <a:rPr lang="es-CR" dirty="0" err="1"/>
              <a:t>VdT</a:t>
            </a:r>
            <a:r>
              <a:rPr lang="es-CR" dirty="0"/>
              <a:t>) o como potencial víctima y le ha podido ofrecer </a:t>
            </a:r>
            <a:r>
              <a:rPr lang="es-CR" b="1" dirty="0"/>
              <a:t>opciones viables de protección y asistencia.</a:t>
            </a:r>
          </a:p>
          <a:p>
            <a:pPr marL="0" indent="0" algn="just">
              <a:buNone/>
            </a:pPr>
            <a:endParaRPr lang="es-CR" dirty="0"/>
          </a:p>
          <a:p>
            <a:pPr algn="just"/>
            <a:r>
              <a:rPr lang="es-CR" b="1" i="1" dirty="0"/>
              <a:t>Identificación fallida</a:t>
            </a:r>
            <a:r>
              <a:rPr lang="es-CR" dirty="0"/>
              <a:t>: </a:t>
            </a:r>
          </a:p>
          <a:p>
            <a:pPr marL="0" indent="0" algn="just">
              <a:buNone/>
            </a:pPr>
            <a:r>
              <a:rPr lang="es-CR" dirty="0"/>
              <a:t>Circunstancia en la cual una </a:t>
            </a:r>
            <a:r>
              <a:rPr lang="es-CR" dirty="0" err="1"/>
              <a:t>VdT</a:t>
            </a:r>
            <a:r>
              <a:rPr lang="es-CR" dirty="0"/>
              <a:t> </a:t>
            </a:r>
            <a:r>
              <a:rPr lang="es-CR" b="1" dirty="0"/>
              <a:t>estuvo en contacto </a:t>
            </a:r>
            <a:r>
              <a:rPr lang="es-CR" dirty="0"/>
              <a:t>con un/a profesional o institución/ organización que debería haberla identificado como tal pero no lo hizo. </a:t>
            </a:r>
            <a:endParaRPr lang="en-US" dirty="0"/>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1700595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half" idx="2"/>
          </p:nvPr>
        </p:nvSpPr>
        <p:spPr/>
        <p:txBody>
          <a:bodyPr/>
          <a:lstStyle/>
          <a:p>
            <a:endParaRPr lang="es-CR" dirty="0"/>
          </a:p>
        </p:txBody>
      </p:sp>
      <p:sp>
        <p:nvSpPr>
          <p:cNvPr id="5" name="Rectángulo 4"/>
          <p:cNvSpPr/>
          <p:nvPr/>
        </p:nvSpPr>
        <p:spPr>
          <a:xfrm>
            <a:off x="887507" y="891152"/>
            <a:ext cx="9668434" cy="2308324"/>
          </a:xfrm>
          <a:prstGeom prst="rect">
            <a:avLst/>
          </a:prstGeom>
        </p:spPr>
        <p:txBody>
          <a:bodyPr wrap="square">
            <a:spAutoFit/>
          </a:bodyPr>
          <a:lstStyle/>
          <a:p>
            <a:r>
              <a:rPr lang="es-CR" b="1" i="1" dirty="0">
                <a:solidFill>
                  <a:schemeClr val="bg1"/>
                </a:solidFill>
              </a:rPr>
              <a:t>Identificación exitosa</a:t>
            </a:r>
            <a:r>
              <a:rPr lang="es-CR" dirty="0">
                <a:solidFill>
                  <a:schemeClr val="bg1"/>
                </a:solidFill>
              </a:rPr>
              <a:t>: </a:t>
            </a:r>
          </a:p>
          <a:p>
            <a:pPr algn="just"/>
            <a:r>
              <a:rPr lang="es-CR" dirty="0">
                <a:solidFill>
                  <a:schemeClr val="bg1"/>
                </a:solidFill>
              </a:rPr>
              <a:t>Situación en la cual un/a profesional capacitado ha podido </a:t>
            </a:r>
            <a:r>
              <a:rPr lang="es-CR" b="1" dirty="0">
                <a:solidFill>
                  <a:schemeClr val="bg1"/>
                </a:solidFill>
              </a:rPr>
              <a:t>reconocer</a:t>
            </a:r>
            <a:r>
              <a:rPr lang="es-CR" dirty="0">
                <a:solidFill>
                  <a:schemeClr val="bg1"/>
                </a:solidFill>
              </a:rPr>
              <a:t> - de una </a:t>
            </a:r>
            <a:r>
              <a:rPr lang="es-CR" b="1" dirty="0">
                <a:solidFill>
                  <a:schemeClr val="bg1"/>
                </a:solidFill>
              </a:rPr>
              <a:t>manera apropiada, sensible y oportuna </a:t>
            </a:r>
            <a:r>
              <a:rPr lang="es-CR" dirty="0">
                <a:solidFill>
                  <a:schemeClr val="bg1"/>
                </a:solidFill>
              </a:rPr>
              <a:t>- a una persona como víctima de trata (</a:t>
            </a:r>
            <a:r>
              <a:rPr lang="es-CR" dirty="0" err="1">
                <a:solidFill>
                  <a:schemeClr val="bg1"/>
                </a:solidFill>
              </a:rPr>
              <a:t>VdT</a:t>
            </a:r>
            <a:r>
              <a:rPr lang="es-CR" dirty="0">
                <a:solidFill>
                  <a:schemeClr val="bg1"/>
                </a:solidFill>
              </a:rPr>
              <a:t>) o como potencial víctima y le ha podido ofrecer </a:t>
            </a:r>
            <a:r>
              <a:rPr lang="es-CR" b="1" dirty="0">
                <a:solidFill>
                  <a:schemeClr val="bg1"/>
                </a:solidFill>
              </a:rPr>
              <a:t>opciones viables de protección y asistencia.</a:t>
            </a:r>
          </a:p>
          <a:p>
            <a:pPr algn="just"/>
            <a:endParaRPr lang="es-CR" dirty="0">
              <a:solidFill>
                <a:schemeClr val="bg1"/>
              </a:solidFill>
            </a:endParaRPr>
          </a:p>
          <a:p>
            <a:pPr algn="just"/>
            <a:r>
              <a:rPr lang="es-CR" b="1" i="1" dirty="0">
                <a:solidFill>
                  <a:schemeClr val="bg1"/>
                </a:solidFill>
              </a:rPr>
              <a:t>Identificación fallida</a:t>
            </a:r>
            <a:r>
              <a:rPr lang="es-CR" dirty="0">
                <a:solidFill>
                  <a:schemeClr val="bg1"/>
                </a:solidFill>
              </a:rPr>
              <a:t>: </a:t>
            </a:r>
          </a:p>
          <a:p>
            <a:pPr algn="just"/>
            <a:r>
              <a:rPr lang="es-CR" dirty="0">
                <a:solidFill>
                  <a:schemeClr val="bg1"/>
                </a:solidFill>
              </a:rPr>
              <a:t>Circunstancia en la cual una </a:t>
            </a:r>
            <a:r>
              <a:rPr lang="es-CR" dirty="0" err="1">
                <a:solidFill>
                  <a:schemeClr val="bg1"/>
                </a:solidFill>
              </a:rPr>
              <a:t>VdT</a:t>
            </a:r>
            <a:r>
              <a:rPr lang="es-CR" dirty="0">
                <a:solidFill>
                  <a:schemeClr val="bg1"/>
                </a:solidFill>
              </a:rPr>
              <a:t> </a:t>
            </a:r>
            <a:r>
              <a:rPr lang="es-CR" b="1" dirty="0">
                <a:solidFill>
                  <a:schemeClr val="bg1"/>
                </a:solidFill>
              </a:rPr>
              <a:t>estuvo en contacto </a:t>
            </a:r>
            <a:r>
              <a:rPr lang="es-CR" dirty="0">
                <a:solidFill>
                  <a:schemeClr val="bg1"/>
                </a:solidFill>
              </a:rPr>
              <a:t>con un/a profesional o institución/ organización que debería haberla identificado como tal pero no lo hizo. </a:t>
            </a:r>
            <a:endParaRPr lang="en-US" dirty="0">
              <a:solidFill>
                <a:schemeClr val="bg1"/>
              </a:solidFill>
            </a:endParaRPr>
          </a:p>
        </p:txBody>
      </p:sp>
      <p:pic>
        <p:nvPicPr>
          <p:cNvPr id="8" name="Marcador de posición de imagen 7"/>
          <p:cNvPicPr>
            <a:picLocks noGrp="1" noChangeAspect="1"/>
          </p:cNvPicPr>
          <p:nvPr>
            <p:ph type="pic" idx="1"/>
          </p:nvPr>
        </p:nvPicPr>
        <p:blipFill>
          <a:blip r:embed="rId3">
            <a:extLst>
              <a:ext uri="{28A0092B-C50C-407E-A947-70E740481C1C}">
                <a14:useLocalDpi xmlns:a14="http://schemas.microsoft.com/office/drawing/2010/main" val="0"/>
              </a:ext>
            </a:extLst>
          </a:blip>
          <a:srcRect t="4711" b="4711"/>
          <a:stretch>
            <a:fillRect/>
          </a:stretch>
        </p:blipFill>
        <p:spPr/>
      </p:pic>
      <p:sp>
        <p:nvSpPr>
          <p:cNvPr id="9" name="Título 8"/>
          <p:cNvSpPr>
            <a:spLocks noGrp="1"/>
          </p:cNvSpPr>
          <p:nvPr>
            <p:ph type="title"/>
          </p:nvPr>
        </p:nvSpPr>
        <p:spPr/>
        <p:txBody>
          <a:bodyPr/>
          <a:lstStyle/>
          <a:p>
            <a:r>
              <a:rPr lang="es-CR" dirty="0" smtClean="0"/>
              <a:t>Rutas de la asistencia primaria DE </a:t>
            </a:r>
            <a:r>
              <a:rPr lang="es-CR" dirty="0" err="1" smtClean="0"/>
              <a:t>Vdtp</a:t>
            </a:r>
            <a:endParaRPr lang="es-CR" dirty="0"/>
          </a:p>
        </p:txBody>
      </p:sp>
    </p:spTree>
    <p:extLst>
      <p:ext uri="{BB962C8B-B14F-4D97-AF65-F5344CB8AC3E}">
        <p14:creationId xmlns:p14="http://schemas.microsoft.com/office/powerpoint/2010/main" val="4249643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94129"/>
            <a:ext cx="9720072" cy="1086971"/>
          </a:xfrm>
        </p:spPr>
        <p:txBody>
          <a:bodyPr>
            <a:normAutofit/>
          </a:bodyPr>
          <a:lstStyle/>
          <a:p>
            <a:r>
              <a:rPr lang="es-CR" sz="4400" dirty="0" smtClean="0"/>
              <a:t>Valoración de riesgo</a:t>
            </a:r>
            <a:endParaRPr lang="es-CR" sz="4400" dirty="0"/>
          </a:p>
        </p:txBody>
      </p:sp>
      <p:sp>
        <p:nvSpPr>
          <p:cNvPr id="3" name="Marcador de contenido 2"/>
          <p:cNvSpPr>
            <a:spLocks noGrp="1"/>
          </p:cNvSpPr>
          <p:nvPr>
            <p:ph idx="1"/>
          </p:nvPr>
        </p:nvSpPr>
        <p:spPr>
          <a:xfrm>
            <a:off x="1024128" y="876300"/>
            <a:ext cx="9720073" cy="3429001"/>
          </a:xfrm>
        </p:spPr>
        <p:txBody>
          <a:bodyPr>
            <a:normAutofit/>
          </a:bodyPr>
          <a:lstStyle/>
          <a:p>
            <a:pPr algn="ctr"/>
            <a:endParaRPr lang="es-CR" sz="2400" dirty="0" smtClean="0"/>
          </a:p>
          <a:p>
            <a:pPr algn="ctr"/>
            <a:r>
              <a:rPr lang="es-CR" sz="2400" i="1" dirty="0" smtClean="0"/>
              <a:t>Procedimiento </a:t>
            </a:r>
            <a:r>
              <a:rPr lang="es-CR" sz="2400" i="1" dirty="0"/>
              <a:t>mediante el cual se valora si existe un peligro potencial que amenaza la integridad física y/o emocional de la persona sobreviviente/víctima. Su importancia radica en prevenir el peligro y garantizar la seguridad partiendo de que existe un peligro potencial que amenaza su integridad física y/o emocional. Se hace énfasis en la necesidad de la valoración constante de riesgos hacia la persona sobreviviente-víctima y/o dependientes, así como proveedores/as de servicios y la necesidad de establecer planes de seguridad, reconocidos como prioridad por las entidades que abordan a las víctimas</a:t>
            </a:r>
            <a:endParaRPr lang="en-US" sz="2400" i="1" dirty="0"/>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5" name="CuadroTexto 4"/>
          <p:cNvSpPr txBox="1"/>
          <p:nvPr/>
        </p:nvSpPr>
        <p:spPr>
          <a:xfrm>
            <a:off x="863600" y="4277093"/>
            <a:ext cx="5105400" cy="954107"/>
          </a:xfrm>
          <a:prstGeom prst="rect">
            <a:avLst/>
          </a:prstGeom>
          <a:noFill/>
          <a:ln>
            <a:solidFill>
              <a:srgbClr val="1D9BA1"/>
            </a:solidFill>
          </a:ln>
        </p:spPr>
        <p:txBody>
          <a:bodyPr wrap="square" rtlCol="0">
            <a:spAutoFit/>
          </a:bodyPr>
          <a:lstStyle/>
          <a:p>
            <a:r>
              <a:rPr lang="en-US" sz="2800" b="1" dirty="0" err="1">
                <a:solidFill>
                  <a:schemeClr val="accent3">
                    <a:lumMod val="50000"/>
                  </a:schemeClr>
                </a:solidFill>
              </a:rPr>
              <a:t>Evaluación</a:t>
            </a:r>
            <a:r>
              <a:rPr lang="en-US" sz="2800" b="1" dirty="0">
                <a:solidFill>
                  <a:schemeClr val="accent3">
                    <a:lumMod val="50000"/>
                  </a:schemeClr>
                </a:solidFill>
              </a:rPr>
              <a:t> de </a:t>
            </a:r>
            <a:r>
              <a:rPr lang="en-US" sz="2800" b="1" dirty="0" err="1">
                <a:solidFill>
                  <a:schemeClr val="accent3">
                    <a:lumMod val="50000"/>
                  </a:schemeClr>
                </a:solidFill>
              </a:rPr>
              <a:t>riesgos</a:t>
            </a:r>
            <a:r>
              <a:rPr lang="en-US" sz="2800" b="1" dirty="0">
                <a:solidFill>
                  <a:schemeClr val="accent3">
                    <a:lumMod val="50000"/>
                  </a:schemeClr>
                </a:solidFill>
              </a:rPr>
              <a:t> </a:t>
            </a:r>
            <a:r>
              <a:rPr lang="en-US" sz="2800" b="1" dirty="0" err="1">
                <a:solidFill>
                  <a:schemeClr val="accent3">
                    <a:lumMod val="50000"/>
                  </a:schemeClr>
                </a:solidFill>
              </a:rPr>
              <a:t>en</a:t>
            </a:r>
            <a:r>
              <a:rPr lang="en-US" sz="2800" b="1" dirty="0">
                <a:solidFill>
                  <a:schemeClr val="accent3">
                    <a:lumMod val="50000"/>
                  </a:schemeClr>
                </a:solidFill>
              </a:rPr>
              <a:t> el primer </a:t>
            </a:r>
            <a:r>
              <a:rPr lang="en-US" sz="2800" b="1" dirty="0" err="1">
                <a:solidFill>
                  <a:schemeClr val="accent3">
                    <a:lumMod val="50000"/>
                  </a:schemeClr>
                </a:solidFill>
              </a:rPr>
              <a:t>contacto</a:t>
            </a:r>
            <a:endParaRPr lang="es-CR" sz="2800" dirty="0">
              <a:solidFill>
                <a:schemeClr val="accent3">
                  <a:lumMod val="50000"/>
                </a:schemeClr>
              </a:solidFill>
            </a:endParaRPr>
          </a:p>
        </p:txBody>
      </p:sp>
      <p:sp>
        <p:nvSpPr>
          <p:cNvPr id="6" name="CuadroTexto 5"/>
          <p:cNvSpPr txBox="1"/>
          <p:nvPr/>
        </p:nvSpPr>
        <p:spPr>
          <a:xfrm>
            <a:off x="3238500" y="5652650"/>
            <a:ext cx="3530600" cy="523220"/>
          </a:xfrm>
          <a:prstGeom prst="rect">
            <a:avLst/>
          </a:prstGeom>
          <a:noFill/>
          <a:ln>
            <a:solidFill>
              <a:srgbClr val="1D9BA1"/>
            </a:solidFill>
          </a:ln>
        </p:spPr>
        <p:txBody>
          <a:bodyPr wrap="square" rtlCol="0">
            <a:spAutoFit/>
          </a:bodyPr>
          <a:lstStyle/>
          <a:p>
            <a:r>
              <a:rPr lang="en-US" sz="2800" b="1" dirty="0" err="1">
                <a:solidFill>
                  <a:schemeClr val="accent3">
                    <a:lumMod val="50000"/>
                  </a:schemeClr>
                </a:solidFill>
              </a:rPr>
              <a:t>Revisión</a:t>
            </a:r>
            <a:r>
              <a:rPr lang="en-US" sz="2800" b="1" dirty="0">
                <a:solidFill>
                  <a:schemeClr val="accent3">
                    <a:lumMod val="50000"/>
                  </a:schemeClr>
                </a:solidFill>
              </a:rPr>
              <a:t> </a:t>
            </a:r>
            <a:r>
              <a:rPr lang="en-US" sz="2800" b="1" dirty="0" smtClean="0">
                <a:solidFill>
                  <a:schemeClr val="accent3">
                    <a:lumMod val="50000"/>
                  </a:schemeClr>
                </a:solidFill>
              </a:rPr>
              <a:t>continua</a:t>
            </a:r>
            <a:endParaRPr lang="es-CR" sz="2800" dirty="0">
              <a:solidFill>
                <a:schemeClr val="accent3">
                  <a:lumMod val="50000"/>
                </a:schemeClr>
              </a:solidFill>
            </a:endParaRPr>
          </a:p>
        </p:txBody>
      </p:sp>
      <p:sp>
        <p:nvSpPr>
          <p:cNvPr id="7" name="CuadroTexto 6"/>
          <p:cNvSpPr txBox="1"/>
          <p:nvPr/>
        </p:nvSpPr>
        <p:spPr>
          <a:xfrm>
            <a:off x="5969000" y="4787900"/>
            <a:ext cx="4559300" cy="830997"/>
          </a:xfrm>
          <a:prstGeom prst="rect">
            <a:avLst/>
          </a:prstGeom>
          <a:noFill/>
          <a:ln>
            <a:solidFill>
              <a:srgbClr val="1D9BA1"/>
            </a:solidFill>
          </a:ln>
        </p:spPr>
        <p:txBody>
          <a:bodyPr wrap="square" rtlCol="0">
            <a:spAutoFit/>
          </a:bodyPr>
          <a:lstStyle/>
          <a:p>
            <a:r>
              <a:rPr lang="en-US" sz="2400" b="1" dirty="0" err="1">
                <a:solidFill>
                  <a:schemeClr val="accent3">
                    <a:lumMod val="50000"/>
                  </a:schemeClr>
                </a:solidFill>
              </a:rPr>
              <a:t>Evaluaciones</a:t>
            </a:r>
            <a:r>
              <a:rPr lang="en-US" sz="2400" b="1" dirty="0">
                <a:solidFill>
                  <a:schemeClr val="accent3">
                    <a:lumMod val="50000"/>
                  </a:schemeClr>
                </a:solidFill>
              </a:rPr>
              <a:t> de </a:t>
            </a:r>
            <a:r>
              <a:rPr lang="en-US" sz="2400" b="1" dirty="0" err="1">
                <a:solidFill>
                  <a:schemeClr val="accent3">
                    <a:lumMod val="50000"/>
                  </a:schemeClr>
                </a:solidFill>
              </a:rPr>
              <a:t>riesgos</a:t>
            </a:r>
            <a:r>
              <a:rPr lang="en-US" sz="2400" b="1" dirty="0">
                <a:solidFill>
                  <a:schemeClr val="accent3">
                    <a:lumMod val="50000"/>
                  </a:schemeClr>
                </a:solidFill>
              </a:rPr>
              <a:t> </a:t>
            </a:r>
            <a:r>
              <a:rPr lang="en-US" sz="2400" b="1" dirty="0" err="1" smtClean="0">
                <a:solidFill>
                  <a:schemeClr val="accent3">
                    <a:lumMod val="50000"/>
                  </a:schemeClr>
                </a:solidFill>
              </a:rPr>
              <a:t>específicos</a:t>
            </a:r>
            <a:endParaRPr lang="es-CR" sz="2400" dirty="0">
              <a:solidFill>
                <a:schemeClr val="accent3">
                  <a:lumMod val="50000"/>
                </a:schemeClr>
              </a:solidFill>
            </a:endParaRPr>
          </a:p>
        </p:txBody>
      </p:sp>
    </p:spTree>
    <p:extLst>
      <p:ext uri="{BB962C8B-B14F-4D97-AF65-F5344CB8AC3E}">
        <p14:creationId xmlns:p14="http://schemas.microsoft.com/office/powerpoint/2010/main" val="656586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CR" sz="4400" dirty="0" smtClean="0"/>
              <a:t>Valoración </a:t>
            </a:r>
            <a:r>
              <a:rPr lang="es-CR" sz="4400" dirty="0"/>
              <a:t>de riesgo </a:t>
            </a:r>
            <a:r>
              <a:rPr lang="es-CR" sz="4400" dirty="0" smtClean="0"/>
              <a:t/>
            </a:r>
            <a:br>
              <a:rPr lang="es-CR" sz="4400" dirty="0" smtClean="0"/>
            </a:br>
            <a:r>
              <a:rPr lang="es-CR" sz="4400" dirty="0" smtClean="0"/>
              <a:t>eje </a:t>
            </a:r>
            <a:r>
              <a:rPr lang="es-CR" sz="4400" dirty="0"/>
              <a:t>transversal en toda la asistencia</a:t>
            </a:r>
            <a:br>
              <a:rPr lang="es-CR" sz="4400" dirty="0"/>
            </a:br>
            <a:endParaRPr lang="es-CR" sz="4400" dirty="0"/>
          </a:p>
        </p:txBody>
      </p:sp>
      <p:sp>
        <p:nvSpPr>
          <p:cNvPr id="3" name="Marcador de contenido 2"/>
          <p:cNvSpPr>
            <a:spLocks noGrp="1"/>
          </p:cNvSpPr>
          <p:nvPr>
            <p:ph idx="1"/>
          </p:nvPr>
        </p:nvSpPr>
        <p:spPr>
          <a:xfrm>
            <a:off x="1024128" y="2081605"/>
            <a:ext cx="9720073" cy="4480560"/>
          </a:xfrm>
        </p:spPr>
        <p:style>
          <a:lnRef idx="2">
            <a:schemeClr val="accent4"/>
          </a:lnRef>
          <a:fillRef idx="1">
            <a:schemeClr val="lt1"/>
          </a:fillRef>
          <a:effectRef idx="0">
            <a:schemeClr val="accent4"/>
          </a:effectRef>
          <a:fontRef idx="minor">
            <a:schemeClr val="dk1"/>
          </a:fontRef>
        </p:style>
        <p:txBody>
          <a:bodyPr>
            <a:normAutofit/>
          </a:bodyPr>
          <a:lstStyle/>
          <a:p>
            <a:r>
              <a:rPr lang="es-CR" sz="2400" dirty="0"/>
              <a:t>El proceso de atención integral está conformado por diez ejes:</a:t>
            </a:r>
            <a:endParaRPr lang="es-CR" sz="3600" dirty="0"/>
          </a:p>
          <a:p>
            <a:r>
              <a:rPr lang="es-CR" sz="2400" b="1" dirty="0"/>
              <a:t> </a:t>
            </a:r>
            <a:endParaRPr lang="es-CR" sz="3600" dirty="0"/>
          </a:p>
          <a:p>
            <a:pPr lvl="1"/>
            <a:r>
              <a:rPr lang="es-CR" dirty="0"/>
              <a:t>Detección</a:t>
            </a:r>
            <a:endParaRPr lang="es-CR" sz="2800" dirty="0"/>
          </a:p>
          <a:p>
            <a:pPr lvl="1"/>
            <a:r>
              <a:rPr lang="es-CR" dirty="0"/>
              <a:t>Identificación y acreditación.</a:t>
            </a:r>
            <a:endParaRPr lang="es-CR" sz="2800" dirty="0"/>
          </a:p>
          <a:p>
            <a:pPr lvl="1"/>
            <a:r>
              <a:rPr lang="es-CR" dirty="0"/>
              <a:t>Valoración y administración de riesgo: inminente y continuado.</a:t>
            </a:r>
            <a:endParaRPr lang="es-CR" sz="2800" dirty="0"/>
          </a:p>
          <a:p>
            <a:pPr lvl="1"/>
            <a:r>
              <a:rPr lang="es-CR" dirty="0"/>
              <a:t>Protección y seguridad de la sobreviviente víctima y de otras personas cercanas, incluyendo seguridad policial.</a:t>
            </a:r>
            <a:endParaRPr lang="es-CR" sz="2800" dirty="0"/>
          </a:p>
          <a:p>
            <a:pPr lvl="1"/>
            <a:r>
              <a:rPr lang="es-CR" dirty="0"/>
              <a:t>Protección migratoria en caso de sobrevivientes-víctimas extranjeras.</a:t>
            </a:r>
            <a:endParaRPr lang="es-CR" sz="2800" dirty="0"/>
          </a:p>
          <a:p>
            <a:pPr lvl="1"/>
            <a:r>
              <a:rPr lang="es-CR" dirty="0"/>
              <a:t>Alojamiento seguro.</a:t>
            </a:r>
            <a:endParaRPr lang="es-CR" sz="2800" dirty="0"/>
          </a:p>
          <a:p>
            <a:pPr lvl="1"/>
            <a:r>
              <a:rPr lang="es-CR" dirty="0"/>
              <a:t>Atención de necesidades materiales básicas.</a:t>
            </a:r>
            <a:endParaRPr lang="es-CR" sz="2800" dirty="0"/>
          </a:p>
          <a:p>
            <a:pPr lvl="1"/>
            <a:r>
              <a:rPr lang="es-CR" dirty="0"/>
              <a:t>Atención de necesidades de salud integral (física, psicológica, social, comunitaria, etc.).</a:t>
            </a:r>
            <a:endParaRPr lang="es-CR" sz="2800" dirty="0"/>
          </a:p>
          <a:p>
            <a:pPr lvl="1"/>
            <a:r>
              <a:rPr lang="es-CR" dirty="0"/>
              <a:t>Acompañamiento legal.</a:t>
            </a:r>
            <a:endParaRPr lang="es-CR" sz="2800" dirty="0"/>
          </a:p>
          <a:p>
            <a:pPr lvl="1"/>
            <a:r>
              <a:rPr lang="es-CR" dirty="0"/>
              <a:t>Regularización migratoria: Repatriación /  Reasentamiento / Reintegración. </a:t>
            </a:r>
            <a:endParaRPr lang="es-CR" sz="2800" dirty="0"/>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cxnSp>
        <p:nvCxnSpPr>
          <p:cNvPr id="6" name="Conector recto de flecha 5"/>
          <p:cNvCxnSpPr/>
          <p:nvPr/>
        </p:nvCxnSpPr>
        <p:spPr>
          <a:xfrm>
            <a:off x="1435100" y="2603500"/>
            <a:ext cx="8458200" cy="3746500"/>
          </a:xfrm>
          <a:prstGeom prst="straightConnector1">
            <a:avLst/>
          </a:prstGeom>
          <a:ln w="38100">
            <a:prstDash val="dash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6893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9264" y="191516"/>
            <a:ext cx="9720072" cy="1499616"/>
          </a:xfrm>
        </p:spPr>
        <p:txBody>
          <a:bodyPr/>
          <a:lstStyle/>
          <a:p>
            <a:r>
              <a:rPr lang="es-CR" dirty="0" smtClean="0"/>
              <a:t>Rutas para la asistencia inmediata</a:t>
            </a:r>
            <a:endParaRPr lang="es-CR" dirty="0"/>
          </a:p>
        </p:txBody>
      </p:sp>
      <p:sp>
        <p:nvSpPr>
          <p:cNvPr id="3" name="Marcador de contenido 2"/>
          <p:cNvSpPr>
            <a:spLocks noGrp="1"/>
          </p:cNvSpPr>
          <p:nvPr>
            <p:ph idx="1"/>
          </p:nvPr>
        </p:nvSpPr>
        <p:spPr>
          <a:xfrm>
            <a:off x="1024128" y="1524000"/>
            <a:ext cx="9720073" cy="4969790"/>
          </a:xfrm>
          <a:ln w="57150">
            <a:solidFill>
              <a:srgbClr val="1D9BA1"/>
            </a:solidFill>
          </a:ln>
          <a:effectLst>
            <a:glow rad="101600">
              <a:schemeClr val="accent2">
                <a:satMod val="175000"/>
                <a:alpha val="40000"/>
              </a:schemeClr>
            </a:glow>
          </a:effectLst>
        </p:spPr>
        <p:txBody>
          <a:bodyPr>
            <a:normAutofit/>
          </a:bodyPr>
          <a:lstStyle/>
          <a:p>
            <a:pPr marL="457200" indent="-457200">
              <a:buAutoNum type="arabicParenR"/>
            </a:pPr>
            <a:endParaRPr lang="es-CR" dirty="0" smtClean="0"/>
          </a:p>
          <a:p>
            <a:pPr marL="457200" indent="-457200">
              <a:buAutoNum type="arabicParenR"/>
            </a:pPr>
            <a:r>
              <a:rPr lang="es-CR" dirty="0" smtClean="0"/>
              <a:t>Valoración de riesgo </a:t>
            </a:r>
            <a:r>
              <a:rPr lang="es-CR" dirty="0"/>
              <a:t>- creación, capacitación y utilización de </a:t>
            </a:r>
            <a:r>
              <a:rPr lang="es-CR" dirty="0" smtClean="0"/>
              <a:t>protocolo- escalas</a:t>
            </a:r>
          </a:p>
          <a:p>
            <a:pPr marL="457200" indent="-457200">
              <a:buAutoNum type="arabicParenR"/>
            </a:pPr>
            <a:r>
              <a:rPr lang="es-CR" dirty="0" smtClean="0"/>
              <a:t>2</a:t>
            </a:r>
            <a:r>
              <a:rPr lang="es-CR" dirty="0"/>
              <a:t>) Valoración de necesidades urgentes</a:t>
            </a:r>
          </a:p>
          <a:p>
            <a:pPr marL="0" indent="0">
              <a:buNone/>
            </a:pPr>
            <a:r>
              <a:rPr lang="es-CR" dirty="0"/>
              <a:t>	- </a:t>
            </a:r>
            <a:r>
              <a:rPr lang="es-CR" dirty="0" smtClean="0"/>
              <a:t>idioma, salud, </a:t>
            </a:r>
            <a:r>
              <a:rPr lang="es-CR" dirty="0" err="1" smtClean="0"/>
              <a:t>hospejade</a:t>
            </a:r>
            <a:endParaRPr lang="es-CR" dirty="0" smtClean="0"/>
          </a:p>
          <a:p>
            <a:pPr marL="514350" indent="-514350">
              <a:buFont typeface="+mj-lt"/>
              <a:buAutoNum type="arabicParenR" startAt="3"/>
            </a:pPr>
            <a:r>
              <a:rPr lang="es-CR" sz="2600" dirty="0" smtClean="0">
                <a:effectLst>
                  <a:outerShdw blurRad="38100" dist="38100" dir="2700000" algn="tl">
                    <a:srgbClr val="000000">
                      <a:alpha val="43137"/>
                    </a:srgbClr>
                  </a:outerShdw>
                </a:effectLst>
              </a:rPr>
              <a:t>contacto con el </a:t>
            </a:r>
            <a:r>
              <a:rPr lang="es-CR" sz="2600" u="sng" dirty="0" smtClean="0">
                <a:effectLst>
                  <a:outerShdw blurRad="38100" dist="38100" dir="2700000" algn="tl">
                    <a:srgbClr val="000000">
                      <a:alpha val="43137"/>
                    </a:srgbClr>
                  </a:outerShdw>
                </a:effectLst>
              </a:rPr>
              <a:t>mecanismo nacional</a:t>
            </a:r>
            <a:r>
              <a:rPr lang="es-CR" sz="2600" dirty="0" smtClean="0">
                <a:effectLst>
                  <a:outerShdw blurRad="38100" dist="38100" dir="2700000" algn="tl">
                    <a:srgbClr val="000000">
                      <a:alpha val="43137"/>
                    </a:srgbClr>
                  </a:outerShdw>
                </a:effectLst>
              </a:rPr>
              <a:t> que asuma la protección </a:t>
            </a:r>
            <a:r>
              <a:rPr lang="es-CR" sz="2600" dirty="0">
                <a:effectLst>
                  <a:outerShdw blurRad="38100" dist="38100" dir="2700000" algn="tl">
                    <a:srgbClr val="000000">
                      <a:alpha val="43137"/>
                    </a:srgbClr>
                  </a:outerShdw>
                </a:effectLst>
              </a:rPr>
              <a:t> </a:t>
            </a:r>
            <a:r>
              <a:rPr lang="es-CR" sz="2600" dirty="0" smtClean="0">
                <a:effectLst>
                  <a:outerShdw blurRad="38100" dist="38100" dir="2700000" algn="tl">
                    <a:srgbClr val="000000">
                      <a:alpha val="43137"/>
                    </a:srgbClr>
                  </a:outerShdw>
                </a:effectLst>
              </a:rPr>
              <a:t>  </a:t>
            </a:r>
          </a:p>
          <a:p>
            <a:pPr marL="0" indent="0">
              <a:buNone/>
            </a:pPr>
            <a:r>
              <a:rPr lang="es-CR" sz="2600" dirty="0">
                <a:effectLst>
                  <a:outerShdw blurRad="38100" dist="38100" dir="2700000" algn="tl">
                    <a:srgbClr val="000000">
                      <a:alpha val="43137"/>
                    </a:srgbClr>
                  </a:outerShdw>
                </a:effectLst>
              </a:rPr>
              <a:t> </a:t>
            </a:r>
            <a:r>
              <a:rPr lang="es-CR" sz="2600" dirty="0" smtClean="0">
                <a:effectLst>
                  <a:outerShdw blurRad="38100" dist="38100" dir="2700000" algn="tl">
                    <a:srgbClr val="000000">
                      <a:alpha val="43137"/>
                    </a:srgbClr>
                  </a:outerShdw>
                </a:effectLst>
              </a:rPr>
              <a:t>     inmediata y la asistencia </a:t>
            </a:r>
          </a:p>
          <a:p>
            <a:pPr marL="0" indent="0" algn="ctr">
              <a:buNone/>
            </a:pPr>
            <a:r>
              <a:rPr lang="es-CR" sz="2600" dirty="0" smtClean="0">
                <a:effectLst>
                  <a:outerShdw blurRad="38100" dist="38100" dir="2700000" algn="tl">
                    <a:srgbClr val="000000">
                      <a:alpha val="43137"/>
                    </a:srgbClr>
                  </a:outerShdw>
                </a:effectLst>
              </a:rPr>
              <a:t>--- no-REVICTIMIZACIÓN – ESPECIALIZACIÓN ---</a:t>
            </a:r>
          </a:p>
          <a:p>
            <a:pPr marL="0" indent="0">
              <a:buNone/>
            </a:pPr>
            <a:endParaRPr lang="es-CR" dirty="0" smtClean="0"/>
          </a:p>
          <a:p>
            <a:pPr marL="0" indent="0">
              <a:buNone/>
            </a:pPr>
            <a:endParaRPr lang="es-CR" dirty="0"/>
          </a:p>
        </p:txBody>
      </p:sp>
      <p:sp>
        <p:nvSpPr>
          <p:cNvPr id="4" name="Elipse 3"/>
          <p:cNvSpPr/>
          <p:nvPr/>
        </p:nvSpPr>
        <p:spPr>
          <a:xfrm>
            <a:off x="8346141" y="4759034"/>
            <a:ext cx="2070847" cy="1781466"/>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smtClean="0"/>
              <a:t>referencia</a:t>
            </a:r>
            <a:endParaRPr lang="es-CR" dirty="0"/>
          </a:p>
        </p:txBody>
      </p:sp>
      <p:sp>
        <p:nvSpPr>
          <p:cNvPr id="5" name="Flecha derecha 4"/>
          <p:cNvSpPr/>
          <p:nvPr/>
        </p:nvSpPr>
        <p:spPr>
          <a:xfrm>
            <a:off x="4038600" y="5511800"/>
            <a:ext cx="3581400" cy="673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1302237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Valoración de riesgo de primera entrevista</a:t>
            </a:r>
            <a:endParaRPr lang="es-CR" dirty="0"/>
          </a:p>
        </p:txBody>
      </p:sp>
      <p:sp>
        <p:nvSpPr>
          <p:cNvPr id="3" name="Marcador de contenido 2"/>
          <p:cNvSpPr>
            <a:spLocks noGrp="1"/>
          </p:cNvSpPr>
          <p:nvPr>
            <p:ph idx="1"/>
          </p:nvPr>
        </p:nvSpPr>
        <p:spPr/>
        <p:txBody>
          <a:bodyPr>
            <a:normAutofit lnSpcReduction="10000"/>
          </a:bodyPr>
          <a:lstStyle/>
          <a:p>
            <a:pPr>
              <a:lnSpc>
                <a:spcPct val="80000"/>
              </a:lnSpc>
            </a:pPr>
            <a:r>
              <a:rPr lang="es-CR" sz="2400" dirty="0" smtClean="0"/>
              <a:t>Lista </a:t>
            </a:r>
            <a:r>
              <a:rPr lang="es-CR" sz="2400" dirty="0"/>
              <a:t>de cotejo </a:t>
            </a:r>
            <a:r>
              <a:rPr lang="es-CR" sz="2400" dirty="0" smtClean="0"/>
              <a:t> (Escala de Riesgo) que </a:t>
            </a:r>
            <a:r>
              <a:rPr lang="es-CR" sz="2400" dirty="0"/>
              <a:t>puede utilizar para determinar algunos indicadores de </a:t>
            </a:r>
            <a:r>
              <a:rPr lang="es-CR" sz="2400" u="sng" dirty="0"/>
              <a:t>riesgo generales</a:t>
            </a:r>
          </a:p>
          <a:p>
            <a:r>
              <a:rPr lang="es-CR" sz="2400" dirty="0" smtClean="0"/>
              <a:t>Valoración individualizada</a:t>
            </a:r>
            <a:endParaRPr lang="es-CR" sz="2400" dirty="0"/>
          </a:p>
          <a:p>
            <a:r>
              <a:rPr lang="es-CR" sz="2400" dirty="0"/>
              <a:t>Contemplar tanto el riesgo para la persona sobreviviente víctima como para familiares o personas cercanas</a:t>
            </a:r>
          </a:p>
          <a:p>
            <a:r>
              <a:rPr lang="es-CR" sz="2400" dirty="0"/>
              <a:t>Involucrar la creación de  planes de seguridad y protección según el caso</a:t>
            </a:r>
            <a:r>
              <a:rPr lang="en-US" sz="2400" dirty="0"/>
              <a:t> </a:t>
            </a:r>
          </a:p>
          <a:p>
            <a:pPr>
              <a:lnSpc>
                <a:spcPct val="80000"/>
              </a:lnSpc>
              <a:buNone/>
            </a:pPr>
            <a:r>
              <a:rPr lang="es-CR" sz="2400" dirty="0"/>
              <a:t>	</a:t>
            </a:r>
            <a:r>
              <a:rPr lang="es-CR" sz="2400" dirty="0" smtClean="0"/>
              <a:t>Evitar la re –victimización. Esperar entrevista especializada</a:t>
            </a:r>
            <a:endParaRPr lang="es-CR" sz="2400" dirty="0"/>
          </a:p>
          <a:p>
            <a:pPr>
              <a:lnSpc>
                <a:spcPct val="80000"/>
              </a:lnSpc>
            </a:pPr>
            <a:r>
              <a:rPr lang="es-CR" sz="2400" b="1" dirty="0">
                <a:solidFill>
                  <a:schemeClr val="accent3">
                    <a:lumMod val="50000"/>
                  </a:schemeClr>
                </a:solidFill>
              </a:rPr>
              <a:t>Pensar en otros indicadores que se definan según las circunstancias  del país y el contexto donde fue captada y explotada la víctima,  </a:t>
            </a:r>
            <a:r>
              <a:rPr lang="es-CR" sz="2400" b="1" dirty="0" smtClean="0">
                <a:solidFill>
                  <a:schemeClr val="accent3">
                    <a:lumMod val="50000"/>
                  </a:schemeClr>
                </a:solidFill>
              </a:rPr>
              <a:t>asa </a:t>
            </a:r>
            <a:r>
              <a:rPr lang="es-CR" sz="2400" b="1" dirty="0">
                <a:solidFill>
                  <a:schemeClr val="accent3">
                    <a:lumMod val="50000"/>
                  </a:schemeClr>
                </a:solidFill>
              </a:rPr>
              <a:t>como de las circunstancias particulares de su situación de salida y victimización. </a:t>
            </a:r>
            <a:endParaRPr lang="en-US" sz="2400" b="1" dirty="0">
              <a:solidFill>
                <a:schemeClr val="accent3">
                  <a:lumMod val="50000"/>
                </a:schemeClr>
              </a:solidFill>
            </a:endParaRPr>
          </a:p>
        </p:txBody>
      </p:sp>
    </p:spTree>
    <p:extLst>
      <p:ext uri="{BB962C8B-B14F-4D97-AF65-F5344CB8AC3E}">
        <p14:creationId xmlns:p14="http://schemas.microsoft.com/office/powerpoint/2010/main" val="2387955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1158252365"/>
              </p:ext>
            </p:extLst>
          </p:nvPr>
        </p:nvGraphicFramePr>
        <p:xfrm>
          <a:off x="2832100" y="558802"/>
          <a:ext cx="6565900" cy="5943600"/>
        </p:xfrm>
        <a:graphic>
          <a:graphicData uri="http://schemas.openxmlformats.org/drawingml/2006/table">
            <a:tbl>
              <a:tblPr firstRow="1" firstCol="1" lastRow="1" lastCol="1" bandRow="1" bandCol="1"/>
              <a:tblGrid>
                <a:gridCol w="6565900"/>
              </a:tblGrid>
              <a:tr h="262411">
                <a:tc>
                  <a:txBody>
                    <a:bodyPr/>
                    <a:lstStyle/>
                    <a:p>
                      <a:pPr marL="1600200" lvl="3" indent="-228600" algn="just">
                        <a:spcAft>
                          <a:spcPts val="0"/>
                        </a:spcAft>
                        <a:buFont typeface="+mj-lt"/>
                        <a:buAutoNum type="romanUcPeriod"/>
                        <a:tabLst>
                          <a:tab pos="2057400" algn="l"/>
                          <a:tab pos="5356860" algn="l"/>
                          <a:tab pos="5654040" algn="l"/>
                        </a:tabLst>
                      </a:pPr>
                      <a:r>
                        <a:rPr lang="es-CR" sz="900" b="1" dirty="0">
                          <a:effectLst/>
                          <a:latin typeface="Calibri" panose="020F0502020204030204" pitchFamily="34" charset="0"/>
                          <a:ea typeface="Times New Roman" panose="02020603050405020304" pitchFamily="18" charset="0"/>
                          <a:cs typeface="Calibri" panose="020F0502020204030204" pitchFamily="34" charset="0"/>
                        </a:rPr>
                        <a:t>Amenazas a la persona</a:t>
                      </a:r>
                      <a:endParaRPr lang="es-CR"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856">
                <a:tc>
                  <a:txBody>
                    <a:bodyPr/>
                    <a:lstStyle/>
                    <a:p>
                      <a:pPr marL="342900" lvl="0" indent="-342900" algn="just">
                        <a:spcAft>
                          <a:spcPts val="0"/>
                        </a:spcAft>
                        <a:buFont typeface="+mj-lt"/>
                        <a:buAutoNum type="arabicPeriod"/>
                        <a:tabLst>
                          <a:tab pos="457200" algn="l"/>
                          <a:tab pos="5356860" algn="l"/>
                          <a:tab pos="5654040" algn="l"/>
                        </a:tabLst>
                      </a:pPr>
                      <a:r>
                        <a:rPr lang="es-CR" sz="900" dirty="0">
                          <a:effectLst/>
                          <a:latin typeface="Calibri" panose="020F0502020204030204" pitchFamily="34" charset="0"/>
                          <a:ea typeface="Times New Roman" panose="02020603050405020304" pitchFamily="18" charset="0"/>
                          <a:cs typeface="Calibri" panose="020F0502020204030204" pitchFamily="34" charset="0"/>
                        </a:rPr>
                        <a:t>¿Las personas tratantes conocen la dirección de trabajo o de la vivienda de la víctima y/o su número de teléfono?</a:t>
                      </a:r>
                      <a:endParaRPr lang="es-CR"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s-CR" sz="900">
                          <a:effectLst/>
                          <a:latin typeface="Calibri" panose="020F0502020204030204" pitchFamily="34" charset="0"/>
                          <a:ea typeface="Times New Roman" panose="02020603050405020304" pitchFamily="18" charset="0"/>
                          <a:cs typeface="Calibri" panose="020F0502020204030204" pitchFamily="34" charset="0"/>
                        </a:rPr>
                        <a:t>¿La víctima ha sido amenazada de muerte por las personas tratantes?</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856">
                <a:tc>
                  <a:txBody>
                    <a:bodyPr/>
                    <a:lstStyle/>
                    <a:p>
                      <a:pPr marL="342900" lvl="0" indent="-342900" algn="just">
                        <a:spcAft>
                          <a:spcPts val="0"/>
                        </a:spcAft>
                        <a:buFont typeface="+mj-lt"/>
                        <a:buAutoNum type="arabicPeriod"/>
                        <a:tabLst>
                          <a:tab pos="457200" algn="l"/>
                          <a:tab pos="5356860" algn="l"/>
                          <a:tab pos="5654040" algn="l"/>
                        </a:tabLst>
                      </a:pPr>
                      <a:r>
                        <a:rPr lang="es-CR" sz="900">
                          <a:effectLst/>
                          <a:latin typeface="Calibri" panose="020F0502020204030204" pitchFamily="34" charset="0"/>
                          <a:ea typeface="Times New Roman" panose="02020603050405020304" pitchFamily="18" charset="0"/>
                          <a:cs typeface="Calibri" panose="020F0502020204030204" pitchFamily="34" charset="0"/>
                        </a:rPr>
                        <a:t>¿La víctima ha recibido anteriormente agresiones físicas o sexuales por parte de la (s) persona (s) tratante (s)? ¿Cuál fue la magnitud de las agresiones?</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374">
                <a:tc>
                  <a:txBody>
                    <a:bodyPr/>
                    <a:lstStyle/>
                    <a:p>
                      <a:pPr marL="342900" lvl="0" indent="-342900" algn="just">
                        <a:spcAft>
                          <a:spcPts val="0"/>
                        </a:spcAft>
                        <a:buFont typeface="+mj-lt"/>
                        <a:buAutoNum type="arabicPeriod"/>
                        <a:tabLst>
                          <a:tab pos="457200" algn="l"/>
                          <a:tab pos="5356860" algn="l"/>
                          <a:tab pos="5654040" algn="l"/>
                        </a:tabLst>
                      </a:pPr>
                      <a:r>
                        <a:rPr lang="es-CR" sz="900">
                          <a:effectLst/>
                          <a:latin typeface="Calibri" panose="020F0502020204030204" pitchFamily="34" charset="0"/>
                          <a:ea typeface="Times New Roman" panose="02020603050405020304" pitchFamily="18" charset="0"/>
                          <a:cs typeface="Calibri" panose="020F0502020204030204" pitchFamily="34" charset="0"/>
                        </a:rPr>
                        <a:t>¿La persona tratante ha utilizado armas de fuego u otro objeto para amenazarla? </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s-ES" sz="900">
                          <a:effectLst/>
                          <a:latin typeface="Calibri" panose="020F0502020204030204" pitchFamily="34" charset="0"/>
                          <a:ea typeface="Times New Roman" panose="02020603050405020304" pitchFamily="18" charset="0"/>
                          <a:cs typeface="Calibri" panose="020F0502020204030204" pitchFamily="34" charset="0"/>
                        </a:rPr>
                        <a:t>¿La persona tratante la amenazó con daños hacia ella o su familia?</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856">
                <a:tc>
                  <a:txBody>
                    <a:bodyPr/>
                    <a:lstStyle/>
                    <a:p>
                      <a:pPr marL="342900" lvl="0" indent="-342900" algn="just">
                        <a:spcAft>
                          <a:spcPts val="0"/>
                        </a:spcAft>
                        <a:buFont typeface="+mj-lt"/>
                        <a:buAutoNum type="arabicPeriod"/>
                        <a:tabLst>
                          <a:tab pos="457200" algn="l"/>
                          <a:tab pos="5356860" algn="l"/>
                          <a:tab pos="5654040" algn="l"/>
                        </a:tabLst>
                      </a:pPr>
                      <a:r>
                        <a:rPr lang="es-ES" sz="900">
                          <a:effectLst/>
                          <a:latin typeface="Calibri" panose="020F0502020204030204" pitchFamily="34" charset="0"/>
                          <a:ea typeface="Times New Roman" panose="02020603050405020304" pitchFamily="18" charset="0"/>
                          <a:cs typeface="Calibri" panose="020F0502020204030204" pitchFamily="34" charset="0"/>
                        </a:rPr>
                        <a:t>¿La víctima reporta haber recibido llamadas o haber sido vigilada y/o perseguida por las personas tratantes?</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s-ES" sz="900">
                          <a:effectLst/>
                          <a:latin typeface="Calibri" panose="020F0502020204030204" pitchFamily="34" charset="0"/>
                          <a:ea typeface="Times New Roman" panose="02020603050405020304" pitchFamily="18" charset="0"/>
                          <a:cs typeface="Calibri" panose="020F0502020204030204" pitchFamily="34" charset="0"/>
                        </a:rPr>
                        <a:t>¿La víctima ha ingresado recientemente a los sistemas de atención?</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s-ES" sz="900">
                          <a:effectLst/>
                          <a:latin typeface="Calibri" panose="020F0502020204030204" pitchFamily="34" charset="0"/>
                          <a:ea typeface="Times New Roman" panose="02020603050405020304" pitchFamily="18" charset="0"/>
                          <a:cs typeface="Calibri" panose="020F0502020204030204" pitchFamily="34" charset="0"/>
                        </a:rPr>
                        <a:t>¿La víctima ha denunciado recientemente a las personas tratantes?</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856">
                <a:tc>
                  <a:txBody>
                    <a:bodyPr/>
                    <a:lstStyle/>
                    <a:p>
                      <a:pPr marL="342900" lvl="0" indent="-342900" algn="just">
                        <a:spcAft>
                          <a:spcPts val="0"/>
                        </a:spcAft>
                        <a:buFont typeface="+mj-lt"/>
                        <a:buAutoNum type="arabicPeriod"/>
                        <a:tabLst>
                          <a:tab pos="457200" algn="l"/>
                          <a:tab pos="5356860" algn="l"/>
                          <a:tab pos="5654040" algn="l"/>
                        </a:tabLst>
                      </a:pPr>
                      <a:r>
                        <a:rPr lang="es-CR" sz="900">
                          <a:effectLst/>
                          <a:latin typeface="Calibri" panose="020F0502020204030204" pitchFamily="34" charset="0"/>
                          <a:ea typeface="Times New Roman" panose="02020603050405020304" pitchFamily="18" charset="0"/>
                          <a:cs typeface="Calibri" panose="020F0502020204030204" pitchFamily="34" charset="0"/>
                        </a:rPr>
                        <a:t>¿Cuál es la relación entre la persona tratante y la víctima? ¿Tiene la persona tratante algún vínculo que le permita el fácil acceso a la víctima?</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1600200" lvl="3" indent="-228600" algn="just">
                        <a:spcAft>
                          <a:spcPts val="0"/>
                        </a:spcAft>
                        <a:buFont typeface="+mj-lt"/>
                        <a:buAutoNum type="romanUcPeriod"/>
                        <a:tabLst>
                          <a:tab pos="2057400" algn="l"/>
                          <a:tab pos="5356860" algn="l"/>
                          <a:tab pos="5654040" algn="l"/>
                        </a:tabLst>
                      </a:pPr>
                      <a:r>
                        <a:rPr lang="es-CR" sz="900" b="1">
                          <a:effectLst/>
                          <a:latin typeface="Calibri" panose="020F0502020204030204" pitchFamily="34" charset="0"/>
                          <a:ea typeface="Times New Roman" panose="02020603050405020304" pitchFamily="18" charset="0"/>
                          <a:cs typeface="Calibri" panose="020F0502020204030204" pitchFamily="34" charset="0"/>
                        </a:rPr>
                        <a:t>Amenazas a familia y personas cercanas</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s-CR" sz="900">
                          <a:effectLst/>
                          <a:latin typeface="Calibri" panose="020F0502020204030204" pitchFamily="34" charset="0"/>
                          <a:ea typeface="Times New Roman" panose="02020603050405020304" pitchFamily="18" charset="0"/>
                          <a:cs typeface="Calibri" panose="020F0502020204030204" pitchFamily="34" charset="0"/>
                        </a:rPr>
                        <a:t>¿La víctima está casada/ tiene pareja? ¿Tiene hijos o hijas?</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978">
                <a:tc>
                  <a:txBody>
                    <a:bodyPr/>
                    <a:lstStyle/>
                    <a:p>
                      <a:pPr marL="342900" lvl="0" indent="-342900" algn="just">
                        <a:spcAft>
                          <a:spcPts val="0"/>
                        </a:spcAft>
                        <a:buFont typeface="+mj-lt"/>
                        <a:buAutoNum type="arabicPeriod"/>
                        <a:tabLst>
                          <a:tab pos="457200" algn="l"/>
                          <a:tab pos="5356860" algn="l"/>
                          <a:tab pos="5654040" algn="l"/>
                        </a:tabLst>
                      </a:pPr>
                      <a:r>
                        <a:rPr lang="es-CR" sz="900">
                          <a:effectLst/>
                          <a:latin typeface="Calibri" panose="020F0502020204030204" pitchFamily="34" charset="0"/>
                          <a:ea typeface="Times New Roman" panose="02020603050405020304" pitchFamily="18" charset="0"/>
                          <a:cs typeface="Calibri" panose="020F0502020204030204" pitchFamily="34" charset="0"/>
                        </a:rPr>
                        <a:t>¿Las personas tratantes conocen detalles acerca de los familiares u otras personas cercanas a la víctima?</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s-CR" sz="900">
                          <a:effectLst/>
                          <a:latin typeface="Calibri" panose="020F0502020204030204" pitchFamily="34" charset="0"/>
                          <a:ea typeface="Times New Roman" panose="02020603050405020304" pitchFamily="18" charset="0"/>
                          <a:cs typeface="Calibri" panose="020F0502020204030204" pitchFamily="34" charset="0"/>
                        </a:rPr>
                        <a:t>¿Los tratantes dicen conocer dicha información? </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290">
                <a:tc>
                  <a:txBody>
                    <a:bodyPr/>
                    <a:lstStyle/>
                    <a:p>
                      <a:pPr marL="342900" lvl="0" indent="-342900" algn="just">
                        <a:spcAft>
                          <a:spcPts val="0"/>
                        </a:spcAft>
                        <a:buFont typeface="+mj-lt"/>
                        <a:buAutoNum type="arabicPeriod"/>
                        <a:tabLst>
                          <a:tab pos="457200" algn="l"/>
                          <a:tab pos="5356860" algn="l"/>
                          <a:tab pos="5654040" algn="l"/>
                        </a:tabLst>
                      </a:pPr>
                      <a:r>
                        <a:rPr lang="es-ES" sz="900">
                          <a:effectLst/>
                          <a:latin typeface="Calibri" panose="020F0502020204030204" pitchFamily="34" charset="0"/>
                          <a:ea typeface="Times New Roman" panose="02020603050405020304" pitchFamily="18" charset="0"/>
                          <a:cs typeface="Calibri" panose="020F0502020204030204" pitchFamily="34" charset="0"/>
                        </a:rPr>
                        <a:t>¿Han sido las personas cercanas a la víctima amenazadas?</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71">
                <a:tc>
                  <a:txBody>
                    <a:bodyPr/>
                    <a:lstStyle/>
                    <a:p>
                      <a:pPr marL="342900" lvl="0" indent="-342900" algn="just">
                        <a:spcAft>
                          <a:spcPts val="0"/>
                        </a:spcAft>
                        <a:buFont typeface="+mj-lt"/>
                        <a:buAutoNum type="arabicPeriod"/>
                        <a:tabLst>
                          <a:tab pos="457200" algn="l"/>
                          <a:tab pos="5356860" algn="l"/>
                          <a:tab pos="5654040" algn="l"/>
                        </a:tabLst>
                      </a:pPr>
                      <a:r>
                        <a:rPr lang="es-CR" sz="900">
                          <a:effectLst/>
                          <a:latin typeface="Calibri" panose="020F0502020204030204" pitchFamily="34" charset="0"/>
                          <a:ea typeface="Times New Roman" panose="02020603050405020304" pitchFamily="18" charset="0"/>
                          <a:cs typeface="Calibri" panose="020F0502020204030204" pitchFamily="34" charset="0"/>
                        </a:rPr>
                        <a:t>¿Las personas cercanas a la víctima han recibido algún tipo de agresión?</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220">
                <a:tc>
                  <a:txBody>
                    <a:bodyPr/>
                    <a:lstStyle/>
                    <a:p>
                      <a:pPr marL="1600200" lvl="3" indent="-228600" algn="just">
                        <a:spcAft>
                          <a:spcPts val="0"/>
                        </a:spcAft>
                        <a:buFont typeface="+mj-lt"/>
                        <a:buAutoNum type="romanUcPeriod"/>
                        <a:tabLst>
                          <a:tab pos="2057400" algn="l"/>
                          <a:tab pos="5356860" algn="l"/>
                          <a:tab pos="5654040" algn="l"/>
                        </a:tabLst>
                      </a:pPr>
                      <a:r>
                        <a:rPr lang="es-CR" sz="900" b="1">
                          <a:effectLst/>
                          <a:latin typeface="Calibri" panose="020F0502020204030204" pitchFamily="34" charset="0"/>
                          <a:ea typeface="Times New Roman" panose="02020603050405020304" pitchFamily="18" charset="0"/>
                          <a:cs typeface="Calibri" panose="020F0502020204030204" pitchFamily="34" charset="0"/>
                        </a:rPr>
                        <a:t>Amenazas de la persona a su propia integridad física</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s-CR" sz="900">
                          <a:effectLst/>
                          <a:latin typeface="Calibri" panose="020F0502020204030204" pitchFamily="34" charset="0"/>
                          <a:ea typeface="Times New Roman" panose="02020603050405020304" pitchFamily="18" charset="0"/>
                          <a:cs typeface="Calibri" panose="020F0502020204030204" pitchFamily="34" charset="0"/>
                        </a:rPr>
                        <a:t>¿Consume algún tipo de drogas?</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929">
                <a:tc>
                  <a:txBody>
                    <a:bodyPr/>
                    <a:lstStyle/>
                    <a:p>
                      <a:pPr marL="342900" lvl="0" indent="-342900" algn="just">
                        <a:spcAft>
                          <a:spcPts val="0"/>
                        </a:spcAft>
                        <a:buFont typeface="+mj-lt"/>
                        <a:buAutoNum type="arabicPeriod"/>
                        <a:tabLst>
                          <a:tab pos="457200" algn="l"/>
                          <a:tab pos="5356860" algn="l"/>
                          <a:tab pos="5654040" algn="l"/>
                        </a:tabLst>
                      </a:pPr>
                      <a:r>
                        <a:rPr lang="es-ES" sz="900">
                          <a:effectLst/>
                          <a:latin typeface="Calibri" panose="020F0502020204030204" pitchFamily="34" charset="0"/>
                          <a:ea typeface="Times New Roman" panose="02020603050405020304" pitchFamily="18" charset="0"/>
                          <a:cs typeface="Calibri" panose="020F0502020204030204" pitchFamily="34" charset="0"/>
                        </a:rPr>
                        <a:t>¿La víctima ha amenazado con suicidarse?</a:t>
                      </a:r>
                      <a:endParaRPr lang="es-CR"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771">
                <a:tc>
                  <a:txBody>
                    <a:bodyPr/>
                    <a:lstStyle/>
                    <a:p>
                      <a:pPr marL="342900" lvl="0" indent="-342900" algn="just">
                        <a:spcAft>
                          <a:spcPts val="0"/>
                        </a:spcAft>
                        <a:buFont typeface="+mj-lt"/>
                        <a:buAutoNum type="arabicPeriod"/>
                        <a:tabLst>
                          <a:tab pos="457200" algn="l"/>
                          <a:tab pos="5356860" algn="l"/>
                          <a:tab pos="5654040" algn="l"/>
                        </a:tabLst>
                      </a:pPr>
                      <a:r>
                        <a:rPr lang="es-ES" sz="900" dirty="0">
                          <a:effectLst/>
                          <a:latin typeface="Calibri" panose="020F0502020204030204" pitchFamily="34" charset="0"/>
                          <a:ea typeface="Times New Roman" panose="02020603050405020304" pitchFamily="18" charset="0"/>
                          <a:cs typeface="Calibri" panose="020F0502020204030204" pitchFamily="34" charset="0"/>
                        </a:rPr>
                        <a:t>¿La víctima ha intentado suicidarse?</a:t>
                      </a:r>
                      <a:endParaRPr lang="es-CR"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937" marR="63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ángulo redondeado 3"/>
          <p:cNvSpPr/>
          <p:nvPr/>
        </p:nvSpPr>
        <p:spPr>
          <a:xfrm>
            <a:off x="10321871" y="573437"/>
            <a:ext cx="883404" cy="5889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5" name="Rectángulo redondeado 4"/>
          <p:cNvSpPr/>
          <p:nvPr/>
        </p:nvSpPr>
        <p:spPr>
          <a:xfrm>
            <a:off x="1035803" y="573437"/>
            <a:ext cx="883404" cy="5889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439074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585216"/>
            <a:ext cx="6654143" cy="1499616"/>
          </a:xfrm>
          <a:ln w="47625">
            <a:solidFill>
              <a:schemeClr val="accent3">
                <a:lumMod val="75000"/>
              </a:schemeClr>
            </a:solidFill>
          </a:ln>
        </p:spPr>
        <p:txBody>
          <a:bodyPr/>
          <a:lstStyle/>
          <a:p>
            <a:r>
              <a:rPr lang="es-CR" dirty="0" smtClean="0"/>
              <a:t>identificación: el gran desafío</a:t>
            </a:r>
            <a:endParaRPr lang="es-CR" dirty="0"/>
          </a:p>
        </p:txBody>
      </p:sp>
      <p:sp>
        <p:nvSpPr>
          <p:cNvPr id="3" name="Marcador de contenido 2"/>
          <p:cNvSpPr>
            <a:spLocks noGrp="1"/>
          </p:cNvSpPr>
          <p:nvPr>
            <p:ph idx="1"/>
          </p:nvPr>
        </p:nvSpPr>
        <p:spPr>
          <a:xfrm>
            <a:off x="1024128" y="2285999"/>
            <a:ext cx="9720073" cy="4383741"/>
          </a:xfrm>
        </p:spPr>
        <p:txBody>
          <a:bodyPr>
            <a:normAutofit lnSpcReduction="10000"/>
          </a:bodyPr>
          <a:lstStyle/>
          <a:p>
            <a:pPr algn="just"/>
            <a:r>
              <a:rPr lang="es-CR" sz="2000" dirty="0"/>
              <a:t>La Identificación es parte de un proceso de </a:t>
            </a:r>
            <a:r>
              <a:rPr lang="es-CR" sz="2000" b="1" dirty="0"/>
              <a:t>intervención </a:t>
            </a:r>
            <a:r>
              <a:rPr lang="es-CR" sz="2000" b="1" dirty="0" smtClean="0"/>
              <a:t>integral</a:t>
            </a:r>
          </a:p>
          <a:p>
            <a:pPr algn="just"/>
            <a:endParaRPr lang="es-CR" sz="2000" b="1" dirty="0"/>
          </a:p>
          <a:p>
            <a:pPr algn="just"/>
            <a:r>
              <a:rPr lang="es-CR" sz="2000" dirty="0"/>
              <a:t>Incluye la </a:t>
            </a:r>
            <a:r>
              <a:rPr lang="es-CR" sz="2000" b="1" dirty="0"/>
              <a:t>detección e investigación pro-activa</a:t>
            </a:r>
            <a:r>
              <a:rPr lang="es-CR" sz="2000" dirty="0"/>
              <a:t> </a:t>
            </a:r>
            <a:endParaRPr lang="es-CR" sz="2000" dirty="0" smtClean="0"/>
          </a:p>
          <a:p>
            <a:pPr algn="just"/>
            <a:r>
              <a:rPr lang="es-CR" sz="2000" dirty="0" smtClean="0"/>
              <a:t>(«</a:t>
            </a:r>
            <a:r>
              <a:rPr lang="es-CR" sz="2000" dirty="0"/>
              <a:t>no esperar a las que </a:t>
            </a:r>
            <a:r>
              <a:rPr lang="es-CR" sz="2000" dirty="0" err="1"/>
              <a:t>VdT</a:t>
            </a:r>
            <a:r>
              <a:rPr lang="es-CR" sz="2000" dirty="0"/>
              <a:t> lleguen a tocar la puerta»)</a:t>
            </a:r>
          </a:p>
          <a:p>
            <a:pPr algn="just"/>
            <a:endParaRPr lang="es-CR" sz="2000" dirty="0" smtClean="0"/>
          </a:p>
          <a:p>
            <a:pPr algn="just"/>
            <a:r>
              <a:rPr lang="es-CR" sz="2000" dirty="0" smtClean="0"/>
              <a:t>La </a:t>
            </a:r>
            <a:r>
              <a:rPr lang="es-CR" sz="2000" b="1" dirty="0"/>
              <a:t>identificación y la acreditación</a:t>
            </a:r>
          </a:p>
          <a:p>
            <a:pPr algn="just"/>
            <a:endParaRPr lang="es-CR" sz="2000" b="1" dirty="0" smtClean="0"/>
          </a:p>
          <a:p>
            <a:pPr algn="just"/>
            <a:r>
              <a:rPr lang="es-CR" sz="2000" b="1" dirty="0" smtClean="0"/>
              <a:t>Protección </a:t>
            </a:r>
            <a:r>
              <a:rPr lang="es-CR" sz="2000" b="1" dirty="0"/>
              <a:t>y asistencia </a:t>
            </a:r>
            <a:r>
              <a:rPr lang="es-CR" sz="2000" dirty="0"/>
              <a:t>integrales </a:t>
            </a:r>
            <a:endParaRPr lang="es-CR" sz="2000" dirty="0" smtClean="0"/>
          </a:p>
          <a:p>
            <a:pPr algn="just">
              <a:buFont typeface="Wingdings" panose="05000000000000000000" pitchFamily="2" charset="2"/>
              <a:buChar char="q"/>
            </a:pPr>
            <a:r>
              <a:rPr lang="es-CR" sz="2000" dirty="0" smtClean="0"/>
              <a:t>Primer nivel (</a:t>
            </a:r>
            <a:r>
              <a:rPr lang="es-CR" sz="2000" dirty="0"/>
              <a:t>inmediata, de urgencia) </a:t>
            </a:r>
            <a:endParaRPr lang="es-CR" sz="2000" dirty="0" smtClean="0"/>
          </a:p>
          <a:p>
            <a:pPr algn="just">
              <a:buFont typeface="Wingdings" panose="05000000000000000000" pitchFamily="2" charset="2"/>
              <a:buChar char="q"/>
            </a:pPr>
            <a:r>
              <a:rPr lang="es-CR" sz="2000" dirty="0"/>
              <a:t>S</a:t>
            </a:r>
            <a:r>
              <a:rPr lang="es-CR" sz="2000" dirty="0" smtClean="0"/>
              <a:t>egundo </a:t>
            </a:r>
            <a:r>
              <a:rPr lang="es-CR" sz="2000" dirty="0"/>
              <a:t>nivel (solución duradera)</a:t>
            </a:r>
          </a:p>
          <a:p>
            <a:endParaRPr lang="es-CR" dirty="0"/>
          </a:p>
        </p:txBody>
      </p:sp>
      <p:sp>
        <p:nvSpPr>
          <p:cNvPr id="4" name="Flecha abajo 3"/>
          <p:cNvSpPr/>
          <p:nvPr/>
        </p:nvSpPr>
        <p:spPr>
          <a:xfrm>
            <a:off x="9036424" y="914400"/>
            <a:ext cx="2286000" cy="47064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5" name="CuadroTexto 4"/>
          <p:cNvSpPr txBox="1"/>
          <p:nvPr/>
        </p:nvSpPr>
        <p:spPr>
          <a:xfrm>
            <a:off x="9870142" y="3913094"/>
            <a:ext cx="874059" cy="461665"/>
          </a:xfrm>
          <a:prstGeom prst="rect">
            <a:avLst/>
          </a:prstGeom>
          <a:noFill/>
        </p:spPr>
        <p:txBody>
          <a:bodyPr wrap="square" rtlCol="0">
            <a:spAutoFit/>
          </a:bodyPr>
          <a:lstStyle/>
          <a:p>
            <a:r>
              <a:rPr lang="es-CR" sz="2400" b="1" dirty="0" smtClean="0">
                <a:solidFill>
                  <a:schemeClr val="bg1"/>
                </a:solidFill>
              </a:rPr>
              <a:t>10%</a:t>
            </a:r>
            <a:endParaRPr lang="es-CR" sz="2400" b="1" dirty="0">
              <a:solidFill>
                <a:schemeClr val="bg1"/>
              </a:solidFill>
            </a:endParaRPr>
          </a:p>
        </p:txBody>
      </p:sp>
    </p:spTree>
    <p:extLst>
      <p:ext uri="{BB962C8B-B14F-4D97-AF65-F5344CB8AC3E}">
        <p14:creationId xmlns:p14="http://schemas.microsoft.com/office/powerpoint/2010/main" val="287288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83404" y="128016"/>
            <a:ext cx="9720072" cy="1153393"/>
          </a:xfrm>
        </p:spPr>
        <p:txBody>
          <a:bodyPr/>
          <a:lstStyle/>
          <a:p>
            <a:r>
              <a:rPr lang="es-CR" dirty="0" smtClean="0"/>
              <a:t>Retos en la asistencia</a:t>
            </a:r>
            <a:endParaRPr lang="es-CR" dirty="0"/>
          </a:p>
        </p:txBody>
      </p:sp>
      <p:sp>
        <p:nvSpPr>
          <p:cNvPr id="3" name="CuadroTexto 2"/>
          <p:cNvSpPr txBox="1"/>
          <p:nvPr/>
        </p:nvSpPr>
        <p:spPr>
          <a:xfrm>
            <a:off x="831850" y="824209"/>
            <a:ext cx="10579100" cy="6801862"/>
          </a:xfrm>
          <a:prstGeom prst="rect">
            <a:avLst/>
          </a:prstGeom>
          <a:noFill/>
        </p:spPr>
        <p:txBody>
          <a:bodyPr wrap="square" rtlCol="0">
            <a:spAutoFit/>
          </a:bodyPr>
          <a:lstStyle/>
          <a:p>
            <a:endParaRPr lang="es-CR" dirty="0"/>
          </a:p>
          <a:p>
            <a:r>
              <a:rPr lang="es-CR" dirty="0">
                <a:effectLst>
                  <a:outerShdw blurRad="38100" dist="38100" dir="2700000" algn="tl">
                    <a:srgbClr val="000000">
                      <a:alpha val="43137"/>
                    </a:srgbClr>
                  </a:outerShdw>
                </a:effectLst>
              </a:rPr>
              <a:t>Se identifica pero no se atiende. </a:t>
            </a:r>
            <a:r>
              <a:rPr lang="es-CR" dirty="0" smtClean="0">
                <a:effectLst>
                  <a:outerShdw blurRad="38100" dist="38100" dir="2700000" algn="tl">
                    <a:srgbClr val="000000">
                      <a:alpha val="43137"/>
                    </a:srgbClr>
                  </a:outerShdw>
                </a:effectLst>
              </a:rPr>
              <a:t>Las víctimas se van</a:t>
            </a:r>
          </a:p>
          <a:p>
            <a:endParaRPr lang="es-CR" sz="1400" dirty="0"/>
          </a:p>
          <a:p>
            <a:pPr marL="310896" lvl="2" indent="0">
              <a:buNone/>
            </a:pPr>
            <a:r>
              <a:rPr lang="es-CR" dirty="0" smtClean="0"/>
              <a:t>Intervenciones </a:t>
            </a:r>
            <a:r>
              <a:rPr lang="es-CR" dirty="0"/>
              <a:t>han sido hasta ahora de primer orden a nivel de reparar lo migratorio, lo judicial y sanitario inmediato</a:t>
            </a:r>
          </a:p>
          <a:p>
            <a:pPr marL="310896" lvl="2" indent="0">
              <a:buNone/>
            </a:pPr>
            <a:r>
              <a:rPr lang="es-CR" dirty="0" smtClean="0"/>
              <a:t>Las </a:t>
            </a:r>
            <a:r>
              <a:rPr lang="es-CR" dirty="0"/>
              <a:t>demandas de las victimas requieren de respuestas estatales más expeditas y sostenidas</a:t>
            </a:r>
          </a:p>
          <a:p>
            <a:pPr marL="310896" lvl="2" indent="0">
              <a:buNone/>
            </a:pPr>
            <a:endParaRPr lang="es-CR" dirty="0"/>
          </a:p>
          <a:p>
            <a:pPr marL="310896" lvl="2" indent="0">
              <a:buNone/>
            </a:pPr>
            <a:r>
              <a:rPr lang="es-CR" dirty="0"/>
              <a:t>Las necesidades que tiene que ver con atención a largo plazo: aprendizaje del idioma, empleabilidad que les permita salir de precarización laboral, asistencia emocional para reparación a largo plazo y recuperación de sus vínculos (reunificación familiar</a:t>
            </a:r>
          </a:p>
          <a:p>
            <a:pPr marL="310896" lvl="2"/>
            <a:r>
              <a:rPr lang="es-CR" dirty="0"/>
              <a:t>El estado no tiene condiciones para garantizar el NO retorno a las condiciones de vulnerabilidad social que las </a:t>
            </a:r>
            <a:r>
              <a:rPr lang="es-CR" dirty="0" err="1"/>
              <a:t>vulnerabiliza</a:t>
            </a:r>
            <a:r>
              <a:rPr lang="es-CR" dirty="0"/>
              <a:t> nuevamente--- es igual en términos de atención social con toda la población de </a:t>
            </a:r>
            <a:r>
              <a:rPr lang="es-CR" dirty="0" err="1"/>
              <a:t>VcM</a:t>
            </a:r>
            <a:endParaRPr lang="es-CR" dirty="0"/>
          </a:p>
          <a:p>
            <a:pPr marL="310896" lvl="2" indent="0">
              <a:buNone/>
            </a:pPr>
            <a:endParaRPr lang="es-CR" dirty="0"/>
          </a:p>
          <a:p>
            <a:r>
              <a:rPr lang="es-CR" dirty="0"/>
              <a:t>Hay una gran presión hacia la judicialización de la </a:t>
            </a:r>
            <a:r>
              <a:rPr lang="es-CR" dirty="0" smtClean="0"/>
              <a:t>casuística </a:t>
            </a:r>
            <a:r>
              <a:rPr lang="es-CR" dirty="0"/>
              <a:t>que a su vez responde al interés de cuantificar en indicadores y estadísticas judiciales la trata</a:t>
            </a:r>
          </a:p>
          <a:p>
            <a:endParaRPr lang="es-CR" dirty="0" smtClean="0"/>
          </a:p>
          <a:p>
            <a:r>
              <a:rPr lang="es-CR" dirty="0" smtClean="0"/>
              <a:t>Existe una </a:t>
            </a:r>
            <a:r>
              <a:rPr lang="es-CR" dirty="0" err="1" smtClean="0"/>
              <a:t>reviticmización</a:t>
            </a:r>
            <a:r>
              <a:rPr lang="es-CR" dirty="0" smtClean="0"/>
              <a:t> debido a que se privilegia los procesos judiciales, la persecución del delito</a:t>
            </a:r>
          </a:p>
          <a:p>
            <a:r>
              <a:rPr lang="es-CR" dirty="0" smtClean="0"/>
              <a:t>El sistema judicial continua criminalizando la trata, existe todavía mucha confusión</a:t>
            </a:r>
          </a:p>
          <a:p>
            <a:endParaRPr lang="es-CR" dirty="0" smtClean="0"/>
          </a:p>
          <a:p>
            <a:r>
              <a:rPr lang="es-CR" dirty="0" smtClean="0"/>
              <a:t>Hay una confusión todavía a niveles muy técnicos sobre la atención de la </a:t>
            </a:r>
            <a:r>
              <a:rPr lang="es-CR" dirty="0" err="1" smtClean="0"/>
              <a:t>TdP</a:t>
            </a:r>
            <a:r>
              <a:rPr lang="es-CR" dirty="0" smtClean="0"/>
              <a:t> debido a que las leyes especificas se convierten en el norte y generalmente no son tan amplias como lo asume el marco internacional de los DDHH</a:t>
            </a:r>
          </a:p>
          <a:p>
            <a:endParaRPr lang="es-CR" dirty="0"/>
          </a:p>
          <a:p>
            <a:endParaRPr lang="es-CR" sz="1600" dirty="0"/>
          </a:p>
          <a:p>
            <a:endParaRPr lang="es-CR" sz="1400" dirty="0" smtClean="0"/>
          </a:p>
          <a:p>
            <a:endParaRPr lang="es-CR" sz="1400" dirty="0"/>
          </a:p>
        </p:txBody>
      </p:sp>
      <p:sp>
        <p:nvSpPr>
          <p:cNvPr id="4" name="Rectángulo 3"/>
          <p:cNvSpPr/>
          <p:nvPr/>
        </p:nvSpPr>
        <p:spPr>
          <a:xfrm>
            <a:off x="6121400" y="355600"/>
            <a:ext cx="4318000" cy="9258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81862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0"/>
            <a:ext cx="9720072" cy="1499616"/>
          </a:xfrm>
        </p:spPr>
        <p:txBody>
          <a:bodyPr/>
          <a:lstStyle/>
          <a:p>
            <a:pPr algn="ctr"/>
            <a:r>
              <a:rPr lang="es-CR" dirty="0" smtClean="0"/>
              <a:t>Indicadores para identificación de </a:t>
            </a:r>
            <a:r>
              <a:rPr lang="es-CR" dirty="0" err="1" smtClean="0"/>
              <a:t>Vtdp</a:t>
            </a:r>
            <a:endParaRPr lang="es-CR" dirty="0"/>
          </a:p>
        </p:txBody>
      </p:sp>
      <p:sp>
        <p:nvSpPr>
          <p:cNvPr id="3" name="Marcador de contenido 2"/>
          <p:cNvSpPr>
            <a:spLocks noGrp="1"/>
          </p:cNvSpPr>
          <p:nvPr>
            <p:ph idx="1"/>
          </p:nvPr>
        </p:nvSpPr>
        <p:spPr>
          <a:xfrm>
            <a:off x="1024128" y="1499616"/>
            <a:ext cx="9720073" cy="4994174"/>
          </a:xfrm>
          <a:noFill/>
          <a:ln w="25400" cap="flat" cmpd="dbl">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ln>
          <a:effectLst>
            <a:glow rad="101600">
              <a:schemeClr val="accent2">
                <a:satMod val="175000"/>
                <a:alpha val="40000"/>
              </a:schemeClr>
            </a:glow>
          </a:effectLst>
        </p:spPr>
        <p:txBody>
          <a:bodyPr>
            <a:normAutofit fontScale="92500" lnSpcReduction="10000"/>
          </a:bodyPr>
          <a:lstStyle/>
          <a:p>
            <a:r>
              <a:rPr lang="es-SV" dirty="0"/>
              <a:t>La determinación de indicadores tarea compleja </a:t>
            </a:r>
            <a:r>
              <a:rPr lang="es-SV" dirty="0" smtClean="0"/>
              <a:t>por </a:t>
            </a:r>
            <a:r>
              <a:rPr lang="es-SV" dirty="0"/>
              <a:t>la diversidad de sus </a:t>
            </a:r>
            <a:r>
              <a:rPr lang="es-SV" b="1" dirty="0"/>
              <a:t>actores</a:t>
            </a:r>
            <a:r>
              <a:rPr lang="es-SV" dirty="0"/>
              <a:t> y </a:t>
            </a:r>
            <a:r>
              <a:rPr lang="es-SV" b="1" dirty="0"/>
              <a:t>escenarios</a:t>
            </a:r>
            <a:r>
              <a:rPr lang="es-SV" b="1" dirty="0" smtClean="0"/>
              <a:t>.</a:t>
            </a:r>
          </a:p>
          <a:p>
            <a:pPr lvl="8"/>
            <a:r>
              <a:rPr lang="es-SV" sz="1800" dirty="0" smtClean="0"/>
              <a:t>Escenarios menos reconocidos</a:t>
            </a:r>
          </a:p>
          <a:p>
            <a:pPr lvl="8"/>
            <a:r>
              <a:rPr lang="es-SV" sz="1800" dirty="0" smtClean="0"/>
              <a:t>Delito continuado – hasta cuando se es víctima de trata</a:t>
            </a:r>
            <a:endParaRPr lang="es-CR" sz="1800" dirty="0"/>
          </a:p>
          <a:p>
            <a:endParaRPr lang="es-SV" dirty="0" smtClean="0"/>
          </a:p>
          <a:p>
            <a:r>
              <a:rPr lang="es-SV" dirty="0" smtClean="0"/>
              <a:t>Los </a:t>
            </a:r>
            <a:r>
              <a:rPr lang="es-SV" dirty="0"/>
              <a:t>indicadores </a:t>
            </a:r>
            <a:r>
              <a:rPr lang="es-SV" b="1" dirty="0" smtClean="0"/>
              <a:t>orientan</a:t>
            </a:r>
            <a:r>
              <a:rPr lang="es-SV" dirty="0" smtClean="0"/>
              <a:t> </a:t>
            </a:r>
            <a:r>
              <a:rPr lang="es-SV" dirty="0"/>
              <a:t>la mirada </a:t>
            </a:r>
            <a:endParaRPr lang="es-SV" dirty="0" smtClean="0"/>
          </a:p>
          <a:p>
            <a:r>
              <a:rPr lang="es-SV" dirty="0" smtClean="0"/>
              <a:t>Cada </a:t>
            </a:r>
            <a:r>
              <a:rPr lang="es-SV" dirty="0"/>
              <a:t>indicador por sí solo </a:t>
            </a:r>
            <a:r>
              <a:rPr lang="es-SV" dirty="0" smtClean="0"/>
              <a:t>NO </a:t>
            </a:r>
            <a:r>
              <a:rPr lang="es-SV" dirty="0"/>
              <a:t>evidencia la presencia de una situación de trata.  Se recurre a un “conjunto” de indicadores que - constatados en un contexto más </a:t>
            </a:r>
            <a:r>
              <a:rPr lang="es-SV" dirty="0" smtClean="0"/>
              <a:t>amplio - proveen de una duda razonable</a:t>
            </a:r>
          </a:p>
          <a:p>
            <a:r>
              <a:rPr lang="es-SV" dirty="0" smtClean="0"/>
              <a:t>No </a:t>
            </a:r>
            <a:r>
              <a:rPr lang="es-SV" dirty="0"/>
              <a:t>son indicadores definitivos – son </a:t>
            </a:r>
            <a:r>
              <a:rPr lang="es-SV" b="1" dirty="0"/>
              <a:t>indicios</a:t>
            </a:r>
            <a:r>
              <a:rPr lang="es-SV" dirty="0"/>
              <a:t> que deben ser investigados</a:t>
            </a:r>
            <a:endParaRPr lang="es-CR" dirty="0"/>
          </a:p>
          <a:p>
            <a:endParaRPr lang="es-SV" dirty="0" smtClean="0"/>
          </a:p>
          <a:p>
            <a:r>
              <a:rPr lang="es-SV" dirty="0" smtClean="0"/>
              <a:t>Rasgos distintivos dependientes del tipo de vulnerabilidad, contexto social y fines de la explotación. Son “estados”, momentos, en la vida de una persona que se analizan a la luz de investigaciones previas sobre el comportamiento delictivo de las redes  y las víctimas </a:t>
            </a:r>
          </a:p>
        </p:txBody>
      </p:sp>
    </p:spTree>
    <p:extLst>
      <p:ext uri="{BB962C8B-B14F-4D97-AF65-F5344CB8AC3E}">
        <p14:creationId xmlns:p14="http://schemas.microsoft.com/office/powerpoint/2010/main" val="3344319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9" y="406676"/>
            <a:ext cx="9720072" cy="1499616"/>
          </a:xfrm>
        </p:spPr>
        <p:txBody>
          <a:bodyPr>
            <a:normAutofit fontScale="90000"/>
          </a:bodyPr>
          <a:lstStyle/>
          <a:p>
            <a:r>
              <a:rPr lang="es-CR" sz="2700" dirty="0"/>
              <a:t>Protocolo de Palermo (Protocolo para prevenir, suprimir, castigar la trata de </a:t>
            </a:r>
            <a:r>
              <a:rPr lang="es-CR" sz="2700" dirty="0" smtClean="0"/>
              <a:t>personas, </a:t>
            </a:r>
            <a:r>
              <a:rPr lang="es-CR" sz="2400" dirty="0" smtClean="0"/>
              <a:t>especialmente </a:t>
            </a:r>
            <a:r>
              <a:rPr lang="es-CR" sz="2400" dirty="0"/>
              <a:t>mujeres y niños, que complementa la Convención de las Naciones Unidas en </a:t>
            </a:r>
            <a:r>
              <a:rPr lang="es-CR" sz="2400" dirty="0" smtClean="0"/>
              <a:t>contra de </a:t>
            </a:r>
            <a:r>
              <a:rPr lang="es-CR" sz="2400" dirty="0"/>
              <a:t>la Delincuencia Organizada Transnacional, octubre 2000). Según el Artículo 3) inciso a) de </a:t>
            </a:r>
            <a:r>
              <a:rPr lang="es-CR" sz="2400" dirty="0" smtClean="0"/>
              <a:t>este Protocolo</a:t>
            </a:r>
            <a:r>
              <a:rPr lang="es-CR" sz="2400" dirty="0"/>
              <a:t>, se entiende la trata de personas como:</a:t>
            </a:r>
          </a:p>
        </p:txBody>
      </p:sp>
      <p:sp>
        <p:nvSpPr>
          <p:cNvPr id="3" name="Marcador de contenido 2"/>
          <p:cNvSpPr>
            <a:spLocks noGrp="1"/>
          </p:cNvSpPr>
          <p:nvPr>
            <p:ph idx="1"/>
          </p:nvPr>
        </p:nvSpPr>
        <p:spPr>
          <a:xfrm>
            <a:off x="1024128" y="1906292"/>
            <a:ext cx="9720073" cy="4587498"/>
          </a:xfrm>
          <a:noFill/>
          <a:ln w="25400" cap="flat" cmpd="dbl">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ln>
          <a:effectLst>
            <a:glow rad="101600">
              <a:schemeClr val="accent2">
                <a:satMod val="175000"/>
                <a:alpha val="40000"/>
              </a:schemeClr>
            </a:glow>
          </a:effectLst>
        </p:spPr>
        <p:txBody>
          <a:bodyPr>
            <a:normAutofit/>
          </a:bodyPr>
          <a:lstStyle/>
          <a:p>
            <a:pPr algn="ctr"/>
            <a:endParaRPr lang="es-CR" i="1" dirty="0" smtClean="0"/>
          </a:p>
          <a:p>
            <a:pPr algn="ctr"/>
            <a:endParaRPr lang="es-CR" i="1" dirty="0"/>
          </a:p>
          <a:p>
            <a:pPr algn="ctr"/>
            <a:r>
              <a:rPr lang="es-CR" i="1" dirty="0" smtClean="0"/>
              <a:t>“</a:t>
            </a:r>
            <a:r>
              <a:rPr lang="es-CR" i="1" dirty="0"/>
              <a:t>La captación, el transporte, el traslado, la acogida o la recepción de personas, recurriendo </a:t>
            </a:r>
            <a:r>
              <a:rPr lang="es-CR" i="1" dirty="0" smtClean="0"/>
              <a:t>a la </a:t>
            </a:r>
            <a:r>
              <a:rPr lang="es-CR" i="1" dirty="0"/>
              <a:t>amenaza o al uso de la fuerza u otras formas de coacción, al rapto, al fraude, al engaño, </a:t>
            </a:r>
            <a:r>
              <a:rPr lang="es-CR" i="1" dirty="0" smtClean="0"/>
              <a:t>al abuso </a:t>
            </a:r>
            <a:r>
              <a:rPr lang="es-CR" i="1" dirty="0"/>
              <a:t>de poder o de una situación de vulnerabilidad o a la concesión o recepción de pagos </a:t>
            </a:r>
            <a:r>
              <a:rPr lang="es-CR" i="1" dirty="0" smtClean="0"/>
              <a:t>o beneficios </a:t>
            </a:r>
            <a:r>
              <a:rPr lang="es-CR" i="1" dirty="0"/>
              <a:t>para obtener el consentimiento de una persona que tenga autoridad sobre otra, </a:t>
            </a:r>
            <a:r>
              <a:rPr lang="es-CR" i="1" dirty="0" smtClean="0"/>
              <a:t>con fines </a:t>
            </a:r>
            <a:r>
              <a:rPr lang="es-CR" i="1" dirty="0"/>
              <a:t>de explotación. Esa explotación incluirá, como mínimo, la explotación de la </a:t>
            </a:r>
            <a:r>
              <a:rPr lang="es-CR" i="1" dirty="0" smtClean="0"/>
              <a:t>prostitución ajena </a:t>
            </a:r>
            <a:r>
              <a:rPr lang="es-CR" i="1" dirty="0"/>
              <a:t>u otras formas de explotación sexual, los trabajos o servicios forzados, la esclavitud </a:t>
            </a:r>
            <a:r>
              <a:rPr lang="es-CR" i="1" dirty="0" smtClean="0"/>
              <a:t>o las </a:t>
            </a:r>
            <a:r>
              <a:rPr lang="es-CR" i="1" dirty="0"/>
              <a:t>prácticas análogas a la esclavitud, la servidumbre o la extracción de órganos”.</a:t>
            </a:r>
            <a:endParaRPr lang="es-SV" i="1" dirty="0" smtClean="0"/>
          </a:p>
        </p:txBody>
      </p:sp>
    </p:spTree>
    <p:extLst>
      <p:ext uri="{BB962C8B-B14F-4D97-AF65-F5344CB8AC3E}">
        <p14:creationId xmlns:p14="http://schemas.microsoft.com/office/powerpoint/2010/main" val="2217172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9" y="406676"/>
            <a:ext cx="9720072" cy="1499616"/>
          </a:xfrm>
        </p:spPr>
        <p:txBody>
          <a:bodyPr>
            <a:normAutofit fontScale="90000"/>
          </a:bodyPr>
          <a:lstStyle/>
          <a:p>
            <a:r>
              <a:rPr lang="es-CR" sz="2700" dirty="0"/>
              <a:t>Protocolo de Palermo (Protocolo para prevenir, suprimir, castigar la trata de </a:t>
            </a:r>
            <a:r>
              <a:rPr lang="es-CR" sz="2700" dirty="0" smtClean="0"/>
              <a:t>personas, </a:t>
            </a:r>
            <a:r>
              <a:rPr lang="es-CR" sz="2400" dirty="0" smtClean="0"/>
              <a:t>especialmente </a:t>
            </a:r>
            <a:r>
              <a:rPr lang="es-CR" sz="2400" dirty="0"/>
              <a:t>mujeres y niños, que complementa la Convención de las Naciones Unidas en </a:t>
            </a:r>
            <a:r>
              <a:rPr lang="es-CR" sz="2400" dirty="0" smtClean="0"/>
              <a:t>contra de </a:t>
            </a:r>
            <a:r>
              <a:rPr lang="es-CR" sz="2400" dirty="0"/>
              <a:t>la Delincuencia Organizada Transnacional, octubre 2000). Según el Artículo 3) inciso a) de </a:t>
            </a:r>
            <a:r>
              <a:rPr lang="es-CR" sz="2400" dirty="0" smtClean="0"/>
              <a:t>este Protocolo</a:t>
            </a:r>
            <a:r>
              <a:rPr lang="es-CR" sz="2400" dirty="0"/>
              <a:t>, se entiende la trata de personas como:</a:t>
            </a:r>
          </a:p>
        </p:txBody>
      </p:sp>
      <p:sp>
        <p:nvSpPr>
          <p:cNvPr id="3" name="Marcador de contenido 2"/>
          <p:cNvSpPr>
            <a:spLocks noGrp="1"/>
          </p:cNvSpPr>
          <p:nvPr>
            <p:ph idx="1"/>
          </p:nvPr>
        </p:nvSpPr>
        <p:spPr>
          <a:xfrm>
            <a:off x="1024128" y="1906292"/>
            <a:ext cx="9720073" cy="4587498"/>
          </a:xfrm>
          <a:noFill/>
          <a:ln w="25400" cap="flat" cmpd="dbl">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ln>
          <a:effectLst>
            <a:glow rad="101600">
              <a:schemeClr val="accent2">
                <a:satMod val="175000"/>
                <a:alpha val="40000"/>
              </a:schemeClr>
            </a:glow>
          </a:effectLst>
        </p:spPr>
        <p:txBody>
          <a:bodyPr>
            <a:normAutofit/>
          </a:bodyPr>
          <a:lstStyle/>
          <a:p>
            <a:pPr algn="ctr"/>
            <a:endParaRPr lang="es-CR" i="1" dirty="0" smtClean="0"/>
          </a:p>
          <a:p>
            <a:pPr algn="just"/>
            <a:r>
              <a:rPr lang="es-CR" dirty="0" smtClean="0"/>
              <a:t>- </a:t>
            </a:r>
            <a:r>
              <a:rPr lang="es-CR" dirty="0"/>
              <a:t>C</a:t>
            </a:r>
            <a:r>
              <a:rPr lang="es-CR" dirty="0" smtClean="0"/>
              <a:t>onsentimiento no es válido</a:t>
            </a:r>
          </a:p>
          <a:p>
            <a:pPr algn="just"/>
            <a:r>
              <a:rPr lang="es-CR" dirty="0" smtClean="0"/>
              <a:t>- En caso de personas menores de edad, los medios no son requeridos</a:t>
            </a:r>
          </a:p>
          <a:p>
            <a:pPr algn="just"/>
            <a:r>
              <a:rPr lang="es-CR" dirty="0" smtClean="0"/>
              <a:t>- Los fines no son taxativos</a:t>
            </a:r>
          </a:p>
          <a:p>
            <a:pPr algn="just"/>
            <a:r>
              <a:rPr lang="es-CR" dirty="0" smtClean="0"/>
              <a:t>- Aunque no contemple la </a:t>
            </a:r>
            <a:r>
              <a:rPr lang="es-CR" u="sng" dirty="0" smtClean="0">
                <a:effectLst>
                  <a:outerShdw blurRad="38100" dist="38100" dir="2700000" algn="tl">
                    <a:srgbClr val="000000">
                      <a:alpha val="43137"/>
                    </a:srgbClr>
                  </a:outerShdw>
                </a:effectLst>
              </a:rPr>
              <a:t>trata interna </a:t>
            </a:r>
            <a:r>
              <a:rPr lang="es-CR" dirty="0" smtClean="0"/>
              <a:t>es la definición reconocida internacionalmente como la más comprensiva desde el marco de los DDHH, por lo tanto es la que debe guiar la </a:t>
            </a:r>
            <a:r>
              <a:rPr lang="es-CR" b="1" dirty="0" smtClean="0"/>
              <a:t>identificación</a:t>
            </a:r>
            <a:r>
              <a:rPr lang="es-CR" dirty="0" smtClean="0"/>
              <a:t> y </a:t>
            </a:r>
            <a:r>
              <a:rPr lang="es-CR" b="1" dirty="0" smtClean="0"/>
              <a:t>seguimiento</a:t>
            </a:r>
            <a:r>
              <a:rPr lang="es-CR" dirty="0" smtClean="0"/>
              <a:t> de las víctimas de trata por encima de la normativa interna penal de persecución del delito</a:t>
            </a:r>
            <a:endParaRPr lang="es-CR" dirty="0"/>
          </a:p>
        </p:txBody>
      </p:sp>
      <p:cxnSp>
        <p:nvCxnSpPr>
          <p:cNvPr id="5" name="Conector angular 4"/>
          <p:cNvCxnSpPr/>
          <p:nvPr/>
        </p:nvCxnSpPr>
        <p:spPr>
          <a:xfrm>
            <a:off x="5593976" y="4200041"/>
            <a:ext cx="2205318" cy="176156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CuadroTexto 5"/>
          <p:cNvSpPr txBox="1"/>
          <p:nvPr/>
        </p:nvSpPr>
        <p:spPr>
          <a:xfrm>
            <a:off x="7987553" y="5422852"/>
            <a:ext cx="2568388" cy="646331"/>
          </a:xfrm>
          <a:prstGeom prst="rect">
            <a:avLst/>
          </a:prstGeom>
          <a:solidFill>
            <a:schemeClr val="accent5">
              <a:lumMod val="20000"/>
              <a:lumOff val="80000"/>
            </a:schemeClr>
          </a:solidFill>
          <a:ln w="19050">
            <a:solidFill>
              <a:schemeClr val="tx1"/>
            </a:solidFill>
          </a:ln>
        </p:spPr>
        <p:txBody>
          <a:bodyPr wrap="square" rtlCol="0">
            <a:spAutoFit/>
          </a:bodyPr>
          <a:lstStyle/>
          <a:p>
            <a:r>
              <a:rPr lang="es-CR" dirty="0" smtClean="0"/>
              <a:t>No es una prioridad en la detección</a:t>
            </a:r>
            <a:endParaRPr lang="es-CR" dirty="0"/>
          </a:p>
        </p:txBody>
      </p:sp>
    </p:spTree>
    <p:extLst>
      <p:ext uri="{BB962C8B-B14F-4D97-AF65-F5344CB8AC3E}">
        <p14:creationId xmlns:p14="http://schemas.microsoft.com/office/powerpoint/2010/main" val="4282706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a:spLocks noChangeArrowheads="1"/>
          </p:cNvSpPr>
          <p:nvPr/>
        </p:nvSpPr>
        <p:spPr bwMode="auto">
          <a:xfrm>
            <a:off x="3167064" y="1000125"/>
            <a:ext cx="7500937" cy="4000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828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_tradnl" altLang="es-CR" sz="2000">
                <a:latin typeface="Calibri" panose="020F0502020204030204" pitchFamily="34" charset="0"/>
              </a:rPr>
              <a:t>Configuración del delito</a:t>
            </a:r>
          </a:p>
        </p:txBody>
      </p:sp>
      <p:sp>
        <p:nvSpPr>
          <p:cNvPr id="4" name="TextBox 3"/>
          <p:cNvSpPr txBox="1"/>
          <p:nvPr/>
        </p:nvSpPr>
        <p:spPr>
          <a:xfrm>
            <a:off x="1524000" y="1"/>
            <a:ext cx="9144000" cy="969963"/>
          </a:xfrm>
          <a:prstGeom prst="rect">
            <a:avLst/>
          </a:prstGeom>
          <a:ln/>
        </p:spPr>
        <p:style>
          <a:lnRef idx="1">
            <a:schemeClr val="accent6"/>
          </a:lnRef>
          <a:fillRef idx="2">
            <a:schemeClr val="accent6"/>
          </a:fillRef>
          <a:effectRef idx="1">
            <a:schemeClr val="accent6"/>
          </a:effectRef>
          <a:fontRef idx="minor">
            <a:schemeClr val="dk1"/>
          </a:fontRef>
        </p:style>
        <p:txBody>
          <a:bodyPr>
            <a:spAutoFit/>
          </a:bodyPr>
          <a:lstStyle/>
          <a:p>
            <a:pPr marL="180000">
              <a:spcBef>
                <a:spcPts val="600"/>
              </a:spcBef>
              <a:defRPr/>
            </a:pPr>
            <a:r>
              <a:rPr lang="es-ES_tradnl" sz="2800" b="1" dirty="0">
                <a:solidFill>
                  <a:schemeClr val="accent1">
                    <a:lumMod val="75000"/>
                  </a:schemeClr>
                </a:solidFill>
                <a:cs typeface="Aharoni" pitchFamily="2" charset="-79"/>
              </a:rPr>
              <a:t>TRATA DE PERSONAS</a:t>
            </a:r>
          </a:p>
          <a:p>
            <a:pPr marL="180000">
              <a:spcBef>
                <a:spcPts val="600"/>
              </a:spcBef>
              <a:defRPr/>
            </a:pPr>
            <a:r>
              <a:rPr lang="es-ES_tradnl" sz="2400" dirty="0">
                <a:solidFill>
                  <a:schemeClr val="accent1">
                    <a:lumMod val="75000"/>
                  </a:schemeClr>
                </a:solidFill>
                <a:cs typeface="Aharoni" pitchFamily="2" charset="-79"/>
              </a:rPr>
              <a:t>Aspectos Básicos  </a:t>
            </a:r>
            <a:endParaRPr lang="en-US" sz="2400" b="1" dirty="0">
              <a:solidFill>
                <a:schemeClr val="accent1">
                  <a:lumMod val="75000"/>
                </a:schemeClr>
              </a:solidFill>
              <a:cs typeface="Aharoni" pitchFamily="2" charset="-79"/>
            </a:endParaRPr>
          </a:p>
        </p:txBody>
      </p:sp>
      <p:sp>
        <p:nvSpPr>
          <p:cNvPr id="14" name="TextBox 13">
            <a:hlinkClick r:id="rId3" action="ppaction://hlinksldjump" highlightClick="1">
              <a:snd r:embed="rId4" name="click.wav"/>
            </a:hlinkClick>
            <a:hlinkHover r:id="" action="ppaction://noaction" highlightClick="1"/>
          </p:cNvPr>
          <p:cNvSpPr txBox="1"/>
          <p:nvPr/>
        </p:nvSpPr>
        <p:spPr>
          <a:xfrm>
            <a:off x="4095751" y="466726"/>
            <a:ext cx="5286375" cy="461963"/>
          </a:xfrm>
          <a:prstGeom prst="rect">
            <a:avLst/>
          </a:prstGeom>
          <a:noFill/>
        </p:spPr>
        <p:txBody>
          <a:bodyPr>
            <a:spAutoFit/>
          </a:bodyPr>
          <a:lstStyle/>
          <a:p>
            <a:pPr marL="268288">
              <a:defRPr/>
            </a:pPr>
            <a:r>
              <a:rPr lang="es-ES_tradnl" sz="2400" b="1" dirty="0">
                <a:solidFill>
                  <a:schemeClr val="accent1">
                    <a:lumMod val="75000"/>
                  </a:schemeClr>
                </a:solidFill>
              </a:rPr>
              <a:t>Concepto de Trata de Personas</a:t>
            </a:r>
            <a:endParaRPr lang="es-ES_tradnl" sz="1200" b="1" dirty="0">
              <a:solidFill>
                <a:schemeClr val="accent1">
                  <a:lumMod val="75000"/>
                </a:schemeClr>
              </a:solidFill>
            </a:endParaRPr>
          </a:p>
        </p:txBody>
      </p:sp>
      <p:pic>
        <p:nvPicPr>
          <p:cNvPr id="8" name="Picture 7" descr="logo-oim.jpg">
            <a:hlinkClick r:id="rId5"/>
          </p:cNvPr>
          <p:cNvPicPr>
            <a:picLocks noChangeAspect="1"/>
          </p:cNvPicPr>
          <p:nvPr/>
        </p:nvPicPr>
        <p:blipFill>
          <a:blip r:embed="rId6"/>
          <a:stretch>
            <a:fillRect/>
          </a:stretch>
        </p:blipFill>
        <p:spPr>
          <a:xfrm>
            <a:off x="9667900" y="0"/>
            <a:ext cx="728656" cy="871038"/>
          </a:xfrm>
          <a:prstGeom prst="roundRect">
            <a:avLst>
              <a:gd name="adj" fmla="val 16667"/>
            </a:avLst>
          </a:prstGeom>
          <a:ln>
            <a:noFill/>
          </a:ln>
          <a:effectLst>
            <a:outerShdw blurRad="152400" dist="12000" dir="900000" sy="98000" kx="110000" ky="200000" algn="tl" rotWithShape="0">
              <a:srgbClr val="000000">
                <a:alpha val="30000"/>
              </a:srgbClr>
            </a:outerShdw>
            <a:reflection blurRad="6350" stA="52000" endA="300" endPos="35000" dir="5400000" sy="-100000" algn="bl" rotWithShape="0"/>
          </a:effectLst>
          <a:scene3d>
            <a:camera prst="perspectiveRelaxed">
              <a:rot lat="19800000" lon="1200000" rev="20820000"/>
            </a:camera>
            <a:lightRig rig="threePt" dir="t"/>
          </a:scene3d>
          <a:sp3d contourW="6350" prstMaterial="matte">
            <a:bevelT w="101600" h="101600"/>
            <a:contourClr>
              <a:srgbClr val="969696"/>
            </a:contourClr>
          </a:sp3d>
        </p:spPr>
      </p:pic>
      <p:sp>
        <p:nvSpPr>
          <p:cNvPr id="37" name="23 CuadroTexto"/>
          <p:cNvSpPr txBox="1"/>
          <p:nvPr/>
        </p:nvSpPr>
        <p:spPr>
          <a:xfrm>
            <a:off x="3452814" y="1571625"/>
            <a:ext cx="6429375" cy="584200"/>
          </a:xfrm>
          <a:prstGeom prst="rect">
            <a:avLst/>
          </a:prstGeom>
          <a:noFill/>
          <a:ln>
            <a:solidFill>
              <a:schemeClr val="accent1">
                <a:shade val="50000"/>
                <a:alpha val="50000"/>
              </a:schemeClr>
            </a:solidFill>
          </a:ln>
        </p:spPr>
        <p:txBody>
          <a:bodyPr>
            <a:spAutoFit/>
          </a:bodyPr>
          <a:lstStyle/>
          <a:p>
            <a:pPr>
              <a:defRPr/>
            </a:pPr>
            <a:r>
              <a:rPr lang="es-CR" sz="1600" dirty="0"/>
              <a:t>Desde el punto de vista jurídico, es necesario que tres factores confluyan para que se configure el delito de trata: Acción, Medios y Fines.</a:t>
            </a:r>
            <a:endParaRPr lang="es-ES" sz="1600" dirty="0"/>
          </a:p>
        </p:txBody>
      </p:sp>
      <p:grpSp>
        <p:nvGrpSpPr>
          <p:cNvPr id="5127" name="Group 44"/>
          <p:cNvGrpSpPr>
            <a:grpSpLocks/>
          </p:cNvGrpSpPr>
          <p:nvPr/>
        </p:nvGrpSpPr>
        <p:grpSpPr bwMode="auto">
          <a:xfrm>
            <a:off x="3810000" y="2357439"/>
            <a:ext cx="4929188" cy="1709737"/>
            <a:chOff x="2500298" y="2428868"/>
            <a:chExt cx="4929222" cy="1710278"/>
          </a:xfrm>
        </p:grpSpPr>
        <p:sp>
          <p:nvSpPr>
            <p:cNvPr id="5177" name="TextBox 19"/>
            <p:cNvSpPr txBox="1">
              <a:spLocks noChangeArrowheads="1"/>
            </p:cNvSpPr>
            <p:nvPr/>
          </p:nvSpPr>
          <p:spPr bwMode="auto">
            <a:xfrm>
              <a:off x="2500298" y="2428868"/>
              <a:ext cx="1143008" cy="3385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ES_tradnl" altLang="es-CR" sz="1600">
                  <a:latin typeface="Calibri" panose="020F0502020204030204" pitchFamily="34" charset="0"/>
                </a:rPr>
                <a:t>Acción</a:t>
              </a:r>
              <a:endParaRPr lang="en-US" altLang="es-CR" sz="1600">
                <a:latin typeface="Calibri" panose="020F0502020204030204" pitchFamily="34" charset="0"/>
              </a:endParaRPr>
            </a:p>
          </p:txBody>
        </p:sp>
        <p:sp>
          <p:nvSpPr>
            <p:cNvPr id="35" name="52 CuadroTexto"/>
            <p:cNvSpPr txBox="1"/>
            <p:nvPr/>
          </p:nvSpPr>
          <p:spPr>
            <a:xfrm>
              <a:off x="3643306" y="2468568"/>
              <a:ext cx="3786214" cy="461811"/>
            </a:xfrm>
            <a:prstGeom prst="rect">
              <a:avLst/>
            </a:prstGeom>
            <a:noFill/>
            <a:ln>
              <a:solidFill>
                <a:schemeClr val="accent1">
                  <a:shade val="50000"/>
                  <a:alpha val="50000"/>
                </a:schemeClr>
              </a:solidFill>
            </a:ln>
          </p:spPr>
          <p:txBody>
            <a:bodyPr>
              <a:spAutoFit/>
            </a:bodyPr>
            <a:lstStyle/>
            <a:p>
              <a:pPr algn="ctr">
                <a:defRPr/>
              </a:pPr>
              <a:r>
                <a:rPr lang="es-CR" sz="1200" b="1" dirty="0"/>
                <a:t>CAPTAR  → TRANSPORTAR → TRASLADAR → ACOGER </a:t>
              </a:r>
              <a:endParaRPr lang="es-ES" sz="1200" dirty="0"/>
            </a:p>
          </p:txBody>
        </p:sp>
        <p:sp>
          <p:nvSpPr>
            <p:cNvPr id="38" name="24 CuadroTexto"/>
            <p:cNvSpPr txBox="1"/>
            <p:nvPr/>
          </p:nvSpPr>
          <p:spPr>
            <a:xfrm>
              <a:off x="2500298" y="2754408"/>
              <a:ext cx="2071702" cy="1384738"/>
            </a:xfrm>
            <a:prstGeom prst="rect">
              <a:avLst/>
            </a:prstGeom>
            <a:noFill/>
            <a:ln>
              <a:solidFill>
                <a:schemeClr val="accent1">
                  <a:shade val="50000"/>
                  <a:alpha val="50000"/>
                </a:schemeClr>
              </a:solidFill>
            </a:ln>
          </p:spPr>
          <p:txBody>
            <a:bodyPr>
              <a:spAutoFit/>
            </a:bodyPr>
            <a:lstStyle/>
            <a:p>
              <a:pPr>
                <a:defRPr/>
              </a:pPr>
              <a:r>
                <a:rPr lang="es-CR" sz="1400" dirty="0"/>
                <a:t>Para haya trata es necesario que haya algún tipo de desplazamiento de una persona de un lugar de origen a otro de destino.</a:t>
              </a:r>
              <a:endParaRPr lang="es-ES" sz="1400" dirty="0"/>
            </a:p>
          </p:txBody>
        </p:sp>
      </p:grpSp>
      <p:grpSp>
        <p:nvGrpSpPr>
          <p:cNvPr id="5128" name="Group 43"/>
          <p:cNvGrpSpPr>
            <a:grpSpLocks/>
          </p:cNvGrpSpPr>
          <p:nvPr/>
        </p:nvGrpSpPr>
        <p:grpSpPr bwMode="auto">
          <a:xfrm>
            <a:off x="7596189" y="2974976"/>
            <a:ext cx="2071687" cy="1597025"/>
            <a:chOff x="5500694" y="3071810"/>
            <a:chExt cx="2071702" cy="1597049"/>
          </a:xfrm>
        </p:grpSpPr>
        <p:sp>
          <p:nvSpPr>
            <p:cNvPr id="5174" name="TextBox 18"/>
            <p:cNvSpPr txBox="1">
              <a:spLocks noChangeArrowheads="1"/>
            </p:cNvSpPr>
            <p:nvPr/>
          </p:nvSpPr>
          <p:spPr bwMode="auto">
            <a:xfrm>
              <a:off x="5500694" y="3071810"/>
              <a:ext cx="2071702" cy="3385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ES_tradnl" altLang="es-CR" sz="1600">
                  <a:latin typeface="Calibri" panose="020F0502020204030204" pitchFamily="34" charset="0"/>
                </a:rPr>
                <a:t>Medios</a:t>
              </a:r>
              <a:endParaRPr lang="en-US" altLang="es-CR" sz="1600">
                <a:latin typeface="Calibri" panose="020F0502020204030204" pitchFamily="34" charset="0"/>
              </a:endParaRPr>
            </a:p>
          </p:txBody>
        </p:sp>
        <p:sp>
          <p:nvSpPr>
            <p:cNvPr id="39" name="25 CuadroTexto"/>
            <p:cNvSpPr txBox="1"/>
            <p:nvPr/>
          </p:nvSpPr>
          <p:spPr>
            <a:xfrm>
              <a:off x="5500694" y="3429003"/>
              <a:ext cx="2071702" cy="276229"/>
            </a:xfrm>
            <a:prstGeom prst="rect">
              <a:avLst/>
            </a:prstGeom>
            <a:noFill/>
            <a:ln>
              <a:solidFill>
                <a:schemeClr val="accent1">
                  <a:shade val="50000"/>
                  <a:alpha val="50000"/>
                </a:schemeClr>
              </a:solidFill>
            </a:ln>
          </p:spPr>
          <p:txBody>
            <a:bodyPr>
              <a:spAutoFit/>
            </a:bodyPr>
            <a:lstStyle/>
            <a:p>
              <a:pPr algn="ctr">
                <a:defRPr/>
              </a:pPr>
              <a:r>
                <a:rPr lang="es-CR" sz="1200" dirty="0"/>
                <a:t>Uso de COERCIÓN </a:t>
              </a:r>
              <a:endParaRPr lang="es-ES" sz="1200" dirty="0"/>
            </a:p>
          </p:txBody>
        </p:sp>
        <p:sp>
          <p:nvSpPr>
            <p:cNvPr id="40" name="27 CuadroTexto"/>
            <p:cNvSpPr txBox="1"/>
            <p:nvPr/>
          </p:nvSpPr>
          <p:spPr>
            <a:xfrm>
              <a:off x="5500694" y="3714758"/>
              <a:ext cx="2071702" cy="954101"/>
            </a:xfrm>
            <a:prstGeom prst="rect">
              <a:avLst/>
            </a:prstGeom>
            <a:noFill/>
            <a:ln>
              <a:solidFill>
                <a:schemeClr val="accent1">
                  <a:shade val="50000"/>
                  <a:alpha val="50000"/>
                </a:schemeClr>
              </a:solidFill>
            </a:ln>
          </p:spPr>
          <p:txBody>
            <a:bodyPr>
              <a:spAutoFit/>
            </a:bodyPr>
            <a:lstStyle/>
            <a:p>
              <a:pPr>
                <a:defRPr/>
              </a:pPr>
              <a:r>
                <a:rPr lang="es-CR" sz="1400" dirty="0"/>
                <a:t>Puede referirse, entre otros a amenaza, uso de fuerza, engaño, rapto, fraude, etc.</a:t>
              </a:r>
              <a:endParaRPr lang="es-ES" sz="1400" dirty="0"/>
            </a:p>
          </p:txBody>
        </p:sp>
      </p:grpSp>
      <p:grpSp>
        <p:nvGrpSpPr>
          <p:cNvPr id="5129" name="Group 45"/>
          <p:cNvGrpSpPr>
            <a:grpSpLocks/>
          </p:cNvGrpSpPr>
          <p:nvPr/>
        </p:nvGrpSpPr>
        <p:grpSpPr bwMode="auto">
          <a:xfrm>
            <a:off x="4381500" y="4214813"/>
            <a:ext cx="3500438" cy="1643062"/>
            <a:chOff x="2571736" y="4357694"/>
            <a:chExt cx="3500462" cy="1643074"/>
          </a:xfrm>
        </p:grpSpPr>
        <p:sp>
          <p:nvSpPr>
            <p:cNvPr id="5171" name="TextBox 18"/>
            <p:cNvSpPr txBox="1">
              <a:spLocks noChangeArrowheads="1"/>
            </p:cNvSpPr>
            <p:nvPr/>
          </p:nvSpPr>
          <p:spPr bwMode="auto">
            <a:xfrm>
              <a:off x="2571736" y="4357694"/>
              <a:ext cx="1714512" cy="3385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ES_tradnl" altLang="es-CR" sz="1600">
                  <a:latin typeface="Calibri" panose="020F0502020204030204" pitchFamily="34" charset="0"/>
                </a:rPr>
                <a:t>Fines</a:t>
              </a:r>
              <a:endParaRPr lang="en-US" altLang="es-CR" sz="1600">
                <a:latin typeface="Calibri" panose="020F0502020204030204" pitchFamily="34" charset="0"/>
              </a:endParaRPr>
            </a:p>
          </p:txBody>
        </p:sp>
        <p:sp>
          <p:nvSpPr>
            <p:cNvPr id="42" name="36 CuadroTexto"/>
            <p:cNvSpPr txBox="1"/>
            <p:nvPr/>
          </p:nvSpPr>
          <p:spPr>
            <a:xfrm>
              <a:off x="2571736" y="4705359"/>
              <a:ext cx="1714512" cy="276227"/>
            </a:xfrm>
            <a:prstGeom prst="rect">
              <a:avLst/>
            </a:prstGeom>
            <a:noFill/>
            <a:ln>
              <a:solidFill>
                <a:schemeClr val="accent1">
                  <a:shade val="50000"/>
                  <a:alpha val="50000"/>
                </a:schemeClr>
              </a:solidFill>
            </a:ln>
          </p:spPr>
          <p:txBody>
            <a:bodyPr>
              <a:spAutoFit/>
            </a:bodyPr>
            <a:lstStyle/>
            <a:p>
              <a:pPr algn="ctr">
                <a:defRPr/>
              </a:pPr>
              <a:r>
                <a:rPr lang="es-CR" sz="1200" b="1" dirty="0"/>
                <a:t>La EXPLOTACIÓN</a:t>
              </a:r>
              <a:endParaRPr lang="es-ES" sz="1200" b="1" dirty="0"/>
            </a:p>
          </p:txBody>
        </p:sp>
        <p:sp>
          <p:nvSpPr>
            <p:cNvPr id="43" name="37 CuadroTexto"/>
            <p:cNvSpPr txBox="1"/>
            <p:nvPr/>
          </p:nvSpPr>
          <p:spPr>
            <a:xfrm>
              <a:off x="2571736" y="4984761"/>
              <a:ext cx="3500462" cy="1016007"/>
            </a:xfrm>
            <a:prstGeom prst="rect">
              <a:avLst/>
            </a:prstGeom>
            <a:noFill/>
            <a:ln>
              <a:solidFill>
                <a:schemeClr val="accent1">
                  <a:shade val="50000"/>
                  <a:alpha val="50000"/>
                </a:schemeClr>
              </a:solidFill>
            </a:ln>
          </p:spPr>
          <p:txBody>
            <a:bodyPr>
              <a:spAutoFit/>
            </a:bodyPr>
            <a:lstStyle/>
            <a:p>
              <a:pPr>
                <a:defRPr/>
              </a:pPr>
              <a:r>
                <a:rPr lang="es-CR" sz="1200" dirty="0"/>
                <a:t>Los tratantes utilizan diversas formas de explotación.  Algunas de ellas son:</a:t>
              </a:r>
            </a:p>
            <a:p>
              <a:pPr marL="534988" indent="-177800">
                <a:defRPr/>
              </a:pPr>
              <a:r>
                <a:rPr lang="es-CR" sz="1200" dirty="0"/>
                <a:t>Laboral 		Sexual</a:t>
              </a:r>
            </a:p>
            <a:p>
              <a:pPr marL="534988" indent="-177800">
                <a:defRPr/>
              </a:pPr>
              <a:r>
                <a:rPr lang="es-CR" sz="1200" dirty="0"/>
                <a:t>Servidumbre	Tráfico de órganos</a:t>
              </a:r>
            </a:p>
            <a:p>
              <a:pPr marL="534988" indent="-177800">
                <a:defRPr/>
              </a:pPr>
              <a:r>
                <a:rPr lang="es-CR" sz="1200" dirty="0"/>
                <a:t>Vientres de Alquiler	Mendicidad</a:t>
              </a:r>
              <a:endParaRPr lang="es-ES" sz="1200" dirty="0"/>
            </a:p>
          </p:txBody>
        </p:sp>
      </p:grpSp>
      <p:pic>
        <p:nvPicPr>
          <p:cNvPr id="36" name="Picture 22" descr="4.jpg">
            <a:hlinkClick r:id="" action="ppaction://noaction" highlightClick="1">
              <a:snd r:embed="rId4" name="click.wav"/>
            </a:hlinkClick>
            <a:hlinkHover r:id="" action="ppaction://noaction" highlightClick="1"/>
          </p:cNvPr>
          <p:cNvPicPr>
            <a:picLocks noChangeAspect="1"/>
          </p:cNvPicPr>
          <p:nvPr/>
        </p:nvPicPr>
        <p:blipFill>
          <a:blip r:embed="rId7" cstate="print"/>
          <a:srcRect l="43588" t="33780" r="11968" b="5298"/>
          <a:stretch>
            <a:fillRect/>
          </a:stretch>
        </p:blipFill>
        <p:spPr>
          <a:xfrm>
            <a:off x="1595406" y="1071546"/>
            <a:ext cx="1551676" cy="3286148"/>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1" name="TextBox 25">
            <a:hlinkClick r:id="" action="ppaction://hlinkshowjump?jump=lastslide" highlightClick="1">
              <a:snd r:embed="rId4" name="click.wav"/>
            </a:hlinkClick>
            <a:hlinkHover r:id="" action="ppaction://noaction" highlightClick="1"/>
          </p:cNvPr>
          <p:cNvSpPr txBox="1"/>
          <p:nvPr/>
        </p:nvSpPr>
        <p:spPr>
          <a:xfrm>
            <a:off x="1524000" y="3571876"/>
            <a:ext cx="1714500" cy="523875"/>
          </a:xfrm>
          <a:prstGeom prst="rect">
            <a:avLst/>
          </a:prstGeom>
          <a:noFill/>
        </p:spPr>
        <p:txBody>
          <a:bodyPr>
            <a:spAutoFit/>
          </a:bodyPr>
          <a:lstStyle/>
          <a:p>
            <a:pPr algn="ctr">
              <a:defRPr/>
            </a:pPr>
            <a:r>
              <a:rPr lang="es-ES_tradnl" sz="2800" b="1" dirty="0">
                <a:effectLst>
                  <a:outerShdw blurRad="38100" dist="38100" dir="2700000" algn="tl">
                    <a:srgbClr val="000000">
                      <a:alpha val="43137"/>
                    </a:srgbClr>
                  </a:outerShdw>
                </a:effectLst>
                <a:cs typeface="Aharoni" pitchFamily="2" charset="-79"/>
              </a:rPr>
              <a:t>Créditos</a:t>
            </a:r>
            <a:endParaRPr lang="en-US" sz="2800" b="1" dirty="0">
              <a:effectLst>
                <a:outerShdw blurRad="38100" dist="38100" dir="2700000" algn="tl">
                  <a:srgbClr val="000000">
                    <a:alpha val="43137"/>
                  </a:srgbClr>
                </a:outerShdw>
              </a:effectLst>
              <a:cs typeface="Aharoni" pitchFamily="2" charset="-79"/>
            </a:endParaRPr>
          </a:p>
        </p:txBody>
      </p:sp>
      <p:sp>
        <p:nvSpPr>
          <p:cNvPr id="44" name="TextBox 26">
            <a:hlinkClick r:id="" action="ppaction://hlinkshowjump?jump=endshow" highlightClick="1">
              <a:snd r:embed="rId4" name="click.wav"/>
            </a:hlinkClick>
            <a:hlinkHover r:id="" action="ppaction://noaction" highlightClick="1"/>
          </p:cNvPr>
          <p:cNvSpPr txBox="1"/>
          <p:nvPr/>
        </p:nvSpPr>
        <p:spPr>
          <a:xfrm>
            <a:off x="1952625" y="1071563"/>
            <a:ext cx="928688" cy="525462"/>
          </a:xfrm>
          <a:prstGeom prst="rect">
            <a:avLst/>
          </a:prstGeom>
          <a:noFill/>
        </p:spPr>
        <p:txBody>
          <a:bodyPr>
            <a:spAutoFit/>
          </a:bodyPr>
          <a:lstStyle/>
          <a:p>
            <a:pPr>
              <a:defRPr/>
            </a:pPr>
            <a:r>
              <a:rPr lang="es-ES_tradnl" sz="2800" b="1" dirty="0">
                <a:effectLst>
                  <a:outerShdw blurRad="38100" dist="38100" dir="2700000" algn="tl">
                    <a:srgbClr val="000000">
                      <a:alpha val="43137"/>
                    </a:srgbClr>
                  </a:outerShdw>
                </a:effectLst>
                <a:cs typeface="Aharoni" pitchFamily="2" charset="-79"/>
              </a:rPr>
              <a:t>Salir</a:t>
            </a:r>
            <a:endParaRPr lang="en-US" sz="2800" b="1" dirty="0">
              <a:effectLst>
                <a:outerShdw blurRad="38100" dist="38100" dir="2700000" algn="tl">
                  <a:srgbClr val="000000">
                    <a:alpha val="43137"/>
                  </a:srgbClr>
                </a:outerShdw>
              </a:effectLst>
              <a:cs typeface="Aharoni" pitchFamily="2" charset="-79"/>
            </a:endParaRPr>
          </a:p>
        </p:txBody>
      </p:sp>
      <p:grpSp>
        <p:nvGrpSpPr>
          <p:cNvPr id="5133" name="Group 34"/>
          <p:cNvGrpSpPr>
            <a:grpSpLocks/>
          </p:cNvGrpSpPr>
          <p:nvPr/>
        </p:nvGrpSpPr>
        <p:grpSpPr bwMode="auto">
          <a:xfrm>
            <a:off x="7024688" y="1000124"/>
            <a:ext cx="3643312" cy="592470"/>
            <a:chOff x="4000496" y="6239395"/>
            <a:chExt cx="3643338" cy="983288"/>
          </a:xfrm>
        </p:grpSpPr>
        <p:sp>
          <p:nvSpPr>
            <p:cNvPr id="46" name="TextBox 13">
              <a:hlinkClick r:id="" action="ppaction://hlinkshowjump?jump=nextslide">
                <a:snd r:embed="rId4" name="click.wav"/>
              </a:hlinkClick>
              <a:hlinkHover r:id="" action="ppaction://noaction" highlightClick="1"/>
            </p:cNvPr>
            <p:cNvSpPr txBox="1"/>
            <p:nvPr/>
          </p:nvSpPr>
          <p:spPr>
            <a:xfrm>
              <a:off x="5857884" y="6239395"/>
              <a:ext cx="1785950" cy="983288"/>
            </a:xfrm>
            <a:prstGeom prst="rect">
              <a:avLst/>
            </a:prstGeom>
            <a:solidFill>
              <a:schemeClr val="accent1">
                <a:alpha val="43000"/>
              </a:schemeClr>
            </a:solidFill>
          </p:spPr>
          <p:txBody>
            <a:bodyPr>
              <a:spAutoFit/>
            </a:bodyPr>
            <a:lstStyle/>
            <a:p>
              <a:pPr>
                <a:defRPr/>
              </a:pPr>
              <a:r>
                <a:rPr lang="es-ES_tradnl" sz="1600" dirty="0">
                  <a:effectLst>
                    <a:outerShdw blurRad="38100" dist="38100" dir="2700000" algn="tl">
                      <a:srgbClr val="000000">
                        <a:alpha val="43137"/>
                      </a:srgbClr>
                    </a:outerShdw>
                  </a:effectLst>
                </a:rPr>
                <a:t>Siguiente</a:t>
              </a:r>
            </a:p>
            <a:p>
              <a:pPr>
                <a:defRPr/>
              </a:pPr>
              <a:endParaRPr lang="es-CR" sz="1050" dirty="0">
                <a:effectLst>
                  <a:outerShdw blurRad="38100" dist="38100" dir="2700000" algn="tl">
                    <a:srgbClr val="000000">
                      <a:alpha val="43137"/>
                    </a:srgbClr>
                  </a:outerShdw>
                </a:effectLst>
              </a:endParaRPr>
            </a:p>
            <a:p>
              <a:pPr>
                <a:defRPr/>
              </a:pPr>
              <a:endParaRPr lang="es-ES_tradnl" sz="600" dirty="0">
                <a:effectLst>
                  <a:outerShdw blurRad="38100" dist="38100" dir="2700000" algn="tl">
                    <a:srgbClr val="000000">
                      <a:alpha val="43137"/>
                    </a:srgbClr>
                  </a:outerShdw>
                </a:effectLst>
              </a:endParaRPr>
            </a:p>
          </p:txBody>
        </p:sp>
        <p:sp>
          <p:nvSpPr>
            <p:cNvPr id="49" name="23 Botón de acción: Hacia delante o Siguiente">
              <a:hlinkClick r:id="" action="ppaction://hlinkshowjump?jump=nextslide" highlightClick="1">
                <a:snd r:embed="rId4" name="click.wav"/>
              </a:hlinkClick>
            </p:cNvPr>
            <p:cNvSpPr/>
            <p:nvPr/>
          </p:nvSpPr>
          <p:spPr>
            <a:xfrm>
              <a:off x="6858016" y="6429092"/>
              <a:ext cx="285752" cy="287181"/>
            </a:xfrm>
            <a:prstGeom prst="actionButtonForwardNext">
              <a:avLst/>
            </a:prstGeom>
            <a:solidFill>
              <a:schemeClr val="accent6">
                <a:lumMod val="75000"/>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50" name="TextBox 13">
              <a:hlinkClick r:id="" action="ppaction://hlinkshowjump?jump=nextslide">
                <a:snd r:embed="rId4" name="click.wav"/>
              </a:hlinkClick>
              <a:hlinkHover r:id="" action="ppaction://noaction" highlightClick="1"/>
            </p:cNvPr>
            <p:cNvSpPr txBox="1"/>
            <p:nvPr/>
          </p:nvSpPr>
          <p:spPr>
            <a:xfrm>
              <a:off x="4000496" y="6239395"/>
              <a:ext cx="1785950" cy="983288"/>
            </a:xfrm>
            <a:prstGeom prst="rect">
              <a:avLst/>
            </a:prstGeom>
            <a:solidFill>
              <a:schemeClr val="accent1">
                <a:alpha val="43000"/>
              </a:schemeClr>
            </a:solidFill>
          </p:spPr>
          <p:txBody>
            <a:bodyPr>
              <a:spAutoFit/>
            </a:bodyPr>
            <a:lstStyle/>
            <a:p>
              <a:pPr algn="r">
                <a:defRPr/>
              </a:pPr>
              <a:r>
                <a:rPr lang="es-ES_tradnl" sz="1600" dirty="0">
                  <a:effectLst>
                    <a:outerShdw blurRad="38100" dist="38100" dir="2700000" algn="tl">
                      <a:srgbClr val="000000">
                        <a:alpha val="43137"/>
                      </a:srgbClr>
                    </a:outerShdw>
                  </a:effectLst>
                </a:rPr>
                <a:t>Anterior</a:t>
              </a:r>
            </a:p>
            <a:p>
              <a:pPr algn="r">
                <a:defRPr/>
              </a:pPr>
              <a:endParaRPr lang="es-ES_tradnl" sz="600" dirty="0">
                <a:effectLst>
                  <a:outerShdw blurRad="38100" dist="38100" dir="2700000" algn="tl">
                    <a:srgbClr val="000000">
                      <a:alpha val="43137"/>
                    </a:srgbClr>
                  </a:outerShdw>
                </a:effectLst>
              </a:endParaRPr>
            </a:p>
            <a:p>
              <a:pPr algn="r">
                <a:defRPr/>
              </a:pPr>
              <a:endParaRPr lang="en-US" sz="1050" dirty="0">
                <a:effectLst>
                  <a:outerShdw blurRad="38100" dist="38100" dir="2700000" algn="tl">
                    <a:srgbClr val="000000">
                      <a:alpha val="43137"/>
                    </a:srgbClr>
                  </a:outerShdw>
                </a:effectLst>
              </a:endParaRPr>
            </a:p>
          </p:txBody>
        </p:sp>
        <p:sp>
          <p:nvSpPr>
            <p:cNvPr id="51" name="25 Botón de acción: Hacia delante o Siguiente">
              <a:hlinkClick r:id="" action="ppaction://hlinkshowjump?jump=previousslide" highlightClick="1">
                <a:snd r:embed="rId4" name="click.wav"/>
              </a:hlinkClick>
            </p:cNvPr>
            <p:cNvSpPr/>
            <p:nvPr/>
          </p:nvSpPr>
          <p:spPr>
            <a:xfrm rot="10800000">
              <a:off x="4500562" y="6429092"/>
              <a:ext cx="357191" cy="287181"/>
            </a:xfrm>
            <a:prstGeom prst="actionButtonForwardNext">
              <a:avLst/>
            </a:prstGeom>
            <a:solidFill>
              <a:schemeClr val="accent6">
                <a:lumMod val="75000"/>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
        <p:nvSpPr>
          <p:cNvPr id="52" name="TextBox 31">
            <a:hlinkClick r:id="rId3" action="ppaction://hlinksldjump" highlightClick="1">
              <a:snd r:embed="rId4" name="click.wav"/>
            </a:hlinkClick>
            <a:hlinkHover r:id="" action="ppaction://noaction" highlightClick="1"/>
          </p:cNvPr>
          <p:cNvSpPr txBox="1"/>
          <p:nvPr/>
        </p:nvSpPr>
        <p:spPr>
          <a:xfrm>
            <a:off x="1524000" y="4733520"/>
            <a:ext cx="1714480" cy="338554"/>
          </a:xfrm>
          <a:prstGeom prst="rect">
            <a:avLst/>
          </a:prstGeom>
          <a:solidFill>
            <a:schemeClr val="tx1">
              <a:lumMod val="65000"/>
            </a:schemeClr>
          </a:solidFill>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s-ES_tradnl" sz="1600" b="1" dirty="0">
                <a:solidFill>
                  <a:schemeClr val="bg2">
                    <a:lumMod val="75000"/>
                  </a:schemeClr>
                </a:solidFill>
                <a:cs typeface="Aharoni" pitchFamily="2" charset="-79"/>
              </a:rPr>
              <a:t>Concepto</a:t>
            </a:r>
            <a:endParaRPr lang="en-US" sz="1600" b="1" dirty="0">
              <a:solidFill>
                <a:schemeClr val="bg2">
                  <a:lumMod val="75000"/>
                </a:schemeClr>
              </a:solidFill>
              <a:cs typeface="Aharoni" pitchFamily="2" charset="-79"/>
            </a:endParaRPr>
          </a:p>
        </p:txBody>
      </p:sp>
      <p:sp>
        <p:nvSpPr>
          <p:cNvPr id="53" name="TextBox 31">
            <a:hlinkClick r:id="rId8" action="ppaction://hlinksldjump" highlightClick="1">
              <a:snd r:embed="rId4" name="click.wav"/>
            </a:hlinkClick>
            <a:hlinkHover r:id="" action="ppaction://noaction" highlightClick="1"/>
          </p:cNvPr>
          <p:cNvSpPr txBox="1"/>
          <p:nvPr/>
        </p:nvSpPr>
        <p:spPr>
          <a:xfrm>
            <a:off x="1523968" y="5090710"/>
            <a:ext cx="1714480" cy="338554"/>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s-ES_tradnl" sz="1600" b="1" dirty="0">
                <a:solidFill>
                  <a:schemeClr val="bg2">
                    <a:lumMod val="75000"/>
                  </a:schemeClr>
                </a:solidFill>
                <a:cs typeface="Aharoni" pitchFamily="2" charset="-79"/>
              </a:rPr>
              <a:t>Fases</a:t>
            </a:r>
            <a:endParaRPr lang="en-US" sz="1600" b="1" dirty="0">
              <a:solidFill>
                <a:schemeClr val="bg2">
                  <a:lumMod val="75000"/>
                </a:schemeClr>
              </a:solidFill>
              <a:cs typeface="Aharoni" pitchFamily="2" charset="-79"/>
            </a:endParaRPr>
          </a:p>
        </p:txBody>
      </p:sp>
      <p:sp>
        <p:nvSpPr>
          <p:cNvPr id="54" name="TextBox 31">
            <a:hlinkClick r:id="rId9" action="ppaction://hlinksldjump" highlightClick="1">
              <a:snd r:embed="rId4" name="click.wav"/>
            </a:hlinkClick>
            <a:hlinkHover r:id="" action="ppaction://noaction" highlightClick="1"/>
          </p:cNvPr>
          <p:cNvSpPr txBox="1"/>
          <p:nvPr/>
        </p:nvSpPr>
        <p:spPr>
          <a:xfrm>
            <a:off x="1523968" y="5447900"/>
            <a:ext cx="1714480" cy="338554"/>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s-ES_tradnl" sz="1600" b="1" dirty="0">
                <a:solidFill>
                  <a:schemeClr val="bg2">
                    <a:lumMod val="75000"/>
                  </a:schemeClr>
                </a:solidFill>
                <a:cs typeface="Aharoni" pitchFamily="2" charset="-79"/>
              </a:rPr>
              <a:t>Fines</a:t>
            </a:r>
            <a:endParaRPr lang="en-US" sz="1600" b="1" dirty="0">
              <a:solidFill>
                <a:schemeClr val="bg2">
                  <a:lumMod val="75000"/>
                </a:schemeClr>
              </a:solidFill>
              <a:cs typeface="Aharoni" pitchFamily="2" charset="-79"/>
            </a:endParaRPr>
          </a:p>
        </p:txBody>
      </p:sp>
      <p:sp>
        <p:nvSpPr>
          <p:cNvPr id="55" name="TextBox 31">
            <a:hlinkClick r:id="" action="ppaction://noaction" highlightClick="1">
              <a:snd r:embed="rId4" name="click.wav"/>
            </a:hlinkClick>
            <a:hlinkHover r:id="" action="ppaction://noaction" highlightClick="1"/>
          </p:cNvPr>
          <p:cNvSpPr txBox="1"/>
          <p:nvPr/>
        </p:nvSpPr>
        <p:spPr>
          <a:xfrm>
            <a:off x="1523968" y="5805090"/>
            <a:ext cx="1714480" cy="338554"/>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s-ES_tradnl" sz="1600" b="1" dirty="0">
                <a:solidFill>
                  <a:schemeClr val="bg2">
                    <a:lumMod val="75000"/>
                  </a:schemeClr>
                </a:solidFill>
                <a:cs typeface="Aharoni" pitchFamily="2" charset="-79"/>
              </a:rPr>
              <a:t>Factores</a:t>
            </a:r>
            <a:endParaRPr lang="en-US" sz="1600" b="1" dirty="0">
              <a:solidFill>
                <a:schemeClr val="bg2">
                  <a:lumMod val="75000"/>
                </a:schemeClr>
              </a:solidFill>
              <a:cs typeface="Aharoni" pitchFamily="2" charset="-79"/>
            </a:endParaRPr>
          </a:p>
        </p:txBody>
      </p:sp>
      <p:sp>
        <p:nvSpPr>
          <p:cNvPr id="56" name="TextBox 31">
            <a:hlinkClick r:id="" action="ppaction://noaction" highlightClick="1">
              <a:snd r:embed="rId4" name="click.wav"/>
            </a:hlinkClick>
            <a:hlinkHover r:id="" action="ppaction://noaction" highlightClick="1"/>
          </p:cNvPr>
          <p:cNvSpPr txBox="1"/>
          <p:nvPr/>
        </p:nvSpPr>
        <p:spPr>
          <a:xfrm>
            <a:off x="1523968" y="6162280"/>
            <a:ext cx="1714480" cy="338554"/>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s-ES_tradnl" sz="1400" b="1" dirty="0">
                <a:solidFill>
                  <a:schemeClr val="bg2">
                    <a:lumMod val="75000"/>
                  </a:schemeClr>
                </a:solidFill>
                <a:cs typeface="Aharoni" pitchFamily="2" charset="-79"/>
              </a:rPr>
              <a:t>Tratantes</a:t>
            </a:r>
            <a:r>
              <a:rPr lang="es-ES_tradnl" sz="1600" b="1" dirty="0">
                <a:solidFill>
                  <a:schemeClr val="bg2">
                    <a:lumMod val="75000"/>
                  </a:schemeClr>
                </a:solidFill>
                <a:cs typeface="Aharoni" pitchFamily="2" charset="-79"/>
              </a:rPr>
              <a:t> </a:t>
            </a:r>
            <a:r>
              <a:rPr lang="es-ES_tradnl" sz="1400" b="1" dirty="0">
                <a:solidFill>
                  <a:schemeClr val="bg2">
                    <a:lumMod val="75000"/>
                  </a:schemeClr>
                </a:solidFill>
                <a:cs typeface="Aharoni" pitchFamily="2" charset="-79"/>
              </a:rPr>
              <a:t>y Víctimas</a:t>
            </a:r>
            <a:endParaRPr lang="en-US" sz="1400" b="1" dirty="0">
              <a:solidFill>
                <a:schemeClr val="bg2">
                  <a:lumMod val="75000"/>
                </a:schemeClr>
              </a:solidFill>
              <a:cs typeface="Aharoni" pitchFamily="2" charset="-79"/>
            </a:endParaRPr>
          </a:p>
        </p:txBody>
      </p:sp>
      <p:sp>
        <p:nvSpPr>
          <p:cNvPr id="57" name="TextBox 31">
            <a:hlinkClick r:id="" action="ppaction://noaction" highlightClick="1">
              <a:snd r:embed="rId4" name="click.wav"/>
            </a:hlinkClick>
            <a:hlinkHover r:id="" action="ppaction://noaction" highlightClick="1"/>
          </p:cNvPr>
          <p:cNvSpPr txBox="1"/>
          <p:nvPr/>
        </p:nvSpPr>
        <p:spPr>
          <a:xfrm>
            <a:off x="1523968" y="6519470"/>
            <a:ext cx="1714480" cy="338554"/>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s-ES_tradnl" sz="1600" b="1" dirty="0">
                <a:solidFill>
                  <a:schemeClr val="bg2">
                    <a:lumMod val="75000"/>
                  </a:schemeClr>
                </a:solidFill>
                <a:cs typeface="Aharoni" pitchFamily="2" charset="-79"/>
              </a:rPr>
              <a:t>Materiales</a:t>
            </a:r>
            <a:endParaRPr lang="en-US" sz="1600" b="1" dirty="0">
              <a:solidFill>
                <a:schemeClr val="bg2">
                  <a:lumMod val="75000"/>
                </a:schemeClr>
              </a:solidFill>
              <a:cs typeface="Aharoni" pitchFamily="2" charset="-79"/>
            </a:endParaRPr>
          </a:p>
        </p:txBody>
      </p:sp>
      <p:sp>
        <p:nvSpPr>
          <p:cNvPr id="58" name="TextBox 31">
            <a:hlinkClick r:id="" action="ppaction://hlinkshowjump?jump=firstslide" highlightClick="1">
              <a:snd r:embed="rId4" name="click.wav"/>
            </a:hlinkClick>
            <a:hlinkHover r:id="" action="ppaction://noaction" highlightClick="1"/>
          </p:cNvPr>
          <p:cNvSpPr txBox="1"/>
          <p:nvPr/>
        </p:nvSpPr>
        <p:spPr>
          <a:xfrm>
            <a:off x="1524000" y="4376330"/>
            <a:ext cx="1714480" cy="338554"/>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lgn="ctr">
              <a:defRPr/>
            </a:pPr>
            <a:r>
              <a:rPr lang="es-ES_tradnl" sz="1600" b="1" dirty="0">
                <a:solidFill>
                  <a:schemeClr val="bg2">
                    <a:lumMod val="75000"/>
                  </a:schemeClr>
                </a:solidFill>
                <a:cs typeface="Aharoni" pitchFamily="2" charset="-79"/>
              </a:rPr>
              <a:t>Inicio</a:t>
            </a:r>
            <a:endParaRPr lang="en-US" sz="1600" b="1" dirty="0">
              <a:solidFill>
                <a:schemeClr val="bg2">
                  <a:lumMod val="75000"/>
                </a:schemeClr>
              </a:solidFill>
              <a:cs typeface="Aharoni" pitchFamily="2" charset="-79"/>
            </a:endParaRPr>
          </a:p>
        </p:txBody>
      </p:sp>
      <p:sp>
        <p:nvSpPr>
          <p:cNvPr id="59" name="TextBox 24">
            <a:hlinkClick r:id="rId10" action="ppaction://hlinksldjump" highlightClick="1">
              <a:snd r:embed="rId4" name="click.wav"/>
            </a:hlinkClick>
          </p:cNvPr>
          <p:cNvSpPr txBox="1">
            <a:spLocks noChangeArrowheads="1"/>
          </p:cNvSpPr>
          <p:nvPr/>
        </p:nvSpPr>
        <p:spPr bwMode="auto">
          <a:xfrm>
            <a:off x="8167702" y="6027028"/>
            <a:ext cx="2500298" cy="307777"/>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marL="173038">
              <a:defRPr/>
            </a:pPr>
            <a:r>
              <a:rPr lang="es-ES_tradnl" sz="1400" dirty="0"/>
              <a:t>Trata Interna y Trata Externa</a:t>
            </a:r>
          </a:p>
        </p:txBody>
      </p:sp>
      <p:sp>
        <p:nvSpPr>
          <p:cNvPr id="60" name="TextBox 32">
            <a:hlinkClick r:id="rId8" action="ppaction://hlinksldjump" highlightClick="1">
              <a:snd r:embed="rId4" name="click.wav"/>
            </a:hlinkClick>
          </p:cNvPr>
          <p:cNvSpPr txBox="1">
            <a:spLocks noChangeArrowheads="1"/>
          </p:cNvSpPr>
          <p:nvPr/>
        </p:nvSpPr>
        <p:spPr bwMode="auto">
          <a:xfrm>
            <a:off x="8167702" y="6334804"/>
            <a:ext cx="2500298" cy="52322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marL="173038">
              <a:defRPr/>
            </a:pPr>
            <a:r>
              <a:rPr lang="es-ES_tradnl" sz="1400" dirty="0"/>
              <a:t>Trata  y tráfico ilícito de migrantes</a:t>
            </a:r>
          </a:p>
        </p:txBody>
      </p:sp>
      <p:sp>
        <p:nvSpPr>
          <p:cNvPr id="61" name="TextBox 33">
            <a:hlinkClick r:id="rId9" action="ppaction://hlinksldjump" highlightClick="1">
              <a:snd r:embed="rId4" name="click.wav"/>
            </a:hlinkClick>
          </p:cNvPr>
          <p:cNvSpPr txBox="1">
            <a:spLocks noChangeArrowheads="1"/>
          </p:cNvSpPr>
          <p:nvPr/>
        </p:nvSpPr>
        <p:spPr bwMode="auto">
          <a:xfrm>
            <a:off x="5667372" y="6527070"/>
            <a:ext cx="2500330" cy="307777"/>
          </a:xfrm>
          <a:prstGeom prst="rect">
            <a:avLst/>
          </a:prstGeom>
          <a:solidFill>
            <a:schemeClr val="tx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marL="173038">
              <a:defRPr/>
            </a:pPr>
            <a:r>
              <a:rPr lang="es-ES_tradnl" sz="1400" dirty="0"/>
              <a:t>Configuración del delito</a:t>
            </a:r>
          </a:p>
        </p:txBody>
      </p:sp>
      <p:sp>
        <p:nvSpPr>
          <p:cNvPr id="62" name="TextBox 33">
            <a:hlinkClick r:id="rId3" action="ppaction://hlinksldjump" highlightClick="1">
              <a:snd r:embed="rId4" name="click.wav"/>
            </a:hlinkClick>
          </p:cNvPr>
          <p:cNvSpPr txBox="1">
            <a:spLocks noChangeArrowheads="1"/>
          </p:cNvSpPr>
          <p:nvPr/>
        </p:nvSpPr>
        <p:spPr bwMode="auto">
          <a:xfrm>
            <a:off x="5667372" y="6025898"/>
            <a:ext cx="2500330" cy="52322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marL="173038">
              <a:defRPr/>
            </a:pPr>
            <a:r>
              <a:rPr lang="es-ES_tradnl" sz="1400" dirty="0"/>
              <a:t>Concepto según el Protocolo de Palermo</a:t>
            </a:r>
          </a:p>
        </p:txBody>
      </p:sp>
    </p:spTree>
    <p:extLst>
      <p:ext uri="{BB962C8B-B14F-4D97-AF65-F5344CB8AC3E}">
        <p14:creationId xmlns:p14="http://schemas.microsoft.com/office/powerpoint/2010/main" val="3496384421"/>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59"/>
                                        </p:tgtEl>
                                        <p:attrNameLst>
                                          <p:attrName>style.visibility</p:attrName>
                                        </p:attrNameLst>
                                      </p:cBhvr>
                                      <p:to>
                                        <p:strVal val="visible"/>
                                      </p:to>
                                    </p:set>
                                    <p:anim calcmode="lin" valueType="num">
                                      <p:cBhvr additive="base">
                                        <p:cTn id="12" dur="500" fill="hold"/>
                                        <p:tgtEl>
                                          <p:spTgt spid="59"/>
                                        </p:tgtEl>
                                        <p:attrNameLst>
                                          <p:attrName>ppt_x</p:attrName>
                                        </p:attrNameLst>
                                      </p:cBhvr>
                                      <p:tavLst>
                                        <p:tav tm="0">
                                          <p:val>
                                            <p:strVal val="#ppt_x"/>
                                          </p:val>
                                        </p:tav>
                                        <p:tav tm="100000">
                                          <p:val>
                                            <p:strVal val="#ppt_x"/>
                                          </p:val>
                                        </p:tav>
                                      </p:tavLst>
                                    </p:anim>
                                    <p:anim calcmode="lin" valueType="num">
                                      <p:cBhvr additive="base">
                                        <p:cTn id="13" dur="500" fill="hold"/>
                                        <p:tgtEl>
                                          <p:spTgt spid="59"/>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additive="base">
                                        <p:cTn id="17" dur="500" fill="hold"/>
                                        <p:tgtEl>
                                          <p:spTgt spid="60"/>
                                        </p:tgtEl>
                                        <p:attrNameLst>
                                          <p:attrName>ppt_x</p:attrName>
                                        </p:attrNameLst>
                                      </p:cBhvr>
                                      <p:tavLst>
                                        <p:tav tm="0">
                                          <p:val>
                                            <p:strVal val="#ppt_x"/>
                                          </p:val>
                                        </p:tav>
                                        <p:tav tm="100000">
                                          <p:val>
                                            <p:strVal val="#ppt_x"/>
                                          </p:val>
                                        </p:tav>
                                      </p:tavLst>
                                    </p:anim>
                                    <p:anim calcmode="lin" valueType="num">
                                      <p:cBhvr additive="base">
                                        <p:cTn id="18" dur="500" fill="hold"/>
                                        <p:tgtEl>
                                          <p:spTgt spid="60"/>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4" fill="hold" nodeType="afterEffect">
                                  <p:stCondLst>
                                    <p:cond delay="0"/>
                                  </p:stCondLst>
                                  <p:childTnLst>
                                    <p:set>
                                      <p:cBhvr>
                                        <p:cTn id="21" dur="1" fill="hold">
                                          <p:stCondLst>
                                            <p:cond delay="0"/>
                                          </p:stCondLst>
                                        </p:cTn>
                                        <p:tgtEl>
                                          <p:spTgt spid="61"/>
                                        </p:tgtEl>
                                        <p:attrNameLst>
                                          <p:attrName>style.visibility</p:attrName>
                                        </p:attrNameLst>
                                      </p:cBhvr>
                                      <p:to>
                                        <p:strVal val="visible"/>
                                      </p:to>
                                    </p:set>
                                    <p:anim calcmode="lin" valueType="num">
                                      <p:cBhvr additive="base">
                                        <p:cTn id="22" dur="500" fill="hold"/>
                                        <p:tgtEl>
                                          <p:spTgt spid="61"/>
                                        </p:tgtEl>
                                        <p:attrNameLst>
                                          <p:attrName>ppt_x</p:attrName>
                                        </p:attrNameLst>
                                      </p:cBhvr>
                                      <p:tavLst>
                                        <p:tav tm="0">
                                          <p:val>
                                            <p:strVal val="#ppt_x"/>
                                          </p:val>
                                        </p:tav>
                                        <p:tav tm="100000">
                                          <p:val>
                                            <p:strVal val="#ppt_x"/>
                                          </p:val>
                                        </p:tav>
                                      </p:tavLst>
                                    </p:anim>
                                    <p:anim calcmode="lin" valueType="num">
                                      <p:cBhvr additive="base">
                                        <p:cTn id="23" dur="500" fill="hold"/>
                                        <p:tgtEl>
                                          <p:spTgt spid="61"/>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
                            </p:stCondLst>
                            <p:childTnLst>
                              <p:par>
                                <p:cTn id="25" presetID="2" presetClass="entr" presetSubtype="4" fill="hold" nodeType="after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additive="base">
                                        <p:cTn id="27" dur="500" fill="hold"/>
                                        <p:tgtEl>
                                          <p:spTgt spid="62"/>
                                        </p:tgtEl>
                                        <p:attrNameLst>
                                          <p:attrName>ppt_x</p:attrName>
                                        </p:attrNameLst>
                                      </p:cBhvr>
                                      <p:tavLst>
                                        <p:tav tm="0">
                                          <p:val>
                                            <p:strVal val="#ppt_x"/>
                                          </p:val>
                                        </p:tav>
                                        <p:tav tm="100000">
                                          <p:val>
                                            <p:strVal val="#ppt_x"/>
                                          </p:val>
                                        </p:tav>
                                      </p:tavLst>
                                    </p:anim>
                                    <p:anim calcmode="lin" valueType="num">
                                      <p:cBhvr additive="base">
                                        <p:cTn id="28"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658905"/>
            <a:ext cx="9720072" cy="1264561"/>
          </a:xfrm>
        </p:spPr>
        <p:txBody>
          <a:bodyPr>
            <a:normAutofit fontScale="90000"/>
          </a:bodyPr>
          <a:lstStyle/>
          <a:p>
            <a:r>
              <a:rPr lang="es-CR" sz="4000" dirty="0"/>
              <a:t>LINEAMIENTOS REGIONALES PARA LA IDENTIFICACION PRELIMINAR DE PERFILES Y MECANISMOS DE REFERENCIA DE POBLACIONES MIGRANTES EN CONDICION DE VULNERABILIDAD</a:t>
            </a:r>
            <a:r>
              <a:rPr lang="es-CR" dirty="0"/>
              <a:t/>
            </a:r>
            <a:br>
              <a:rPr lang="es-CR" dirty="0"/>
            </a:br>
            <a:endParaRPr lang="es-CR" dirty="0"/>
          </a:p>
        </p:txBody>
      </p:sp>
      <p:sp>
        <p:nvSpPr>
          <p:cNvPr id="3" name="Marcador de contenido 2"/>
          <p:cNvSpPr>
            <a:spLocks noGrp="1"/>
          </p:cNvSpPr>
          <p:nvPr>
            <p:ph sz="half" idx="1"/>
          </p:nvPr>
        </p:nvSpPr>
        <p:spPr/>
        <p:txBody>
          <a:bodyPr>
            <a:normAutofit fontScale="77500" lnSpcReduction="20000"/>
          </a:bodyPr>
          <a:lstStyle/>
          <a:p>
            <a:pPr fontAlgn="auto"/>
            <a:r>
              <a:rPr lang="es-ES" dirty="0"/>
              <a:t>Recibió oferta de trabajo o estudio pero desconoce lugar donde va a trabajar o estudiar o a las personas que la contrataron o le hicieron la oferta. </a:t>
            </a:r>
            <a:endParaRPr lang="es-CR" dirty="0"/>
          </a:p>
          <a:p>
            <a:pPr fontAlgn="auto"/>
            <a:r>
              <a:rPr lang="es-ES" dirty="0"/>
              <a:t>La persona que le hizo el ofrecimiento le facilitó los medios para su traslado, incluyendo documentación de viaje. </a:t>
            </a:r>
            <a:endParaRPr lang="es-CR" dirty="0"/>
          </a:p>
          <a:p>
            <a:pPr fontAlgn="auto"/>
            <a:r>
              <a:rPr lang="es-ES" dirty="0"/>
              <a:t>La persona que la traslada o la acoge le quitó sus documentos de identificación y viaje. </a:t>
            </a:r>
            <a:endParaRPr lang="es-CR" dirty="0"/>
          </a:p>
          <a:p>
            <a:pPr fontAlgn="auto"/>
            <a:r>
              <a:rPr lang="es-ES" dirty="0"/>
              <a:t>Ha estado sometida a control y/o vigilancia. </a:t>
            </a:r>
            <a:endParaRPr lang="es-CR" dirty="0"/>
          </a:p>
          <a:p>
            <a:pPr fontAlgn="auto"/>
            <a:r>
              <a:rPr lang="es-ES" dirty="0"/>
              <a:t>Se le ha mantenido bajo amenazas constantes contra ella y/o sus familiares. </a:t>
            </a:r>
            <a:endParaRPr lang="es-CR" dirty="0"/>
          </a:p>
          <a:p>
            <a:pPr fontAlgn="auto"/>
            <a:r>
              <a:rPr lang="es-ES" dirty="0"/>
              <a:t>Se ha visto obligada a trabajar en una actividad diferente a la que le prometieron o en condiciones diferentes a las prometidas y contra su voluntad.</a:t>
            </a:r>
            <a:endParaRPr lang="es-CR" dirty="0"/>
          </a:p>
        </p:txBody>
      </p:sp>
      <p:sp>
        <p:nvSpPr>
          <p:cNvPr id="4" name="Marcador de contenido 3"/>
          <p:cNvSpPr>
            <a:spLocks noGrp="1"/>
          </p:cNvSpPr>
          <p:nvPr>
            <p:ph sz="half" idx="2"/>
          </p:nvPr>
        </p:nvSpPr>
        <p:spPr/>
        <p:txBody>
          <a:bodyPr>
            <a:normAutofit fontScale="77500" lnSpcReduction="20000"/>
          </a:bodyPr>
          <a:lstStyle/>
          <a:p>
            <a:pPr fontAlgn="auto"/>
            <a:r>
              <a:rPr lang="es-ES" dirty="0"/>
              <a:t>Se le tiene obligada/o a trabajar para saldar una deuda. </a:t>
            </a:r>
            <a:endParaRPr lang="es-CR" dirty="0"/>
          </a:p>
          <a:p>
            <a:pPr fontAlgn="auto"/>
            <a:r>
              <a:rPr lang="es-ES" dirty="0"/>
              <a:t>Ha estado sometida a situación de explotación. </a:t>
            </a:r>
            <a:endParaRPr lang="es-CR" dirty="0"/>
          </a:p>
          <a:p>
            <a:pPr fontAlgn="auto"/>
            <a:r>
              <a:rPr lang="es-ES" dirty="0"/>
              <a:t>Ha estado coaccionada a participar en actividades ilícitas. </a:t>
            </a:r>
            <a:endParaRPr lang="es-CR" dirty="0"/>
          </a:p>
          <a:p>
            <a:pPr fontAlgn="auto"/>
            <a:r>
              <a:rPr lang="es-ES" dirty="0"/>
              <a:t>Ha recibido maltrato físico, sexual y/o psicológico con el propósito de mantener su sometimiento y coaccionar su libertad. </a:t>
            </a:r>
            <a:endParaRPr lang="es-CR" dirty="0"/>
          </a:p>
          <a:p>
            <a:pPr fontAlgn="auto"/>
            <a:r>
              <a:rPr lang="es-ES" dirty="0"/>
              <a:t>Fue secuestrada en su lugar de origen y luego trasladada y explotada. </a:t>
            </a:r>
            <a:endParaRPr lang="es-CR" dirty="0"/>
          </a:p>
          <a:p>
            <a:pPr fontAlgn="auto"/>
            <a:r>
              <a:rPr lang="es-ES" dirty="0"/>
              <a:t>Hubo aprovechamiento de una situación de vulnerabilidad por parte de un tercero (pobreza, marginación, falta de oportunidades o desempleo).</a:t>
            </a:r>
            <a:endParaRPr lang="es-CR" dirty="0"/>
          </a:p>
          <a:p>
            <a:endParaRPr lang="es-CR" dirty="0"/>
          </a:p>
          <a:p>
            <a:endParaRPr lang="es-CR" dirty="0"/>
          </a:p>
        </p:txBody>
      </p:sp>
      <p:sp>
        <p:nvSpPr>
          <p:cNvPr id="5" name="Rectángulo redondeado 4"/>
          <p:cNvSpPr/>
          <p:nvPr/>
        </p:nvSpPr>
        <p:spPr>
          <a:xfrm>
            <a:off x="11295529" y="295835"/>
            <a:ext cx="605118" cy="62125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969822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sz="4400" dirty="0" smtClean="0"/>
              <a:t>Dificultades que atentan contra una adecuada identificación  - desde las víctimas </a:t>
            </a:r>
            <a:endParaRPr lang="es-CR" sz="4400" dirty="0"/>
          </a:p>
        </p:txBody>
      </p:sp>
      <p:sp>
        <p:nvSpPr>
          <p:cNvPr id="3" name="Marcador de contenido 2"/>
          <p:cNvSpPr>
            <a:spLocks noGrp="1"/>
          </p:cNvSpPr>
          <p:nvPr>
            <p:ph idx="1"/>
          </p:nvPr>
        </p:nvSpPr>
        <p:spPr>
          <a:xfrm>
            <a:off x="1024128" y="2081605"/>
            <a:ext cx="9720073" cy="4480560"/>
          </a:xfrm>
        </p:spPr>
        <p:txBody>
          <a:bodyPr>
            <a:normAutofit/>
          </a:bodyPr>
          <a:lstStyle/>
          <a:p>
            <a:r>
              <a:rPr lang="es-CR" dirty="0" smtClean="0"/>
              <a:t>1. </a:t>
            </a:r>
            <a:r>
              <a:rPr lang="es-CR" dirty="0"/>
              <a:t>P</a:t>
            </a:r>
            <a:r>
              <a:rPr lang="es-CR" dirty="0" smtClean="0"/>
              <a:t>oblación que no se reconocen como violentada en sus derechos humanos</a:t>
            </a:r>
          </a:p>
          <a:p>
            <a:r>
              <a:rPr lang="es-CR" dirty="0" smtClean="0"/>
              <a:t>2. Existe un gran temor a la denuncia: parálisis por sometimiento, condiciones de aislamiento </a:t>
            </a:r>
          </a:p>
          <a:p>
            <a:r>
              <a:rPr lang="es-CR" dirty="0" smtClean="0"/>
              <a:t>3. Desconocimiento por parte de la víctimas del delito de trata, pobre auto-identificación</a:t>
            </a:r>
          </a:p>
          <a:p>
            <a:r>
              <a:rPr lang="es-CR" dirty="0"/>
              <a:t>4</a:t>
            </a:r>
            <a:r>
              <a:rPr lang="es-CR" dirty="0" smtClean="0"/>
              <a:t>. Mecanismos de manipulación, coacción o amenaza que aplica la red ante el riesgo de la detección----- MIEDO por cercanía de los explotadores</a:t>
            </a:r>
          </a:p>
          <a:p>
            <a:r>
              <a:rPr lang="es-CR" dirty="0" smtClean="0"/>
              <a:t>5. Víctimas inmersas dentro de la red, dentro de la cadena de agentes de captación (identificadoras, negociadoras, </a:t>
            </a:r>
            <a:r>
              <a:rPr lang="es-CR" dirty="0" err="1" smtClean="0"/>
              <a:t>recepetoras</a:t>
            </a:r>
            <a:r>
              <a:rPr lang="es-CR" dirty="0" smtClean="0"/>
              <a:t>, vigilantes, </a:t>
            </a:r>
            <a:r>
              <a:rPr lang="es-CR" dirty="0"/>
              <a:t>etc.)</a:t>
            </a:r>
            <a:r>
              <a:rPr lang="es-CR" dirty="0" smtClean="0"/>
              <a:t>, en la red</a:t>
            </a:r>
          </a:p>
          <a:p>
            <a:r>
              <a:rPr lang="es-CR" dirty="0"/>
              <a:t>6</a:t>
            </a:r>
            <a:r>
              <a:rPr lang="es-CR" dirty="0" smtClean="0"/>
              <a:t>. Vulnerabilidad por consumo y por verse implicadas en causas delictivas </a:t>
            </a:r>
            <a:endParaRPr lang="es-CR" dirty="0"/>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277371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sz="4400" dirty="0" smtClean="0"/>
              <a:t>Dificultades que atentan contra una adecuada identificación  - desde las víctimas </a:t>
            </a:r>
            <a:endParaRPr lang="es-CR" sz="4400" dirty="0"/>
          </a:p>
        </p:txBody>
      </p:sp>
      <p:sp>
        <p:nvSpPr>
          <p:cNvPr id="3" name="Marcador de contenido 2"/>
          <p:cNvSpPr>
            <a:spLocks noGrp="1"/>
          </p:cNvSpPr>
          <p:nvPr>
            <p:ph idx="1"/>
          </p:nvPr>
        </p:nvSpPr>
        <p:spPr>
          <a:xfrm>
            <a:off x="1024128" y="2081605"/>
            <a:ext cx="9720073" cy="4480560"/>
          </a:xfrm>
        </p:spPr>
        <p:txBody>
          <a:bodyPr>
            <a:normAutofit fontScale="85000" lnSpcReduction="20000"/>
          </a:bodyPr>
          <a:lstStyle/>
          <a:p>
            <a:pPr>
              <a:defRPr/>
            </a:pPr>
            <a:r>
              <a:rPr lang="es-CR" dirty="0" smtClean="0"/>
              <a:t>7. Miedo</a:t>
            </a:r>
            <a:r>
              <a:rPr lang="es-CR" dirty="0"/>
              <a:t>: percepción sobre capacidad real </a:t>
            </a:r>
            <a:r>
              <a:rPr lang="es-CR" dirty="0" smtClean="0"/>
              <a:t>de protección </a:t>
            </a:r>
            <a:r>
              <a:rPr lang="es-CR" dirty="0"/>
              <a:t>y acceso ( Relación directa entre la información/comunicación que una </a:t>
            </a:r>
            <a:r>
              <a:rPr lang="es-CR" dirty="0" err="1"/>
              <a:t>VdT</a:t>
            </a:r>
            <a:r>
              <a:rPr lang="es-CR" dirty="0"/>
              <a:t> tiene sobre acceso real a servicios de apoyo y participación en procesos</a:t>
            </a:r>
            <a:r>
              <a:rPr lang="es-CR" dirty="0" smtClean="0"/>
              <a:t>)</a:t>
            </a:r>
          </a:p>
          <a:p>
            <a:pPr lvl="0">
              <a:defRPr/>
            </a:pPr>
            <a:r>
              <a:rPr lang="es-SV" dirty="0" smtClean="0"/>
              <a:t>8. Muchas </a:t>
            </a:r>
            <a:r>
              <a:rPr lang="es-SV" dirty="0"/>
              <a:t>ocasiones, aunque se le facilite un intérprete de confianza no habla nada o se muestra hermética para revelar detalles</a:t>
            </a:r>
            <a:r>
              <a:rPr lang="es-SV" dirty="0" smtClean="0"/>
              <a:t>. </a:t>
            </a:r>
            <a:r>
              <a:rPr lang="es-SV" dirty="0"/>
              <a:t>Es común que las víctimas de </a:t>
            </a:r>
            <a:r>
              <a:rPr lang="es-SV" dirty="0" err="1"/>
              <a:t>TdP</a:t>
            </a:r>
            <a:r>
              <a:rPr lang="es-SV" dirty="0"/>
              <a:t> presenten reticencias o desgana a la hora de hablar y se puede observar que mienten o actúan siguiendo instrucciones</a:t>
            </a:r>
            <a:endParaRPr lang="es-CR" dirty="0"/>
          </a:p>
          <a:p>
            <a:pPr>
              <a:defRPr/>
            </a:pPr>
            <a:endParaRPr lang="es-CR" dirty="0"/>
          </a:p>
          <a:p>
            <a:pPr>
              <a:defRPr/>
            </a:pPr>
            <a:r>
              <a:rPr lang="es-CR" dirty="0"/>
              <a:t>9</a:t>
            </a:r>
            <a:r>
              <a:rPr lang="es-CR" dirty="0" smtClean="0"/>
              <a:t>. Temor </a:t>
            </a:r>
            <a:r>
              <a:rPr lang="es-CR" dirty="0"/>
              <a:t>a las autoridades por vulnerabilidad migratoria y </a:t>
            </a:r>
            <a:r>
              <a:rPr lang="es-CR" dirty="0" smtClean="0"/>
              <a:t>legal. Temor </a:t>
            </a:r>
            <a:r>
              <a:rPr lang="es-CR" dirty="0"/>
              <a:t>a la denuncia, que no le crean</a:t>
            </a:r>
          </a:p>
          <a:p>
            <a:pPr>
              <a:defRPr/>
            </a:pPr>
            <a:r>
              <a:rPr lang="es-CR" dirty="0" smtClean="0"/>
              <a:t>10. Vergüenza</a:t>
            </a:r>
            <a:r>
              <a:rPr lang="es-CR" dirty="0"/>
              <a:t>: la identificación es </a:t>
            </a:r>
            <a:r>
              <a:rPr lang="es-CR" dirty="0" smtClean="0"/>
              <a:t>pública</a:t>
            </a:r>
          </a:p>
          <a:p>
            <a:pPr>
              <a:defRPr/>
            </a:pPr>
            <a:endParaRPr lang="es-CR" dirty="0"/>
          </a:p>
          <a:p>
            <a:pPr>
              <a:defRPr/>
            </a:pPr>
            <a:r>
              <a:rPr lang="es-CR" dirty="0" smtClean="0"/>
              <a:t>11. No </a:t>
            </a:r>
            <a:r>
              <a:rPr lang="es-CR" dirty="0"/>
              <a:t>se creen víctimas – no quieren ser estigmatizadas – no les conviene (algunas </a:t>
            </a:r>
            <a:r>
              <a:rPr lang="es-CR" dirty="0" err="1"/>
              <a:t>VdT</a:t>
            </a:r>
            <a:r>
              <a:rPr lang="es-CR" dirty="0"/>
              <a:t> pueden acomodarse y aceptar la explotación si la alternativa que tienen es peor – explotación es altamente subjetiva)</a:t>
            </a:r>
          </a:p>
          <a:p>
            <a:pPr algn="ctr"/>
            <a:r>
              <a:rPr lang="es-CR" b="1" dirty="0" smtClean="0">
                <a:solidFill>
                  <a:schemeClr val="bg2">
                    <a:lumMod val="50000"/>
                  </a:schemeClr>
                </a:solidFill>
                <a:effectLst>
                  <a:outerShdw blurRad="38100" dist="38100" dir="2700000" algn="tl">
                    <a:srgbClr val="000000">
                      <a:alpha val="43137"/>
                    </a:srgbClr>
                  </a:outerShdw>
                </a:effectLst>
              </a:rPr>
              <a:t>¿Siguen siendo víctimas?</a:t>
            </a:r>
            <a:endParaRPr lang="es-CR" b="1" dirty="0">
              <a:solidFill>
                <a:schemeClr val="bg2">
                  <a:lumMod val="50000"/>
                </a:schemeClr>
              </a:solidFill>
              <a:effectLst>
                <a:outerShdw blurRad="38100" dist="38100" dir="2700000" algn="tl">
                  <a:srgbClr val="000000">
                    <a:alpha val="43137"/>
                  </a:srgbClr>
                </a:outerShdw>
              </a:effectLst>
            </a:endParaRPr>
          </a:p>
        </p:txBody>
      </p:sp>
      <p:sp>
        <p:nvSpPr>
          <p:cNvPr id="4" name="Rectángulo redondeado 3"/>
          <p:cNvSpPr/>
          <p:nvPr/>
        </p:nvSpPr>
        <p:spPr>
          <a:xfrm>
            <a:off x="11161059" y="94129"/>
            <a:ext cx="726141" cy="6468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9197233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1036</TotalTime>
  <Words>2377</Words>
  <Application>Microsoft Office PowerPoint</Application>
  <PresentationFormat>Panorámica</PresentationFormat>
  <Paragraphs>213</Paragraphs>
  <Slides>20</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20</vt:i4>
      </vt:variant>
    </vt:vector>
  </HeadingPairs>
  <TitlesOfParts>
    <vt:vector size="28" baseType="lpstr">
      <vt:lpstr>Aharoni</vt:lpstr>
      <vt:lpstr>Calibri</vt:lpstr>
      <vt:lpstr>Times New Roman</vt:lpstr>
      <vt:lpstr>Tw Cen MT</vt:lpstr>
      <vt:lpstr>Tw Cen MT Condensed</vt:lpstr>
      <vt:lpstr>Wingdings</vt:lpstr>
      <vt:lpstr>Wingdings 3</vt:lpstr>
      <vt:lpstr>Integral</vt:lpstr>
      <vt:lpstr>Indicadores de riesgo y necesidades de asistencia y protección</vt:lpstr>
      <vt:lpstr>identificación: el gran desafío</vt:lpstr>
      <vt:lpstr>Indicadores para identificación de Vtdp</vt:lpstr>
      <vt:lpstr>Protocolo de Palermo (Protocolo para prevenir, suprimir, castigar la trata de personas, especialmente mujeres y niños, que complementa la Convención de las Naciones Unidas en contra de la Delincuencia Organizada Transnacional, octubre 2000). Según el Artículo 3) inciso a) de este Protocolo, se entiende la trata de personas como:</vt:lpstr>
      <vt:lpstr>Protocolo de Palermo (Protocolo para prevenir, suprimir, castigar la trata de personas, especialmente mujeres y niños, que complementa la Convención de las Naciones Unidas en contra de la Delincuencia Organizada Transnacional, octubre 2000). Según el Artículo 3) inciso a) de este Protocolo, se entiende la trata de personas como:</vt:lpstr>
      <vt:lpstr>Presentación de PowerPoint</vt:lpstr>
      <vt:lpstr>LINEAMIENTOS REGIONALES PARA LA IDENTIFICACION PRELIMINAR DE PERFILES Y MECANISMOS DE REFERENCIA DE POBLACIONES MIGRANTES EN CONDICION DE VULNERABILIDAD </vt:lpstr>
      <vt:lpstr>Dificultades que atentan contra una adecuada identificación  - desde las víctimas </vt:lpstr>
      <vt:lpstr>Dificultades que atentan contra una adecuada identificación  - desde las víctimas </vt:lpstr>
      <vt:lpstr>Dificultades que atentan contra una adecuada identificación</vt:lpstr>
      <vt:lpstr>Retos en la identificación</vt:lpstr>
      <vt:lpstr>Retos en la identificación</vt:lpstr>
      <vt:lpstr>Dificultades que atentan contra una adecuada identificación  - desde las víctimas </vt:lpstr>
      <vt:lpstr>Rutas de la asistencia primaria DE Vdtp</vt:lpstr>
      <vt:lpstr>Valoración de riesgo</vt:lpstr>
      <vt:lpstr>Valoración de riesgo  eje transversal en toda la asistencia </vt:lpstr>
      <vt:lpstr>Rutas para la asistencia inmediata</vt:lpstr>
      <vt:lpstr>Valoración de riesgo de primera entrevista</vt:lpstr>
      <vt:lpstr>Presentación de PowerPoint</vt:lpstr>
      <vt:lpstr>Retos en la asistencia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Indicadores de riesgo y necesidades de asistencia</dc:title>
  <dc:creator>Gaby</dc:creator>
  <cp:lastModifiedBy>Gaby</cp:lastModifiedBy>
  <cp:revision>47</cp:revision>
  <dcterms:created xsi:type="dcterms:W3CDTF">2015-05-11T19:13:03Z</dcterms:created>
  <dcterms:modified xsi:type="dcterms:W3CDTF">2015-05-12T18:42:46Z</dcterms:modified>
</cp:coreProperties>
</file>