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8" r:id="rId4"/>
  </p:sldMasterIdLst>
  <p:notesMasterIdLst>
    <p:notesMasterId r:id="rId30"/>
  </p:notesMasterIdLst>
  <p:sldIdLst>
    <p:sldId id="536" r:id="rId5"/>
    <p:sldId id="644" r:id="rId6"/>
    <p:sldId id="645" r:id="rId7"/>
    <p:sldId id="506" r:id="rId8"/>
    <p:sldId id="646" r:id="rId9"/>
    <p:sldId id="653" r:id="rId10"/>
    <p:sldId id="654" r:id="rId11"/>
    <p:sldId id="656" r:id="rId12"/>
    <p:sldId id="508" r:id="rId13"/>
    <p:sldId id="658" r:id="rId14"/>
    <p:sldId id="655" r:id="rId15"/>
    <p:sldId id="662" r:id="rId16"/>
    <p:sldId id="661" r:id="rId17"/>
    <p:sldId id="663" r:id="rId18"/>
    <p:sldId id="666" r:id="rId19"/>
    <p:sldId id="664" r:id="rId20"/>
    <p:sldId id="665" r:id="rId21"/>
    <p:sldId id="517" r:id="rId22"/>
    <p:sldId id="667" r:id="rId23"/>
    <p:sldId id="651" r:id="rId24"/>
    <p:sldId id="668" r:id="rId25"/>
    <p:sldId id="670" r:id="rId26"/>
    <p:sldId id="528" r:id="rId27"/>
    <p:sldId id="643" r:id="rId28"/>
    <p:sldId id="548" r:id="rId29"/>
  </p:sldIdLst>
  <p:sldSz cx="9144000" cy="6858000" type="screen4x3"/>
  <p:notesSz cx="6662738"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8319" autoAdjust="0"/>
  </p:normalViewPr>
  <p:slideViewPr>
    <p:cSldViewPr>
      <p:cViewPr varScale="1">
        <p:scale>
          <a:sx n="58" d="100"/>
          <a:sy n="58" d="100"/>
        </p:scale>
        <p:origin x="-1470" y="-84"/>
      </p:cViewPr>
      <p:guideLst>
        <p:guide orient="horz" pos="2160"/>
        <p:guide pos="2880"/>
      </p:guideLst>
    </p:cSldViewPr>
  </p:slideViewPr>
  <p:outlineViewPr>
    <p:cViewPr>
      <p:scale>
        <a:sx n="33" d="100"/>
        <a:sy n="33" d="100"/>
      </p:scale>
      <p:origin x="0" y="178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429A3E-8D56-1740-86DD-2CBDAA79D3AB}"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s-CR"/>
        </a:p>
      </dgm:t>
    </dgm:pt>
    <dgm:pt modelId="{462B1833-B5E7-844F-825D-46A45B46D359}">
      <dgm:prSet phldrT="[Text]"/>
      <dgm:spPr/>
      <dgm:t>
        <a:bodyPr/>
        <a:lstStyle/>
        <a:p>
          <a:r>
            <a:rPr lang="es-CR" dirty="0" smtClean="0">
              <a:solidFill>
                <a:schemeClr val="bg1"/>
              </a:solidFill>
            </a:rPr>
            <a:t>Origen</a:t>
          </a:r>
          <a:endParaRPr lang="es-CR" dirty="0">
            <a:solidFill>
              <a:schemeClr val="bg1"/>
            </a:solidFill>
          </a:endParaRPr>
        </a:p>
      </dgm:t>
    </dgm:pt>
    <dgm:pt modelId="{FE41EABA-1787-0B49-A5CB-B548C79E7683}" type="parTrans" cxnId="{717695E6-C4E7-5D49-8177-95E7F1D1DE05}">
      <dgm:prSet/>
      <dgm:spPr/>
      <dgm:t>
        <a:bodyPr/>
        <a:lstStyle/>
        <a:p>
          <a:endParaRPr lang="es-CR"/>
        </a:p>
      </dgm:t>
    </dgm:pt>
    <dgm:pt modelId="{1032A5E6-590C-0F45-86D5-DAE40777BE69}" type="sibTrans" cxnId="{717695E6-C4E7-5D49-8177-95E7F1D1DE05}">
      <dgm:prSet/>
      <dgm:spPr/>
      <dgm:t>
        <a:bodyPr/>
        <a:lstStyle/>
        <a:p>
          <a:endParaRPr lang="es-CR"/>
        </a:p>
      </dgm:t>
    </dgm:pt>
    <dgm:pt modelId="{EC64C986-2CBA-4B40-9695-CA74CE52D76D}">
      <dgm:prSet phldrT="[Text]"/>
      <dgm:spPr/>
      <dgm:t>
        <a:bodyPr/>
        <a:lstStyle/>
        <a:p>
          <a:r>
            <a:rPr lang="es-CR" dirty="0" smtClean="0">
              <a:solidFill>
                <a:schemeClr val="bg1"/>
              </a:solidFill>
            </a:rPr>
            <a:t>Tránsito</a:t>
          </a:r>
          <a:endParaRPr lang="es-CR" dirty="0">
            <a:solidFill>
              <a:schemeClr val="bg1"/>
            </a:solidFill>
          </a:endParaRPr>
        </a:p>
      </dgm:t>
    </dgm:pt>
    <dgm:pt modelId="{8D9D1891-EBD5-CC48-9BBA-C509C7F77A35}" type="parTrans" cxnId="{4CC95C96-E53C-6644-A002-2EFF6877925A}">
      <dgm:prSet/>
      <dgm:spPr/>
      <dgm:t>
        <a:bodyPr/>
        <a:lstStyle/>
        <a:p>
          <a:endParaRPr lang="es-CR"/>
        </a:p>
      </dgm:t>
    </dgm:pt>
    <dgm:pt modelId="{BD358FB4-F63B-004D-B773-323A25FA9632}" type="sibTrans" cxnId="{4CC95C96-E53C-6644-A002-2EFF6877925A}">
      <dgm:prSet/>
      <dgm:spPr/>
      <dgm:t>
        <a:bodyPr/>
        <a:lstStyle/>
        <a:p>
          <a:endParaRPr lang="es-CR"/>
        </a:p>
      </dgm:t>
    </dgm:pt>
    <dgm:pt modelId="{F3103B5A-9961-1841-9579-F5F29DF17543}">
      <dgm:prSet phldrT="[Text]"/>
      <dgm:spPr/>
      <dgm:t>
        <a:bodyPr/>
        <a:lstStyle/>
        <a:p>
          <a:r>
            <a:rPr lang="es-CR" dirty="0" smtClean="0">
              <a:solidFill>
                <a:schemeClr val="bg1"/>
              </a:solidFill>
            </a:rPr>
            <a:t>Destino</a:t>
          </a:r>
          <a:endParaRPr lang="es-CR" dirty="0">
            <a:solidFill>
              <a:schemeClr val="bg1"/>
            </a:solidFill>
          </a:endParaRPr>
        </a:p>
      </dgm:t>
    </dgm:pt>
    <dgm:pt modelId="{B1F0E390-AEC9-D34A-A344-B6435FC0EDC0}" type="parTrans" cxnId="{7E6D4C2B-A36C-6B49-B8B3-D424A3F84263}">
      <dgm:prSet/>
      <dgm:spPr/>
      <dgm:t>
        <a:bodyPr/>
        <a:lstStyle/>
        <a:p>
          <a:endParaRPr lang="es-CR"/>
        </a:p>
      </dgm:t>
    </dgm:pt>
    <dgm:pt modelId="{6F32B178-92D6-5C43-835D-5D8D193A2633}" type="sibTrans" cxnId="{7E6D4C2B-A36C-6B49-B8B3-D424A3F84263}">
      <dgm:prSet/>
      <dgm:spPr/>
      <dgm:t>
        <a:bodyPr/>
        <a:lstStyle/>
        <a:p>
          <a:endParaRPr lang="es-CR"/>
        </a:p>
      </dgm:t>
    </dgm:pt>
    <dgm:pt modelId="{BDC5008C-D06E-3E4D-8779-FAB493F23445}">
      <dgm:prSet phldrT="[Text]"/>
      <dgm:spPr/>
      <dgm:t>
        <a:bodyPr/>
        <a:lstStyle/>
        <a:p>
          <a:r>
            <a:rPr lang="es-CR" dirty="0" smtClean="0">
              <a:solidFill>
                <a:schemeClr val="bg1"/>
              </a:solidFill>
            </a:rPr>
            <a:t>Retorno</a:t>
          </a:r>
          <a:endParaRPr lang="es-CR" dirty="0">
            <a:solidFill>
              <a:schemeClr val="bg1"/>
            </a:solidFill>
          </a:endParaRPr>
        </a:p>
      </dgm:t>
    </dgm:pt>
    <dgm:pt modelId="{C72E900F-2A11-EF44-BBAA-FEA254D3767F}" type="parTrans" cxnId="{80292895-AD9A-8746-A3F5-3FA39ABF412F}">
      <dgm:prSet/>
      <dgm:spPr/>
      <dgm:t>
        <a:bodyPr/>
        <a:lstStyle/>
        <a:p>
          <a:endParaRPr lang="es-CR"/>
        </a:p>
      </dgm:t>
    </dgm:pt>
    <dgm:pt modelId="{B52430D0-20FA-B34A-A959-D987A1597336}" type="sibTrans" cxnId="{80292895-AD9A-8746-A3F5-3FA39ABF412F}">
      <dgm:prSet/>
      <dgm:spPr/>
      <dgm:t>
        <a:bodyPr/>
        <a:lstStyle/>
        <a:p>
          <a:endParaRPr lang="es-CR"/>
        </a:p>
      </dgm:t>
    </dgm:pt>
    <dgm:pt modelId="{C4F0EEB1-A133-824A-BAF7-EFC929CA1738}" type="pres">
      <dgm:prSet presAssocID="{A2429A3E-8D56-1740-86DD-2CBDAA79D3AB}" presName="cycle" presStyleCnt="0">
        <dgm:presLayoutVars>
          <dgm:dir/>
          <dgm:resizeHandles val="exact"/>
        </dgm:presLayoutVars>
      </dgm:prSet>
      <dgm:spPr/>
      <dgm:t>
        <a:bodyPr/>
        <a:lstStyle/>
        <a:p>
          <a:endParaRPr lang="es-CR"/>
        </a:p>
      </dgm:t>
    </dgm:pt>
    <dgm:pt modelId="{679E8EE5-DBC3-154D-B446-E7FDDF0C3203}" type="pres">
      <dgm:prSet presAssocID="{462B1833-B5E7-844F-825D-46A45B46D359}" presName="dummy" presStyleCnt="0"/>
      <dgm:spPr/>
    </dgm:pt>
    <dgm:pt modelId="{EB47C6FC-D6E1-8D41-800C-1E89974F59C2}" type="pres">
      <dgm:prSet presAssocID="{462B1833-B5E7-844F-825D-46A45B46D359}" presName="node" presStyleLbl="revTx" presStyleIdx="0" presStyleCnt="4">
        <dgm:presLayoutVars>
          <dgm:bulletEnabled val="1"/>
        </dgm:presLayoutVars>
      </dgm:prSet>
      <dgm:spPr/>
      <dgm:t>
        <a:bodyPr/>
        <a:lstStyle/>
        <a:p>
          <a:endParaRPr lang="es-CR"/>
        </a:p>
      </dgm:t>
    </dgm:pt>
    <dgm:pt modelId="{9F4DB13C-57BD-0542-9795-23D4CC6909C9}" type="pres">
      <dgm:prSet presAssocID="{1032A5E6-590C-0F45-86D5-DAE40777BE69}" presName="sibTrans" presStyleLbl="node1" presStyleIdx="0" presStyleCnt="4"/>
      <dgm:spPr/>
      <dgm:t>
        <a:bodyPr/>
        <a:lstStyle/>
        <a:p>
          <a:endParaRPr lang="es-CR"/>
        </a:p>
      </dgm:t>
    </dgm:pt>
    <dgm:pt modelId="{029CB9F9-BF16-C24F-8127-569D258F6796}" type="pres">
      <dgm:prSet presAssocID="{EC64C986-2CBA-4B40-9695-CA74CE52D76D}" presName="dummy" presStyleCnt="0"/>
      <dgm:spPr/>
    </dgm:pt>
    <dgm:pt modelId="{84E05C74-302E-484D-B0F6-716B64444B99}" type="pres">
      <dgm:prSet presAssocID="{EC64C986-2CBA-4B40-9695-CA74CE52D76D}" presName="node" presStyleLbl="revTx" presStyleIdx="1" presStyleCnt="4">
        <dgm:presLayoutVars>
          <dgm:bulletEnabled val="1"/>
        </dgm:presLayoutVars>
      </dgm:prSet>
      <dgm:spPr/>
      <dgm:t>
        <a:bodyPr/>
        <a:lstStyle/>
        <a:p>
          <a:endParaRPr lang="es-CR"/>
        </a:p>
      </dgm:t>
    </dgm:pt>
    <dgm:pt modelId="{9193F725-8A06-0641-BA99-EC262A89402F}" type="pres">
      <dgm:prSet presAssocID="{BD358FB4-F63B-004D-B773-323A25FA9632}" presName="sibTrans" presStyleLbl="node1" presStyleIdx="1" presStyleCnt="4"/>
      <dgm:spPr/>
      <dgm:t>
        <a:bodyPr/>
        <a:lstStyle/>
        <a:p>
          <a:endParaRPr lang="es-CR"/>
        </a:p>
      </dgm:t>
    </dgm:pt>
    <dgm:pt modelId="{CCD7F26E-61FE-3549-A93C-C9D78E88BA46}" type="pres">
      <dgm:prSet presAssocID="{F3103B5A-9961-1841-9579-F5F29DF17543}" presName="dummy" presStyleCnt="0"/>
      <dgm:spPr/>
    </dgm:pt>
    <dgm:pt modelId="{1BC6630B-761F-1345-98BF-82F4C6036C23}" type="pres">
      <dgm:prSet presAssocID="{F3103B5A-9961-1841-9579-F5F29DF17543}" presName="node" presStyleLbl="revTx" presStyleIdx="2" presStyleCnt="4">
        <dgm:presLayoutVars>
          <dgm:bulletEnabled val="1"/>
        </dgm:presLayoutVars>
      </dgm:prSet>
      <dgm:spPr/>
      <dgm:t>
        <a:bodyPr/>
        <a:lstStyle/>
        <a:p>
          <a:endParaRPr lang="es-CR"/>
        </a:p>
      </dgm:t>
    </dgm:pt>
    <dgm:pt modelId="{B9D7AE06-8D52-7E4F-B99E-AB5962AAC1D4}" type="pres">
      <dgm:prSet presAssocID="{6F32B178-92D6-5C43-835D-5D8D193A2633}" presName="sibTrans" presStyleLbl="node1" presStyleIdx="2" presStyleCnt="4"/>
      <dgm:spPr/>
      <dgm:t>
        <a:bodyPr/>
        <a:lstStyle/>
        <a:p>
          <a:endParaRPr lang="es-CR"/>
        </a:p>
      </dgm:t>
    </dgm:pt>
    <dgm:pt modelId="{C802DC71-8EB8-094E-84A0-9C8B5C63E227}" type="pres">
      <dgm:prSet presAssocID="{BDC5008C-D06E-3E4D-8779-FAB493F23445}" presName="dummy" presStyleCnt="0"/>
      <dgm:spPr/>
    </dgm:pt>
    <dgm:pt modelId="{A797F9A5-F257-8D46-B4DC-AEADA84C92A5}" type="pres">
      <dgm:prSet presAssocID="{BDC5008C-D06E-3E4D-8779-FAB493F23445}" presName="node" presStyleLbl="revTx" presStyleIdx="3" presStyleCnt="4">
        <dgm:presLayoutVars>
          <dgm:bulletEnabled val="1"/>
        </dgm:presLayoutVars>
      </dgm:prSet>
      <dgm:spPr/>
      <dgm:t>
        <a:bodyPr/>
        <a:lstStyle/>
        <a:p>
          <a:endParaRPr lang="es-CR"/>
        </a:p>
      </dgm:t>
    </dgm:pt>
    <dgm:pt modelId="{893F7F5D-A32B-1A44-86B2-270A63D54EDB}" type="pres">
      <dgm:prSet presAssocID="{B52430D0-20FA-B34A-A959-D987A1597336}" presName="sibTrans" presStyleLbl="node1" presStyleIdx="3" presStyleCnt="4"/>
      <dgm:spPr/>
      <dgm:t>
        <a:bodyPr/>
        <a:lstStyle/>
        <a:p>
          <a:endParaRPr lang="es-CR"/>
        </a:p>
      </dgm:t>
    </dgm:pt>
  </dgm:ptLst>
  <dgm:cxnLst>
    <dgm:cxn modelId="{B552DA37-7F71-4E10-8E1E-F8FFA851C607}" type="presOf" srcId="{B52430D0-20FA-B34A-A959-D987A1597336}" destId="{893F7F5D-A32B-1A44-86B2-270A63D54EDB}" srcOrd="0" destOrd="0" presId="urn:microsoft.com/office/officeart/2005/8/layout/cycle1"/>
    <dgm:cxn modelId="{7E6D4C2B-A36C-6B49-B8B3-D424A3F84263}" srcId="{A2429A3E-8D56-1740-86DD-2CBDAA79D3AB}" destId="{F3103B5A-9961-1841-9579-F5F29DF17543}" srcOrd="2" destOrd="0" parTransId="{B1F0E390-AEC9-D34A-A344-B6435FC0EDC0}" sibTransId="{6F32B178-92D6-5C43-835D-5D8D193A2633}"/>
    <dgm:cxn modelId="{B8DA428E-32F7-47AF-AF2E-20670AF4F0C9}" type="presOf" srcId="{6F32B178-92D6-5C43-835D-5D8D193A2633}" destId="{B9D7AE06-8D52-7E4F-B99E-AB5962AAC1D4}" srcOrd="0" destOrd="0" presId="urn:microsoft.com/office/officeart/2005/8/layout/cycle1"/>
    <dgm:cxn modelId="{FBC81F25-4D87-4DAF-912E-40EF2F1F897D}" type="presOf" srcId="{462B1833-B5E7-844F-825D-46A45B46D359}" destId="{EB47C6FC-D6E1-8D41-800C-1E89974F59C2}" srcOrd="0" destOrd="0" presId="urn:microsoft.com/office/officeart/2005/8/layout/cycle1"/>
    <dgm:cxn modelId="{717695E6-C4E7-5D49-8177-95E7F1D1DE05}" srcId="{A2429A3E-8D56-1740-86DD-2CBDAA79D3AB}" destId="{462B1833-B5E7-844F-825D-46A45B46D359}" srcOrd="0" destOrd="0" parTransId="{FE41EABA-1787-0B49-A5CB-B548C79E7683}" sibTransId="{1032A5E6-590C-0F45-86D5-DAE40777BE69}"/>
    <dgm:cxn modelId="{1B6AB501-99CD-4557-8205-902BEC127C44}" type="presOf" srcId="{EC64C986-2CBA-4B40-9695-CA74CE52D76D}" destId="{84E05C74-302E-484D-B0F6-716B64444B99}" srcOrd="0" destOrd="0" presId="urn:microsoft.com/office/officeart/2005/8/layout/cycle1"/>
    <dgm:cxn modelId="{79D7D92D-8C71-4CC1-9D59-05845577FF87}" type="presOf" srcId="{1032A5E6-590C-0F45-86D5-DAE40777BE69}" destId="{9F4DB13C-57BD-0542-9795-23D4CC6909C9}" srcOrd="0" destOrd="0" presId="urn:microsoft.com/office/officeart/2005/8/layout/cycle1"/>
    <dgm:cxn modelId="{4AE6A597-6771-450B-922E-B9333008A3E9}" type="presOf" srcId="{BDC5008C-D06E-3E4D-8779-FAB493F23445}" destId="{A797F9A5-F257-8D46-B4DC-AEADA84C92A5}" srcOrd="0" destOrd="0" presId="urn:microsoft.com/office/officeart/2005/8/layout/cycle1"/>
    <dgm:cxn modelId="{80292895-AD9A-8746-A3F5-3FA39ABF412F}" srcId="{A2429A3E-8D56-1740-86DD-2CBDAA79D3AB}" destId="{BDC5008C-D06E-3E4D-8779-FAB493F23445}" srcOrd="3" destOrd="0" parTransId="{C72E900F-2A11-EF44-BBAA-FEA254D3767F}" sibTransId="{B52430D0-20FA-B34A-A959-D987A1597336}"/>
    <dgm:cxn modelId="{CCBEB9C2-9BF8-41BF-9C2F-E209B8C8CEA1}" type="presOf" srcId="{A2429A3E-8D56-1740-86DD-2CBDAA79D3AB}" destId="{C4F0EEB1-A133-824A-BAF7-EFC929CA1738}" srcOrd="0" destOrd="0" presId="urn:microsoft.com/office/officeart/2005/8/layout/cycle1"/>
    <dgm:cxn modelId="{35E2E4DF-BAF7-4298-A00D-CE2EAE90C0D3}" type="presOf" srcId="{F3103B5A-9961-1841-9579-F5F29DF17543}" destId="{1BC6630B-761F-1345-98BF-82F4C6036C23}" srcOrd="0" destOrd="0" presId="urn:microsoft.com/office/officeart/2005/8/layout/cycle1"/>
    <dgm:cxn modelId="{4CC95C96-E53C-6644-A002-2EFF6877925A}" srcId="{A2429A3E-8D56-1740-86DD-2CBDAA79D3AB}" destId="{EC64C986-2CBA-4B40-9695-CA74CE52D76D}" srcOrd="1" destOrd="0" parTransId="{8D9D1891-EBD5-CC48-9BBA-C509C7F77A35}" sibTransId="{BD358FB4-F63B-004D-B773-323A25FA9632}"/>
    <dgm:cxn modelId="{FBDD8DEE-C847-4C2A-9F41-F651D41C5421}" type="presOf" srcId="{BD358FB4-F63B-004D-B773-323A25FA9632}" destId="{9193F725-8A06-0641-BA99-EC262A89402F}" srcOrd="0" destOrd="0" presId="urn:microsoft.com/office/officeart/2005/8/layout/cycle1"/>
    <dgm:cxn modelId="{9C3C95DB-40C8-4F73-B8F9-46E9A52AE42F}" type="presParOf" srcId="{C4F0EEB1-A133-824A-BAF7-EFC929CA1738}" destId="{679E8EE5-DBC3-154D-B446-E7FDDF0C3203}" srcOrd="0" destOrd="0" presId="urn:microsoft.com/office/officeart/2005/8/layout/cycle1"/>
    <dgm:cxn modelId="{67FD4A81-4AF6-4BFA-BA4B-6608A143B5AD}" type="presParOf" srcId="{C4F0EEB1-A133-824A-BAF7-EFC929CA1738}" destId="{EB47C6FC-D6E1-8D41-800C-1E89974F59C2}" srcOrd="1" destOrd="0" presId="urn:microsoft.com/office/officeart/2005/8/layout/cycle1"/>
    <dgm:cxn modelId="{686C02A8-4991-4E00-BE3E-18CAE36E2D29}" type="presParOf" srcId="{C4F0EEB1-A133-824A-BAF7-EFC929CA1738}" destId="{9F4DB13C-57BD-0542-9795-23D4CC6909C9}" srcOrd="2" destOrd="0" presId="urn:microsoft.com/office/officeart/2005/8/layout/cycle1"/>
    <dgm:cxn modelId="{25D30AFC-2B2B-4CCA-B386-1205E1ABCB3A}" type="presParOf" srcId="{C4F0EEB1-A133-824A-BAF7-EFC929CA1738}" destId="{029CB9F9-BF16-C24F-8127-569D258F6796}" srcOrd="3" destOrd="0" presId="urn:microsoft.com/office/officeart/2005/8/layout/cycle1"/>
    <dgm:cxn modelId="{AB69AFAC-FD26-4CE1-B094-8A4E0A413656}" type="presParOf" srcId="{C4F0EEB1-A133-824A-BAF7-EFC929CA1738}" destId="{84E05C74-302E-484D-B0F6-716B64444B99}" srcOrd="4" destOrd="0" presId="urn:microsoft.com/office/officeart/2005/8/layout/cycle1"/>
    <dgm:cxn modelId="{F2E2AEC0-5BC2-401A-8711-A4C30E69448A}" type="presParOf" srcId="{C4F0EEB1-A133-824A-BAF7-EFC929CA1738}" destId="{9193F725-8A06-0641-BA99-EC262A89402F}" srcOrd="5" destOrd="0" presId="urn:microsoft.com/office/officeart/2005/8/layout/cycle1"/>
    <dgm:cxn modelId="{C49AE311-451A-402B-8224-CAA344601612}" type="presParOf" srcId="{C4F0EEB1-A133-824A-BAF7-EFC929CA1738}" destId="{CCD7F26E-61FE-3549-A93C-C9D78E88BA46}" srcOrd="6" destOrd="0" presId="urn:microsoft.com/office/officeart/2005/8/layout/cycle1"/>
    <dgm:cxn modelId="{4A400E02-C7C5-4DF2-B595-F059306BE0F7}" type="presParOf" srcId="{C4F0EEB1-A133-824A-BAF7-EFC929CA1738}" destId="{1BC6630B-761F-1345-98BF-82F4C6036C23}" srcOrd="7" destOrd="0" presId="urn:microsoft.com/office/officeart/2005/8/layout/cycle1"/>
    <dgm:cxn modelId="{0493F7EB-A698-4677-8DDE-C464711DA100}" type="presParOf" srcId="{C4F0EEB1-A133-824A-BAF7-EFC929CA1738}" destId="{B9D7AE06-8D52-7E4F-B99E-AB5962AAC1D4}" srcOrd="8" destOrd="0" presId="urn:microsoft.com/office/officeart/2005/8/layout/cycle1"/>
    <dgm:cxn modelId="{65E4ACEC-3CD2-452E-9B8F-BB15845D4558}" type="presParOf" srcId="{C4F0EEB1-A133-824A-BAF7-EFC929CA1738}" destId="{C802DC71-8EB8-094E-84A0-9C8B5C63E227}" srcOrd="9" destOrd="0" presId="urn:microsoft.com/office/officeart/2005/8/layout/cycle1"/>
    <dgm:cxn modelId="{F7C19EFD-C233-4417-AF66-F7FFF550895B}" type="presParOf" srcId="{C4F0EEB1-A133-824A-BAF7-EFC929CA1738}" destId="{A797F9A5-F257-8D46-B4DC-AEADA84C92A5}" srcOrd="10" destOrd="0" presId="urn:microsoft.com/office/officeart/2005/8/layout/cycle1"/>
    <dgm:cxn modelId="{31B2EC17-AE0F-4D1D-96E1-22616CC3CA12}" type="presParOf" srcId="{C4F0EEB1-A133-824A-BAF7-EFC929CA1738}" destId="{893F7F5D-A32B-1A44-86B2-270A63D54EDB}" srcOrd="11"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7C6FC-D6E1-8D41-800C-1E89974F59C2}">
      <dsp:nvSpPr>
        <dsp:cNvPr id="0" name=""/>
        <dsp:cNvSpPr/>
      </dsp:nvSpPr>
      <dsp:spPr>
        <a:xfrm>
          <a:off x="2365784" y="62247"/>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Origen</a:t>
          </a:r>
          <a:endParaRPr lang="es-CR" sz="2200" kern="1200" dirty="0">
            <a:solidFill>
              <a:schemeClr val="bg1"/>
            </a:solidFill>
          </a:endParaRPr>
        </a:p>
      </dsp:txBody>
      <dsp:txXfrm>
        <a:off x="2365784" y="62247"/>
        <a:ext cx="1000236" cy="1000236"/>
      </dsp:txXfrm>
    </dsp:sp>
    <dsp:sp modelId="{9F4DB13C-57BD-0542-9795-23D4CC6909C9}">
      <dsp:nvSpPr>
        <dsp:cNvPr id="0" name=""/>
        <dsp:cNvSpPr/>
      </dsp:nvSpPr>
      <dsp:spPr>
        <a:xfrm>
          <a:off x="603297" y="-882"/>
          <a:ext cx="2825852" cy="2825852"/>
        </a:xfrm>
        <a:prstGeom prst="circularArrow">
          <a:avLst>
            <a:gd name="adj1" fmla="val 6902"/>
            <a:gd name="adj2" fmla="val 465363"/>
            <a:gd name="adj3" fmla="val 549369"/>
            <a:gd name="adj4" fmla="val 20585268"/>
            <a:gd name="adj5" fmla="val 805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E05C74-302E-484D-B0F6-716B64444B99}">
      <dsp:nvSpPr>
        <dsp:cNvPr id="0" name=""/>
        <dsp:cNvSpPr/>
      </dsp:nvSpPr>
      <dsp:spPr>
        <a:xfrm>
          <a:off x="2365784" y="1761604"/>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Tránsito</a:t>
          </a:r>
          <a:endParaRPr lang="es-CR" sz="2200" kern="1200" dirty="0">
            <a:solidFill>
              <a:schemeClr val="bg1"/>
            </a:solidFill>
          </a:endParaRPr>
        </a:p>
      </dsp:txBody>
      <dsp:txXfrm>
        <a:off x="2365784" y="1761604"/>
        <a:ext cx="1000236" cy="1000236"/>
      </dsp:txXfrm>
    </dsp:sp>
    <dsp:sp modelId="{9193F725-8A06-0641-BA99-EC262A89402F}">
      <dsp:nvSpPr>
        <dsp:cNvPr id="0" name=""/>
        <dsp:cNvSpPr/>
      </dsp:nvSpPr>
      <dsp:spPr>
        <a:xfrm>
          <a:off x="603297" y="-882"/>
          <a:ext cx="2825852" cy="2825852"/>
        </a:xfrm>
        <a:prstGeom prst="circularArrow">
          <a:avLst>
            <a:gd name="adj1" fmla="val 6902"/>
            <a:gd name="adj2" fmla="val 465363"/>
            <a:gd name="adj3" fmla="val 5949369"/>
            <a:gd name="adj4" fmla="val 4385268"/>
            <a:gd name="adj5" fmla="val 8053"/>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C6630B-761F-1345-98BF-82F4C6036C23}">
      <dsp:nvSpPr>
        <dsp:cNvPr id="0" name=""/>
        <dsp:cNvSpPr/>
      </dsp:nvSpPr>
      <dsp:spPr>
        <a:xfrm>
          <a:off x="666427" y="1761604"/>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Destino</a:t>
          </a:r>
          <a:endParaRPr lang="es-CR" sz="2200" kern="1200" dirty="0">
            <a:solidFill>
              <a:schemeClr val="bg1"/>
            </a:solidFill>
          </a:endParaRPr>
        </a:p>
      </dsp:txBody>
      <dsp:txXfrm>
        <a:off x="666427" y="1761604"/>
        <a:ext cx="1000236" cy="1000236"/>
      </dsp:txXfrm>
    </dsp:sp>
    <dsp:sp modelId="{B9D7AE06-8D52-7E4F-B99E-AB5962AAC1D4}">
      <dsp:nvSpPr>
        <dsp:cNvPr id="0" name=""/>
        <dsp:cNvSpPr/>
      </dsp:nvSpPr>
      <dsp:spPr>
        <a:xfrm>
          <a:off x="603297" y="-882"/>
          <a:ext cx="2825852" cy="2825852"/>
        </a:xfrm>
        <a:prstGeom prst="circularArrow">
          <a:avLst>
            <a:gd name="adj1" fmla="val 6902"/>
            <a:gd name="adj2" fmla="val 465363"/>
            <a:gd name="adj3" fmla="val 11349369"/>
            <a:gd name="adj4" fmla="val 9785268"/>
            <a:gd name="adj5" fmla="val 805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97F9A5-F257-8D46-B4DC-AEADA84C92A5}">
      <dsp:nvSpPr>
        <dsp:cNvPr id="0" name=""/>
        <dsp:cNvSpPr/>
      </dsp:nvSpPr>
      <dsp:spPr>
        <a:xfrm>
          <a:off x="666427" y="62247"/>
          <a:ext cx="1000236" cy="100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Retorno</a:t>
          </a:r>
          <a:endParaRPr lang="es-CR" sz="2200" kern="1200" dirty="0">
            <a:solidFill>
              <a:schemeClr val="bg1"/>
            </a:solidFill>
          </a:endParaRPr>
        </a:p>
      </dsp:txBody>
      <dsp:txXfrm>
        <a:off x="666427" y="62247"/>
        <a:ext cx="1000236" cy="1000236"/>
      </dsp:txXfrm>
    </dsp:sp>
    <dsp:sp modelId="{893F7F5D-A32B-1A44-86B2-270A63D54EDB}">
      <dsp:nvSpPr>
        <dsp:cNvPr id="0" name=""/>
        <dsp:cNvSpPr/>
      </dsp:nvSpPr>
      <dsp:spPr>
        <a:xfrm>
          <a:off x="603297" y="-882"/>
          <a:ext cx="2825852" cy="2825852"/>
        </a:xfrm>
        <a:prstGeom prst="circularArrow">
          <a:avLst>
            <a:gd name="adj1" fmla="val 6902"/>
            <a:gd name="adj2" fmla="val 465363"/>
            <a:gd name="adj3" fmla="val 16749369"/>
            <a:gd name="adj4" fmla="val 15185268"/>
            <a:gd name="adj5" fmla="val 805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F859E45B-DAC3-417D-8CB6-B52CDD2BE301}" type="datetimeFigureOut">
              <a:rPr lang="es-CR" smtClean="0"/>
              <a:t>28/09/2016</a:t>
            </a:fld>
            <a:endParaRPr lang="es-CR"/>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CF43431B-8413-4A7C-B3C2-8F05D2C4D759}" type="slidenum">
              <a:rPr lang="es-CR" smtClean="0"/>
              <a:t>‹#›</a:t>
            </a:fld>
            <a:endParaRPr lang="es-CR"/>
          </a:p>
        </p:txBody>
      </p:sp>
    </p:spTree>
    <p:extLst>
      <p:ext uri="{BB962C8B-B14F-4D97-AF65-F5344CB8AC3E}">
        <p14:creationId xmlns:p14="http://schemas.microsoft.com/office/powerpoint/2010/main" val="217856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SV" sz="1200" dirty="0" smtClean="0"/>
              <a:t>La salud de la población que se encuentra en tránsito hacia el país de destino se ve afectada por las situaciones específicas que debe enfrentar en el trayecto, producto frecuentemente de su situación de irregularidad, la cual les expone a explotación por parte de traficantes de personas, largos trayectos en condiciones precarias, violencia criminal y sexual. </a:t>
            </a:r>
          </a:p>
          <a:p>
            <a:pPr marL="0" marR="0" indent="0" algn="l" defTabSz="457200" rtl="0" eaLnBrk="1" fontAlgn="auto" latinLnBrk="0" hangingPunct="1">
              <a:lnSpc>
                <a:spcPct val="100000"/>
              </a:lnSpc>
              <a:spcBef>
                <a:spcPts val="0"/>
              </a:spcBef>
              <a:spcAft>
                <a:spcPts val="0"/>
              </a:spcAft>
              <a:buClrTx/>
              <a:buSzTx/>
              <a:buFontTx/>
              <a:buNone/>
              <a:tabLst/>
              <a:defRPr/>
            </a:pPr>
            <a:endParaRPr lang="es-SV"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SV" sz="1200" dirty="0" smtClean="0">
                <a:ea typeface="Calibri"/>
                <a:cs typeface="Times New Roman"/>
              </a:rPr>
              <a:t>Niños, niñas y mujeres son especialmente vulnerables sea a las condiciones extremas del viaje, como a la violencia física y sexual, las cuales pueden tener consecuencias de largo plazo en su salud. </a:t>
            </a:r>
            <a:endParaRPr lang="es-CR" sz="1200" dirty="0" smtClean="0"/>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smtClean="0"/>
          </a:p>
        </p:txBody>
      </p:sp>
      <p:sp>
        <p:nvSpPr>
          <p:cNvPr id="31747" name="Slide Number Placeholder 3"/>
          <p:cNvSpPr>
            <a:spLocks noGrp="1"/>
          </p:cNvSpPr>
          <p:nvPr>
            <p:ph type="sldNum" sz="quarter" idx="5"/>
          </p:nvPr>
        </p:nvSpPr>
        <p:spPr>
          <a:noFill/>
        </p:spPr>
        <p:txBody>
          <a:bodyPr/>
          <a:lstStyle/>
          <a:p>
            <a:fld id="{5CFFE88D-57FA-4575-803B-4C0BC44D289E}" type="slidenum">
              <a:rPr lang="en-US" smtClean="0">
                <a:solidFill>
                  <a:prstClr val="black"/>
                </a:solidFill>
              </a:rPr>
              <a:pPr/>
              <a:t>13</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14</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16</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s-AR" dirty="0" smtClean="0">
              <a:latin typeface="UNFPA-Text"/>
            </a:endParaRPr>
          </a:p>
        </p:txBody>
      </p:sp>
      <p:sp>
        <p:nvSpPr>
          <p:cNvPr id="24579" name="Slide Number Placeholder 3"/>
          <p:cNvSpPr>
            <a:spLocks noGrp="1"/>
          </p:cNvSpPr>
          <p:nvPr>
            <p:ph type="sldNum" sz="quarter" idx="5"/>
          </p:nvPr>
        </p:nvSpPr>
        <p:spPr>
          <a:noFill/>
        </p:spPr>
        <p:txBody>
          <a:bodyPr/>
          <a:lstStyle/>
          <a:p>
            <a:fld id="{3915D83D-B9A8-4EA3-A104-2533421EF6D7}" type="slidenum">
              <a:rPr lang="en-US" smtClean="0">
                <a:solidFill>
                  <a:prstClr val="black"/>
                </a:solidFill>
              </a: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xfrm>
            <a:off x="850900" y="744538"/>
            <a:ext cx="4960938" cy="3722687"/>
          </a:xfrm>
          <a:ln/>
        </p:spPr>
      </p:sp>
      <p:sp>
        <p:nvSpPr>
          <p:cNvPr id="56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21">
              <a:defRPr/>
            </a:pPr>
            <a:endParaRPr lang="en-GB" dirty="0" smtClean="0"/>
          </a:p>
        </p:txBody>
      </p:sp>
      <p:sp>
        <p:nvSpPr>
          <p:cNvPr id="563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887" eaLnBrk="0" hangingPunct="0">
              <a:defRPr sz="4800" b="1">
                <a:solidFill>
                  <a:srgbClr val="FFFF00"/>
                </a:solidFill>
                <a:latin typeface="Garamond" pitchFamily="18" charset="0"/>
              </a:defRPr>
            </a:lvl1pPr>
            <a:lvl2pPr marL="743439" indent="-285939" defTabSz="930887" eaLnBrk="0" hangingPunct="0">
              <a:defRPr sz="4800" b="1">
                <a:solidFill>
                  <a:srgbClr val="FFFF00"/>
                </a:solidFill>
                <a:latin typeface="Garamond" pitchFamily="18" charset="0"/>
              </a:defRPr>
            </a:lvl2pPr>
            <a:lvl3pPr marL="1143752" indent="-228750" defTabSz="930887" eaLnBrk="0" hangingPunct="0">
              <a:defRPr sz="4800" b="1">
                <a:solidFill>
                  <a:srgbClr val="FFFF00"/>
                </a:solidFill>
                <a:latin typeface="Garamond" pitchFamily="18" charset="0"/>
              </a:defRPr>
            </a:lvl3pPr>
            <a:lvl4pPr marL="1601253" indent="-228750" defTabSz="930887" eaLnBrk="0" hangingPunct="0">
              <a:defRPr sz="4800" b="1">
                <a:solidFill>
                  <a:srgbClr val="FFFF00"/>
                </a:solidFill>
                <a:latin typeface="Garamond" pitchFamily="18" charset="0"/>
              </a:defRPr>
            </a:lvl4pPr>
            <a:lvl5pPr marL="2058754" indent="-228750" defTabSz="930887" eaLnBrk="0" hangingPunct="0">
              <a:defRPr sz="4800" b="1">
                <a:solidFill>
                  <a:srgbClr val="FFFF00"/>
                </a:solidFill>
                <a:latin typeface="Garamond" pitchFamily="18" charset="0"/>
              </a:defRPr>
            </a:lvl5pPr>
            <a:lvl6pPr marL="2516254"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6pPr>
            <a:lvl7pPr marL="2973756"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7pPr>
            <a:lvl8pPr marL="3431256"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8pPr>
            <a:lvl9pPr marL="3888757" indent="-228750" algn="ctr" defTabSz="930887" eaLnBrk="0" fontAlgn="base" hangingPunct="0">
              <a:spcBef>
                <a:spcPct val="20000"/>
              </a:spcBef>
              <a:spcAft>
                <a:spcPct val="0"/>
              </a:spcAft>
              <a:buClr>
                <a:schemeClr val="hlink"/>
              </a:buClr>
              <a:buSzPct val="70000"/>
              <a:buFont typeface="Wingdings" pitchFamily="2" charset="2"/>
              <a:defRPr sz="4800" b="1">
                <a:solidFill>
                  <a:srgbClr val="FFFF00"/>
                </a:solidFill>
                <a:latin typeface="Garamond" pitchFamily="18" charset="0"/>
              </a:defRPr>
            </a:lvl9pPr>
          </a:lstStyle>
          <a:p>
            <a:pPr eaLnBrk="1" hangingPunct="1"/>
            <a:fld id="{F4966950-263B-41FD-8B18-FEDA23298BC0}" type="slidenum">
              <a:rPr lang="es-ES" sz="1200" b="0">
                <a:solidFill>
                  <a:prstClr val="black"/>
                </a:solidFill>
                <a:latin typeface="Arial" charset="0"/>
              </a:rPr>
              <a:pPr eaLnBrk="1" hangingPunct="1"/>
              <a:t>18</a:t>
            </a:fld>
            <a:endParaRPr lang="es-ES" sz="1200" b="0">
              <a:solidFill>
                <a:prstClr val="black"/>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19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SV" altLang="es-CR"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VIH y prácticas de salud sexual y reproductiva: tránsito</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s-SV" altLang="es-CR"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s-CR" altLang="es-CR" sz="1400" b="0" i="0" u="none" strike="noStrike" cap="none" normalizeH="0" baseline="0" dirty="0" smtClean="0">
              <a:ln>
                <a:noFill/>
              </a:ln>
              <a:solidFill>
                <a:schemeClr val="bg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SV" altLang="es-CR" sz="2400" dirty="0" smtClean="0">
                <a:solidFill>
                  <a:schemeClr val="bg1"/>
                </a:solidFill>
                <a:latin typeface="Calibri" pitchFamily="34" charset="0"/>
                <a:ea typeface="Calibri" pitchFamily="34" charset="0"/>
                <a:cs typeface="Times New Roman" pitchFamily="18" charset="0"/>
              </a:rPr>
              <a:t>Aprox. 50%: acceso a información </a:t>
            </a:r>
            <a:r>
              <a:rPr kumimoji="0" lang="es-SV"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sobre </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VIH-SIDA</a:t>
            </a:r>
          </a:p>
          <a:p>
            <a:pPr marL="742950" lvl="1" indent="-285750" algn="just" eaLnBrk="0" hangingPunct="0">
              <a:buFont typeface="Arial" panose="020B0604020202020204" pitchFamily="34" charset="0"/>
              <a:buChar char="•"/>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Adquiridos principalmente en su país de origen</a:t>
            </a:r>
          </a:p>
          <a:p>
            <a:pPr marL="742950" lvl="1" indent="-285750" algn="just" eaLnBrk="0" hangingPunct="0">
              <a:buFont typeface="Arial" panose="020B0604020202020204" pitchFamily="34" charset="0"/>
              <a:buChar char="•"/>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Medios de comunicación</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y </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campañas de</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Ministerios</a:t>
            </a:r>
          </a:p>
          <a:p>
            <a:pPr marL="742950" lvl="1" indent="-285750" algn="just" eaLnBrk="0" hangingPunct="0">
              <a:buFont typeface="Arial" panose="020B0604020202020204" pitchFamily="34" charset="0"/>
              <a:buChar char="•"/>
            </a:pPr>
            <a:endPar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Prueba de VIH:  43% alguna  vez</a:t>
            </a:r>
            <a:r>
              <a:rPr lang="es-CR" altLang="es-CR" sz="2400" dirty="0" smtClean="0">
                <a:solidFill>
                  <a:schemeClr val="bg1"/>
                </a:solidFill>
                <a:latin typeface="Calibri" pitchFamily="34" charset="0"/>
                <a:ea typeface="Calibri" pitchFamily="34" charset="0"/>
                <a:cs typeface="Times New Roman" pitchFamily="18" charset="0"/>
              </a:rPr>
              <a:t>; en Guatemala</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R" altLang="es-CR" sz="2400" dirty="0" smtClean="0">
                <a:solidFill>
                  <a:schemeClr val="bg1"/>
                </a:solidFill>
                <a:latin typeface="Calibri" pitchFamily="34" charset="0"/>
                <a:ea typeface="Calibri" pitchFamily="34" charset="0"/>
                <a:cs typeface="Times New Roman" pitchFamily="18" charset="0"/>
              </a:rPr>
              <a:t>                             53% El Salvador: indican </a:t>
            </a:r>
            <a:r>
              <a:rPr lang="es-CR" altLang="es-CR" sz="2400" dirty="0" err="1" smtClean="0">
                <a:solidFill>
                  <a:schemeClr val="bg1"/>
                </a:solidFill>
                <a:latin typeface="Calibri" pitchFamily="34" charset="0"/>
                <a:ea typeface="Calibri" pitchFamily="34" charset="0"/>
                <a:cs typeface="Times New Roman" pitchFamily="18" charset="0"/>
              </a:rPr>
              <a:t>pb</a:t>
            </a:r>
            <a:r>
              <a:rPr lang="es-CR" altLang="es-CR" sz="2400" dirty="0" smtClean="0">
                <a:solidFill>
                  <a:schemeClr val="bg1"/>
                </a:solidFill>
                <a:latin typeface="Calibri" pitchFamily="34" charset="0"/>
                <a:ea typeface="Calibri" pitchFamily="34" charset="0"/>
                <a:cs typeface="Times New Roman" pitchFamily="18" charset="0"/>
              </a:rPr>
              <a:t> en origen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Mayoría de casos reportó relaciones sexuales sin ningún método de protección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s-CR" altLang="es-CR" sz="2400" dirty="0" smtClean="0">
              <a:solidFill>
                <a:schemeClr val="bg1"/>
              </a:solidFill>
              <a:latin typeface="Calibri" pitchFamily="34" charset="0"/>
              <a:ea typeface="Calibri" pitchFamily="34"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CR" altLang="es-CR" sz="2400" dirty="0" smtClean="0">
                <a:solidFill>
                  <a:schemeClr val="bg1"/>
                </a:solidFill>
                <a:latin typeface="Calibri" pitchFamily="34" charset="0"/>
                <a:ea typeface="Calibri" pitchFamily="34" charset="0"/>
                <a:cs typeface="Times New Roman" pitchFamily="18" charset="0"/>
              </a:rPr>
              <a:t>Amplio p</a:t>
            </a:r>
            <a:r>
              <a:rPr kumimoji="0" lang="es-CR" altLang="es-CR" sz="24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orcentaje de mujeres se aplicaron anticonceptivos inyectables al inicio del</a:t>
            </a:r>
            <a:r>
              <a:rPr kumimoji="0" lang="es-CR" altLang="es-CR" sz="2400" b="0" i="0" u="none" strike="noStrike" cap="none" normalizeH="0" dirty="0" smtClean="0">
                <a:ln>
                  <a:noFill/>
                </a:ln>
                <a:solidFill>
                  <a:schemeClr val="bg1"/>
                </a:solidFill>
                <a:effectLst/>
                <a:latin typeface="Calibri" pitchFamily="34" charset="0"/>
                <a:ea typeface="Calibri" pitchFamily="34" charset="0"/>
                <a:cs typeface="Times New Roman" pitchFamily="18" charset="0"/>
              </a:rPr>
              <a:t> proceso migratorio</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21</a:t>
            </a:fld>
            <a:endParaRPr lang="en-US"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22</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s-ES" sz="10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dirty="0" smtClean="0"/>
          </a:p>
        </p:txBody>
      </p:sp>
      <p:sp>
        <p:nvSpPr>
          <p:cNvPr id="29699" name="Slide Number Placeholder 3"/>
          <p:cNvSpPr>
            <a:spLocks noGrp="1"/>
          </p:cNvSpPr>
          <p:nvPr>
            <p:ph type="sldNum" sz="quarter" idx="5"/>
          </p:nvPr>
        </p:nvSpPr>
        <p:spPr>
          <a:noFill/>
        </p:spPr>
        <p:txBody>
          <a:bodyPr/>
          <a:lstStyle/>
          <a:p>
            <a:fld id="{5FD0A28B-E8A2-46B9-B508-D19EE42526AC}"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algn="just"/>
            <a:r>
              <a:rPr lang="es-CR" sz="1200" b="1" dirty="0" smtClean="0"/>
              <a:t>Consecuencias particulares </a:t>
            </a:r>
            <a:r>
              <a:rPr lang="es-CR" sz="1200" dirty="0" smtClean="0"/>
              <a:t>derivadas de la condición específica de la población como migrante indocumentada, y las condiciones de cada individuo, en el ciclo migratorio.</a:t>
            </a:r>
          </a:p>
          <a:p>
            <a:pPr algn="just"/>
            <a:endParaRPr lang="es-CR" sz="1050" dirty="0" smtClean="0"/>
          </a:p>
          <a:p>
            <a:pPr algn="just"/>
            <a:r>
              <a:rPr lang="es-CR" sz="1200" dirty="0" smtClean="0"/>
              <a:t>Las </a:t>
            </a:r>
            <a:r>
              <a:rPr lang="es-CR" sz="1200" b="1" dirty="0" smtClean="0"/>
              <a:t>consecuencias diferenciadas </a:t>
            </a:r>
            <a:r>
              <a:rPr lang="es-CR" sz="1200" dirty="0" smtClean="0"/>
              <a:t>que son expresión de factores de vulnerabilidad específicos para ciertas poblaciones de migrantes de acuerdo a sus </a:t>
            </a:r>
            <a:r>
              <a:rPr lang="es-CR" sz="1200" b="1" dirty="0" smtClean="0"/>
              <a:t>condiciones de género, etnia, orientación sexual y edad.</a:t>
            </a:r>
          </a:p>
          <a:p>
            <a:pPr algn="just"/>
            <a:endParaRPr lang="es-CR" sz="1050" dirty="0" smtClean="0"/>
          </a:p>
          <a:p>
            <a:pPr algn="just"/>
            <a:r>
              <a:rPr lang="es-CR" sz="1200" dirty="0" smtClean="0"/>
              <a:t>Las </a:t>
            </a:r>
            <a:r>
              <a:rPr lang="es-CR" sz="1200" b="1" dirty="0" smtClean="0"/>
              <a:t>consecuencias a mediano y largo plazo </a:t>
            </a:r>
            <a:r>
              <a:rPr lang="es-CR" sz="1200" dirty="0" smtClean="0"/>
              <a:t>en la salud de la población migrante a partir de las distintas situaciones y experiencias que viven las personas durante el ciclo migratorio.</a:t>
            </a:r>
          </a:p>
          <a:p>
            <a:endParaRPr lang="es-CR" sz="1200" dirty="0" smtClean="0"/>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p:sp>
      <p:sp>
        <p:nvSpPr>
          <p:cNvPr id="17411"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s-CR" altLang="es-C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smtClean="0">
                <a:solidFill>
                  <a:schemeClr val="tx1"/>
                </a:solidFill>
                <a:latin typeface="+mn-lt"/>
                <a:ea typeface="+mn-ea"/>
                <a:cs typeface="+mn-cs"/>
              </a:rPr>
              <a:t>En este respecto, los informes nacionales indican que si bien un porcentaje importante de las familias fragmentadas viven en casa propia (67% para el caso de Guatemala), también presentan altos grados de hacinamiento, indicando, por lo tanto, persistentes carencias en las condiciones de vida de estas familias. </a:t>
            </a:r>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smtClean="0">
                <a:solidFill>
                  <a:schemeClr val="tx1"/>
                </a:solidFill>
                <a:latin typeface="+mn-lt"/>
                <a:ea typeface="+mn-ea"/>
                <a:cs typeface="+mn-cs"/>
              </a:rPr>
              <a:t>En este respecto, los informes nacionales indican que si bien un porcentaje importante de las familias fragmentadas viven en casa propia (67% para el caso de Guatemala), también presentan altos grados de hacinamiento, indicando, por lo tanto, persistentes carencias en las condiciones de vida de estas familias. </a:t>
            </a:r>
          </a:p>
          <a:p>
            <a:pPr marL="0" marR="0" indent="0" algn="l" defTabSz="914400" rtl="0" eaLnBrk="1" fontAlgn="auto" latinLnBrk="0" hangingPunct="1">
              <a:lnSpc>
                <a:spcPct val="100000"/>
              </a:lnSpc>
              <a:spcBef>
                <a:spcPts val="0"/>
              </a:spcBef>
              <a:spcAft>
                <a:spcPts val="0"/>
              </a:spcAft>
              <a:buClrTx/>
              <a:buSzTx/>
              <a:buFontTx/>
              <a:buNone/>
              <a:tabLst/>
              <a:defRPr/>
            </a:pPr>
            <a:endParaRPr lang="es-C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GT" sz="1200" dirty="0" smtClean="0">
                <a:latin typeface="+mn-lt"/>
                <a:ea typeface="Calibri"/>
                <a:cs typeface="Times New Roman"/>
              </a:rPr>
              <a:t>La presencia de condiciones de este tipo, que requieren atención y tratamientos  de largo plazo, aunque en miembros particulares de la familias, sería un elemento contribuyente al elevado porcentaje de uso de las remesas en gastos médicos. </a:t>
            </a:r>
            <a:endParaRPr lang="es-CR" sz="1100" dirty="0" smtClean="0">
              <a:latin typeface="+mn-lt"/>
              <a:ea typeface="Calibri"/>
              <a:cs typeface="Times New Roman"/>
            </a:endParaRPr>
          </a:p>
          <a:p>
            <a:endParaRPr lang="es-CR"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R" sz="1200" kern="1200" dirty="0" smtClean="0">
              <a:solidFill>
                <a:schemeClr val="tx1"/>
              </a:solidFill>
              <a:latin typeface="+mn-lt"/>
              <a:ea typeface="+mn-ea"/>
              <a:cs typeface="+mn-cs"/>
            </a:endParaRPr>
          </a:p>
          <a:p>
            <a:endParaRPr lang="en-US" dirty="0" smtClean="0"/>
          </a:p>
        </p:txBody>
      </p:sp>
      <p:sp>
        <p:nvSpPr>
          <p:cNvPr id="38915" name="Slide Number Placeholder 3"/>
          <p:cNvSpPr>
            <a:spLocks noGrp="1"/>
          </p:cNvSpPr>
          <p:nvPr>
            <p:ph type="sldNum" sz="quarter" idx="5"/>
          </p:nvPr>
        </p:nvSpPr>
        <p:spPr>
          <a:noFill/>
        </p:spPr>
        <p:txBody>
          <a:bodyPr/>
          <a:lstStyle/>
          <a:p>
            <a:fld id="{61905D69-6CA5-473E-BC1E-CCE44F88A811}" type="slidenum">
              <a:rPr lang="en-US" smtClean="0">
                <a:solidFill>
                  <a:prstClr val="black"/>
                </a:solidFill>
              </a:rPr>
              <a:pPr/>
              <a:t>7</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p:sp>
      <p:sp>
        <p:nvSpPr>
          <p:cNvPr id="1638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marL="203200" indent="-203200" eaLnBrk="1"/>
            <a:endParaRPr lang="es-CR" altLang="es-C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1948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80710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57161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5CE43C-BC76-4911-8FA7-A5D85E2D6124}"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ADB3D7-D31F-4807-909C-5D3AD45634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376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C466B-03E9-43E8-84FA-C8CE47E72224}"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F1DA0-4C22-4EC7-88BF-FCF9068459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4730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E4A946-8D71-4970-937F-CDC0956B58D6}"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AEACE9-7972-4819-BA02-6EB4818214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33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FCE6B1-6711-4B01-A504-DA01598953B3}"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25D868-D944-4179-AA24-F8BF3B2BB4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781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C18DD0-4FEC-4BAE-88A5-29E31E01CA68}" type="datetimeFigureOut">
              <a:rPr lang="en-US">
                <a:solidFill>
                  <a:prstClr val="black">
                    <a:tint val="75000"/>
                  </a:prstClr>
                </a:solidFill>
              </a:rPr>
              <a:pPr>
                <a:defRPr/>
              </a:pPr>
              <a:t>9/28/2016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6D395E5-C7E9-4CA6-A3C7-B9E2050FE4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3103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E1E29B-1CDF-45AD-9CF0-EB78C6C84A14}" type="datetimeFigureOut">
              <a:rPr lang="en-US">
                <a:solidFill>
                  <a:prstClr val="black">
                    <a:tint val="75000"/>
                  </a:prstClr>
                </a:solidFill>
              </a:rPr>
              <a:pPr>
                <a:defRPr/>
              </a:pPr>
              <a:t>9/28/2016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7104F6-575B-4078-839E-FAEDF6812A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454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6C9672-B474-4334-8780-66EFA3A94226}" type="datetimeFigureOut">
              <a:rPr lang="en-US">
                <a:solidFill>
                  <a:prstClr val="black">
                    <a:tint val="75000"/>
                  </a:prstClr>
                </a:solidFill>
              </a:rPr>
              <a:pPr>
                <a:defRPr/>
              </a:pPr>
              <a:t>9/28/2016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BD0296A-D6BF-4E1A-8ED6-40788A2311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845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A7527C-5251-4BB6-8C81-5284A18AFD38}"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EC0C02D-9CFC-44F4-B96E-206FE31221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849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516452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178B52-84DD-4F6E-9E72-D6D96A1C89FE}" type="datetimeFigureOut">
              <a:rPr lang="en-US">
                <a:solidFill>
                  <a:prstClr val="black">
                    <a:tint val="75000"/>
                  </a:prstClr>
                </a:solidFill>
              </a:rPr>
              <a:pPr>
                <a:defRPr/>
              </a:pPr>
              <a:t>9/28/2016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F12604-1B82-4015-B1B9-C84B184931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3922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7CC601-D57E-449C-B62C-52B545E2A649}"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97225D-CC2C-4FF9-B851-D4903B1312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104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0C49D3-6E8E-4EBA-A6D7-C2368521102B}" type="datetimeFigureOut">
              <a:rPr lang="en-US">
                <a:solidFill>
                  <a:prstClr val="black">
                    <a:tint val="75000"/>
                  </a:prstClr>
                </a:solidFill>
              </a:rPr>
              <a:pPr>
                <a:defRPr/>
              </a:pPr>
              <a:t>9/28/2016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43658D-5A3F-429D-9889-7FEA7CF03D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19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grpSp>
        <p:nvGrpSpPr>
          <p:cNvPr id="7" name="Group 6"/>
          <p:cNvGrpSpPr/>
          <p:nvPr userDrawn="1"/>
        </p:nvGrpSpPr>
        <p:grpSpPr>
          <a:xfrm>
            <a:off x="489254" y="1240871"/>
            <a:ext cx="8180070" cy="4383248"/>
            <a:chOff x="813722" y="1255552"/>
            <a:chExt cx="8180070" cy="4383248"/>
          </a:xfrm>
        </p:grpSpPr>
        <p:sp>
          <p:nvSpPr>
            <p:cNvPr id="113" name="Rectangle 112"/>
            <p:cNvSpPr/>
            <p:nvPr userDrawn="1"/>
          </p:nvSpPr>
          <p:spPr>
            <a:xfrm>
              <a:off x="813722" y="1255552"/>
              <a:ext cx="8180070" cy="4383248"/>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grpSp>
          <p:nvGrpSpPr>
            <p:cNvPr id="94" name="Group 93"/>
            <p:cNvGrpSpPr/>
            <p:nvPr/>
          </p:nvGrpSpPr>
          <p:grpSpPr>
            <a:xfrm>
              <a:off x="838201" y="1359016"/>
              <a:ext cx="8077200" cy="4127383"/>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96356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85386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1748" y="3276600"/>
            <a:ext cx="9142252"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6" name="Straight Connector 95"/>
          <p:cNvCxnSpPr/>
          <p:nvPr/>
        </p:nvCxnSpPr>
        <p:spPr>
          <a:xfrm>
            <a:off x="0" y="34290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905" y="4724400"/>
            <a:ext cx="9144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itle 94"/>
          <p:cNvSpPr>
            <a:spLocks noGrp="1"/>
          </p:cNvSpPr>
          <p:nvPr>
            <p:ph type="title"/>
          </p:nvPr>
        </p:nvSpPr>
        <p:spPr>
          <a:xfrm>
            <a:off x="452396" y="3505200"/>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91" name="Footer Placeholder 90"/>
          <p:cNvSpPr>
            <a:spLocks noGrp="1"/>
          </p:cNvSpPr>
          <p:nvPr>
            <p:ph type="ftr" sz="quarter" idx="11"/>
          </p:nvPr>
        </p:nvSpPr>
        <p:spPr/>
        <p:txBody>
          <a:bodyPr/>
          <a:lstStyle/>
          <a:p>
            <a:endParaRPr lang="en-US">
              <a:solidFill>
                <a:srgbClr val="575F6D"/>
              </a:solidFill>
            </a:endParaRPr>
          </a:p>
        </p:txBody>
      </p:sp>
      <p:sp>
        <p:nvSpPr>
          <p:cNvPr id="92" name="Slide Number Placeholder 91"/>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98" name="Rectangle 97"/>
          <p:cNvSpPr/>
          <p:nvPr userDrawn="1"/>
        </p:nvSpPr>
        <p:spPr>
          <a:xfrm>
            <a:off x="1748" y="228600"/>
            <a:ext cx="9142252" cy="685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99" name="Straight Connector 98"/>
          <p:cNvCxnSpPr/>
          <p:nvPr userDrawn="1"/>
        </p:nvCxnSpPr>
        <p:spPr>
          <a:xfrm>
            <a:off x="0" y="227012"/>
            <a:ext cx="91440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0" y="912812"/>
            <a:ext cx="91440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101" name="Text Placeholder 2"/>
          <p:cNvSpPr>
            <a:spLocks noGrp="1"/>
          </p:cNvSpPr>
          <p:nvPr>
            <p:ph type="body" idx="13"/>
          </p:nvPr>
        </p:nvSpPr>
        <p:spPr>
          <a:xfrm>
            <a:off x="457200" y="347351"/>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1076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2382611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1842600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533400"/>
          </a:xfrm>
          <a:solidFill>
            <a:schemeClr val="bg1"/>
          </a:solidFill>
        </p:spPr>
        <p:txBody>
          <a:body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8771" y="6286966"/>
            <a:ext cx="2204812" cy="584336"/>
            <a:chOff x="2961899" y="6273664"/>
            <a:chExt cx="2204812" cy="584336"/>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t="-1"/>
            <a:stretch/>
          </p:blipFill>
          <p:spPr bwMode="auto">
            <a:xfrm>
              <a:off x="3037460" y="6273690"/>
              <a:ext cx="1964552" cy="56958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762000"/>
            <a:ext cx="8821277" cy="0"/>
          </a:xfrm>
          <a:prstGeom prst="line">
            <a:avLst/>
          </a:prstGeom>
        </p:spPr>
        <p:style>
          <a:lnRef idx="3">
            <a:schemeClr val="accent1"/>
          </a:lnRef>
          <a:fillRef idx="0">
            <a:schemeClr val="accent1"/>
          </a:fillRef>
          <a:effectRef idx="2">
            <a:schemeClr val="accent1"/>
          </a:effectRef>
          <a:fontRef idx="minor">
            <a:schemeClr val="tx1"/>
          </a:fontRef>
        </p:style>
      </p:cxnSp>
      <p:sp>
        <p:nvSpPr>
          <p:cNvPr id="101" name="Content Placeholder 2"/>
          <p:cNvSpPr>
            <a:spLocks noGrp="1"/>
          </p:cNvSpPr>
          <p:nvPr>
            <p:ph sz="half" idx="1"/>
          </p:nvPr>
        </p:nvSpPr>
        <p:spPr>
          <a:xfrm>
            <a:off x="173040" y="1189037"/>
            <a:ext cx="877625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5" name="Title 1"/>
          <p:cNvSpPr txBox="1">
            <a:spLocks/>
          </p:cNvSpPr>
          <p:nvPr userDrawn="1"/>
        </p:nvSpPr>
        <p:spPr>
          <a:xfrm>
            <a:off x="155575" y="152400"/>
            <a:ext cx="8850310" cy="582430"/>
          </a:xfrm>
          <a:prstGeom prst="rect">
            <a:avLst/>
          </a:prstGeom>
          <a:solidFill>
            <a:schemeClr val="accent5">
              <a:lumMod val="40000"/>
              <a:lumOff val="60000"/>
            </a:schemeClr>
          </a:solidFill>
        </p:spPr>
        <p:txBody>
          <a:bodyPr vert="horz" lIns="91440" tIns="45720" rIns="91440" bIns="45720" rtlCol="0" anchor="b">
            <a:normAutofit fontScale="97500" lnSpcReduction="10000"/>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endParaRPr lang="en-US" dirty="0">
              <a:ln w="13335" cmpd="sng">
                <a:noFill/>
                <a:prstDash val="solid"/>
              </a:ln>
              <a:solidFill>
                <a:srgbClr val="7598D9">
                  <a:lumMod val="50000"/>
                </a:srgbClr>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60005795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66191" y="152400"/>
            <a:ext cx="8839694" cy="838200"/>
          </a:xfrm>
          <a:solidFill>
            <a:schemeClr val="accent5">
              <a:lumMod val="40000"/>
              <a:lumOff val="60000"/>
            </a:schemeClr>
          </a:solidFill>
        </p:spPr>
        <p:txBody>
          <a:bodyPr/>
          <a:lstStyle>
            <a:lvl1pPr>
              <a:defRPr>
                <a:ln w="13335" cmpd="sng">
                  <a:noFill/>
                  <a:prstDash val="solid"/>
                </a:ln>
                <a:solidFill>
                  <a:schemeClr val="accent2">
                    <a:lumMod val="50000"/>
                  </a:schemeClr>
                </a:solidFill>
                <a:effectLst>
                  <a:outerShdw blurRad="50800" dist="38100" dir="2700000" algn="tl" rotWithShape="0">
                    <a:prstClr val="black">
                      <a:alpha val="40000"/>
                    </a:prstClr>
                  </a:outerShdw>
                </a:effectLst>
              </a:defRPr>
            </a:lvl1pPr>
          </a:lstStyle>
          <a:p>
            <a:r>
              <a:rPr lang="en-US" dirty="0" smtClean="0"/>
              <a:t>Click to edit Master title style</a:t>
            </a:r>
            <a:endParaRPr lang="en-US" dirty="0"/>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cxnSp>
        <p:nvCxnSpPr>
          <p:cNvPr id="100" name="Straight Connector 99"/>
          <p:cNvCxnSpPr/>
          <p:nvPr userDrawn="1"/>
        </p:nvCxnSpPr>
        <p:spPr>
          <a:xfrm>
            <a:off x="166191" y="990600"/>
            <a:ext cx="882127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365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6A6AA-EC43-4E36-9650-DBB5E65E85B9}" type="datetimeFigureOut">
              <a:rPr lang="es-CR" smtClean="0"/>
              <a:t>28/09/2016</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22618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7" name="Rectangle 96"/>
          <p:cNvSpPr/>
          <p:nvPr userDrawn="1"/>
        </p:nvSpPr>
        <p:spPr>
          <a:xfrm>
            <a:off x="0" y="6250132"/>
            <a:ext cx="9144000" cy="593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92"/>
          <p:cNvGrpSpPr/>
          <p:nvPr userDrawn="1"/>
        </p:nvGrpSpPr>
        <p:grpSpPr>
          <a:xfrm>
            <a:off x="90632" y="6271065"/>
            <a:ext cx="8991600" cy="586935"/>
            <a:chOff x="1" y="-30477"/>
            <a:chExt cx="9067799" cy="4526284"/>
          </a:xfrm>
        </p:grpSpPr>
        <p:cxnSp>
          <p:nvCxnSpPr>
            <p:cNvPr id="7" name="Straight Connector 6"/>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8876666" y="102789"/>
              <a:ext cx="114140" cy="439301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3276600" y="6273638"/>
            <a:ext cx="2204812" cy="584362"/>
            <a:chOff x="2961899" y="6273664"/>
            <a:chExt cx="2204812" cy="584362"/>
          </a:xfrm>
        </p:grpSpPr>
        <p:sp>
          <p:nvSpPr>
            <p:cNvPr id="91" name="Rectangle 90"/>
            <p:cNvSpPr/>
            <p:nvPr userDrawn="1"/>
          </p:nvSpPr>
          <p:spPr>
            <a:xfrm>
              <a:off x="2961899" y="6273664"/>
              <a:ext cx="2204812" cy="58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0" name="Picture 2" descr="https://upload.wikimedia.org/wikipedia/en/thumb/1/1e/IOM-OIM.svg/1280px-IOM-OIM.svg.png"/>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a:stretch/>
          </p:blipFill>
          <p:spPr bwMode="auto">
            <a:xfrm>
              <a:off x="3037460" y="6273690"/>
              <a:ext cx="1964552" cy="584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6" name="Straight Connector 95"/>
          <p:cNvCxnSpPr/>
          <p:nvPr userDrawn="1"/>
        </p:nvCxnSpPr>
        <p:spPr>
          <a:xfrm>
            <a:off x="0" y="625638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610600" y="6416675"/>
            <a:ext cx="453357" cy="365125"/>
          </a:xfrm>
          <a:solidFill>
            <a:schemeClr val="bg1"/>
          </a:solidFill>
        </p:spPr>
        <p:txBody>
          <a:bodyPr/>
          <a:lstStyle>
            <a:lvl1pPr>
              <a:defRPr b="1">
                <a:solidFill>
                  <a:srgbClr val="002060"/>
                </a:solidFill>
                <a:latin typeface="+mj-lt"/>
              </a:defRPr>
            </a:lvl1pPr>
          </a:lstStyle>
          <a:p>
            <a:fld id="{00690C2E-861A-480D-B09E-7F06A2AFFC3D}" type="slidenum">
              <a:rPr lang="en-US" smtClean="0"/>
              <a:pPr/>
              <a:t>‹#›</a:t>
            </a:fld>
            <a:endParaRPr lang="en-US" dirty="0"/>
          </a:p>
        </p:txBody>
      </p:sp>
    </p:spTree>
    <p:extLst>
      <p:ext uri="{BB962C8B-B14F-4D97-AF65-F5344CB8AC3E}">
        <p14:creationId xmlns:p14="http://schemas.microsoft.com/office/powerpoint/2010/main" val="317946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3286747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6776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34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804115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9B880-CD8C-4972-A04F-5FF51A9AB104}" type="datetimeFigureOut">
              <a:rPr lang="en-US" smtClean="0">
                <a:solidFill>
                  <a:srgbClr val="575F6D"/>
                </a:solidFill>
              </a:rPr>
              <a:pPr/>
              <a:t>9/28/2016</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00690C2E-861A-480D-B09E-7F06A2AFFC3D}" type="slidenum">
              <a:rPr lang="en-US" smtClean="0">
                <a:solidFill>
                  <a:srgbClr val="575F6D"/>
                </a:solidFill>
              </a:rPr>
              <a:pPr/>
              <a:t>‹#›</a:t>
            </a:fld>
            <a:endParaRPr lang="en-US">
              <a:solidFill>
                <a:srgbClr val="575F6D"/>
              </a:solidFill>
            </a:endParaRPr>
          </a:p>
        </p:txBody>
      </p:sp>
    </p:spTree>
    <p:extLst>
      <p:ext uri="{BB962C8B-B14F-4D97-AF65-F5344CB8AC3E}">
        <p14:creationId xmlns:p14="http://schemas.microsoft.com/office/powerpoint/2010/main" val="423092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080582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621956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1393428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43532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1275211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8" name="Footer Placeholder 7"/>
          <p:cNvSpPr>
            <a:spLocks noGrp="1"/>
          </p:cNvSpPr>
          <p:nvPr>
            <p:ph type="ftr" sz="quarter" idx="11"/>
          </p:nvPr>
        </p:nvSpPr>
        <p:spPr/>
        <p:txBody>
          <a:bodyPr/>
          <a:lstStyle/>
          <a:p>
            <a:endParaRPr lang="es-CR">
              <a:solidFill>
                <a:prstClr val="black">
                  <a:tint val="75000"/>
                </a:prstClr>
              </a:solidFill>
            </a:endParaRPr>
          </a:p>
        </p:txBody>
      </p:sp>
      <p:sp>
        <p:nvSpPr>
          <p:cNvPr id="9" name="Slide Number Placeholder 8"/>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565875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4" name="Footer Placeholder 3"/>
          <p:cNvSpPr>
            <a:spLocks noGrp="1"/>
          </p:cNvSpPr>
          <p:nvPr>
            <p:ph type="ftr" sz="quarter" idx="11"/>
          </p:nvPr>
        </p:nvSpPr>
        <p:spPr/>
        <p:txBody>
          <a:bodyPr/>
          <a:lstStyle/>
          <a:p>
            <a:endParaRPr lang="es-CR">
              <a:solidFill>
                <a:prstClr val="black">
                  <a:tint val="75000"/>
                </a:prstClr>
              </a:solidFill>
            </a:endParaRPr>
          </a:p>
        </p:txBody>
      </p:sp>
      <p:sp>
        <p:nvSpPr>
          <p:cNvPr id="5" name="Slide Number Placeholder 4"/>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1364597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3" name="Footer Placeholder 2"/>
          <p:cNvSpPr>
            <a:spLocks noGrp="1"/>
          </p:cNvSpPr>
          <p:nvPr>
            <p:ph type="ftr" sz="quarter" idx="11"/>
          </p:nvPr>
        </p:nvSpPr>
        <p:spPr/>
        <p:txBody>
          <a:bodyPr/>
          <a:lstStyle/>
          <a:p>
            <a:endParaRPr lang="es-CR">
              <a:solidFill>
                <a:prstClr val="black">
                  <a:tint val="75000"/>
                </a:prstClr>
              </a:solidFill>
            </a:endParaRPr>
          </a:p>
        </p:txBody>
      </p:sp>
      <p:sp>
        <p:nvSpPr>
          <p:cNvPr id="4" name="Slide Number Placeholder 3"/>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638430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430610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6" name="Footer Placeholder 5"/>
          <p:cNvSpPr>
            <a:spLocks noGrp="1"/>
          </p:cNvSpPr>
          <p:nvPr>
            <p:ph type="ftr" sz="quarter" idx="11"/>
          </p:nvPr>
        </p:nvSpPr>
        <p:spPr/>
        <p:txBody>
          <a:bodyPr/>
          <a:lstStyle/>
          <a:p>
            <a:endParaRPr lang="es-CR">
              <a:solidFill>
                <a:prstClr val="black">
                  <a:tint val="75000"/>
                </a:prstClr>
              </a:solidFill>
            </a:endParaRPr>
          </a:p>
        </p:txBody>
      </p:sp>
      <p:sp>
        <p:nvSpPr>
          <p:cNvPr id="7" name="Slide Number Placeholder 6"/>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328085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937316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11"/>
          </p:nvPr>
        </p:nvSpPr>
        <p:spPr/>
        <p:txBody>
          <a:bodyPr/>
          <a:lstStyle/>
          <a:p>
            <a:endParaRPr lang="es-CR">
              <a:solidFill>
                <a:prstClr val="black">
                  <a:tint val="75000"/>
                </a:prstClr>
              </a:solidFill>
            </a:endParaRPr>
          </a:p>
        </p:txBody>
      </p:sp>
      <p:sp>
        <p:nvSpPr>
          <p:cNvPr id="6" name="Slide Number Placeholder 5"/>
          <p:cNvSpPr>
            <a:spLocks noGrp="1"/>
          </p:cNvSpPr>
          <p:nvPr>
            <p:ph type="sldNum" sz="quarter" idx="12"/>
          </p:nvPr>
        </p:nvSpPr>
        <p:spPr/>
        <p:txBody>
          <a:body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28714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91A6A6AA-EC43-4E36-9650-DBB5E65E85B9}" type="datetimeFigureOut">
              <a:rPr lang="es-CR" smtClean="0"/>
              <a:t>28/09/2016</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224154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91A6A6AA-EC43-4E36-9650-DBB5E65E85B9}" type="datetimeFigureOut">
              <a:rPr lang="es-CR" smtClean="0"/>
              <a:t>28/09/2016</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32580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6A6AA-EC43-4E36-9650-DBB5E65E85B9}" type="datetimeFigureOut">
              <a:rPr lang="es-CR" smtClean="0"/>
              <a:t>28/09/2016</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7757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42790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A6A6AA-EC43-4E36-9650-DBB5E65E85B9}" type="datetimeFigureOut">
              <a:rPr lang="es-CR" smtClean="0"/>
              <a:t>28/09/2016</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557BC10-34C4-4409-B9CF-5273F389517B}" type="slidenum">
              <a:rPr lang="es-CR" smtClean="0"/>
              <a:t>‹#›</a:t>
            </a:fld>
            <a:endParaRPr lang="es-CR"/>
          </a:p>
        </p:txBody>
      </p:sp>
    </p:spTree>
    <p:extLst>
      <p:ext uri="{BB962C8B-B14F-4D97-AF65-F5344CB8AC3E}">
        <p14:creationId xmlns:p14="http://schemas.microsoft.com/office/powerpoint/2010/main" val="6266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A6AA-EC43-4E36-9650-DBB5E65E85B9}" type="datetimeFigureOut">
              <a:rPr lang="es-CR" smtClean="0"/>
              <a:t>28/09/2016</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BC10-34C4-4409-B9CF-5273F389517B}" type="slidenum">
              <a:rPr lang="es-CR" smtClean="0"/>
              <a:t>‹#›</a:t>
            </a:fld>
            <a:endParaRPr lang="es-CR"/>
          </a:p>
        </p:txBody>
      </p:sp>
    </p:spTree>
    <p:extLst>
      <p:ext uri="{BB962C8B-B14F-4D97-AF65-F5344CB8AC3E}">
        <p14:creationId xmlns:p14="http://schemas.microsoft.com/office/powerpoint/2010/main" val="81250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9F2E37BD-2701-4C65-85DD-58DD50336C1E}" type="datetimeFigureOut">
              <a:rPr lang="en-US">
                <a:solidFill>
                  <a:prstClr val="black">
                    <a:tint val="75000"/>
                  </a:prstClr>
                </a:solidFill>
              </a:rPr>
              <a:pPr defTabSz="457200">
                <a:defRPr/>
              </a:pPr>
              <a:t>9/28/2016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AA5307BA-9F73-4C99-9EDF-6E9911F204DF}"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984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openDmnd">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D9B880-CD8C-4972-A04F-5FF51A9AB104}" type="datetimeFigureOut">
              <a:rPr lang="en-US" smtClean="0">
                <a:solidFill>
                  <a:srgbClr val="575F6D"/>
                </a:solidFill>
                <a:ea typeface="ＭＳ Ｐゴシック" pitchFamily="-111" charset="-128"/>
              </a:rPr>
              <a:pPr/>
              <a:t>9/28/2016</a:t>
            </a:fld>
            <a:endParaRPr lang="en-US">
              <a:solidFill>
                <a:srgbClr val="575F6D"/>
              </a:solidFill>
              <a:ea typeface="ＭＳ Ｐゴシック" pitchFamily="-111" charset="-128"/>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75F6D"/>
              </a:solidFill>
              <a:ea typeface="ＭＳ Ｐゴシック" pitchFamily="-111" charset="-128"/>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0690C2E-861A-480D-B09E-7F06A2AFFC3D}" type="slidenum">
              <a:rPr lang="en-US" smtClean="0">
                <a:solidFill>
                  <a:srgbClr val="575F6D"/>
                </a:solidFill>
                <a:ea typeface="ＭＳ Ｐゴシック" pitchFamily="-111" charset="-128"/>
              </a:rPr>
              <a:pPr/>
              <a:t>‹#›</a:t>
            </a:fld>
            <a:endParaRPr lang="en-US">
              <a:solidFill>
                <a:srgbClr val="575F6D"/>
              </a:solidFill>
              <a:ea typeface="ＭＳ Ｐゴシック" pitchFamily="-111" charset="-128"/>
            </a:endParaRPr>
          </a:p>
        </p:txBody>
      </p:sp>
    </p:spTree>
    <p:extLst>
      <p:ext uri="{BB962C8B-B14F-4D97-AF65-F5344CB8AC3E}">
        <p14:creationId xmlns:p14="http://schemas.microsoft.com/office/powerpoint/2010/main" val="1677617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6A6AA-EC43-4E36-9650-DBB5E65E85B9}" type="datetimeFigureOut">
              <a:rPr lang="es-CR" smtClean="0">
                <a:solidFill>
                  <a:prstClr val="black">
                    <a:tint val="75000"/>
                  </a:prstClr>
                </a:solidFill>
              </a:rPr>
              <a:pPr/>
              <a:t>28/09/2016</a:t>
            </a:fld>
            <a:endParaRPr lang="es-C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BC10-34C4-4409-B9CF-5273F389517B}" type="slidenum">
              <a:rPr lang="es-CR" smtClean="0">
                <a:solidFill>
                  <a:prstClr val="black">
                    <a:tint val="75000"/>
                  </a:prstClr>
                </a:solidFill>
              </a:rPr>
              <a:pPr/>
              <a:t>‹#›</a:t>
            </a:fld>
            <a:endParaRPr lang="es-CR">
              <a:solidFill>
                <a:prstClr val="black">
                  <a:tint val="75000"/>
                </a:prstClr>
              </a:solidFill>
            </a:endParaRPr>
          </a:p>
        </p:txBody>
      </p:sp>
    </p:spTree>
    <p:extLst>
      <p:ext uri="{BB962C8B-B14F-4D97-AF65-F5344CB8AC3E}">
        <p14:creationId xmlns:p14="http://schemas.microsoft.com/office/powerpoint/2010/main" val="39838628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3.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5.png"/><Relationship Id="rId10" Type="http://schemas.microsoft.com/office/2007/relationships/diagramDrawing" Target="../diagrams/drawing1.xml"/><Relationship Id="rId4" Type="http://schemas.openxmlformats.org/officeDocument/2006/relationships/image" Target="../media/image1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p:cNvPicPr>
          <p:nvPr/>
        </p:nvPicPr>
        <p:blipFill>
          <a:blip r:embed="rId3"/>
          <a:srcRect/>
          <a:stretch>
            <a:fillRect/>
          </a:stretch>
        </p:blipFill>
        <p:spPr bwMode="auto">
          <a:xfrm>
            <a:off x="0" y="0"/>
            <a:ext cx="9144000" cy="6878638"/>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31750" y="0"/>
            <a:ext cx="9144000" cy="6908800"/>
          </a:xfrm>
          <a:prstGeom prst="rect">
            <a:avLst/>
          </a:prstGeom>
          <a:noFill/>
          <a:ln w="9525">
            <a:noFill/>
            <a:miter lim="800000"/>
            <a:headEnd/>
            <a:tailEnd/>
          </a:ln>
        </p:spPr>
      </p:pic>
      <p:pic>
        <p:nvPicPr>
          <p:cNvPr id="49157" name="Picture 6" descr="RayaTop.pn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0338"/>
            <a:ext cx="9207500" cy="271462"/>
          </a:xfrm>
          <a:prstGeom prst="rect">
            <a:avLst/>
          </a:prstGeom>
          <a:noFill/>
          <a:ln w="9525">
            <a:noFill/>
            <a:miter lim="800000"/>
            <a:headEnd/>
            <a:tailEnd/>
          </a:ln>
        </p:spPr>
      </p:pic>
      <p:sp>
        <p:nvSpPr>
          <p:cNvPr id="8" name="Rectangle 7"/>
          <p:cNvSpPr>
            <a:spLocks noChangeArrowheads="1"/>
          </p:cNvSpPr>
          <p:nvPr/>
        </p:nvSpPr>
        <p:spPr bwMode="auto">
          <a:xfrm>
            <a:off x="257658" y="5534675"/>
            <a:ext cx="2700337" cy="707886"/>
          </a:xfrm>
          <a:prstGeom prst="rect">
            <a:avLst/>
          </a:prstGeom>
          <a:noFill/>
          <a:ln w="9525">
            <a:noFill/>
            <a:miter lim="800000"/>
            <a:headEnd/>
            <a:tailEnd/>
          </a:ln>
        </p:spPr>
        <p:txBody>
          <a:bodyPr>
            <a:spAutoFit/>
          </a:bodyPr>
          <a:lstStyle/>
          <a:p>
            <a:pPr defTabSz="457200" fontAlgn="base">
              <a:spcBef>
                <a:spcPct val="0"/>
              </a:spcBef>
              <a:spcAft>
                <a:spcPct val="0"/>
              </a:spcAft>
              <a:defRPr/>
            </a:pPr>
            <a:r>
              <a:rPr lang="es-ES" sz="2000" dirty="0" smtClean="0">
                <a:solidFill>
                  <a:prstClr val="white"/>
                </a:solidFill>
                <a:effectLst>
                  <a:outerShdw blurRad="38100" dist="38100" dir="2700000" algn="tl">
                    <a:srgbClr val="000000">
                      <a:alpha val="43137"/>
                    </a:srgbClr>
                  </a:outerShdw>
                </a:effectLst>
                <a:cs typeface="Arial" charset="0"/>
              </a:rPr>
              <a:t>28 de setiembre, 2016</a:t>
            </a:r>
            <a:endParaRPr lang="es-ES" sz="2000" dirty="0">
              <a:solidFill>
                <a:prstClr val="white"/>
              </a:solidFill>
              <a:effectLst>
                <a:outerShdw blurRad="38100" dist="38100" dir="2700000" algn="tl">
                  <a:srgbClr val="000000">
                    <a:alpha val="43137"/>
                  </a:srgbClr>
                </a:outerShdw>
              </a:effectLst>
              <a:cs typeface="Arial" charset="0"/>
            </a:endParaRPr>
          </a:p>
          <a:p>
            <a:pPr defTabSz="457200" fontAlgn="base">
              <a:spcBef>
                <a:spcPct val="0"/>
              </a:spcBef>
              <a:spcAft>
                <a:spcPct val="0"/>
              </a:spcAft>
              <a:defRPr/>
            </a:pPr>
            <a:r>
              <a:rPr lang="es-ES" sz="2000" dirty="0" smtClean="0">
                <a:solidFill>
                  <a:prstClr val="white"/>
                </a:solidFill>
                <a:effectLst>
                  <a:outerShdw blurRad="38100" dist="38100" dir="2700000" algn="tl">
                    <a:srgbClr val="000000">
                      <a:alpha val="43137"/>
                    </a:srgbClr>
                  </a:outerShdw>
                </a:effectLst>
                <a:cs typeface="Arial" charset="0"/>
              </a:rPr>
              <a:t>San José, Costa Rica</a:t>
            </a:r>
            <a:endParaRPr lang="es-ES" sz="2000" dirty="0">
              <a:solidFill>
                <a:prstClr val="white"/>
              </a:solidFill>
              <a:effectLst>
                <a:outerShdw blurRad="38100" dist="38100" dir="2700000" algn="tl">
                  <a:srgbClr val="000000">
                    <a:alpha val="43137"/>
                  </a:srgbClr>
                </a:outerShdw>
              </a:effectLst>
              <a:cs typeface="Arial" charset="0"/>
            </a:endParaRPr>
          </a:p>
        </p:txBody>
      </p:sp>
      <p:sp>
        <p:nvSpPr>
          <p:cNvPr id="9" name="TextBox 3"/>
          <p:cNvSpPr txBox="1">
            <a:spLocks noChangeArrowheads="1"/>
          </p:cNvSpPr>
          <p:nvPr/>
        </p:nvSpPr>
        <p:spPr bwMode="auto">
          <a:xfrm>
            <a:off x="279400" y="598488"/>
            <a:ext cx="4076576" cy="3785652"/>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s-CO" altLang="ja-JP" sz="4000" b="1" dirty="0" smtClean="0">
                <a:solidFill>
                  <a:srgbClr val="56A0D3"/>
                </a:solidFill>
                <a:effectLst>
                  <a:outerShdw blurRad="38100" dist="38100" dir="2700000" algn="tl">
                    <a:srgbClr val="000000">
                      <a:alpha val="43137"/>
                    </a:srgbClr>
                  </a:outerShdw>
                </a:effectLst>
                <a:cs typeface="ＭＳ Ｐゴシック"/>
              </a:rPr>
              <a:t>Informe Regional sobre la salud de las personas migrantes en el Triángulo Norte y Nicaragua</a:t>
            </a:r>
            <a:endParaRPr lang="en-US" sz="3600" b="1" dirty="0">
              <a:solidFill>
                <a:srgbClr val="FFC126"/>
              </a:solidFill>
              <a:effectLst>
                <a:outerShdw blurRad="38100" dist="38100" dir="2700000" algn="tl">
                  <a:srgbClr val="000000">
                    <a:alpha val="43137"/>
                  </a:srgbClr>
                </a:outerShdw>
              </a:effectLst>
              <a:ea typeface="ＭＳ Ｐゴシック"/>
              <a:cs typeface="ＭＳ Ｐゴシック"/>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771" y="5811837"/>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remove"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pSp>
        <p:nvGrpSpPr>
          <p:cNvPr id="8" name="Group 7"/>
          <p:cNvGrpSpPr/>
          <p:nvPr/>
        </p:nvGrpSpPr>
        <p:grpSpPr>
          <a:xfrm>
            <a:off x="3474391" y="3918794"/>
            <a:ext cx="2195217" cy="2195217"/>
            <a:chOff x="3330883" y="3383834"/>
            <a:chExt cx="2195217" cy="2195217"/>
          </a:xfrm>
        </p:grpSpPr>
        <p:sp>
          <p:nvSpPr>
            <p:cNvPr id="37" name="Oval 36"/>
            <p:cNvSpPr/>
            <p:nvPr/>
          </p:nvSpPr>
          <p:spPr>
            <a:xfrm>
              <a:off x="3330883" y="3383834"/>
              <a:ext cx="2195217" cy="219521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Oval 4"/>
            <p:cNvSpPr/>
            <p:nvPr/>
          </p:nvSpPr>
          <p:spPr>
            <a:xfrm>
              <a:off x="3652365" y="3705316"/>
              <a:ext cx="1552253" cy="155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smtClean="0">
                  <a:solidFill>
                    <a:schemeClr val="bg1"/>
                  </a:solidFill>
                </a:rPr>
                <a:t>Salud de población en tránsito</a:t>
              </a:r>
              <a:endParaRPr lang="es-CR" sz="2700" kern="1200" dirty="0">
                <a:solidFill>
                  <a:schemeClr val="bg1"/>
                </a:solidFill>
              </a:endParaRPr>
            </a:p>
          </p:txBody>
        </p:sp>
      </p:grpSp>
      <p:sp>
        <p:nvSpPr>
          <p:cNvPr id="9" name="Left Arrow 8"/>
          <p:cNvSpPr/>
          <p:nvPr/>
        </p:nvSpPr>
        <p:spPr>
          <a:xfrm rot="10800000">
            <a:off x="91424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45920" y="4401741"/>
            <a:ext cx="1536652" cy="1229321"/>
            <a:chOff x="2412" y="3866781"/>
            <a:chExt cx="1536652" cy="1229321"/>
          </a:xfrm>
        </p:grpSpPr>
        <p:sp>
          <p:nvSpPr>
            <p:cNvPr id="35" name="Rounded Rectangle 34"/>
            <p:cNvSpPr/>
            <p:nvPr/>
          </p:nvSpPr>
          <p:spPr>
            <a:xfrm>
              <a:off x="2412" y="3866781"/>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Rounded Rectangle 7"/>
            <p:cNvSpPr/>
            <p:nvPr/>
          </p:nvSpPr>
          <p:spPr>
            <a:xfrm>
              <a:off x="38418"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Situaciones específicas del trayecto</a:t>
              </a:r>
              <a:endParaRPr lang="es-CR" sz="1900" kern="1200" dirty="0">
                <a:solidFill>
                  <a:schemeClr val="bg1"/>
                </a:solidFill>
              </a:endParaRPr>
            </a:p>
          </p:txBody>
        </p:sp>
      </p:grpSp>
      <p:sp>
        <p:nvSpPr>
          <p:cNvPr id="11" name="Left Arrow 10"/>
          <p:cNvSpPr/>
          <p:nvPr/>
        </p:nvSpPr>
        <p:spPr>
          <a:xfrm rot="12600000">
            <a:off x="1242227"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635966" y="2572865"/>
            <a:ext cx="1536652" cy="1229321"/>
            <a:chOff x="492458" y="2037905"/>
            <a:chExt cx="1536652" cy="1229321"/>
          </a:xfrm>
        </p:grpSpPr>
        <p:sp>
          <p:nvSpPr>
            <p:cNvPr id="33" name="Rounded Rectangle 32"/>
            <p:cNvSpPr/>
            <p:nvPr/>
          </p:nvSpPr>
          <p:spPr>
            <a:xfrm>
              <a:off x="492458" y="2037905"/>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4" name="Rounded Rectangle 10"/>
            <p:cNvSpPr/>
            <p:nvPr/>
          </p:nvSpPr>
          <p:spPr>
            <a:xfrm>
              <a:off x="528464"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Situación de irregularidad</a:t>
              </a:r>
              <a:endParaRPr lang="es-CR" sz="1900" kern="1200" dirty="0">
                <a:solidFill>
                  <a:schemeClr val="bg1"/>
                </a:solidFill>
              </a:endParaRPr>
            </a:p>
          </p:txBody>
        </p:sp>
      </p:grpSp>
      <p:sp>
        <p:nvSpPr>
          <p:cNvPr id="13" name="Left Arrow 12"/>
          <p:cNvSpPr/>
          <p:nvPr/>
        </p:nvSpPr>
        <p:spPr>
          <a:xfrm rot="14400000">
            <a:off x="2138289"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grpSp>
        <p:nvGrpSpPr>
          <p:cNvPr id="14" name="Group 13"/>
          <p:cNvGrpSpPr/>
          <p:nvPr/>
        </p:nvGrpSpPr>
        <p:grpSpPr>
          <a:xfrm>
            <a:off x="1974797" y="1234034"/>
            <a:ext cx="1536652" cy="1229321"/>
            <a:chOff x="1831289" y="699074"/>
            <a:chExt cx="1536652" cy="1229321"/>
          </a:xfrm>
        </p:grpSpPr>
        <p:sp>
          <p:nvSpPr>
            <p:cNvPr id="31" name="Rounded Rectangle 30"/>
            <p:cNvSpPr/>
            <p:nvPr/>
          </p:nvSpPr>
          <p:spPr>
            <a:xfrm>
              <a:off x="1831289" y="699074"/>
              <a:ext cx="1536652" cy="1229321"/>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2" name="Rounded Rectangle 13"/>
            <p:cNvSpPr/>
            <p:nvPr/>
          </p:nvSpPr>
          <p:spPr>
            <a:xfrm>
              <a:off x="1867295"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Explotación por traficantes de personas</a:t>
              </a:r>
              <a:endParaRPr lang="es-CR" sz="1900" kern="1200" dirty="0">
                <a:solidFill>
                  <a:schemeClr val="bg1"/>
                </a:solidFill>
              </a:endParaRPr>
            </a:p>
          </p:txBody>
        </p:sp>
      </p:grpSp>
      <p:sp>
        <p:nvSpPr>
          <p:cNvPr id="15" name="Left Arrow 14"/>
          <p:cNvSpPr/>
          <p:nvPr/>
        </p:nvSpPr>
        <p:spPr>
          <a:xfrm rot="16200000">
            <a:off x="3362331" y="2255499"/>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3803673" y="743988"/>
            <a:ext cx="1536652" cy="1229321"/>
            <a:chOff x="3660165" y="209028"/>
            <a:chExt cx="1536652" cy="1229321"/>
          </a:xfrm>
        </p:grpSpPr>
        <p:sp>
          <p:nvSpPr>
            <p:cNvPr id="29" name="Rounded Rectangle 28"/>
            <p:cNvSpPr/>
            <p:nvPr/>
          </p:nvSpPr>
          <p:spPr>
            <a:xfrm>
              <a:off x="3660165" y="209028"/>
              <a:ext cx="1536652" cy="1229321"/>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30" name="Rounded Rectangle 16"/>
            <p:cNvSpPr/>
            <p:nvPr/>
          </p:nvSpPr>
          <p:spPr>
            <a:xfrm>
              <a:off x="3696171" y="245034"/>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Largos trayectos</a:t>
              </a:r>
              <a:endParaRPr lang="es-CR" sz="1900" kern="1200" dirty="0">
                <a:solidFill>
                  <a:schemeClr val="bg1"/>
                </a:solidFill>
              </a:endParaRPr>
            </a:p>
          </p:txBody>
        </p:sp>
      </p:grpSp>
      <p:sp>
        <p:nvSpPr>
          <p:cNvPr id="17" name="Left Arrow 16"/>
          <p:cNvSpPr/>
          <p:nvPr/>
        </p:nvSpPr>
        <p:spPr>
          <a:xfrm rot="18000000">
            <a:off x="4586374"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grpSp>
        <p:nvGrpSpPr>
          <p:cNvPr id="18" name="Group 17"/>
          <p:cNvGrpSpPr/>
          <p:nvPr/>
        </p:nvGrpSpPr>
        <p:grpSpPr>
          <a:xfrm>
            <a:off x="5632550" y="1234034"/>
            <a:ext cx="1536652" cy="1229321"/>
            <a:chOff x="5489042" y="699074"/>
            <a:chExt cx="1536652" cy="1229321"/>
          </a:xfrm>
        </p:grpSpPr>
        <p:sp>
          <p:nvSpPr>
            <p:cNvPr id="27" name="Rounded Rectangle 26"/>
            <p:cNvSpPr/>
            <p:nvPr/>
          </p:nvSpPr>
          <p:spPr>
            <a:xfrm>
              <a:off x="5489042" y="699074"/>
              <a:ext cx="1536652" cy="12293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8" name="Rounded Rectangle 19"/>
            <p:cNvSpPr/>
            <p:nvPr/>
          </p:nvSpPr>
          <p:spPr>
            <a:xfrm>
              <a:off x="5525048"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Condiciones precarias</a:t>
              </a:r>
              <a:endParaRPr lang="es-CR" sz="1900" kern="1200" dirty="0">
                <a:solidFill>
                  <a:schemeClr val="bg1"/>
                </a:solidFill>
              </a:endParaRPr>
            </a:p>
          </p:txBody>
        </p:sp>
      </p:grpSp>
      <p:sp>
        <p:nvSpPr>
          <p:cNvPr id="19" name="Left Arrow 18"/>
          <p:cNvSpPr/>
          <p:nvPr/>
        </p:nvSpPr>
        <p:spPr>
          <a:xfrm rot="19800000">
            <a:off x="5482435"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6971381" y="2572865"/>
            <a:ext cx="1536652" cy="1229321"/>
            <a:chOff x="6827873" y="2037905"/>
            <a:chExt cx="1536652" cy="1229321"/>
          </a:xfrm>
        </p:grpSpPr>
        <p:sp>
          <p:nvSpPr>
            <p:cNvPr id="25" name="Rounded Rectangle 24"/>
            <p:cNvSpPr/>
            <p:nvPr/>
          </p:nvSpPr>
          <p:spPr>
            <a:xfrm>
              <a:off x="6827873" y="2037905"/>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Rounded Rectangle 22"/>
            <p:cNvSpPr/>
            <p:nvPr/>
          </p:nvSpPr>
          <p:spPr>
            <a:xfrm>
              <a:off x="6863879"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Violencia criminal</a:t>
              </a:r>
              <a:endParaRPr lang="es-CR" sz="1900" kern="1200" dirty="0">
                <a:solidFill>
                  <a:schemeClr val="bg1"/>
                </a:solidFill>
              </a:endParaRPr>
            </a:p>
          </p:txBody>
        </p:sp>
      </p:grpSp>
      <p:sp>
        <p:nvSpPr>
          <p:cNvPr id="21" name="Left Arrow 20"/>
          <p:cNvSpPr/>
          <p:nvPr/>
        </p:nvSpPr>
        <p:spPr>
          <a:xfrm>
            <a:off x="581041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7461427" y="4401741"/>
            <a:ext cx="1536652" cy="1229321"/>
            <a:chOff x="7317919" y="3866781"/>
            <a:chExt cx="1536652" cy="1229321"/>
          </a:xfrm>
        </p:grpSpPr>
        <p:sp>
          <p:nvSpPr>
            <p:cNvPr id="23" name="Rounded Rectangle 22"/>
            <p:cNvSpPr/>
            <p:nvPr/>
          </p:nvSpPr>
          <p:spPr>
            <a:xfrm>
              <a:off x="7317919" y="3866781"/>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4" name="Rounded Rectangle 25"/>
            <p:cNvSpPr/>
            <p:nvPr/>
          </p:nvSpPr>
          <p:spPr>
            <a:xfrm>
              <a:off x="7353925"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s-CR" sz="1900" kern="1200" dirty="0" smtClean="0">
                  <a:solidFill>
                    <a:schemeClr val="bg1"/>
                  </a:solidFill>
                </a:rPr>
                <a:t>Violencia sexual</a:t>
              </a:r>
              <a:endParaRPr lang="es-CR" sz="1900" kern="1200" dirty="0">
                <a:solidFill>
                  <a:schemeClr val="bg1"/>
                </a:solidFill>
              </a:endParaRPr>
            </a:p>
          </p:txBody>
        </p:sp>
      </p:grpSp>
    </p:spTree>
    <p:extLst>
      <p:ext uri="{BB962C8B-B14F-4D97-AF65-F5344CB8AC3E}">
        <p14:creationId xmlns:p14="http://schemas.microsoft.com/office/powerpoint/2010/main" val="423227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sp>
        <p:nvSpPr>
          <p:cNvPr id="14" name="Rectangle 8"/>
          <p:cNvSpPr>
            <a:spLocks noChangeArrowheads="1"/>
          </p:cNvSpPr>
          <p:nvPr/>
        </p:nvSpPr>
        <p:spPr bwMode="auto">
          <a:xfrm>
            <a:off x="4952100" y="404813"/>
            <a:ext cx="3658246"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ATENCIÓN PSICOSOCIAL</a:t>
            </a:r>
            <a:endParaRPr lang="en-US" sz="2200" b="1" dirty="0">
              <a:solidFill>
                <a:srgbClr val="56A0D3"/>
              </a:solidFill>
              <a:latin typeface="UNFPA-Bold"/>
              <a:cs typeface="Arial" charset="0"/>
            </a:endParaRPr>
          </a:p>
        </p:txBody>
      </p:sp>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5856" y="1017340"/>
            <a:ext cx="5334490" cy="12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3 Marcador de contenido"/>
          <p:cNvGraphicFramePr>
            <a:graphicFrameLocks/>
          </p:cNvGraphicFramePr>
          <p:nvPr>
            <p:extLst>
              <p:ext uri="{D42A27DB-BD31-4B8C-83A1-F6EECF244321}">
                <p14:modId xmlns:p14="http://schemas.microsoft.com/office/powerpoint/2010/main" val="2823437120"/>
              </p:ext>
            </p:extLst>
          </p:nvPr>
        </p:nvGraphicFramePr>
        <p:xfrm>
          <a:off x="3275856" y="4072825"/>
          <a:ext cx="5688632" cy="2559789"/>
        </p:xfrm>
        <a:graphic>
          <a:graphicData uri="http://schemas.openxmlformats.org/drawingml/2006/table">
            <a:tbl>
              <a:tblPr firstRow="1" firstCol="1" bandRow="1"/>
              <a:tblGrid>
                <a:gridCol w="2560553"/>
                <a:gridCol w="3128079"/>
              </a:tblGrid>
              <a:tr h="548463">
                <a:tc>
                  <a:txBody>
                    <a:bodyPr/>
                    <a:lstStyle/>
                    <a:p>
                      <a:pPr algn="ctr">
                        <a:lnSpc>
                          <a:spcPct val="150000"/>
                        </a:lnSpc>
                        <a:spcAft>
                          <a:spcPts val="1000"/>
                        </a:spcAft>
                      </a:pPr>
                      <a:r>
                        <a:rPr lang="es-CR" sz="2000" dirty="0">
                          <a:solidFill>
                            <a:srgbClr val="FFFFFF"/>
                          </a:solidFill>
                          <a:effectLst/>
                          <a:latin typeface="Calibri"/>
                          <a:ea typeface="Calibri"/>
                          <a:cs typeface="Times New Roman"/>
                        </a:rPr>
                        <a:t>Hipertensión arterial</a:t>
                      </a:r>
                      <a:endParaRPr lang="es-CR" sz="20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1000"/>
                        </a:spcAft>
                      </a:pPr>
                      <a:r>
                        <a:rPr lang="es-CR" sz="2000" dirty="0">
                          <a:solidFill>
                            <a:srgbClr val="FFFFFF"/>
                          </a:solidFill>
                          <a:effectLst/>
                          <a:latin typeface="Calibri"/>
                          <a:ea typeface="Calibri"/>
                          <a:cs typeface="Times New Roman"/>
                        </a:rPr>
                        <a:t>Gastritis</a:t>
                      </a:r>
                      <a:endParaRPr lang="es-CR" sz="2000" dirty="0">
                        <a:effectLst/>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48463">
                <a:tc>
                  <a:txBody>
                    <a:bodyPr/>
                    <a:lstStyle/>
                    <a:p>
                      <a:pPr algn="ctr">
                        <a:lnSpc>
                          <a:spcPct val="150000"/>
                        </a:lnSpc>
                        <a:spcAft>
                          <a:spcPts val="1000"/>
                        </a:spcAft>
                      </a:pPr>
                      <a:r>
                        <a:rPr lang="es-CR" sz="2000">
                          <a:effectLst/>
                          <a:latin typeface="Calibri"/>
                          <a:ea typeface="Calibri"/>
                          <a:cs typeface="Times New Roman"/>
                        </a:rPr>
                        <a:t>Glaucoma</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1000"/>
                        </a:spcAft>
                      </a:pPr>
                      <a:r>
                        <a:rPr lang="es-CR" sz="2000" dirty="0">
                          <a:effectLst/>
                          <a:latin typeface="Calibri"/>
                          <a:ea typeface="Calibri"/>
                          <a:cs typeface="Times New Roman"/>
                        </a:rPr>
                        <a:t>Enfermedad renal</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r h="548463">
                <a:tc>
                  <a:txBody>
                    <a:bodyPr/>
                    <a:lstStyle/>
                    <a:p>
                      <a:pPr algn="ctr">
                        <a:lnSpc>
                          <a:spcPct val="150000"/>
                        </a:lnSpc>
                        <a:spcAft>
                          <a:spcPts val="1000"/>
                        </a:spcAft>
                      </a:pPr>
                      <a:r>
                        <a:rPr lang="es-CR" sz="2000">
                          <a:effectLst/>
                          <a:latin typeface="Calibri"/>
                          <a:ea typeface="Calibri"/>
                          <a:cs typeface="Times New Roman"/>
                        </a:rPr>
                        <a:t>Asma </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50000"/>
                        </a:lnSpc>
                        <a:spcAft>
                          <a:spcPts val="1000"/>
                        </a:spcAft>
                      </a:pPr>
                      <a:r>
                        <a:rPr lang="es-CR" sz="2000">
                          <a:effectLst/>
                          <a:latin typeface="Calibri"/>
                          <a:ea typeface="Calibri"/>
                          <a:cs typeface="Times New Roman"/>
                        </a:rPr>
                        <a:t>Diabetes</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548463">
                <a:tc>
                  <a:txBody>
                    <a:bodyPr/>
                    <a:lstStyle/>
                    <a:p>
                      <a:pPr algn="ctr">
                        <a:lnSpc>
                          <a:spcPct val="150000"/>
                        </a:lnSpc>
                        <a:spcAft>
                          <a:spcPts val="1000"/>
                        </a:spcAft>
                      </a:pPr>
                      <a:r>
                        <a:rPr lang="es-CR" sz="2000" dirty="0">
                          <a:effectLst/>
                          <a:latin typeface="Calibri"/>
                          <a:ea typeface="Calibri"/>
                          <a:cs typeface="Times New Roman"/>
                        </a:rPr>
                        <a:t>Hipertensión</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50000"/>
                        </a:lnSpc>
                        <a:spcAft>
                          <a:spcPts val="1000"/>
                        </a:spcAft>
                      </a:pPr>
                      <a:r>
                        <a:rPr lang="es-CR" sz="2000" dirty="0">
                          <a:effectLst/>
                          <a:latin typeface="Calibri"/>
                          <a:ea typeface="Calibri"/>
                          <a:cs typeface="Times New Roman"/>
                        </a:rPr>
                        <a:t>Dolores artríticos y reumáticos</a:t>
                      </a: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12" name="Rectangle 11"/>
          <p:cNvSpPr/>
          <p:nvPr/>
        </p:nvSpPr>
        <p:spPr>
          <a:xfrm>
            <a:off x="3275856" y="2564904"/>
            <a:ext cx="5616773" cy="1323439"/>
          </a:xfrm>
          <a:prstGeom prst="rect">
            <a:avLst/>
          </a:prstGeom>
        </p:spPr>
        <p:txBody>
          <a:bodyPr wrap="square">
            <a:spAutoFit/>
          </a:bodyPr>
          <a:lstStyle/>
          <a:p>
            <a:pPr algn="just"/>
            <a:r>
              <a:rPr lang="es-CR" sz="2000" dirty="0">
                <a:solidFill>
                  <a:prstClr val="black"/>
                </a:solidFill>
                <a:latin typeface="Gill Sans MT"/>
              </a:rPr>
              <a:t>Al momento de iniciar el </a:t>
            </a:r>
            <a:r>
              <a:rPr lang="es-CR" sz="2000" dirty="0" smtClean="0">
                <a:solidFill>
                  <a:prstClr val="black"/>
                </a:solidFill>
                <a:latin typeface="Gill Sans MT"/>
              </a:rPr>
              <a:t>tránsito: bajo </a:t>
            </a:r>
            <a:r>
              <a:rPr lang="es-CR" sz="2000" dirty="0">
                <a:solidFill>
                  <a:prstClr val="black"/>
                </a:solidFill>
                <a:latin typeface="Gill Sans MT"/>
              </a:rPr>
              <a:t>nivel de </a:t>
            </a:r>
            <a:r>
              <a:rPr lang="es-CR" sz="2000" dirty="0" smtClean="0">
                <a:solidFill>
                  <a:prstClr val="black"/>
                </a:solidFill>
                <a:latin typeface="Gill Sans MT"/>
              </a:rPr>
              <a:t>morbilidad (3</a:t>
            </a:r>
            <a:r>
              <a:rPr lang="es-CR" sz="2000" dirty="0">
                <a:solidFill>
                  <a:prstClr val="black"/>
                </a:solidFill>
                <a:latin typeface="Gill Sans MT"/>
              </a:rPr>
              <a:t>% </a:t>
            </a:r>
            <a:r>
              <a:rPr lang="es-CR" sz="2000" dirty="0" smtClean="0">
                <a:solidFill>
                  <a:prstClr val="black"/>
                </a:solidFill>
                <a:latin typeface="Gill Sans MT"/>
              </a:rPr>
              <a:t>- 8</a:t>
            </a:r>
            <a:r>
              <a:rPr lang="es-CR" sz="2000" dirty="0">
                <a:solidFill>
                  <a:prstClr val="black"/>
                </a:solidFill>
                <a:latin typeface="Gill Sans MT"/>
              </a:rPr>
              <a:t>% para </a:t>
            </a:r>
            <a:r>
              <a:rPr lang="es-CR" sz="2000" dirty="0" smtClean="0">
                <a:solidFill>
                  <a:prstClr val="black"/>
                </a:solidFill>
                <a:latin typeface="Gill Sans MT"/>
              </a:rPr>
              <a:t>entrevistados </a:t>
            </a:r>
            <a:r>
              <a:rPr lang="es-CR" sz="2000" dirty="0">
                <a:solidFill>
                  <a:prstClr val="black"/>
                </a:solidFill>
                <a:latin typeface="Gill Sans MT"/>
              </a:rPr>
              <a:t>en El </a:t>
            </a:r>
            <a:r>
              <a:rPr lang="es-CR" sz="2000" dirty="0" smtClean="0">
                <a:solidFill>
                  <a:prstClr val="black"/>
                </a:solidFill>
                <a:latin typeface="Gill Sans MT"/>
              </a:rPr>
              <a:t>Salvador), </a:t>
            </a:r>
            <a:r>
              <a:rPr lang="es-CR" sz="2000" dirty="0">
                <a:solidFill>
                  <a:prstClr val="black"/>
                </a:solidFill>
                <a:latin typeface="Gill Sans MT"/>
              </a:rPr>
              <a:t>presentando principalmente enfermedades </a:t>
            </a:r>
            <a:r>
              <a:rPr lang="es-CR" sz="2000" dirty="0" smtClean="0">
                <a:solidFill>
                  <a:prstClr val="black"/>
                </a:solidFill>
                <a:latin typeface="Gill Sans MT"/>
              </a:rPr>
              <a:t>de carácter </a:t>
            </a:r>
            <a:r>
              <a:rPr lang="es-CR" sz="2000" dirty="0">
                <a:solidFill>
                  <a:prstClr val="black"/>
                </a:solidFill>
                <a:latin typeface="Gill Sans MT"/>
              </a:rPr>
              <a:t>no transmisible </a:t>
            </a:r>
          </a:p>
        </p:txBody>
      </p:sp>
    </p:spTree>
    <p:extLst>
      <p:ext uri="{BB962C8B-B14F-4D97-AF65-F5344CB8AC3E}">
        <p14:creationId xmlns:p14="http://schemas.microsoft.com/office/powerpoint/2010/main" val="34537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Marcador de contenido"/>
          <p:cNvSpPr txBox="1">
            <a:spLocks/>
          </p:cNvSpPr>
          <p:nvPr/>
        </p:nvSpPr>
        <p:spPr bwMode="auto">
          <a:xfrm>
            <a:off x="3131840" y="1125538"/>
            <a:ext cx="5760640"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000" dirty="0" smtClean="0">
                <a:solidFill>
                  <a:prstClr val="black"/>
                </a:solidFill>
                <a:ea typeface="Calibri"/>
                <a:cs typeface="Times New Roman"/>
              </a:rPr>
              <a:t>En la medida que las personas migrantes se distancian de su país de origen se reporta un mayor nivel de morbilidad</a:t>
            </a:r>
            <a:r>
              <a:rPr lang="es-CR" sz="2000" dirty="0" smtClean="0">
                <a:solidFill>
                  <a:prstClr val="black"/>
                </a:solidFill>
                <a:ea typeface="Calibri"/>
                <a:cs typeface="Times New Roman"/>
              </a:rPr>
              <a:t>, principalmente por enfermedades infecciosas, seguida de cuadros de diarrea, fiebres inespecíficas y alergias. </a:t>
            </a:r>
          </a:p>
          <a:p>
            <a:pPr algn="just"/>
            <a:endParaRPr lang="es-CR" sz="2000" dirty="0" smtClean="0">
              <a:solidFill>
                <a:prstClr val="black"/>
              </a:solidFill>
              <a:ea typeface="Calibri"/>
              <a:cs typeface="Times New Roman"/>
            </a:endParaRPr>
          </a:p>
          <a:p>
            <a:pPr algn="just"/>
            <a:r>
              <a:rPr lang="es-CR" sz="2000" dirty="0">
                <a:solidFill>
                  <a:prstClr val="black"/>
                </a:solidFill>
                <a:ea typeface="Calibri"/>
                <a:cs typeface="Times New Roman"/>
              </a:rPr>
              <a:t>a</a:t>
            </a:r>
            <a:r>
              <a:rPr lang="es-CR" sz="2000" dirty="0" smtClean="0">
                <a:solidFill>
                  <a:prstClr val="black"/>
                </a:solidFill>
                <a:ea typeface="Calibri"/>
                <a:cs typeface="Times New Roman"/>
              </a:rPr>
              <a:t>sociado a las condiciones en ruta:</a:t>
            </a:r>
          </a:p>
          <a:p>
            <a:pPr lvl="1" algn="just"/>
            <a:r>
              <a:rPr lang="es-CR" sz="2000" dirty="0" smtClean="0">
                <a:solidFill>
                  <a:prstClr val="black"/>
                </a:solidFill>
                <a:ea typeface="Calibri"/>
                <a:cs typeface="Times New Roman"/>
              </a:rPr>
              <a:t>falta de alojamiento adecuado</a:t>
            </a:r>
          </a:p>
          <a:p>
            <a:pPr lvl="1" algn="just"/>
            <a:r>
              <a:rPr lang="es-CR" sz="2000" dirty="0" smtClean="0">
                <a:solidFill>
                  <a:prstClr val="black"/>
                </a:solidFill>
                <a:ea typeface="Calibri"/>
                <a:cs typeface="Times New Roman"/>
              </a:rPr>
              <a:t>alimentos y bebidas contaminados</a:t>
            </a:r>
          </a:p>
          <a:p>
            <a:pPr lvl="1" algn="just"/>
            <a:r>
              <a:rPr lang="es-CR" sz="2000" dirty="0" smtClean="0">
                <a:solidFill>
                  <a:prstClr val="black"/>
                </a:solidFill>
                <a:ea typeface="Calibri"/>
                <a:cs typeface="Times New Roman"/>
              </a:rPr>
              <a:t>poca disponibilidad de servicios básicos</a:t>
            </a:r>
          </a:p>
        </p:txBody>
      </p:sp>
      <p:sp>
        <p:nvSpPr>
          <p:cNvPr id="8" name="Rectangle 7"/>
          <p:cNvSpPr/>
          <p:nvPr/>
        </p:nvSpPr>
        <p:spPr>
          <a:xfrm>
            <a:off x="5868144" y="5157192"/>
            <a:ext cx="3024336" cy="1569660"/>
          </a:xfrm>
          <a:prstGeom prst="rect">
            <a:avLst/>
          </a:prstGeom>
        </p:spPr>
        <p:txBody>
          <a:bodyPr wrap="square">
            <a:spAutoFit/>
          </a:bodyPr>
          <a:lstStyle/>
          <a:p>
            <a:pPr marL="800100" lvl="1" indent="-342900" algn="just">
              <a:buFont typeface="Arial"/>
              <a:buChar char="•"/>
            </a:pPr>
            <a:r>
              <a:rPr lang="es-SV" sz="2400" dirty="0" smtClean="0">
                <a:solidFill>
                  <a:prstClr val="black"/>
                </a:solidFill>
                <a:ea typeface="Calibri"/>
                <a:cs typeface="Times New Roman"/>
              </a:rPr>
              <a:t>Deshidratación</a:t>
            </a:r>
          </a:p>
          <a:p>
            <a:pPr marL="800100" lvl="1" indent="-342900" algn="just">
              <a:buFont typeface="Arial"/>
              <a:buChar char="•"/>
            </a:pPr>
            <a:r>
              <a:rPr lang="es-SV" sz="2400" dirty="0" smtClean="0">
                <a:solidFill>
                  <a:prstClr val="black"/>
                </a:solidFill>
                <a:ea typeface="Calibri"/>
                <a:cs typeface="Times New Roman"/>
              </a:rPr>
              <a:t>Hipotermia</a:t>
            </a:r>
          </a:p>
          <a:p>
            <a:pPr marL="800100" lvl="1" indent="-342900" algn="just">
              <a:buFont typeface="Arial"/>
              <a:buChar char="•"/>
            </a:pPr>
            <a:r>
              <a:rPr lang="es-SV" sz="2400" dirty="0" smtClean="0">
                <a:solidFill>
                  <a:prstClr val="black"/>
                </a:solidFill>
                <a:ea typeface="Calibri"/>
                <a:cs typeface="Times New Roman"/>
              </a:rPr>
              <a:t>Hacinamiento</a:t>
            </a:r>
          </a:p>
          <a:p>
            <a:pPr marL="800100" lvl="1" indent="-342900" algn="just">
              <a:buFont typeface="Arial"/>
              <a:buChar char="•"/>
            </a:pPr>
            <a:r>
              <a:rPr lang="es-SV" sz="2400" dirty="0" smtClean="0">
                <a:solidFill>
                  <a:prstClr val="black"/>
                </a:solidFill>
                <a:ea typeface="Calibri"/>
                <a:cs typeface="Times New Roman"/>
              </a:rPr>
              <a:t>Asfixia</a:t>
            </a:r>
            <a:r>
              <a:rPr lang="es-SV" sz="2400" dirty="0">
                <a:solidFill>
                  <a:prstClr val="black"/>
                </a:solidFill>
                <a:ea typeface="Calibri"/>
                <a:cs typeface="Times New Roman"/>
              </a:rPr>
              <a:t>.</a:t>
            </a:r>
            <a:endParaRPr lang="es-CR" sz="2400" dirty="0">
              <a:solidFill>
                <a:prstClr val="black"/>
              </a:solidFill>
            </a:endParaRPr>
          </a:p>
        </p:txBody>
      </p:sp>
      <p:sp>
        <p:nvSpPr>
          <p:cNvPr id="9" name="Right Arrow 8"/>
          <p:cNvSpPr/>
          <p:nvPr/>
        </p:nvSpPr>
        <p:spPr>
          <a:xfrm>
            <a:off x="5148064" y="5487739"/>
            <a:ext cx="720080" cy="64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sp>
        <p:nvSpPr>
          <p:cNvPr id="11" name="2 Marcador de contenido"/>
          <p:cNvSpPr txBox="1">
            <a:spLocks/>
          </p:cNvSpPr>
          <p:nvPr/>
        </p:nvSpPr>
        <p:spPr bwMode="auto">
          <a:xfrm>
            <a:off x="2843807" y="5339522"/>
            <a:ext cx="2218363" cy="1266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SV" dirty="0" smtClean="0">
                <a:latin typeface="Calibri"/>
                <a:ea typeface="Calibri"/>
                <a:cs typeface="Times New Roman"/>
              </a:rPr>
              <a:t>la exposición a climas extremos</a:t>
            </a:r>
          </a:p>
          <a:p>
            <a:r>
              <a:rPr lang="es-SV" dirty="0" smtClean="0">
                <a:latin typeface="Calibri"/>
                <a:ea typeface="Calibri"/>
                <a:cs typeface="Times New Roman"/>
              </a:rPr>
              <a:t>falta de higiene</a:t>
            </a:r>
          </a:p>
          <a:p>
            <a:r>
              <a:rPr lang="es-SV" dirty="0" smtClean="0">
                <a:latin typeface="Calibri"/>
                <a:ea typeface="Calibri"/>
                <a:cs typeface="Times New Roman"/>
              </a:rPr>
              <a:t>medios de transporte inseguros</a:t>
            </a:r>
          </a:p>
        </p:txBody>
      </p:sp>
    </p:spTree>
    <p:extLst>
      <p:ext uri="{BB962C8B-B14F-4D97-AF65-F5344CB8AC3E}">
        <p14:creationId xmlns:p14="http://schemas.microsoft.com/office/powerpoint/2010/main" val="37490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face010.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0.png"/>
          <p:cNvPicPr>
            <a:picLocks noChangeAspect="1"/>
          </p:cNvPicPr>
          <p:nvPr/>
        </p:nvPicPr>
        <p:blipFill>
          <a:blip r:embed="rId4"/>
          <a:srcRect/>
          <a:stretch>
            <a:fillRect/>
          </a:stretch>
        </p:blipFill>
        <p:spPr bwMode="auto">
          <a:xfrm>
            <a:off x="-11113" y="0"/>
            <a:ext cx="9136063" cy="6858001"/>
          </a:xfrm>
          <a:prstGeom prst="rect">
            <a:avLst/>
          </a:prstGeom>
          <a:noFill/>
          <a:ln w="9525">
            <a:noFill/>
            <a:miter lim="800000"/>
            <a:headEnd/>
            <a:tailEnd/>
          </a:ln>
        </p:spPr>
      </p:pic>
      <p:pic>
        <p:nvPicPr>
          <p:cNvPr id="30723" name="Picture 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8"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5449" y="5352720"/>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2 Marcador de contenido"/>
          <p:cNvSpPr txBox="1">
            <a:spLocks/>
          </p:cNvSpPr>
          <p:nvPr/>
        </p:nvSpPr>
        <p:spPr bwMode="auto">
          <a:xfrm>
            <a:off x="3347863" y="548680"/>
            <a:ext cx="5328965" cy="438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800" dirty="0">
                <a:latin typeface="Calibri"/>
                <a:ea typeface="Calibri"/>
                <a:cs typeface="Times New Roman"/>
              </a:rPr>
              <a:t>C</a:t>
            </a:r>
            <a:r>
              <a:rPr lang="es-SV" sz="2800" dirty="0" smtClean="0">
                <a:latin typeface="Calibri"/>
                <a:ea typeface="Calibri"/>
                <a:cs typeface="Times New Roman"/>
              </a:rPr>
              <a:t>onocimientos sobre </a:t>
            </a:r>
            <a:r>
              <a:rPr lang="es-CR" sz="2800" dirty="0" smtClean="0">
                <a:latin typeface="Calibri"/>
                <a:ea typeface="Calibri"/>
                <a:cs typeface="Times New Roman"/>
              </a:rPr>
              <a:t>VIH-SIDA:</a:t>
            </a:r>
          </a:p>
          <a:p>
            <a:pPr lvl="1" algn="just"/>
            <a:r>
              <a:rPr lang="es-CR" sz="2400" dirty="0" smtClean="0">
                <a:latin typeface="Calibri"/>
                <a:ea typeface="Calibri"/>
                <a:cs typeface="Times New Roman"/>
              </a:rPr>
              <a:t>adquiridos principalmente en su país de origen </a:t>
            </a:r>
          </a:p>
          <a:p>
            <a:pPr lvl="1" algn="just"/>
            <a:r>
              <a:rPr lang="es-CR" sz="2400" dirty="0" smtClean="0">
                <a:latin typeface="Calibri"/>
                <a:ea typeface="Calibri"/>
                <a:cs typeface="Times New Roman"/>
              </a:rPr>
              <a:t>a partir principalmente de medios de comunicación</a:t>
            </a:r>
          </a:p>
          <a:p>
            <a:pPr lvl="1" algn="just"/>
            <a:r>
              <a:rPr lang="es-CR" sz="2400" dirty="0" smtClean="0">
                <a:latin typeface="Calibri"/>
                <a:ea typeface="Calibri"/>
                <a:cs typeface="Times New Roman"/>
              </a:rPr>
              <a:t>seguido por campañas de las instituciones del sector salud</a:t>
            </a:r>
          </a:p>
          <a:p>
            <a:pPr algn="just"/>
            <a:endParaRPr lang="es-CR" sz="1600" dirty="0" smtClean="0">
              <a:latin typeface="Calibri"/>
              <a:ea typeface="Calibri"/>
              <a:cs typeface="Times New Roman"/>
            </a:endParaRPr>
          </a:p>
          <a:p>
            <a:pPr algn="just"/>
            <a:r>
              <a:rPr lang="es-CR" sz="2800" dirty="0" smtClean="0">
                <a:latin typeface="Calibri"/>
                <a:ea typeface="Calibri"/>
                <a:cs typeface="Times New Roman"/>
              </a:rPr>
              <a:t>43% manifestó haberse realizado la prueba de VIH:</a:t>
            </a:r>
          </a:p>
          <a:p>
            <a:pPr lvl="1" algn="just"/>
            <a:r>
              <a:rPr lang="es-CR" sz="2400" dirty="0" smtClean="0">
                <a:latin typeface="Calibri"/>
                <a:ea typeface="Calibri"/>
                <a:cs typeface="Times New Roman"/>
              </a:rPr>
              <a:t>mayormente hombres: 28% </a:t>
            </a:r>
          </a:p>
          <a:p>
            <a:pPr lvl="1" algn="just"/>
            <a:r>
              <a:rPr lang="es-CR" sz="2400" dirty="0" smtClean="0">
                <a:latin typeface="Calibri"/>
                <a:ea typeface="Calibri"/>
                <a:cs typeface="Times New Roman"/>
              </a:rPr>
              <a:t>15% de mujeres</a:t>
            </a:r>
            <a:endParaRPr lang="es-CR" sz="2400" dirty="0"/>
          </a:p>
        </p:txBody>
      </p:sp>
    </p:spTree>
    <p:extLst>
      <p:ext uri="{BB962C8B-B14F-4D97-AF65-F5344CB8AC3E}">
        <p14:creationId xmlns:p14="http://schemas.microsoft.com/office/powerpoint/2010/main" val="4745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sp>
        <p:nvSpPr>
          <p:cNvPr id="16" name="Rectangle 8"/>
          <p:cNvSpPr>
            <a:spLocks noChangeArrowheads="1"/>
          </p:cNvSpPr>
          <p:nvPr/>
        </p:nvSpPr>
        <p:spPr bwMode="auto">
          <a:xfrm>
            <a:off x="6652897" y="343367"/>
            <a:ext cx="237757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SALUD SEXUAL</a:t>
            </a:r>
            <a:endParaRPr lang="es-ES" sz="2200" b="1" dirty="0">
              <a:solidFill>
                <a:srgbClr val="56A0D3"/>
              </a:solidFill>
              <a:latin typeface="UNFPA-Bold"/>
              <a:cs typeface="Arial" charset="0"/>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bwMode="auto">
          <a:xfrm>
            <a:off x="3113450" y="774254"/>
            <a:ext cx="5637312" cy="5561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449580">
              <a:spcAft>
                <a:spcPts val="1000"/>
              </a:spcAft>
            </a:pPr>
            <a:r>
              <a:rPr lang="es-CR" sz="2800" dirty="0" smtClean="0">
                <a:latin typeface="Calibri"/>
                <a:ea typeface="Calibri"/>
                <a:cs typeface="Times New Roman"/>
              </a:rPr>
              <a:t>Mayoría de casos reportó tener relaciones sexuales sin ningún método de protección.</a:t>
            </a:r>
          </a:p>
          <a:p>
            <a:pPr indent="449580">
              <a:spcAft>
                <a:spcPts val="1000"/>
              </a:spcAft>
            </a:pPr>
            <a:r>
              <a:rPr lang="es-CR" sz="2800" dirty="0" smtClean="0">
                <a:latin typeface="Calibri"/>
                <a:ea typeface="Calibri"/>
                <a:cs typeface="Times New Roman"/>
              </a:rPr>
              <a:t>Porcentaje importante de mujeres se aplicaron anticonceptivos inyectables al inicio de su jornada:</a:t>
            </a:r>
          </a:p>
          <a:p>
            <a:pPr lvl="1" indent="449580">
              <a:spcAft>
                <a:spcPts val="1000"/>
              </a:spcAft>
            </a:pPr>
            <a:r>
              <a:rPr lang="es-CR" sz="2400" dirty="0" smtClean="0">
                <a:latin typeface="Calibri"/>
                <a:ea typeface="Calibri"/>
                <a:cs typeface="Times New Roman"/>
              </a:rPr>
              <a:t>Prioridad: prevenir el embarazo, pero no protección ante ITS</a:t>
            </a:r>
            <a:endParaRPr lang="es-CR" sz="2800" dirty="0"/>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51075"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5"/>
            <a:ext cx="9134475" cy="3449936"/>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108543"/>
          </a:xfrm>
          <a:prstGeom prst="rect">
            <a:avLst/>
          </a:prstGeom>
          <a:noFill/>
          <a:ln w="9525">
            <a:noFill/>
            <a:miter lim="800000"/>
            <a:headEnd/>
            <a:tailEnd/>
          </a:ln>
        </p:spPr>
        <p:txBody>
          <a:bodyPr>
            <a:spAutoFit/>
          </a:bodyPr>
          <a:lstStyle/>
          <a:p>
            <a:pPr algn="r"/>
            <a:r>
              <a:rPr lang="es-HN" sz="2800" dirty="0" smtClean="0">
                <a:solidFill>
                  <a:prstClr val="white"/>
                </a:solidFill>
                <a:latin typeface="Arial" charset="0"/>
                <a:cs typeface="Arial" charset="0"/>
              </a:rPr>
              <a:t>“</a:t>
            </a:r>
            <a:r>
              <a:rPr lang="es-SV" sz="2800" dirty="0">
                <a:solidFill>
                  <a:prstClr val="white"/>
                </a:solidFill>
                <a:latin typeface="Arial" charset="0"/>
                <a:cs typeface="Arial" charset="0"/>
              </a:rPr>
              <a:t>“Las niñas y niños que viajaban con ellos se enfermaron de fiebre, vómito, gripe. Los guías compraban las medicinas porque no los podían llevar a ningún centro, los explotan  y obligan a las niñas y niños a que caminen aunque ya no puedan o estén enfermos”  </a:t>
            </a:r>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75" y="6311900"/>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5175" y="1731963"/>
            <a:ext cx="731838" cy="2849165"/>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3"/>
            <a:ext cx="733425" cy="2849165"/>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CR" dirty="0" smtClean="0">
                <a:solidFill>
                  <a:prstClr val="white"/>
                </a:solidFill>
                <a:latin typeface="Arial" charset="0"/>
                <a:cs typeface="Arial" charset="0"/>
              </a:rPr>
              <a:t>Mujer </a:t>
            </a:r>
            <a:r>
              <a:rPr lang="es-CR" dirty="0">
                <a:solidFill>
                  <a:prstClr val="white"/>
                </a:solidFill>
                <a:latin typeface="Arial" charset="0"/>
                <a:cs typeface="Arial" charset="0"/>
              </a:rPr>
              <a:t>adulta retornada, 36 años de </a:t>
            </a:r>
            <a:r>
              <a:rPr lang="es-CR" dirty="0" smtClean="0">
                <a:solidFill>
                  <a:prstClr val="white"/>
                </a:solidFill>
                <a:latin typeface="Arial" charset="0"/>
                <a:cs typeface="Arial" charset="0"/>
              </a:rPr>
              <a:t>edad</a:t>
            </a:r>
            <a:endParaRPr lang="es-CR" dirty="0">
              <a:solidFill>
                <a:prstClr val="white"/>
              </a:solidFill>
              <a:latin typeface="Arial" charset="0"/>
              <a:cs typeface="Arial" charset="0"/>
            </a:endParaRPr>
          </a:p>
        </p:txBody>
      </p:sp>
    </p:spTree>
    <p:extLst>
      <p:ext uri="{BB962C8B-B14F-4D97-AF65-F5344CB8AC3E}">
        <p14:creationId xmlns:p14="http://schemas.microsoft.com/office/powerpoint/2010/main" val="847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57755" y="354753"/>
            <a:ext cx="6559403" cy="318789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bwMode="auto">
          <a:xfrm>
            <a:off x="2504604" y="3789040"/>
            <a:ext cx="6639396" cy="3082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SV" sz="2000" dirty="0" smtClean="0">
                <a:latin typeface="Calibri"/>
                <a:ea typeface="Calibri"/>
                <a:cs typeface="Times New Roman"/>
              </a:rPr>
              <a:t>En el caso de El Salvador, </a:t>
            </a:r>
            <a:r>
              <a:rPr lang="es-CR" sz="2000" b="1" dirty="0" smtClean="0">
                <a:latin typeface="Calibri"/>
                <a:ea typeface="Calibri"/>
                <a:cs typeface="Times New Roman"/>
              </a:rPr>
              <a:t>44%</a:t>
            </a:r>
            <a:r>
              <a:rPr lang="es-CR" sz="2000" dirty="0" smtClean="0">
                <a:latin typeface="Calibri"/>
                <a:ea typeface="Calibri"/>
                <a:cs typeface="Times New Roman"/>
              </a:rPr>
              <a:t> de las(os) entrevistados reportaron haber sufrido </a:t>
            </a:r>
            <a:r>
              <a:rPr lang="es-CR" sz="2000" b="1" dirty="0" smtClean="0">
                <a:latin typeface="Calibri"/>
                <a:ea typeface="Calibri"/>
                <a:cs typeface="Times New Roman"/>
              </a:rPr>
              <a:t>violencia verbal</a:t>
            </a:r>
            <a:r>
              <a:rPr lang="es-CR" sz="2000" dirty="0" smtClean="0">
                <a:latin typeface="Calibri"/>
                <a:ea typeface="Calibri"/>
                <a:cs typeface="Times New Roman"/>
              </a:rPr>
              <a:t> durante el tránsito y </a:t>
            </a:r>
            <a:r>
              <a:rPr lang="es-CR" sz="2000" b="1" dirty="0" smtClean="0">
                <a:latin typeface="Calibri"/>
                <a:ea typeface="Calibri"/>
                <a:cs typeface="Times New Roman"/>
              </a:rPr>
              <a:t>31%</a:t>
            </a:r>
            <a:r>
              <a:rPr lang="es-CR" sz="2000" dirty="0" smtClean="0">
                <a:latin typeface="Calibri"/>
                <a:ea typeface="Calibri"/>
                <a:cs typeface="Times New Roman"/>
              </a:rPr>
              <a:t> informó haber sido objeto de </a:t>
            </a:r>
            <a:r>
              <a:rPr lang="es-CR" sz="2000" b="1" dirty="0" smtClean="0">
                <a:latin typeface="Calibri"/>
                <a:ea typeface="Calibri"/>
                <a:cs typeface="Times New Roman"/>
              </a:rPr>
              <a:t>robo o asalto</a:t>
            </a:r>
            <a:r>
              <a:rPr lang="es-CR" sz="2000" dirty="0" smtClean="0">
                <a:latin typeface="Calibri"/>
                <a:ea typeface="Calibri"/>
                <a:cs typeface="Times New Roman"/>
              </a:rPr>
              <a:t>.</a:t>
            </a:r>
          </a:p>
          <a:p>
            <a:endParaRPr lang="es-CR" sz="2000" dirty="0" smtClean="0">
              <a:latin typeface="Calibri"/>
              <a:cs typeface="Times New Roman"/>
            </a:endParaRPr>
          </a:p>
          <a:p>
            <a:pPr algn="just"/>
            <a:r>
              <a:rPr lang="es-CR" sz="2000" b="1" dirty="0" smtClean="0">
                <a:latin typeface="Calibri"/>
                <a:ea typeface="Calibri"/>
                <a:cs typeface="Times New Roman"/>
              </a:rPr>
              <a:t>Mujeres migrantes </a:t>
            </a:r>
            <a:r>
              <a:rPr lang="es-CR" sz="2000" dirty="0" smtClean="0">
                <a:latin typeface="Calibri"/>
                <a:ea typeface="Calibri"/>
                <a:cs typeface="Times New Roman"/>
              </a:rPr>
              <a:t>son </a:t>
            </a:r>
            <a:r>
              <a:rPr lang="es-CR" sz="2000" b="1" dirty="0" smtClean="0">
                <a:latin typeface="Calibri"/>
                <a:ea typeface="Calibri"/>
                <a:cs typeface="Times New Roman"/>
              </a:rPr>
              <a:t>vulnerables</a:t>
            </a:r>
            <a:r>
              <a:rPr lang="es-CR" sz="2000" dirty="0" smtClean="0">
                <a:latin typeface="Calibri"/>
                <a:ea typeface="Calibri"/>
                <a:cs typeface="Times New Roman"/>
              </a:rPr>
              <a:t> a la </a:t>
            </a:r>
            <a:r>
              <a:rPr lang="es-CR" sz="2000" b="1" dirty="0" smtClean="0">
                <a:latin typeface="Calibri"/>
                <a:ea typeface="Calibri"/>
                <a:cs typeface="Times New Roman"/>
              </a:rPr>
              <a:t>violencia sexual </a:t>
            </a:r>
            <a:r>
              <a:rPr lang="es-CR" sz="2000" dirty="0" smtClean="0">
                <a:latin typeface="Calibri"/>
                <a:ea typeface="Calibri"/>
                <a:cs typeface="Times New Roman"/>
              </a:rPr>
              <a:t>de los “coyotes” u otros </a:t>
            </a:r>
            <a:r>
              <a:rPr lang="es-GT" sz="2000" dirty="0" smtClean="0">
                <a:latin typeface="Calibri"/>
                <a:ea typeface="Calibri"/>
                <a:cs typeface="Times New Roman"/>
              </a:rPr>
              <a:t>bajo la intimidación o amenaza de abandonarlas en el trayecto, o también bajo promesas incumplidas de asegurarles el “pasarlas al otro lado”</a:t>
            </a:r>
            <a:endParaRPr lang="es-CR" sz="2400" dirty="0"/>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ace05.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5.5.png"/>
          <p:cNvPicPr>
            <a:picLocks noChangeAspect="1"/>
          </p:cNvPicPr>
          <p:nvPr/>
        </p:nvPicPr>
        <p:blipFill>
          <a:blip r:embed="rId4"/>
          <a:srcRect/>
          <a:stretch>
            <a:fillRect/>
          </a:stretch>
        </p:blipFill>
        <p:spPr bwMode="auto">
          <a:xfrm>
            <a:off x="-79993" y="15875"/>
            <a:ext cx="9144000" cy="6858000"/>
          </a:xfrm>
          <a:prstGeom prst="rect">
            <a:avLst/>
          </a:prstGeom>
          <a:noFill/>
          <a:ln w="9525">
            <a:noFill/>
            <a:miter lim="800000"/>
            <a:headEnd/>
            <a:tailEnd/>
          </a:ln>
        </p:spPr>
      </p:pic>
      <p:pic>
        <p:nvPicPr>
          <p:cNvPr id="23555"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sp>
        <p:nvSpPr>
          <p:cNvPr id="16" name="Rectangle 8"/>
          <p:cNvSpPr>
            <a:spLocks noChangeArrowheads="1"/>
          </p:cNvSpPr>
          <p:nvPr/>
        </p:nvSpPr>
        <p:spPr bwMode="auto">
          <a:xfrm>
            <a:off x="2987675" y="320675"/>
            <a:ext cx="3591048"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Estigma y discriminación</a:t>
            </a:r>
            <a:endParaRPr lang="es-ES" sz="2200" b="1" dirty="0">
              <a:solidFill>
                <a:srgbClr val="56A0D3"/>
              </a:solidFill>
              <a:latin typeface="UNFPA-Bold"/>
              <a:cs typeface="Arial" charset="0"/>
            </a:endParaRPr>
          </a:p>
        </p:txBody>
      </p:sp>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304" y="5898985"/>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bwMode="auto">
          <a:xfrm>
            <a:off x="2871319" y="1225686"/>
            <a:ext cx="6192688"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CR" dirty="0" smtClean="0">
                <a:latin typeface="+mj-lt"/>
              </a:rPr>
              <a:t>25% (Honduras) reportaron estigma y discriminación durante el evento migratorio. </a:t>
            </a:r>
          </a:p>
          <a:p>
            <a:endParaRPr lang="es-CR" dirty="0" smtClean="0">
              <a:latin typeface="+mj-lt"/>
            </a:endParaRPr>
          </a:p>
          <a:p>
            <a:r>
              <a:rPr lang="es-CR" dirty="0" smtClean="0">
                <a:latin typeface="+mj-lt"/>
              </a:rPr>
              <a:t>Principales fuentes de discriminación y estigmatización: </a:t>
            </a:r>
          </a:p>
          <a:p>
            <a:pPr lvl="1"/>
            <a:r>
              <a:rPr lang="es-CR" dirty="0" smtClean="0">
                <a:latin typeface="+mj-lt"/>
              </a:rPr>
              <a:t>autoridades de migración</a:t>
            </a:r>
          </a:p>
          <a:p>
            <a:pPr lvl="1"/>
            <a:r>
              <a:rPr lang="es-CR" dirty="0" smtClean="0">
                <a:latin typeface="+mj-lt"/>
              </a:rPr>
              <a:t>policía/ejército </a:t>
            </a:r>
          </a:p>
          <a:p>
            <a:pPr lvl="1"/>
            <a:r>
              <a:rPr lang="es-CR" dirty="0" smtClean="0">
                <a:latin typeface="+mj-lt"/>
              </a:rPr>
              <a:t>compañeros migrantes</a:t>
            </a:r>
          </a:p>
          <a:p>
            <a:pPr lvl="1"/>
            <a:r>
              <a:rPr lang="es-CR" dirty="0" smtClean="0">
                <a:latin typeface="+mj-lt"/>
              </a:rPr>
              <a:t>porcentaje más bajo en personal de salud. </a:t>
            </a:r>
            <a:endParaRPr lang="es-CR" dirty="0">
              <a:latin typeface="+mj-lt"/>
            </a:endParaRPr>
          </a:p>
        </p:txBody>
      </p:sp>
    </p:spTree>
    <p:extLst>
      <p:ext uri="{BB962C8B-B14F-4D97-AF65-F5344CB8AC3E}">
        <p14:creationId xmlns:p14="http://schemas.microsoft.com/office/powerpoint/2010/main" val="259782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endParaRPr lang="es-MX" smtClean="0"/>
          </a:p>
        </p:txBody>
      </p:sp>
      <p:sp>
        <p:nvSpPr>
          <p:cNvPr id="2" name="Rectangle 1"/>
          <p:cNvSpPr/>
          <p:nvPr/>
        </p:nvSpPr>
        <p:spPr>
          <a:xfrm>
            <a:off x="611560" y="1166843"/>
            <a:ext cx="8136904" cy="1077218"/>
          </a:xfrm>
          <a:prstGeom prst="rect">
            <a:avLst/>
          </a:prstGeom>
        </p:spPr>
        <p:txBody>
          <a:bodyPr wrap="square">
            <a:spAutoFit/>
          </a:bodyPr>
          <a:lstStyle/>
          <a:p>
            <a:pPr marL="342900" indent="-342900">
              <a:buFont typeface="Arial" pitchFamily="34" charset="0"/>
              <a:buChar char="•"/>
              <a:defRPr/>
            </a:pPr>
            <a:endParaRPr lang="es-CR" sz="2800" dirty="0">
              <a:solidFill>
                <a:prstClr val="white"/>
              </a:solidFill>
            </a:endParaRPr>
          </a:p>
          <a:p>
            <a:pPr marL="342900" indent="-342900">
              <a:buFont typeface="Arial" pitchFamily="34" charset="0"/>
              <a:buChar char="•"/>
              <a:defRPr/>
            </a:pPr>
            <a:endParaRPr lang="es-CR" dirty="0">
              <a:solidFill>
                <a:prstClr val="white"/>
              </a:solidFill>
            </a:endParaRPr>
          </a:p>
          <a:p>
            <a:pPr marL="342900" indent="-342900">
              <a:buFont typeface="Arial" pitchFamily="34" charset="0"/>
              <a:buChar char="•"/>
              <a:defRPr/>
            </a:pPr>
            <a:endParaRPr lang="es-CR" dirty="0">
              <a:solidFill>
                <a:prstClr val="white"/>
              </a:solidFill>
            </a:endParaRPr>
          </a:p>
        </p:txBody>
      </p:sp>
      <p:sp>
        <p:nvSpPr>
          <p:cNvPr id="3" name="Content Placeholder 2"/>
          <p:cNvSpPr>
            <a:spLocks noGrp="1"/>
          </p:cNvSpPr>
          <p:nvPr>
            <p:ph idx="1"/>
          </p:nvPr>
        </p:nvSpPr>
        <p:spPr/>
        <p:txBody>
          <a:bodyPr/>
          <a:lstStyle/>
          <a:p>
            <a:endParaRPr lang="es-CR"/>
          </a:p>
        </p:txBody>
      </p:sp>
      <p:pic>
        <p:nvPicPr>
          <p:cNvPr id="11269" name="Picture 5" descr="C:\Users\cvanderlaat\Pictures\Corinto\DSC0198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001617"/>
            <a:ext cx="9178482" cy="385638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cvanderlaat\Pictures\Fotos VdL\Fotografías\1557534_580678495342405_683467567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589241" cy="34419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vanderlaat\Pictures\Corinto\DSC0197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9241" y="-48140"/>
            <a:ext cx="4589241" cy="33331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0" y="3284984"/>
            <a:ext cx="9144000" cy="156947"/>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2" descr="imag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84" y="17697"/>
            <a:ext cx="3692177"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4"/>
          <p:cNvSpPr>
            <a:spLocks/>
          </p:cNvSpPr>
          <p:nvPr/>
        </p:nvSpPr>
        <p:spPr bwMode="auto">
          <a:xfrm>
            <a:off x="395536" y="-9921"/>
            <a:ext cx="3174504"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smtClean="0">
                <a:solidFill>
                  <a:srgbClr val="FFFFFF"/>
                </a:solidFill>
                <a:latin typeface="Helvetica" charset="0"/>
                <a:ea typeface="Helvetica" charset="0"/>
                <a:cs typeface="Helvetica" charset="0"/>
                <a:sym typeface="Helvetica" charset="0"/>
              </a:rPr>
              <a:t>El RETORNO </a:t>
            </a:r>
          </a:p>
          <a:p>
            <a:pP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“Quienes regresan”</a:t>
            </a: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endParaRPr lang="es-CR" altLang="es-CR" sz="2700" dirty="0" smtClean="0">
              <a:solidFill>
                <a:srgbClr val="FFFFFF"/>
              </a:solidFill>
              <a:latin typeface="Helvetica" charset="0"/>
              <a:ea typeface="Helvetica" charset="0"/>
              <a:cs typeface="Helvetica" charset="0"/>
              <a:sym typeface="Helvetica" charset="0"/>
            </a:endParaRPr>
          </a:p>
          <a:p>
            <a:pPr algn="ctr" eaLnBrk="1">
              <a:spcBef>
                <a:spcPts val="281"/>
              </a:spcBef>
            </a:pPr>
            <a:r>
              <a:rPr lang="es-CR" sz="2400" dirty="0" smtClean="0">
                <a:solidFill>
                  <a:schemeClr val="bg1"/>
                </a:solidFill>
                <a:latin typeface="Calibri"/>
                <a:ea typeface="Calibri"/>
                <a:cs typeface="Times New Roman"/>
              </a:rPr>
              <a:t>Llevan </a:t>
            </a:r>
            <a:r>
              <a:rPr lang="es-CR" sz="2400" dirty="0">
                <a:solidFill>
                  <a:schemeClr val="bg1"/>
                </a:solidFill>
                <a:latin typeface="Calibri"/>
                <a:ea typeface="Calibri"/>
                <a:cs typeface="Times New Roman"/>
              </a:rPr>
              <a:t>consigo toda la carga epidemiológica, patologías y secuelas de eventos vividos, </a:t>
            </a:r>
            <a:r>
              <a:rPr lang="es-CR" sz="2400" dirty="0" smtClean="0">
                <a:solidFill>
                  <a:schemeClr val="bg1"/>
                </a:solidFill>
                <a:latin typeface="Calibri"/>
                <a:ea typeface="Calibri"/>
                <a:cs typeface="Times New Roman"/>
              </a:rPr>
              <a:t>trasladando</a:t>
            </a:r>
          </a:p>
          <a:p>
            <a:pPr algn="ctr" eaLnBrk="1">
              <a:spcBef>
                <a:spcPts val="281"/>
              </a:spcBef>
            </a:pPr>
            <a:r>
              <a:rPr lang="es-CR" sz="2400" dirty="0" smtClean="0">
                <a:solidFill>
                  <a:schemeClr val="bg1"/>
                </a:solidFill>
                <a:latin typeface="Calibri"/>
                <a:ea typeface="Calibri"/>
                <a:cs typeface="Times New Roman"/>
              </a:rPr>
              <a:t> </a:t>
            </a:r>
            <a:r>
              <a:rPr lang="es-CR" sz="2400" dirty="0">
                <a:solidFill>
                  <a:schemeClr val="bg1"/>
                </a:solidFill>
                <a:latin typeface="Calibri"/>
                <a:ea typeface="Calibri"/>
                <a:cs typeface="Times New Roman"/>
              </a:rPr>
              <a:t>las vulnerabilidades y riesgos a sus comunidades de origen.</a:t>
            </a:r>
            <a:endParaRPr lang="es-CR" sz="2000" dirty="0">
              <a:solidFill>
                <a:schemeClr val="bg1"/>
              </a:solidFill>
            </a:endParaRPr>
          </a:p>
          <a:p>
            <a:pPr algn="ctr" eaLnBrk="1">
              <a:spcBef>
                <a:spcPts val="281"/>
              </a:spcBef>
            </a:pPr>
            <a:endParaRPr lang="es-CR" altLang="es-CR" sz="1800" dirty="0">
              <a:latin typeface="Helvetica" charset="0"/>
              <a:ea typeface="Helvetica" charset="0"/>
              <a:cs typeface="Helvetica" charset="0"/>
              <a:sym typeface="Helvetica" charset="0"/>
            </a:endParaRPr>
          </a:p>
        </p:txBody>
      </p:sp>
    </p:spTree>
    <p:extLst>
      <p:ext uri="{BB962C8B-B14F-4D97-AF65-F5344CB8AC3E}">
        <p14:creationId xmlns:p14="http://schemas.microsoft.com/office/powerpoint/2010/main" val="406543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pSp>
        <p:nvGrpSpPr>
          <p:cNvPr id="8" name="Group 7"/>
          <p:cNvGrpSpPr/>
          <p:nvPr/>
        </p:nvGrpSpPr>
        <p:grpSpPr>
          <a:xfrm>
            <a:off x="3474391" y="3918794"/>
            <a:ext cx="2195217" cy="2195217"/>
            <a:chOff x="3330883" y="3383834"/>
            <a:chExt cx="2195217" cy="2195217"/>
          </a:xfrm>
        </p:grpSpPr>
        <p:sp>
          <p:nvSpPr>
            <p:cNvPr id="36" name="Oval 35"/>
            <p:cNvSpPr/>
            <p:nvPr/>
          </p:nvSpPr>
          <p:spPr>
            <a:xfrm>
              <a:off x="3330883" y="3383834"/>
              <a:ext cx="2195217" cy="219521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Oval 4"/>
            <p:cNvSpPr/>
            <p:nvPr/>
          </p:nvSpPr>
          <p:spPr>
            <a:xfrm>
              <a:off x="3652365" y="3705316"/>
              <a:ext cx="1552253" cy="15522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CR" sz="2700" kern="1200" dirty="0" smtClean="0">
                  <a:solidFill>
                    <a:schemeClr val="bg1"/>
                  </a:solidFill>
                </a:rPr>
                <a:t>Salud de población en país de destino</a:t>
              </a:r>
              <a:endParaRPr lang="es-CR" sz="2700" kern="1200" dirty="0">
                <a:solidFill>
                  <a:schemeClr val="bg1"/>
                </a:solidFill>
              </a:endParaRPr>
            </a:p>
          </p:txBody>
        </p:sp>
      </p:grpSp>
      <p:sp>
        <p:nvSpPr>
          <p:cNvPr id="9" name="Left Arrow 8"/>
          <p:cNvSpPr/>
          <p:nvPr/>
        </p:nvSpPr>
        <p:spPr>
          <a:xfrm rot="10800000">
            <a:off x="91424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145920" y="4401741"/>
            <a:ext cx="1536652" cy="1229321"/>
            <a:chOff x="2412" y="3866781"/>
            <a:chExt cx="1536652" cy="1229321"/>
          </a:xfrm>
        </p:grpSpPr>
        <p:sp>
          <p:nvSpPr>
            <p:cNvPr id="34" name="Rounded Rectangle 33"/>
            <p:cNvSpPr/>
            <p:nvPr/>
          </p:nvSpPr>
          <p:spPr>
            <a:xfrm>
              <a:off x="2412" y="3866781"/>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5" name="Rounded Rectangle 7"/>
            <p:cNvSpPr/>
            <p:nvPr/>
          </p:nvSpPr>
          <p:spPr>
            <a:xfrm>
              <a:off x="38418"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Situación</a:t>
              </a:r>
            </a:p>
            <a:p>
              <a:pPr lvl="0" algn="ctr" defTabSz="977900">
                <a:lnSpc>
                  <a:spcPct val="90000"/>
                </a:lnSpc>
                <a:spcBef>
                  <a:spcPct val="0"/>
                </a:spcBef>
                <a:spcAft>
                  <a:spcPct val="35000"/>
                </a:spcAft>
              </a:pPr>
              <a:r>
                <a:rPr lang="es-CR" sz="2200" kern="1200" dirty="0" smtClean="0">
                  <a:solidFill>
                    <a:schemeClr val="bg1"/>
                  </a:solidFill>
                </a:rPr>
                <a:t>migratoria</a:t>
              </a:r>
              <a:endParaRPr lang="es-CR" sz="2200" kern="1200" dirty="0">
                <a:solidFill>
                  <a:schemeClr val="bg1"/>
                </a:solidFill>
              </a:endParaRPr>
            </a:p>
          </p:txBody>
        </p:sp>
      </p:grpSp>
      <p:sp>
        <p:nvSpPr>
          <p:cNvPr id="11" name="Left Arrow 10"/>
          <p:cNvSpPr/>
          <p:nvPr/>
        </p:nvSpPr>
        <p:spPr>
          <a:xfrm rot="12600000">
            <a:off x="1242227"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635966" y="2572865"/>
            <a:ext cx="1536652" cy="1229321"/>
            <a:chOff x="492458" y="2037905"/>
            <a:chExt cx="1536652" cy="1229321"/>
          </a:xfrm>
        </p:grpSpPr>
        <p:sp>
          <p:nvSpPr>
            <p:cNvPr id="32" name="Rounded Rectangle 31"/>
            <p:cNvSpPr/>
            <p:nvPr/>
          </p:nvSpPr>
          <p:spPr>
            <a:xfrm>
              <a:off x="492458" y="2037905"/>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3" name="Rounded Rectangle 10"/>
            <p:cNvSpPr/>
            <p:nvPr/>
          </p:nvSpPr>
          <p:spPr>
            <a:xfrm>
              <a:off x="528464"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Redes familiares de apoyo</a:t>
              </a:r>
              <a:endParaRPr lang="es-CR" sz="2200" kern="1200" dirty="0">
                <a:solidFill>
                  <a:schemeClr val="bg1"/>
                </a:solidFill>
              </a:endParaRPr>
            </a:p>
          </p:txBody>
        </p:sp>
      </p:grpSp>
      <p:grpSp>
        <p:nvGrpSpPr>
          <p:cNvPr id="13" name="Group 12"/>
          <p:cNvGrpSpPr/>
          <p:nvPr/>
        </p:nvGrpSpPr>
        <p:grpSpPr>
          <a:xfrm>
            <a:off x="1974797" y="1234034"/>
            <a:ext cx="1536652" cy="1229321"/>
            <a:chOff x="1831289" y="699074"/>
            <a:chExt cx="1536652" cy="1229321"/>
          </a:xfrm>
        </p:grpSpPr>
        <p:sp>
          <p:nvSpPr>
            <p:cNvPr id="30" name="Rounded Rectangle 29"/>
            <p:cNvSpPr/>
            <p:nvPr/>
          </p:nvSpPr>
          <p:spPr>
            <a:xfrm>
              <a:off x="1831289" y="699074"/>
              <a:ext cx="1536652" cy="1229321"/>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1" name="Rounded Rectangle 12"/>
            <p:cNvSpPr/>
            <p:nvPr/>
          </p:nvSpPr>
          <p:spPr>
            <a:xfrm>
              <a:off x="1867295"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Redes sociales de apoyo</a:t>
              </a:r>
              <a:endParaRPr lang="es-CR" sz="2200" kern="1200" dirty="0">
                <a:solidFill>
                  <a:schemeClr val="bg1"/>
                </a:solidFill>
              </a:endParaRPr>
            </a:p>
          </p:txBody>
        </p:sp>
      </p:grpSp>
      <p:sp>
        <p:nvSpPr>
          <p:cNvPr id="14" name="Left Arrow 13"/>
          <p:cNvSpPr/>
          <p:nvPr/>
        </p:nvSpPr>
        <p:spPr>
          <a:xfrm rot="16200000">
            <a:off x="3362331" y="2255499"/>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3803673" y="743988"/>
            <a:ext cx="1536652" cy="1229321"/>
            <a:chOff x="3660165" y="209028"/>
            <a:chExt cx="1536652" cy="1229321"/>
          </a:xfrm>
        </p:grpSpPr>
        <p:sp>
          <p:nvSpPr>
            <p:cNvPr id="28" name="Rounded Rectangle 27"/>
            <p:cNvSpPr/>
            <p:nvPr/>
          </p:nvSpPr>
          <p:spPr>
            <a:xfrm>
              <a:off x="3660165" y="209028"/>
              <a:ext cx="1536652" cy="1229321"/>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9" name="Rounded Rectangle 15"/>
            <p:cNvSpPr/>
            <p:nvPr/>
          </p:nvSpPr>
          <p:spPr>
            <a:xfrm>
              <a:off x="3696171" y="245034"/>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Condiciones de inserción laboral</a:t>
              </a:r>
              <a:endParaRPr lang="es-CR" sz="2200" kern="1200" dirty="0">
                <a:solidFill>
                  <a:schemeClr val="bg1"/>
                </a:solidFill>
              </a:endParaRPr>
            </a:p>
          </p:txBody>
        </p:sp>
      </p:grpSp>
      <p:sp>
        <p:nvSpPr>
          <p:cNvPr id="16" name="Left Arrow 15"/>
          <p:cNvSpPr/>
          <p:nvPr/>
        </p:nvSpPr>
        <p:spPr>
          <a:xfrm rot="18000000">
            <a:off x="4586374" y="2583480"/>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hueOff val="0"/>
              <a:satOff val="0"/>
              <a:lumOff val="0"/>
              <a:alphaOff val="0"/>
            </a:schemeClr>
          </a:fontRef>
        </p:style>
      </p:sp>
      <p:grpSp>
        <p:nvGrpSpPr>
          <p:cNvPr id="17" name="Group 16"/>
          <p:cNvGrpSpPr/>
          <p:nvPr/>
        </p:nvGrpSpPr>
        <p:grpSpPr>
          <a:xfrm>
            <a:off x="5632550" y="1234034"/>
            <a:ext cx="1536652" cy="1229321"/>
            <a:chOff x="5489042" y="699074"/>
            <a:chExt cx="1536652" cy="1229321"/>
          </a:xfrm>
        </p:grpSpPr>
        <p:sp>
          <p:nvSpPr>
            <p:cNvPr id="26" name="Rounded Rectangle 25"/>
            <p:cNvSpPr/>
            <p:nvPr/>
          </p:nvSpPr>
          <p:spPr>
            <a:xfrm>
              <a:off x="5489042" y="699074"/>
              <a:ext cx="1536652" cy="1229321"/>
            </a:xfrm>
            <a:prstGeom prst="roundRect">
              <a:avLst>
                <a:gd name="adj" fmla="val 10000"/>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Rounded Rectangle 18"/>
            <p:cNvSpPr/>
            <p:nvPr/>
          </p:nvSpPr>
          <p:spPr>
            <a:xfrm>
              <a:off x="5525048" y="735080"/>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Condiciones de retorno</a:t>
              </a:r>
              <a:endParaRPr lang="es-CR" sz="2200" kern="1200" dirty="0">
                <a:solidFill>
                  <a:schemeClr val="bg1"/>
                </a:solidFill>
              </a:endParaRPr>
            </a:p>
          </p:txBody>
        </p:sp>
      </p:grpSp>
      <p:sp>
        <p:nvSpPr>
          <p:cNvPr id="18" name="Left Arrow 17"/>
          <p:cNvSpPr/>
          <p:nvPr/>
        </p:nvSpPr>
        <p:spPr>
          <a:xfrm rot="19800000">
            <a:off x="5482435" y="3479541"/>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6971381" y="2572865"/>
            <a:ext cx="1536652" cy="1229321"/>
            <a:chOff x="6827873" y="2037905"/>
            <a:chExt cx="1536652" cy="1229321"/>
          </a:xfrm>
        </p:grpSpPr>
        <p:sp>
          <p:nvSpPr>
            <p:cNvPr id="24" name="Rounded Rectangle 23"/>
            <p:cNvSpPr/>
            <p:nvPr/>
          </p:nvSpPr>
          <p:spPr>
            <a:xfrm>
              <a:off x="6827873" y="2037905"/>
              <a:ext cx="1536652" cy="1229321"/>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Rounded Rectangle 21"/>
            <p:cNvSpPr/>
            <p:nvPr/>
          </p:nvSpPr>
          <p:spPr>
            <a:xfrm>
              <a:off x="6863879" y="2073911"/>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Decisiones individuales</a:t>
              </a:r>
              <a:endParaRPr lang="es-CR" sz="2200" kern="1200" dirty="0">
                <a:solidFill>
                  <a:schemeClr val="bg1"/>
                </a:solidFill>
              </a:endParaRPr>
            </a:p>
          </p:txBody>
        </p:sp>
      </p:grpSp>
      <p:sp>
        <p:nvSpPr>
          <p:cNvPr id="20" name="Left Arrow 19"/>
          <p:cNvSpPr/>
          <p:nvPr/>
        </p:nvSpPr>
        <p:spPr>
          <a:xfrm>
            <a:off x="5810416" y="4703584"/>
            <a:ext cx="2419336" cy="625636"/>
          </a:xfrm>
          <a:prstGeom prst="lef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7461427" y="4401741"/>
            <a:ext cx="1536652" cy="1229321"/>
            <a:chOff x="7317919" y="3866781"/>
            <a:chExt cx="1536652" cy="1229321"/>
          </a:xfrm>
        </p:grpSpPr>
        <p:sp>
          <p:nvSpPr>
            <p:cNvPr id="22" name="Rounded Rectangle 21"/>
            <p:cNvSpPr/>
            <p:nvPr/>
          </p:nvSpPr>
          <p:spPr>
            <a:xfrm>
              <a:off x="7317919" y="3866781"/>
              <a:ext cx="1536652" cy="122932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3" name="Rounded Rectangle 24"/>
            <p:cNvSpPr/>
            <p:nvPr/>
          </p:nvSpPr>
          <p:spPr>
            <a:xfrm>
              <a:off x="7353925" y="3902787"/>
              <a:ext cx="1464640" cy="1157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CR" sz="2200" kern="1200" dirty="0" smtClean="0">
                  <a:solidFill>
                    <a:schemeClr val="bg1"/>
                  </a:solidFill>
                </a:rPr>
                <a:t>Condiciones propias de salud</a:t>
              </a:r>
              <a:endParaRPr lang="es-CR" sz="2200" kern="1200" dirty="0">
                <a:solidFill>
                  <a:schemeClr val="bg1"/>
                </a:solidFill>
              </a:endParaRPr>
            </a:p>
          </p:txBody>
        </p:sp>
      </p:grpSp>
    </p:spTree>
    <p:extLst>
      <p:ext uri="{BB962C8B-B14F-4D97-AF65-F5344CB8AC3E}">
        <p14:creationId xmlns:p14="http://schemas.microsoft.com/office/powerpoint/2010/main" val="305436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4"/>
            <a:ext cx="9134475" cy="4170015"/>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970318"/>
          </a:xfrm>
          <a:prstGeom prst="rect">
            <a:avLst/>
          </a:prstGeom>
          <a:noFill/>
          <a:ln w="9525">
            <a:noFill/>
            <a:miter lim="800000"/>
            <a:headEnd/>
            <a:tailEnd/>
          </a:ln>
        </p:spPr>
        <p:txBody>
          <a:bodyPr>
            <a:spAutoFit/>
          </a:bodyPr>
          <a:lstStyle/>
          <a:p>
            <a:pPr algn="ctr"/>
            <a:r>
              <a:rPr lang="es-HN" sz="2800" dirty="0" smtClean="0">
                <a:solidFill>
                  <a:prstClr val="white"/>
                </a:solidFill>
                <a:latin typeface="Arial" charset="0"/>
                <a:cs typeface="Arial" charset="0"/>
              </a:rPr>
              <a:t>“</a:t>
            </a:r>
            <a:r>
              <a:rPr lang="es-HN" sz="2800" dirty="0">
                <a:solidFill>
                  <a:prstClr val="white"/>
                </a:solidFill>
                <a:latin typeface="Arial" charset="0"/>
                <a:cs typeface="Arial" charset="0"/>
              </a:rPr>
              <a:t>Las fronteras reales de hoy no separan las naciones, sino al poderoso del desvalido, al libre del esclavizado, al privilegiado del humillado. Hoy no hay muros que puedan crear una división entre las crisis humanitarias o de los derechos humanos en una parte del mundo y las crisis de la seguridad nacional en otra.”</a:t>
            </a:r>
          </a:p>
          <a:p>
            <a:pPr algn="ctr"/>
            <a:endParaRPr lang="es-HN" sz="2800" dirty="0"/>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05250" y="6429375"/>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a:srcRect/>
          <a:stretch>
            <a:fillRect/>
          </a:stretch>
        </p:blipFill>
        <p:spPr bwMode="auto">
          <a:xfrm>
            <a:off x="4575175" y="1731963"/>
            <a:ext cx="731838" cy="3641253"/>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3"/>
            <a:ext cx="733425" cy="3641253"/>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HN" dirty="0">
                <a:solidFill>
                  <a:schemeClr val="bg1"/>
                </a:solidFill>
              </a:rPr>
              <a:t>Kofi Annan, </a:t>
            </a:r>
            <a:r>
              <a:rPr lang="es-HN" dirty="0" smtClean="0">
                <a:solidFill>
                  <a:schemeClr val="bg1"/>
                </a:solidFill>
              </a:rPr>
              <a:t>Premio Nobel de la Paz,  </a:t>
            </a:r>
            <a:r>
              <a:rPr lang="es-HN" dirty="0">
                <a:solidFill>
                  <a:schemeClr val="bg1"/>
                </a:solidFill>
              </a:rPr>
              <a:t>2001</a:t>
            </a:r>
            <a:r>
              <a:rPr lang="es-HN" dirty="0" smtClean="0">
                <a:solidFill>
                  <a:schemeClr val="bg1"/>
                </a:solidFill>
              </a:rPr>
              <a:t>.</a:t>
            </a:r>
            <a:endParaRPr lang="es-HN" dirty="0">
              <a:solidFill>
                <a:schemeClr val="bg1"/>
              </a:solidFill>
            </a:endParaRPr>
          </a:p>
        </p:txBody>
      </p:sp>
    </p:spTree>
    <p:extLst>
      <p:ext uri="{BB962C8B-B14F-4D97-AF65-F5344CB8AC3E}">
        <p14:creationId xmlns:p14="http://schemas.microsoft.com/office/powerpoint/2010/main" val="260397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face0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4.5.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6627"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2663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7674" y="2924944"/>
            <a:ext cx="136525" cy="132556"/>
          </a:xfrm>
          <a:prstGeom prst="rect">
            <a:avLst/>
          </a:prstGeom>
          <a:noFill/>
          <a:ln w="9525">
            <a:noFill/>
            <a:miter lim="800000"/>
            <a:headEnd/>
            <a:tailEnd/>
          </a:ln>
        </p:spPr>
      </p:pic>
      <p:sp>
        <p:nvSpPr>
          <p:cNvPr id="37896" name="Rectangle 7"/>
          <p:cNvSpPr>
            <a:spLocks noChangeArrowheads="1"/>
          </p:cNvSpPr>
          <p:nvPr/>
        </p:nvSpPr>
        <p:spPr bwMode="auto">
          <a:xfrm>
            <a:off x="3084818" y="2799719"/>
            <a:ext cx="5814630" cy="1923604"/>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n-US" dirty="0" err="1" smtClean="0">
                <a:solidFill>
                  <a:prstClr val="black"/>
                </a:solidFill>
                <a:cs typeface="Arial" charset="0"/>
              </a:rPr>
              <a:t>Ciclo</a:t>
            </a:r>
            <a:r>
              <a:rPr lang="en-US" dirty="0" smtClean="0">
                <a:solidFill>
                  <a:prstClr val="black"/>
                </a:solidFill>
                <a:cs typeface="Arial" charset="0"/>
              </a:rPr>
              <a:t> </a:t>
            </a:r>
            <a:r>
              <a:rPr lang="en-US" dirty="0" err="1" smtClean="0">
                <a:solidFill>
                  <a:prstClr val="black"/>
                </a:solidFill>
                <a:cs typeface="Arial" charset="0"/>
              </a:rPr>
              <a:t>migratorio</a:t>
            </a:r>
            <a:r>
              <a:rPr lang="en-US" dirty="0" smtClean="0">
                <a:solidFill>
                  <a:prstClr val="black"/>
                </a:solidFill>
                <a:cs typeface="Arial" charset="0"/>
              </a:rPr>
              <a:t>: </a:t>
            </a:r>
            <a:r>
              <a:rPr lang="en-US" dirty="0" err="1" smtClean="0">
                <a:solidFill>
                  <a:prstClr val="black"/>
                </a:solidFill>
                <a:cs typeface="Arial" charset="0"/>
              </a:rPr>
              <a:t>multiplica</a:t>
            </a:r>
            <a:r>
              <a:rPr lang="en-US" dirty="0" smtClean="0">
                <a:solidFill>
                  <a:prstClr val="black"/>
                </a:solidFill>
                <a:cs typeface="Arial" charset="0"/>
              </a:rPr>
              <a:t> los </a:t>
            </a:r>
            <a:r>
              <a:rPr lang="en-US" dirty="0" err="1" smtClean="0">
                <a:solidFill>
                  <a:prstClr val="black"/>
                </a:solidFill>
                <a:cs typeface="Arial" charset="0"/>
              </a:rPr>
              <a:t>riesgos</a:t>
            </a:r>
            <a:r>
              <a:rPr lang="en-US" dirty="0" smtClean="0">
                <a:solidFill>
                  <a:prstClr val="black"/>
                </a:solidFill>
                <a:cs typeface="Arial" charset="0"/>
              </a:rPr>
              <a:t> </a:t>
            </a:r>
            <a:r>
              <a:rPr lang="en-US" dirty="0" err="1" smtClean="0">
                <a:solidFill>
                  <a:prstClr val="black"/>
                </a:solidFill>
                <a:cs typeface="Arial" charset="0"/>
              </a:rPr>
              <a:t>frente</a:t>
            </a:r>
            <a:r>
              <a:rPr lang="en-US" dirty="0" smtClean="0">
                <a:solidFill>
                  <a:prstClr val="black"/>
                </a:solidFill>
                <a:cs typeface="Arial" charset="0"/>
              </a:rPr>
              <a:t> al VIH: </a:t>
            </a:r>
            <a:r>
              <a:rPr lang="en-US" dirty="0" err="1" smtClean="0">
                <a:solidFill>
                  <a:prstClr val="black"/>
                </a:solidFill>
                <a:cs typeface="Arial" charset="0"/>
              </a:rPr>
              <a:t>Violencia</a:t>
            </a:r>
            <a:r>
              <a:rPr lang="en-US" dirty="0" smtClean="0">
                <a:solidFill>
                  <a:prstClr val="black"/>
                </a:solidFill>
                <a:cs typeface="Arial" charset="0"/>
              </a:rPr>
              <a:t> sexual, </a:t>
            </a:r>
            <a:r>
              <a:rPr lang="en-US" dirty="0" err="1" smtClean="0">
                <a:solidFill>
                  <a:prstClr val="black"/>
                </a:solidFill>
                <a:cs typeface="Arial" charset="0"/>
              </a:rPr>
              <a:t>sexo</a:t>
            </a:r>
            <a:r>
              <a:rPr lang="en-US" dirty="0" smtClean="0">
                <a:solidFill>
                  <a:prstClr val="black"/>
                </a:solidFill>
                <a:cs typeface="Arial" charset="0"/>
              </a:rPr>
              <a:t> </a:t>
            </a:r>
            <a:r>
              <a:rPr lang="en-US" dirty="0" err="1" smtClean="0">
                <a:solidFill>
                  <a:prstClr val="black"/>
                </a:solidFill>
                <a:cs typeface="Arial" charset="0"/>
              </a:rPr>
              <a:t>transaccional</a:t>
            </a:r>
            <a:r>
              <a:rPr lang="en-US" dirty="0" smtClean="0">
                <a:solidFill>
                  <a:prstClr val="black"/>
                </a:solidFill>
                <a:cs typeface="Arial" charset="0"/>
              </a:rPr>
              <a:t>.  </a:t>
            </a:r>
          </a:p>
          <a:p>
            <a:pPr defTabSz="457200" fontAlgn="base">
              <a:spcBef>
                <a:spcPct val="0"/>
              </a:spcBef>
              <a:spcAft>
                <a:spcPct val="0"/>
              </a:spcAft>
              <a:defRPr/>
            </a:pPr>
            <a:endParaRPr lang="en-US" dirty="0" smtClean="0">
              <a:solidFill>
                <a:prstClr val="black"/>
              </a:solidFill>
              <a:cs typeface="Arial" charset="0"/>
            </a:endParaRPr>
          </a:p>
          <a:p>
            <a:pPr defTabSz="457200" fontAlgn="base">
              <a:spcBef>
                <a:spcPct val="0"/>
              </a:spcBef>
              <a:spcAft>
                <a:spcPct val="0"/>
              </a:spcAft>
              <a:defRPr/>
            </a:pPr>
            <a:r>
              <a:rPr lang="en-US" dirty="0" smtClean="0">
                <a:solidFill>
                  <a:prstClr val="black"/>
                </a:solidFill>
                <a:cs typeface="Arial" charset="0"/>
              </a:rPr>
              <a:t>Alta </a:t>
            </a:r>
            <a:r>
              <a:rPr lang="en-US" dirty="0" err="1" smtClean="0">
                <a:solidFill>
                  <a:prstClr val="black"/>
                </a:solidFill>
                <a:cs typeface="Arial" charset="0"/>
              </a:rPr>
              <a:t>percepción</a:t>
            </a:r>
            <a:r>
              <a:rPr lang="en-US" dirty="0" smtClean="0">
                <a:solidFill>
                  <a:prstClr val="black"/>
                </a:solidFill>
                <a:cs typeface="Arial" charset="0"/>
              </a:rPr>
              <a:t> de </a:t>
            </a:r>
            <a:r>
              <a:rPr lang="en-US" dirty="0" err="1" smtClean="0">
                <a:solidFill>
                  <a:prstClr val="black"/>
                </a:solidFill>
                <a:cs typeface="Arial" charset="0"/>
              </a:rPr>
              <a:t>riesgo</a:t>
            </a:r>
            <a:r>
              <a:rPr lang="en-US" dirty="0" smtClean="0">
                <a:solidFill>
                  <a:prstClr val="black"/>
                </a:solidFill>
                <a:cs typeface="Arial" charset="0"/>
              </a:rPr>
              <a:t>, </a:t>
            </a:r>
            <a:r>
              <a:rPr lang="en-US" dirty="0" err="1" smtClean="0">
                <a:solidFill>
                  <a:prstClr val="black"/>
                </a:solidFill>
                <a:cs typeface="Arial" charset="0"/>
              </a:rPr>
              <a:t>mínima</a:t>
            </a:r>
            <a:r>
              <a:rPr lang="en-US" dirty="0" smtClean="0">
                <a:solidFill>
                  <a:prstClr val="black"/>
                </a:solidFill>
                <a:cs typeface="Arial" charset="0"/>
              </a:rPr>
              <a:t> </a:t>
            </a:r>
            <a:r>
              <a:rPr lang="en-US" dirty="0" err="1" smtClean="0">
                <a:solidFill>
                  <a:prstClr val="black"/>
                </a:solidFill>
                <a:cs typeface="Arial" charset="0"/>
              </a:rPr>
              <a:t>capacidad</a:t>
            </a:r>
            <a:r>
              <a:rPr lang="en-US" dirty="0" smtClean="0">
                <a:solidFill>
                  <a:prstClr val="black"/>
                </a:solidFill>
                <a:cs typeface="Arial" charset="0"/>
              </a:rPr>
              <a:t> de </a:t>
            </a:r>
            <a:r>
              <a:rPr lang="en-US" dirty="0" err="1" smtClean="0">
                <a:solidFill>
                  <a:prstClr val="black"/>
                </a:solidFill>
                <a:cs typeface="Arial" charset="0"/>
              </a:rPr>
              <a:t>prevención</a:t>
            </a:r>
            <a:r>
              <a:rPr lang="en-US" dirty="0" smtClean="0">
                <a:solidFill>
                  <a:prstClr val="black"/>
                </a:solidFill>
                <a:cs typeface="Arial" charset="0"/>
              </a:rPr>
              <a:t>.</a:t>
            </a:r>
          </a:p>
          <a:p>
            <a:pPr defTabSz="457200" fontAlgn="base">
              <a:spcBef>
                <a:spcPct val="0"/>
              </a:spcBef>
              <a:spcAft>
                <a:spcPct val="0"/>
              </a:spcAft>
              <a:defRPr/>
            </a:pPr>
            <a:endParaRPr lang="en-US" dirty="0">
              <a:solidFill>
                <a:prstClr val="black"/>
              </a:solidFill>
              <a:cs typeface="Arial" charset="0"/>
            </a:endParaRPr>
          </a:p>
          <a:p>
            <a:pPr defTabSz="457200" fontAlgn="base">
              <a:spcBef>
                <a:spcPct val="0"/>
              </a:spcBef>
              <a:spcAft>
                <a:spcPct val="0"/>
              </a:spcAft>
              <a:defRPr/>
            </a:pPr>
            <a:endParaRPr lang="en-US" dirty="0" smtClean="0">
              <a:solidFill>
                <a:prstClr val="black"/>
              </a:solidFill>
              <a:cs typeface="Arial" charset="0"/>
            </a:endParaRPr>
          </a:p>
          <a:p>
            <a:pPr defTabSz="457200" fontAlgn="base">
              <a:spcBef>
                <a:spcPct val="0"/>
              </a:spcBef>
              <a:spcAft>
                <a:spcPct val="0"/>
              </a:spcAft>
              <a:defRPr/>
            </a:pPr>
            <a:endParaRPr lang="es-ES" sz="1100" dirty="0">
              <a:solidFill>
                <a:prstClr val="black"/>
              </a:solidFill>
              <a:latin typeface="UNFPA-Text" pitchFamily="2" charset="0"/>
              <a:cs typeface="Arial" charset="0"/>
            </a:endParaRPr>
          </a:p>
        </p:txBody>
      </p:sp>
      <p:pic>
        <p:nvPicPr>
          <p:cNvPr id="11" name="Picture 12" descr="IOM Logo white with accronyms (IOM - OIM)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9200" y="5359018"/>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7675" y="3502197"/>
            <a:ext cx="136525" cy="132556"/>
          </a:xfrm>
          <a:prstGeom prst="rect">
            <a:avLst/>
          </a:prstGeom>
          <a:noFill/>
          <a:ln w="9525">
            <a:noFill/>
            <a:miter lim="800000"/>
            <a:headEnd/>
            <a:tailEnd/>
          </a:ln>
        </p:spPr>
      </p:pic>
      <p:pic>
        <p:nvPicPr>
          <p:cNvPr id="17"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88239" y="6009533"/>
            <a:ext cx="136525" cy="132556"/>
          </a:xfrm>
          <a:prstGeom prst="rect">
            <a:avLst/>
          </a:prstGeom>
          <a:noFill/>
          <a:ln w="9525">
            <a:noFill/>
            <a:miter lim="800000"/>
            <a:headEnd/>
            <a:tailEnd/>
          </a:ln>
        </p:spPr>
      </p:pic>
      <p:graphicFrame>
        <p:nvGraphicFramePr>
          <p:cNvPr id="18" name="3 Tabla"/>
          <p:cNvGraphicFramePr>
            <a:graphicFrameLocks noGrp="1"/>
          </p:cNvGraphicFramePr>
          <p:nvPr>
            <p:extLst>
              <p:ext uri="{D42A27DB-BD31-4B8C-83A1-F6EECF244321}">
                <p14:modId xmlns:p14="http://schemas.microsoft.com/office/powerpoint/2010/main" val="3014860064"/>
              </p:ext>
            </p:extLst>
          </p:nvPr>
        </p:nvGraphicFramePr>
        <p:xfrm>
          <a:off x="3324764" y="4045956"/>
          <a:ext cx="5574683" cy="1728193"/>
        </p:xfrm>
        <a:graphic>
          <a:graphicData uri="http://schemas.openxmlformats.org/drawingml/2006/table">
            <a:tbl>
              <a:tblPr/>
              <a:tblGrid>
                <a:gridCol w="1279123"/>
                <a:gridCol w="567564"/>
                <a:gridCol w="1064617"/>
                <a:gridCol w="1161525"/>
                <a:gridCol w="919316"/>
                <a:gridCol w="582538"/>
              </a:tblGrid>
              <a:tr h="236196">
                <a:tc rowSpan="2" gridSpan="3">
                  <a:txBody>
                    <a:bodyPr/>
                    <a:lstStyle/>
                    <a:p>
                      <a:pPr algn="l">
                        <a:lnSpc>
                          <a:spcPct val="100000"/>
                        </a:lnSpc>
                      </a:pPr>
                      <a:r>
                        <a:rPr lang="es-GT" sz="1200" b="1" dirty="0" smtClean="0">
                          <a:latin typeface="+mn-lt"/>
                        </a:rPr>
                        <a:t>RETORNADO</a:t>
                      </a:r>
                      <a:endParaRPr lang="es-GT" sz="1200" b="1" dirty="0">
                        <a:latin typeface="+mn-lt"/>
                      </a:endParaRPr>
                    </a:p>
                  </a:txBody>
                  <a:tcPr marL="5189" marR="5189" marT="6919" marB="0" anchor="ctr">
                    <a:lnL>
                      <a:noFill/>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2" hMerge="1">
                  <a:txBody>
                    <a:bodyPr/>
                    <a:lstStyle/>
                    <a:p>
                      <a:endParaRPr lang="es-GT"/>
                    </a:p>
                  </a:txBody>
                  <a:tcPr/>
                </a:tc>
                <a:tc rowSpan="2" hMerge="1">
                  <a:txBody>
                    <a:bodyPr/>
                    <a:lstStyle/>
                    <a:p>
                      <a:endParaRPr lang="es-GT"/>
                    </a:p>
                  </a:txBody>
                  <a:tcPr/>
                </a:tc>
                <a:tc gridSpan="2">
                  <a:txBody>
                    <a:bodyPr/>
                    <a:lstStyle/>
                    <a:p>
                      <a:pPr algn="ctr">
                        <a:lnSpc>
                          <a:spcPct val="100000"/>
                        </a:lnSpc>
                        <a:spcBef>
                          <a:spcPts val="600"/>
                        </a:spcBef>
                        <a:spcAft>
                          <a:spcPts val="600"/>
                        </a:spcAft>
                      </a:pPr>
                      <a:r>
                        <a:rPr lang="es-GT" sz="1100" b="1" dirty="0">
                          <a:latin typeface="+mn-lt"/>
                          <a:ea typeface="Times New Roman"/>
                          <a:cs typeface="Times New Roman"/>
                        </a:rPr>
                        <a:t>Sexo </a:t>
                      </a:r>
                    </a:p>
                  </a:txBody>
                  <a:tcPr marL="5189" marR="5189" marT="6919"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GT"/>
                    </a:p>
                  </a:txBody>
                  <a:tcPr/>
                </a:tc>
                <a:tc rowSpan="2">
                  <a:txBody>
                    <a:bodyPr/>
                    <a:lstStyle/>
                    <a:p>
                      <a:pPr algn="ctr">
                        <a:lnSpc>
                          <a:spcPct val="100000"/>
                        </a:lnSpc>
                        <a:spcBef>
                          <a:spcPts val="600"/>
                        </a:spcBef>
                        <a:spcAft>
                          <a:spcPts val="600"/>
                        </a:spcAft>
                      </a:pPr>
                      <a:r>
                        <a:rPr lang="es-GT" sz="1100" b="1">
                          <a:latin typeface="+mn-lt"/>
                          <a:ea typeface="Times New Roman"/>
                          <a:cs typeface="Times New Roman"/>
                        </a:rPr>
                        <a:t>Total </a:t>
                      </a:r>
                    </a:p>
                  </a:txBody>
                  <a:tcPr marL="5189" marR="5189" marT="6919" marB="0" anchor="ctr">
                    <a:lnL>
                      <a:noFill/>
                    </a:lnL>
                    <a:lnR>
                      <a:noFill/>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r h="242421">
                <a:tc gridSpan="3" vMerge="1">
                  <a:txBody>
                    <a:bodyPr/>
                    <a:lstStyle/>
                    <a:p>
                      <a:endParaRPr lang="es-GT"/>
                    </a:p>
                  </a:txBody>
                  <a:tcPr/>
                </a:tc>
                <a:tc hMerge="1" vMerge="1">
                  <a:txBody>
                    <a:bodyPr/>
                    <a:lstStyle/>
                    <a:p>
                      <a:endParaRPr lang="es-GT"/>
                    </a:p>
                  </a:txBody>
                  <a:tcPr/>
                </a:tc>
                <a:tc hMerge="1" vMerge="1">
                  <a:txBody>
                    <a:bodyPr/>
                    <a:lstStyle/>
                    <a:p>
                      <a:endParaRPr lang="es-GT"/>
                    </a:p>
                  </a:txBody>
                  <a:tcPr/>
                </a:tc>
                <a:tc>
                  <a:txBody>
                    <a:bodyPr/>
                    <a:lstStyle/>
                    <a:p>
                      <a:pPr algn="ctr">
                        <a:lnSpc>
                          <a:spcPct val="100000"/>
                        </a:lnSpc>
                        <a:spcBef>
                          <a:spcPts val="600"/>
                        </a:spcBef>
                        <a:spcAft>
                          <a:spcPts val="600"/>
                        </a:spcAft>
                      </a:pPr>
                      <a:r>
                        <a:rPr lang="es-GT" sz="1100" b="1" dirty="0">
                          <a:latin typeface="+mn-lt"/>
                          <a:ea typeface="Times New Roman"/>
                          <a:cs typeface="Times New Roman"/>
                        </a:rPr>
                        <a:t>Femenino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1" dirty="0">
                          <a:latin typeface="+mn-lt"/>
                          <a:ea typeface="Times New Roman"/>
                          <a:cs typeface="Times New Roman"/>
                        </a:rPr>
                        <a:t>Masculino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vMerge="1">
                  <a:txBody>
                    <a:bodyPr/>
                    <a:lstStyle/>
                    <a:p>
                      <a:endParaRPr lang="es-GT"/>
                    </a:p>
                  </a:txBody>
                  <a:tcPr/>
                </a:tc>
              </a:tr>
              <a:tr h="463030">
                <a:tc rowSpan="2">
                  <a:txBody>
                    <a:bodyPr/>
                    <a:lstStyle/>
                    <a:p>
                      <a:pPr algn="l">
                        <a:lnSpc>
                          <a:spcPct val="100000"/>
                        </a:lnSpc>
                        <a:spcBef>
                          <a:spcPts val="600"/>
                        </a:spcBef>
                        <a:spcAft>
                          <a:spcPts val="600"/>
                        </a:spcAft>
                      </a:pPr>
                      <a:r>
                        <a:rPr lang="es-GT" sz="1050" b="1" dirty="0">
                          <a:latin typeface="+mn-lt"/>
                          <a:ea typeface="Times New Roman"/>
                          <a:cs typeface="Times New Roman"/>
                        </a:rPr>
                        <a:t>¿Durante su viaje migratorio usó algún método anticonceptivo?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1" dirty="0">
                          <a:latin typeface="+mn-lt"/>
                          <a:ea typeface="Times New Roman"/>
                          <a:cs typeface="Times New Roman"/>
                        </a:rPr>
                        <a:t>Sí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es-GT" sz="1100" b="1" dirty="0">
                          <a:latin typeface="+mn-lt"/>
                          <a:ea typeface="Times New Roman"/>
                          <a:cs typeface="Times New Roman"/>
                        </a:rPr>
                        <a:t>% dentro de Sexo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15.1%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17.5%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16.8% </a:t>
                      </a:r>
                    </a:p>
                  </a:txBody>
                  <a:tcPr marL="5189" marR="5189" marT="6919"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0350">
                <a:tc vMerge="1">
                  <a:txBody>
                    <a:bodyPr/>
                    <a:lstStyle/>
                    <a:p>
                      <a:endParaRPr lang="es-GT"/>
                    </a:p>
                  </a:txBody>
                  <a:tcPr/>
                </a:tc>
                <a:tc>
                  <a:txBody>
                    <a:bodyPr/>
                    <a:lstStyle/>
                    <a:p>
                      <a:pPr algn="ctr">
                        <a:lnSpc>
                          <a:spcPct val="100000"/>
                        </a:lnSpc>
                        <a:spcBef>
                          <a:spcPts val="600"/>
                        </a:spcBef>
                        <a:spcAft>
                          <a:spcPts val="600"/>
                        </a:spcAft>
                      </a:pPr>
                      <a:r>
                        <a:rPr lang="es-GT" sz="1100" b="1" dirty="0">
                          <a:latin typeface="+mn-lt"/>
                          <a:ea typeface="Times New Roman"/>
                          <a:cs typeface="Times New Roman"/>
                        </a:rPr>
                        <a:t>No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Bef>
                          <a:spcPts val="600"/>
                        </a:spcBef>
                        <a:spcAft>
                          <a:spcPts val="600"/>
                        </a:spcAft>
                      </a:pPr>
                      <a:r>
                        <a:rPr lang="es-GT" sz="1100" b="1" dirty="0">
                          <a:latin typeface="+mn-lt"/>
                          <a:ea typeface="Times New Roman"/>
                          <a:cs typeface="Times New Roman"/>
                        </a:rPr>
                        <a:t>% dentro de Sexo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84.9%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82.5%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83.2% </a:t>
                      </a:r>
                    </a:p>
                  </a:txBody>
                  <a:tcPr marL="5189" marR="5189" marT="69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6196">
                <a:tc gridSpan="2">
                  <a:txBody>
                    <a:bodyPr/>
                    <a:lstStyle/>
                    <a:p>
                      <a:pPr algn="ctr">
                        <a:lnSpc>
                          <a:spcPct val="100000"/>
                        </a:lnSpc>
                        <a:spcBef>
                          <a:spcPts val="600"/>
                        </a:spcBef>
                        <a:spcAft>
                          <a:spcPts val="600"/>
                        </a:spcAft>
                      </a:pPr>
                      <a:r>
                        <a:rPr lang="es-GT" sz="1100" b="1" dirty="0">
                          <a:latin typeface="+mn-lt"/>
                          <a:ea typeface="Times New Roman"/>
                          <a:cs typeface="Times New Roman"/>
                        </a:rPr>
                        <a:t>Total </a:t>
                      </a:r>
                    </a:p>
                  </a:txBody>
                  <a:tcPr marL="5189" marR="5189" marT="6919"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s-GT"/>
                    </a:p>
                  </a:txBody>
                  <a:tcPr/>
                </a:tc>
                <a:tc>
                  <a:txBody>
                    <a:bodyPr/>
                    <a:lstStyle/>
                    <a:p>
                      <a:pPr algn="l">
                        <a:lnSpc>
                          <a:spcPct val="100000"/>
                        </a:lnSpc>
                        <a:spcBef>
                          <a:spcPts val="600"/>
                        </a:spcBef>
                        <a:spcAft>
                          <a:spcPts val="600"/>
                        </a:spcAft>
                      </a:pPr>
                      <a:r>
                        <a:rPr lang="es-GT" sz="1100" b="1" dirty="0">
                          <a:latin typeface="+mn-lt"/>
                          <a:ea typeface="Times New Roman"/>
                          <a:cs typeface="Times New Roman"/>
                        </a:rPr>
                        <a:t>Recuento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53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143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Bef>
                          <a:spcPts val="600"/>
                        </a:spcBef>
                        <a:spcAft>
                          <a:spcPts val="600"/>
                        </a:spcAft>
                      </a:pPr>
                      <a:r>
                        <a:rPr lang="es-GT" sz="1100" b="0" dirty="0">
                          <a:latin typeface="+mn-lt"/>
                          <a:ea typeface="Times New Roman"/>
                          <a:cs typeface="Times New Roman"/>
                        </a:rPr>
                        <a:t>196 </a:t>
                      </a:r>
                    </a:p>
                  </a:txBody>
                  <a:tcPr marL="5189" marR="5189" marT="69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pic>
        <p:nvPicPr>
          <p:cNvPr id="15"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88751" y="908720"/>
            <a:ext cx="5661793"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8"/>
          <p:cNvSpPr>
            <a:spLocks noChangeArrowheads="1"/>
          </p:cNvSpPr>
          <p:nvPr/>
        </p:nvSpPr>
        <p:spPr bwMode="auto">
          <a:xfrm>
            <a:off x="5253981" y="404812"/>
            <a:ext cx="3658246"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ATENCIÓN PSICOSOCIAL</a:t>
            </a:r>
            <a:endParaRPr lang="en-US" sz="2200" b="1" dirty="0">
              <a:solidFill>
                <a:srgbClr val="56A0D3"/>
              </a:solidFill>
              <a:latin typeface="UNFPA-Bold"/>
              <a:cs typeface="Arial" charset="0"/>
            </a:endParaRPr>
          </a:p>
        </p:txBody>
      </p:sp>
      <p:sp>
        <p:nvSpPr>
          <p:cNvPr id="20" name="Rectangle 8"/>
          <p:cNvSpPr>
            <a:spLocks noChangeArrowheads="1"/>
          </p:cNvSpPr>
          <p:nvPr/>
        </p:nvSpPr>
        <p:spPr bwMode="auto">
          <a:xfrm>
            <a:off x="3256501" y="2410589"/>
            <a:ext cx="237757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SALUD SEXUAL</a:t>
            </a:r>
            <a:endParaRPr lang="en-US" sz="2200" b="1" dirty="0">
              <a:solidFill>
                <a:srgbClr val="56A0D3"/>
              </a:solidFill>
              <a:latin typeface="UNFPA-Bold"/>
              <a:cs typeface="Arial" charset="0"/>
            </a:endParaRPr>
          </a:p>
        </p:txBody>
      </p:sp>
    </p:spTree>
    <p:extLst>
      <p:ext uri="{BB962C8B-B14F-4D97-AF65-F5344CB8AC3E}">
        <p14:creationId xmlns:p14="http://schemas.microsoft.com/office/powerpoint/2010/main" val="39021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CR" sz="2800" b="1" cap="all" dirty="0">
                <a:solidFill>
                  <a:prstClr val="white"/>
                </a:solidFill>
                <a:latin typeface="UNFPA-Bold" pitchFamily="2" charset="0"/>
                <a:cs typeface="Arial" charset="0"/>
              </a:rPr>
              <a:t>Condición de </a:t>
            </a:r>
            <a:r>
              <a:rPr lang="es-CR" sz="2800" b="1" cap="all" dirty="0" smtClean="0">
                <a:solidFill>
                  <a:prstClr val="white"/>
                </a:solidFill>
                <a:latin typeface="UNFPA-Bold" pitchFamily="2" charset="0"/>
                <a:cs typeface="Arial" charset="0"/>
              </a:rPr>
              <a:t>Salud</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graphicFrame>
        <p:nvGraphicFramePr>
          <p:cNvPr id="12" name="3 Marcador de contenido"/>
          <p:cNvGraphicFramePr>
            <a:graphicFrameLocks/>
          </p:cNvGraphicFramePr>
          <p:nvPr>
            <p:extLst>
              <p:ext uri="{D42A27DB-BD31-4B8C-83A1-F6EECF244321}">
                <p14:modId xmlns:p14="http://schemas.microsoft.com/office/powerpoint/2010/main" val="2042783032"/>
              </p:ext>
            </p:extLst>
          </p:nvPr>
        </p:nvGraphicFramePr>
        <p:xfrm>
          <a:off x="3563888" y="2708920"/>
          <a:ext cx="5184576" cy="3011424"/>
        </p:xfrm>
        <a:graphic>
          <a:graphicData uri="http://schemas.openxmlformats.org/drawingml/2006/table">
            <a:tbl>
              <a:tblPr firstRow="1" firstCol="1" bandRow="1">
                <a:tableStyleId>{8799B23B-EC83-4686-B30A-512413B5E67A}</a:tableStyleId>
              </a:tblPr>
              <a:tblGrid>
                <a:gridCol w="2333669"/>
                <a:gridCol w="2850907"/>
              </a:tblGrid>
              <a:tr h="395702">
                <a:tc>
                  <a:txBody>
                    <a:bodyPr/>
                    <a:lstStyle/>
                    <a:p>
                      <a:pPr algn="ctr">
                        <a:lnSpc>
                          <a:spcPct val="150000"/>
                        </a:lnSpc>
                        <a:spcAft>
                          <a:spcPts val="1000"/>
                        </a:spcAft>
                      </a:pPr>
                      <a:r>
                        <a:rPr lang="es-CR" sz="2000" b="1" dirty="0">
                          <a:effectLst/>
                        </a:rPr>
                        <a:t>Fiebre /  calentura</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a:effectLst/>
                        </a:rPr>
                        <a:t>Dengue</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a:effectLst/>
                        </a:rPr>
                        <a:t>Lesiones de causa externa</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a:effectLst/>
                        </a:rPr>
                        <a:t>Micosis</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a:effectLst/>
                        </a:rPr>
                        <a:t>Diarrea</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CR" sz="2000" b="1" dirty="0">
                          <a:effectLst/>
                        </a:rPr>
                        <a:t>Infecciones respiratorias agudas</a:t>
                      </a:r>
                      <a:endParaRPr lang="es-CR" sz="2000" b="1" dirty="0">
                        <a:effectLst/>
                        <a:latin typeface="Calibri"/>
                        <a:ea typeface="Calibri"/>
                        <a:cs typeface="Times New Roman"/>
                      </a:endParaRPr>
                    </a:p>
                  </a:txBody>
                  <a:tcPr marL="68580" marR="68580" marT="0" marB="0"/>
                </a:tc>
              </a:tr>
              <a:tr h="791404">
                <a:tc>
                  <a:txBody>
                    <a:bodyPr/>
                    <a:lstStyle/>
                    <a:p>
                      <a:pPr algn="ctr">
                        <a:lnSpc>
                          <a:spcPct val="150000"/>
                        </a:lnSpc>
                        <a:spcAft>
                          <a:spcPts val="1000"/>
                        </a:spcAft>
                      </a:pPr>
                      <a:r>
                        <a:rPr lang="es-CR" sz="2000" b="1" dirty="0">
                          <a:effectLst/>
                        </a:rPr>
                        <a:t>Tuberculosis</a:t>
                      </a:r>
                      <a:endParaRPr lang="es-CR" sz="2000" b="1" dirty="0">
                        <a:effectLst/>
                        <a:latin typeface="Calibri"/>
                        <a:ea typeface="Calibri"/>
                        <a:cs typeface="Times New Roman"/>
                      </a:endParaRPr>
                    </a:p>
                  </a:txBody>
                  <a:tcPr marL="68580" marR="68580" marT="0" marB="0"/>
                </a:tc>
                <a:tc>
                  <a:txBody>
                    <a:bodyPr/>
                    <a:lstStyle/>
                    <a:p>
                      <a:pPr algn="ctr">
                        <a:lnSpc>
                          <a:spcPct val="150000"/>
                        </a:lnSpc>
                        <a:spcAft>
                          <a:spcPts val="1000"/>
                        </a:spcAft>
                      </a:pPr>
                      <a:r>
                        <a:rPr lang="es-SV" sz="2000" b="1" dirty="0">
                          <a:effectLst/>
                        </a:rPr>
                        <a:t>Padecimientos de carácter  psicológico</a:t>
                      </a:r>
                      <a:endParaRPr lang="es-CR" sz="2000" b="1" dirty="0">
                        <a:effectLst/>
                        <a:latin typeface="Calibri"/>
                        <a:ea typeface="Calibri"/>
                        <a:cs typeface="Times New Roman"/>
                      </a:endParaRPr>
                    </a:p>
                  </a:txBody>
                  <a:tcPr marL="68580" marR="68580" marT="0" marB="0"/>
                </a:tc>
              </a:tr>
            </a:tbl>
          </a:graphicData>
        </a:graphic>
      </p:graphicFrame>
      <p:sp>
        <p:nvSpPr>
          <p:cNvPr id="14" name="2 Marcador de contenido"/>
          <p:cNvSpPr txBox="1">
            <a:spLocks/>
          </p:cNvSpPr>
          <p:nvPr/>
        </p:nvSpPr>
        <p:spPr>
          <a:xfrm>
            <a:off x="179512" y="2204864"/>
            <a:ext cx="3312368" cy="438912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spcAft>
                <a:spcPts val="1000"/>
              </a:spcAft>
              <a:buClr>
                <a:srgbClr val="FE8637"/>
              </a:buClr>
              <a:buFont typeface="Wingdings 2"/>
              <a:buNone/>
            </a:pPr>
            <a:r>
              <a:rPr lang="es-SV" sz="2000" dirty="0" smtClean="0">
                <a:solidFill>
                  <a:prstClr val="black"/>
                </a:solidFill>
                <a:latin typeface="Gill Sans MT"/>
                <a:ea typeface="Calibri"/>
                <a:cs typeface="Times New Roman"/>
              </a:rPr>
              <a:t>La población retornada reportó tras la experiencia migratoria, el padecimiento de </a:t>
            </a:r>
            <a:r>
              <a:rPr lang="es-SV" sz="2000" b="1" dirty="0" smtClean="0">
                <a:solidFill>
                  <a:prstClr val="black"/>
                </a:solidFill>
                <a:latin typeface="Gill Sans MT"/>
                <a:ea typeface="Calibri"/>
                <a:cs typeface="Times New Roman"/>
              </a:rPr>
              <a:t>problemas de salud, resultado de la situación de maltrato y violencia, así como las consecuencias mentales del retorno forzado (angustia y depresión) y dolencias de tipo  físico (lesiones, diarrea, entre otras)</a:t>
            </a:r>
            <a:r>
              <a:rPr lang="es-SV" sz="2000" dirty="0" smtClean="0">
                <a:solidFill>
                  <a:prstClr val="black"/>
                </a:solidFill>
                <a:latin typeface="Gill Sans MT"/>
                <a:ea typeface="Calibri"/>
                <a:cs typeface="Times New Roman"/>
              </a:rPr>
              <a:t>. </a:t>
            </a:r>
            <a:endParaRPr lang="es-CR" sz="2000" dirty="0" smtClean="0">
              <a:solidFill>
                <a:prstClr val="black"/>
              </a:solidFill>
              <a:latin typeface="Gill Sans MT"/>
              <a:ea typeface="Calibri"/>
              <a:cs typeface="Times New Roman"/>
            </a:endParaRPr>
          </a:p>
          <a:p>
            <a:pPr>
              <a:buClr>
                <a:srgbClr val="FE8637"/>
              </a:buClr>
            </a:pPr>
            <a:endParaRPr lang="es-CR" sz="2000" dirty="0">
              <a:solidFill>
                <a:prstClr val="black"/>
              </a:solidFill>
              <a:latin typeface="Gill Sans MT"/>
            </a:endParaRPr>
          </a:p>
        </p:txBody>
      </p:sp>
    </p:spTree>
    <p:extLst>
      <p:ext uri="{BB962C8B-B14F-4D97-AF65-F5344CB8AC3E}">
        <p14:creationId xmlns:p14="http://schemas.microsoft.com/office/powerpoint/2010/main" val="30182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954107"/>
          </a:xfrm>
          <a:prstGeom prst="rect">
            <a:avLst/>
          </a:prstGeom>
          <a:noFill/>
          <a:ln w="9525">
            <a:noFill/>
            <a:miter lim="800000"/>
            <a:headEnd/>
            <a:tailEnd/>
          </a:ln>
        </p:spPr>
        <p:txBody>
          <a:bodyPr>
            <a:spAutoFit/>
          </a:bodyPr>
          <a:lstStyle/>
          <a:p>
            <a:pPr defTabSz="457200">
              <a:defRPr/>
            </a:pPr>
            <a:r>
              <a:rPr lang="es-CR" sz="2800" b="1" cap="all" dirty="0" smtClean="0">
                <a:solidFill>
                  <a:prstClr val="white"/>
                </a:solidFill>
                <a:latin typeface="UNFPA-Bold" pitchFamily="2" charset="0"/>
                <a:cs typeface="Arial" charset="0"/>
              </a:rPr>
              <a:t>Discriminación</a:t>
            </a:r>
          </a:p>
          <a:p>
            <a:pPr defTabSz="457200">
              <a:defRPr/>
            </a:pPr>
            <a:r>
              <a:rPr lang="es-CR" sz="2800" b="1" cap="all" dirty="0" smtClean="0">
                <a:solidFill>
                  <a:prstClr val="white"/>
                </a:solidFill>
                <a:latin typeface="UNFPA-Bold" pitchFamily="2" charset="0"/>
                <a:cs typeface="Arial" charset="0"/>
              </a:rPr>
              <a:t>Reintegración</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9" name="2 Marcador de contenido"/>
          <p:cNvSpPr txBox="1">
            <a:spLocks/>
          </p:cNvSpPr>
          <p:nvPr/>
        </p:nvSpPr>
        <p:spPr bwMode="auto">
          <a:xfrm>
            <a:off x="134143" y="2035461"/>
            <a:ext cx="8875713"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SV" sz="2400" dirty="0">
                <a:ea typeface="Calibri"/>
                <a:cs typeface="Times New Roman"/>
              </a:rPr>
              <a:t>Un porcentaje alto de la población retornada señala haber experimentado algún tipo de </a:t>
            </a:r>
            <a:r>
              <a:rPr lang="es-SV" sz="2400" b="1" dirty="0">
                <a:ea typeface="Calibri"/>
                <a:cs typeface="Times New Roman"/>
              </a:rPr>
              <a:t>discriminación por su condición de “deportado”.</a:t>
            </a:r>
          </a:p>
          <a:p>
            <a:pPr algn="just"/>
            <a:r>
              <a:rPr lang="es-SV" sz="2400" dirty="0" smtClean="0">
                <a:ea typeface="Calibri"/>
                <a:cs typeface="Times New Roman"/>
              </a:rPr>
              <a:t>El Salvador: 24</a:t>
            </a:r>
            <a:r>
              <a:rPr lang="es-SV" sz="2400" dirty="0">
                <a:ea typeface="Calibri"/>
                <a:cs typeface="Times New Roman"/>
              </a:rPr>
              <a:t>% de las personas retornadas </a:t>
            </a:r>
            <a:r>
              <a:rPr lang="es-SV" sz="2400" dirty="0" smtClean="0">
                <a:ea typeface="Calibri"/>
                <a:cs typeface="Times New Roman"/>
              </a:rPr>
              <a:t>discriminadas</a:t>
            </a:r>
            <a:endParaRPr lang="es-CR" sz="3600" dirty="0"/>
          </a:p>
          <a:p>
            <a:pPr algn="just">
              <a:lnSpc>
                <a:spcPct val="130000"/>
              </a:lnSpc>
              <a:spcAft>
                <a:spcPts val="1000"/>
              </a:spcAft>
              <a:buClr>
                <a:srgbClr val="0BD0D9"/>
              </a:buClr>
            </a:pPr>
            <a:r>
              <a:rPr lang="es-CR" sz="2400" b="1" dirty="0" smtClean="0">
                <a:latin typeface="Calibri"/>
                <a:ea typeface="Calibri"/>
                <a:cs typeface="Times New Roman"/>
              </a:rPr>
              <a:t>Reintegración</a:t>
            </a:r>
            <a:r>
              <a:rPr lang="es-CR" sz="2400" dirty="0" smtClean="0">
                <a:latin typeface="Calibri"/>
                <a:ea typeface="Calibri"/>
                <a:cs typeface="Times New Roman"/>
              </a:rPr>
              <a:t> de población retornada está determinada por:</a:t>
            </a:r>
          </a:p>
          <a:p>
            <a:pPr lvl="1" algn="just">
              <a:lnSpc>
                <a:spcPct val="130000"/>
              </a:lnSpc>
              <a:spcAft>
                <a:spcPts val="1000"/>
              </a:spcAft>
              <a:buClr>
                <a:srgbClr val="0BD0D9"/>
              </a:buClr>
            </a:pPr>
            <a:r>
              <a:rPr lang="es-CR" sz="2400" b="1" dirty="0" smtClean="0">
                <a:latin typeface="Calibri"/>
                <a:ea typeface="Calibri"/>
                <a:cs typeface="Times New Roman"/>
              </a:rPr>
              <a:t>acceso a servicios básicos de salud</a:t>
            </a:r>
            <a:r>
              <a:rPr lang="es-CR" sz="2400" dirty="0" smtClean="0">
                <a:latin typeface="Calibri"/>
                <a:ea typeface="Calibri"/>
                <a:cs typeface="Times New Roman"/>
              </a:rPr>
              <a:t> (incluyendo apoyo psicosocial), </a:t>
            </a:r>
          </a:p>
          <a:p>
            <a:pPr lvl="1" algn="just">
              <a:lnSpc>
                <a:spcPct val="130000"/>
              </a:lnSpc>
              <a:spcAft>
                <a:spcPts val="1000"/>
              </a:spcAft>
              <a:buClr>
                <a:srgbClr val="0BD0D9"/>
              </a:buClr>
            </a:pPr>
            <a:r>
              <a:rPr lang="es-CR" sz="2400" b="1" dirty="0" smtClean="0">
                <a:latin typeface="Calibri"/>
                <a:ea typeface="Calibri"/>
                <a:cs typeface="Times New Roman"/>
              </a:rPr>
              <a:t>apoyo</a:t>
            </a:r>
            <a:r>
              <a:rPr lang="es-CR" sz="2400" dirty="0" smtClean="0">
                <a:latin typeface="Calibri"/>
                <a:ea typeface="Calibri"/>
                <a:cs typeface="Times New Roman"/>
              </a:rPr>
              <a:t> para </a:t>
            </a:r>
            <a:r>
              <a:rPr lang="es-CR" sz="2400" b="1" dirty="0" smtClean="0">
                <a:latin typeface="Calibri"/>
                <a:ea typeface="Calibri"/>
                <a:cs typeface="Times New Roman"/>
              </a:rPr>
              <a:t>reintegración en lo laboral, social, cultural y económico</a:t>
            </a:r>
            <a:r>
              <a:rPr lang="es-CR" sz="2400" dirty="0" smtClean="0">
                <a:latin typeface="Calibri"/>
                <a:ea typeface="Calibri"/>
                <a:cs typeface="Times New Roman"/>
              </a:rPr>
              <a:t>. </a:t>
            </a:r>
          </a:p>
        </p:txBody>
      </p:sp>
    </p:spTree>
    <p:extLst>
      <p:ext uri="{BB962C8B-B14F-4D97-AF65-F5344CB8AC3E}">
        <p14:creationId xmlns:p14="http://schemas.microsoft.com/office/powerpoint/2010/main" val="10395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Face009.png"/>
          <p:cNvPicPr>
            <a:picLocks noChangeAspect="1"/>
          </p:cNvPicPr>
          <p:nvPr/>
        </p:nvPicPr>
        <p:blipFill>
          <a:blip r:embed="rId3"/>
          <a:srcRect/>
          <a:stretch>
            <a:fillRect/>
          </a:stretch>
        </p:blipFill>
        <p:spPr bwMode="auto">
          <a:xfrm>
            <a:off x="4763" y="0"/>
            <a:ext cx="9134475" cy="6858000"/>
          </a:xfrm>
          <a:prstGeom prst="rect">
            <a:avLst/>
          </a:prstGeom>
          <a:noFill/>
          <a:ln w="9525">
            <a:noFill/>
            <a:miter lim="800000"/>
            <a:headEnd/>
            <a:tailEnd/>
          </a:ln>
        </p:spPr>
      </p:pic>
      <p:pic>
        <p:nvPicPr>
          <p:cNvPr id="6" name="Picture 5" descr="face016.5.png"/>
          <p:cNvPicPr>
            <a:picLocks noChangeAspect="1"/>
          </p:cNvPicPr>
          <p:nvPr/>
        </p:nvPicPr>
        <p:blipFill>
          <a:blip r:embed="rId4"/>
          <a:srcRect/>
          <a:stretch>
            <a:fillRect/>
          </a:stretch>
        </p:blipFill>
        <p:spPr bwMode="auto">
          <a:xfrm>
            <a:off x="0" y="0"/>
            <a:ext cx="9161463" cy="6878638"/>
          </a:xfrm>
          <a:prstGeom prst="rect">
            <a:avLst/>
          </a:prstGeom>
          <a:noFill/>
          <a:ln w="9525">
            <a:noFill/>
            <a:miter lim="800000"/>
            <a:headEnd/>
            <a:tailEnd/>
          </a:ln>
        </p:spPr>
      </p:pic>
      <p:sp>
        <p:nvSpPr>
          <p:cNvPr id="5" name="Rectangle 4"/>
          <p:cNvSpPr>
            <a:spLocks noChangeArrowheads="1"/>
          </p:cNvSpPr>
          <p:nvPr/>
        </p:nvSpPr>
        <p:spPr bwMode="auto">
          <a:xfrm>
            <a:off x="4377190" y="3089337"/>
            <a:ext cx="4762048" cy="1938992"/>
          </a:xfrm>
          <a:prstGeom prst="rect">
            <a:avLst/>
          </a:prstGeom>
          <a:noFill/>
          <a:ln w="9525">
            <a:noFill/>
            <a:miter lim="800000"/>
            <a:headEnd/>
            <a:tailEnd/>
          </a:ln>
        </p:spPr>
        <p:txBody>
          <a:bodyPr wrap="square">
            <a:spAutoFit/>
          </a:bodyPr>
          <a:lstStyle/>
          <a:p>
            <a:pPr defTabSz="457200" fontAlgn="base">
              <a:spcBef>
                <a:spcPct val="0"/>
              </a:spcBef>
              <a:spcAft>
                <a:spcPct val="0"/>
              </a:spcAft>
              <a:defRPr/>
            </a:pPr>
            <a:r>
              <a:rPr lang="es-ES" sz="4000" b="1" dirty="0" smtClean="0">
                <a:solidFill>
                  <a:prstClr val="white"/>
                </a:solidFill>
                <a:effectLst>
                  <a:outerShdw blurRad="38100" dist="38100" dir="2700000" algn="tl">
                    <a:srgbClr val="000000">
                      <a:alpha val="43137"/>
                    </a:srgbClr>
                  </a:outerShdw>
                </a:effectLst>
                <a:latin typeface="UNFPA-Bold" pitchFamily="2" charset="0"/>
                <a:cs typeface="Arial" charset="0"/>
              </a:rPr>
              <a:t>PROPUESTAS REGIONALES </a:t>
            </a:r>
            <a:r>
              <a:rPr lang="es-ES" sz="4000" b="1" dirty="0">
                <a:solidFill>
                  <a:prstClr val="white"/>
                </a:solidFill>
                <a:effectLst>
                  <a:outerShdw blurRad="38100" dist="38100" dir="2700000" algn="tl">
                    <a:srgbClr val="000000">
                      <a:alpha val="43137"/>
                    </a:srgbClr>
                  </a:outerShdw>
                </a:effectLst>
                <a:latin typeface="UNFPA-Bold" pitchFamily="2" charset="0"/>
                <a:cs typeface="Arial" charset="0"/>
              </a:rPr>
              <a:t> </a:t>
            </a:r>
          </a:p>
          <a:p>
            <a:pPr defTabSz="457200" fontAlgn="base">
              <a:spcBef>
                <a:spcPct val="0"/>
              </a:spcBef>
              <a:spcAft>
                <a:spcPct val="0"/>
              </a:spcAft>
              <a:defRPr/>
            </a:pPr>
            <a:endParaRPr lang="es-ES" sz="4000" b="1" dirty="0" smtClean="0">
              <a:solidFill>
                <a:prstClr val="white"/>
              </a:solidFill>
              <a:effectLst>
                <a:outerShdw blurRad="38100" dist="38100" dir="2700000" algn="tl">
                  <a:srgbClr val="000000">
                    <a:alpha val="43137"/>
                  </a:srgbClr>
                </a:outerShdw>
              </a:effectLst>
              <a:latin typeface="UNFPA-Bold" pitchFamily="2" charset="0"/>
              <a:cs typeface="Arial" charset="0"/>
            </a:endParaRPr>
          </a:p>
          <a:p>
            <a:pPr defTabSz="457200" fontAlgn="base">
              <a:spcBef>
                <a:spcPct val="0"/>
              </a:spcBef>
              <a:spcAft>
                <a:spcPct val="0"/>
              </a:spcAft>
              <a:defRPr/>
            </a:pPr>
            <a:r>
              <a:rPr lang="es-ES" sz="4000" b="1" dirty="0" smtClean="0">
                <a:solidFill>
                  <a:prstClr val="white"/>
                </a:solidFill>
                <a:effectLst>
                  <a:outerShdw blurRad="38100" dist="38100" dir="2700000" algn="tl">
                    <a:srgbClr val="000000">
                      <a:alpha val="43137"/>
                    </a:srgbClr>
                  </a:outerShdw>
                </a:effectLst>
                <a:latin typeface="UNFPA-Bold" pitchFamily="2" charset="0"/>
                <a:cs typeface="Arial" charset="0"/>
              </a:rPr>
              <a:t>HOJAS DE RUTA</a:t>
            </a:r>
            <a:endParaRPr lang="es-ES" sz="4000" b="1" dirty="0">
              <a:solidFill>
                <a:prstClr val="white"/>
              </a:solidFill>
              <a:effectLst>
                <a:outerShdw blurRad="38100" dist="38100" dir="2700000" algn="tl">
                  <a:srgbClr val="000000">
                    <a:alpha val="43137"/>
                  </a:srgbClr>
                </a:outerShdw>
              </a:effectLst>
              <a:latin typeface="UNFPA-Bold" pitchFamily="2" charset="0"/>
              <a:cs typeface="Arial" charset="0"/>
            </a:endParaRPr>
          </a:p>
        </p:txBody>
      </p:sp>
      <p:pic>
        <p:nvPicPr>
          <p:cNvPr id="7" name="Picture 12" descr="IOM Logo white with accronyms (IOM - OIM)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304" y="5827733"/>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80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Face015.5.png"/>
          <p:cNvPicPr>
            <a:picLocks noChangeAspect="1"/>
          </p:cNvPicPr>
          <p:nvPr/>
        </p:nvPicPr>
        <p:blipFill>
          <a:blip r:embed="rId3"/>
          <a:srcRect/>
          <a:stretch>
            <a:fillRect/>
          </a:stretch>
        </p:blipFill>
        <p:spPr bwMode="auto">
          <a:xfrm>
            <a:off x="-11113" y="0"/>
            <a:ext cx="9136063" cy="6858000"/>
          </a:xfrm>
          <a:prstGeom prst="rect">
            <a:avLst/>
          </a:prstGeom>
          <a:noFill/>
          <a:ln w="9525">
            <a:noFill/>
            <a:miter lim="800000"/>
            <a:headEnd/>
            <a:tailEnd/>
          </a:ln>
        </p:spPr>
      </p:pic>
      <p:pic>
        <p:nvPicPr>
          <p:cNvPr id="3" name="Picture 2" descr="Face015.png"/>
          <p:cNvPicPr>
            <a:picLocks noChangeAspect="1"/>
          </p:cNvPicPr>
          <p:nvPr/>
        </p:nvPicPr>
        <p:blipFill>
          <a:blip r:embed="rId4"/>
          <a:srcRect/>
          <a:stretch>
            <a:fillRect/>
          </a:stretch>
        </p:blipFill>
        <p:spPr bwMode="auto">
          <a:xfrm>
            <a:off x="7938" y="42863"/>
            <a:ext cx="9136062" cy="6858000"/>
          </a:xfrm>
          <a:prstGeom prst="rect">
            <a:avLst/>
          </a:prstGeom>
          <a:noFill/>
          <a:ln w="9525">
            <a:noFill/>
            <a:miter lim="800000"/>
            <a:headEnd/>
            <a:tailEnd/>
          </a:ln>
        </p:spPr>
      </p:pic>
      <p:sp>
        <p:nvSpPr>
          <p:cNvPr id="8" name="Rectangle 7"/>
          <p:cNvSpPr>
            <a:spLocks noChangeArrowheads="1"/>
          </p:cNvSpPr>
          <p:nvPr/>
        </p:nvSpPr>
        <p:spPr bwMode="auto">
          <a:xfrm>
            <a:off x="179512" y="277107"/>
            <a:ext cx="2467214"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prstClr val="white"/>
                </a:solidFill>
                <a:latin typeface="UNFPA-Bold"/>
                <a:cs typeface="Arial" charset="0"/>
              </a:rPr>
              <a:t>HOJAS DE RUTA</a:t>
            </a:r>
            <a:endParaRPr lang="en-US" sz="2200" b="1" dirty="0">
              <a:solidFill>
                <a:prstClr val="white"/>
              </a:solidFill>
              <a:latin typeface="UNFPA-Bold"/>
              <a:cs typeface="Arial" charset="0"/>
            </a:endParaRPr>
          </a:p>
        </p:txBody>
      </p:sp>
      <p:pic>
        <p:nvPicPr>
          <p:cNvPr id="28681" name="Picture 17"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2"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5025" y="5385593"/>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25641785"/>
              </p:ext>
            </p:extLst>
          </p:nvPr>
        </p:nvGraphicFramePr>
        <p:xfrm>
          <a:off x="2920087" y="320676"/>
          <a:ext cx="6096002" cy="4137716"/>
        </p:xfrm>
        <a:graphic>
          <a:graphicData uri="http://schemas.openxmlformats.org/drawingml/2006/table">
            <a:tbl>
              <a:tblPr firstRow="1" bandRow="1">
                <a:tableStyleId>{5C22544A-7EE6-4342-B048-85BDC9FD1C3A}</a:tableStyleId>
              </a:tblPr>
              <a:tblGrid>
                <a:gridCol w="3048001"/>
                <a:gridCol w="3048001"/>
              </a:tblGrid>
              <a:tr h="667366">
                <a:tc>
                  <a:txBody>
                    <a:bodyPr/>
                    <a:lstStyle/>
                    <a:p>
                      <a:pPr algn="ctr"/>
                      <a:r>
                        <a:rPr lang="es-CR" dirty="0" smtClean="0"/>
                        <a:t>Monitoreo</a:t>
                      </a:r>
                      <a:endParaRPr lang="es-CR" dirty="0"/>
                    </a:p>
                  </a:txBody>
                  <a:tcPr/>
                </a:tc>
                <a:tc>
                  <a:txBody>
                    <a:bodyPr/>
                    <a:lstStyle/>
                    <a:p>
                      <a:pPr algn="ctr"/>
                      <a:r>
                        <a:rPr lang="es-CR" dirty="0" smtClean="0"/>
                        <a:t>Políticas</a:t>
                      </a:r>
                      <a:endParaRPr lang="es-CR" dirty="0"/>
                    </a:p>
                  </a:txBody>
                  <a:tcPr/>
                </a:tc>
              </a:tr>
              <a:tr h="3470350">
                <a:tc>
                  <a:txBody>
                    <a:bodyPr/>
                    <a:lstStyle/>
                    <a:p>
                      <a:pPr marL="285750" indent="-285750">
                        <a:buFont typeface="Arial" panose="020B0604020202020204" pitchFamily="34" charset="0"/>
                        <a:buChar char="•"/>
                      </a:pPr>
                      <a:r>
                        <a:rPr lang="es-CR" sz="1800" dirty="0" smtClean="0"/>
                        <a:t>Sistema de información integrado</a:t>
                      </a:r>
                    </a:p>
                    <a:p>
                      <a:pPr marL="285750" indent="-285750">
                        <a:buFont typeface="Arial" panose="020B0604020202020204" pitchFamily="34" charset="0"/>
                        <a:buChar char="•"/>
                      </a:pPr>
                      <a:r>
                        <a:rPr lang="es-GT" sz="1800" kern="1200" dirty="0" smtClean="0">
                          <a:solidFill>
                            <a:schemeClr val="dk1"/>
                          </a:solidFill>
                          <a:latin typeface="+mn-lt"/>
                          <a:ea typeface="+mn-ea"/>
                          <a:cs typeface="+mn-cs"/>
                        </a:rPr>
                        <a:t>Observatorio sub regional </a:t>
                      </a:r>
                    </a:p>
                    <a:p>
                      <a:pPr marL="285750" indent="-285750">
                        <a:buFont typeface="Arial" panose="020B0604020202020204" pitchFamily="34" charset="0"/>
                        <a:buChar char="•"/>
                      </a:pPr>
                      <a:r>
                        <a:rPr lang="es-GT" sz="1800" kern="1200" baseline="0" dirty="0" smtClean="0">
                          <a:solidFill>
                            <a:schemeClr val="dk1"/>
                          </a:solidFill>
                          <a:latin typeface="+mn-lt"/>
                          <a:ea typeface="+mn-ea"/>
                          <a:cs typeface="+mn-cs"/>
                        </a:rPr>
                        <a:t>Articulación red consular</a:t>
                      </a:r>
                      <a:endParaRPr lang="es-GT" sz="1800" kern="1200" dirty="0" smtClean="0">
                        <a:solidFill>
                          <a:schemeClr val="dk1"/>
                        </a:solidFill>
                        <a:latin typeface="+mn-lt"/>
                        <a:ea typeface="+mn-ea"/>
                        <a:cs typeface="+mn-cs"/>
                      </a:endParaRP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Mejorar perfiles socio-demográficos y epidemiológicos </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dirty="0" smtClean="0"/>
                        <a:t>Incluir tema en Foros: CRM, OCAM,</a:t>
                      </a:r>
                      <a:r>
                        <a:rPr lang="es-CR" sz="1800" baseline="0" dirty="0" smtClean="0"/>
                        <a:t> COMISCA, otros.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baseline="0" dirty="0" smtClean="0"/>
                        <a:t>Revisión de Políticas Nacionales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kern="1200" baseline="0" dirty="0" smtClean="0">
                          <a:solidFill>
                            <a:schemeClr val="dk1"/>
                          </a:solidFill>
                          <a:latin typeface="+mn-lt"/>
                          <a:ea typeface="+mn-ea"/>
                          <a:cs typeface="+mn-cs"/>
                        </a:rPr>
                        <a:t>Guías para aplicar el derecho a la salud de la población </a:t>
                      </a:r>
                      <a:r>
                        <a:rPr lang="es-CR" sz="1800" b="0" kern="1200" dirty="0" smtClean="0">
                          <a:solidFill>
                            <a:schemeClr val="dk1"/>
                          </a:solidFill>
                          <a:latin typeface="+mn-lt"/>
                          <a:ea typeface="+mn-ea"/>
                          <a:cs typeface="+mn-cs"/>
                        </a:rPr>
                        <a:t>migrante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sz="1800" b="0" kern="1200" dirty="0" smtClean="0">
                          <a:solidFill>
                            <a:schemeClr val="dk1"/>
                          </a:solidFill>
                          <a:latin typeface="+mn-lt"/>
                          <a:ea typeface="+mn-ea"/>
                          <a:cs typeface="+mn-cs"/>
                        </a:rPr>
                        <a:t>Legislación para prevenir discriminación </a:t>
                      </a:r>
                      <a:endParaRPr lang="es-CR" sz="1800" b="0" baseline="0" dirty="0" smtClean="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R" sz="1800" dirty="0" smtClean="0"/>
                    </a:p>
                    <a:p>
                      <a:endParaRPr lang="es-CR" sz="1800"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39338140"/>
              </p:ext>
            </p:extLst>
          </p:nvPr>
        </p:nvGraphicFramePr>
        <p:xfrm>
          <a:off x="2920087" y="3573016"/>
          <a:ext cx="6063550" cy="3749040"/>
        </p:xfrm>
        <a:graphic>
          <a:graphicData uri="http://schemas.openxmlformats.org/drawingml/2006/table">
            <a:tbl>
              <a:tblPr firstRow="1" bandRow="1">
                <a:tableStyleId>{5C22544A-7EE6-4342-B048-85BDC9FD1C3A}</a:tableStyleId>
              </a:tblPr>
              <a:tblGrid>
                <a:gridCol w="3031775"/>
                <a:gridCol w="3031775"/>
              </a:tblGrid>
              <a:tr h="226824">
                <a:tc>
                  <a:txBody>
                    <a:bodyPr/>
                    <a:lstStyle/>
                    <a:p>
                      <a:pPr algn="ctr"/>
                      <a:r>
                        <a:rPr lang="es-CR" dirty="0" smtClean="0"/>
                        <a:t>Servicios</a:t>
                      </a:r>
                      <a:r>
                        <a:rPr lang="es-CR" baseline="0" dirty="0" smtClean="0"/>
                        <a:t> Sensibles</a:t>
                      </a:r>
                      <a:endParaRPr lang="es-CR" dirty="0"/>
                    </a:p>
                  </a:txBody>
                  <a:tcPr/>
                </a:tc>
                <a:tc>
                  <a:txBody>
                    <a:bodyPr/>
                    <a:lstStyle/>
                    <a:p>
                      <a:pPr algn="ctr"/>
                      <a:r>
                        <a:rPr lang="es-CR" dirty="0" smtClean="0"/>
                        <a:t>Alianzas</a:t>
                      </a:r>
                      <a:endParaRPr lang="es-CR" dirty="0"/>
                    </a:p>
                  </a:txBody>
                  <a:tcPr/>
                </a:tc>
              </a:tr>
              <a:tr h="370840">
                <a:tc>
                  <a:txBody>
                    <a:bodyPr/>
                    <a:lstStyle/>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Sensibilización de personal de salud y migración</a:t>
                      </a: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Protocolos de tamizaje de riesgo y manejo de casos especiales</a:t>
                      </a: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Inclusión del tema en currículum del sector salud</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sz="1800" kern="1200" dirty="0" smtClean="0">
                          <a:solidFill>
                            <a:schemeClr val="dk1"/>
                          </a:solidFill>
                          <a:latin typeface="+mn-lt"/>
                          <a:ea typeface="+mn-ea"/>
                          <a:cs typeface="+mn-cs"/>
                        </a:rPr>
                        <a:t>Campañas de sensibilización</a:t>
                      </a:r>
                      <a:r>
                        <a:rPr lang="es-GT" sz="1800" kern="1200" baseline="0" dirty="0" smtClean="0">
                          <a:solidFill>
                            <a:schemeClr val="dk1"/>
                          </a:solidFill>
                          <a:latin typeface="+mn-lt"/>
                          <a:ea typeface="+mn-ea"/>
                          <a:cs typeface="+mn-cs"/>
                        </a:rPr>
                        <a:t> e información</a:t>
                      </a:r>
                    </a:p>
                  </a:txBody>
                  <a:tcPr/>
                </a:tc>
                <a:tc>
                  <a:txBody>
                    <a:bodyPr/>
                    <a:lstStyle/>
                    <a:p>
                      <a:pPr marL="285750" indent="-285750">
                        <a:buFont typeface="Arial" panose="020B0604020202020204" pitchFamily="34" charset="0"/>
                        <a:buChar char="•"/>
                      </a:pPr>
                      <a:r>
                        <a:rPr lang="es-CR" sz="1800" kern="1200" dirty="0" smtClean="0">
                          <a:solidFill>
                            <a:schemeClr val="dk1"/>
                          </a:solidFill>
                          <a:latin typeface="+mn-lt"/>
                          <a:ea typeface="+mn-ea"/>
                          <a:cs typeface="+mn-cs"/>
                        </a:rPr>
                        <a:t>Establecer convenios multinacionales para mejorar comunicación y coordinación</a:t>
                      </a:r>
                    </a:p>
                    <a:p>
                      <a:pPr marL="285750" indent="-285750">
                        <a:buFont typeface="Arial" panose="020B0604020202020204" pitchFamily="34" charset="0"/>
                        <a:buChar char="•"/>
                      </a:pPr>
                      <a:r>
                        <a:rPr lang="es-CR" sz="1800" kern="1200" dirty="0" smtClean="0">
                          <a:solidFill>
                            <a:schemeClr val="dk1"/>
                          </a:solidFill>
                          <a:latin typeface="+mn-lt"/>
                          <a:ea typeface="+mn-ea"/>
                          <a:cs typeface="+mn-cs"/>
                        </a:rPr>
                        <a:t>Mapeo de Organizaciones</a:t>
                      </a:r>
                      <a:r>
                        <a:rPr lang="es-CR" sz="1800" kern="1200" baseline="0" dirty="0" smtClean="0">
                          <a:solidFill>
                            <a:schemeClr val="dk1"/>
                          </a:solidFill>
                          <a:latin typeface="+mn-lt"/>
                          <a:ea typeface="+mn-ea"/>
                          <a:cs typeface="+mn-cs"/>
                        </a:rPr>
                        <a:t> </a:t>
                      </a: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Mesa Sectorial de Análisis</a:t>
                      </a:r>
                    </a:p>
                    <a:p>
                      <a:pPr marL="285750" indent="-285750">
                        <a:buFont typeface="Arial" panose="020B0604020202020204" pitchFamily="34" charset="0"/>
                        <a:buChar char="•"/>
                      </a:pPr>
                      <a:r>
                        <a:rPr lang="es-CR" sz="1800" kern="1200" baseline="0" dirty="0" smtClean="0">
                          <a:solidFill>
                            <a:schemeClr val="dk1"/>
                          </a:solidFill>
                          <a:latin typeface="+mn-lt"/>
                          <a:ea typeface="+mn-ea"/>
                          <a:cs typeface="+mn-cs"/>
                        </a:rPr>
                        <a:t>Establecer protocolos multisectoriales y multinacionales</a:t>
                      </a:r>
                    </a:p>
                    <a:p>
                      <a:pPr marL="285750" indent="-285750">
                        <a:buFont typeface="Arial" panose="020B0604020202020204" pitchFamily="34" charset="0"/>
                        <a:buChar char="•"/>
                      </a:pPr>
                      <a:r>
                        <a:rPr lang="es-CR" sz="1800" b="1" u="sng" kern="1200" baseline="0" dirty="0" smtClean="0">
                          <a:solidFill>
                            <a:schemeClr val="dk1"/>
                          </a:solidFill>
                          <a:latin typeface="+mn-lt"/>
                          <a:ea typeface="+mn-ea"/>
                          <a:cs typeface="+mn-cs"/>
                        </a:rPr>
                        <a:t>Vínculo sectores salud y migración</a:t>
                      </a:r>
                      <a:endParaRPr lang="es-CR" sz="1800" b="1" u="sng" kern="1200" dirty="0" smtClean="0">
                        <a:solidFill>
                          <a:schemeClr val="dk1"/>
                        </a:solidFill>
                        <a:latin typeface="+mn-lt"/>
                        <a:ea typeface="+mn-ea"/>
                        <a:cs typeface="+mn-cs"/>
                      </a:endParaRPr>
                    </a:p>
                    <a:p>
                      <a:pPr marL="285750" indent="-285750">
                        <a:buFont typeface="Arial" panose="020B0604020202020204" pitchFamily="34" charset="0"/>
                        <a:buChar char="•"/>
                      </a:pPr>
                      <a:endParaRPr lang="es-CR" sz="1800"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212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Face011.5.png"/>
          <p:cNvPicPr>
            <a:picLocks noChangeAspect="1"/>
          </p:cNvPicPr>
          <p:nvPr/>
        </p:nvPicPr>
        <p:blipFill>
          <a:blip r:embed="rId2"/>
          <a:srcRect/>
          <a:stretch>
            <a:fillRect/>
          </a:stretch>
        </p:blipFill>
        <p:spPr bwMode="auto">
          <a:xfrm>
            <a:off x="0" y="0"/>
            <a:ext cx="9144000" cy="6864350"/>
          </a:xfrm>
          <a:prstGeom prst="rect">
            <a:avLst/>
          </a:prstGeom>
          <a:noFill/>
          <a:ln w="9525">
            <a:noFill/>
            <a:miter lim="800000"/>
            <a:headEnd/>
            <a:tailEnd/>
          </a:ln>
        </p:spPr>
      </p:pic>
      <p:pic>
        <p:nvPicPr>
          <p:cNvPr id="9" name="Picture 8" descr="face017.png"/>
          <p:cNvPicPr>
            <a:picLocks noChangeAspect="1"/>
          </p:cNvPicPr>
          <p:nvPr/>
        </p:nvPicPr>
        <p:blipFill>
          <a:blip r:embed="rId3"/>
          <a:srcRect/>
          <a:stretch>
            <a:fillRect/>
          </a:stretch>
        </p:blipFill>
        <p:spPr bwMode="auto">
          <a:xfrm>
            <a:off x="4763" y="0"/>
            <a:ext cx="9134475" cy="6858000"/>
          </a:xfrm>
          <a:prstGeom prst="rect">
            <a:avLst/>
          </a:prstGeom>
          <a:noFill/>
          <a:ln w="9525">
            <a:noFill/>
            <a:miter lim="800000"/>
            <a:headEnd/>
            <a:tailEnd/>
          </a:ln>
        </p:spPr>
      </p:pic>
      <p:sp>
        <p:nvSpPr>
          <p:cNvPr id="6" name="Rectangle 5"/>
          <p:cNvSpPr>
            <a:spLocks noChangeArrowheads="1"/>
          </p:cNvSpPr>
          <p:nvPr/>
        </p:nvSpPr>
        <p:spPr bwMode="auto">
          <a:xfrm>
            <a:off x="569913" y="3146425"/>
            <a:ext cx="4221162" cy="70802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s-ES" sz="4000" b="1" dirty="0">
                <a:solidFill>
                  <a:prstClr val="white"/>
                </a:solidFill>
                <a:latin typeface="UNFPA-Bold"/>
                <a:cs typeface="Arial" charset="0"/>
              </a:rPr>
              <a:t>GRACIAS</a:t>
            </a:r>
            <a:endParaRPr lang="en-US" sz="4000" b="1" dirty="0">
              <a:solidFill>
                <a:prstClr val="white"/>
              </a:solidFill>
              <a:latin typeface="UNFPA-Bold"/>
              <a:cs typeface="Arial" charset="0"/>
            </a:endParaRPr>
          </a:p>
        </p:txBody>
      </p:sp>
      <p:pic>
        <p:nvPicPr>
          <p:cNvPr id="39940" name="Picture 6" descr="RayaTop.png"/>
          <p:cNvPicPr>
            <a:picLocks noChangeAspect="1"/>
          </p:cNvPicPr>
          <p:nvPr/>
        </p:nvPicPr>
        <p:blipFill>
          <a:blip r:embed="rId4"/>
          <a:srcRect/>
          <a:stretch>
            <a:fillRect/>
          </a:stretch>
        </p:blipFill>
        <p:spPr bwMode="auto">
          <a:xfrm>
            <a:off x="-6503988" y="6342063"/>
            <a:ext cx="9144001" cy="190500"/>
          </a:xfrm>
          <a:prstGeom prst="rect">
            <a:avLst/>
          </a:prstGeom>
          <a:noFill/>
          <a:ln w="9525">
            <a:noFill/>
            <a:miter lim="800000"/>
            <a:headEnd/>
            <a:tailEnd/>
          </a:ln>
        </p:spPr>
      </p:pic>
      <p:pic>
        <p:nvPicPr>
          <p:cNvPr id="7" name="Picture 12" descr="IOM Logo white with accronyms (IOM - OIM)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8" y="5376471"/>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5752" y="5329937"/>
            <a:ext cx="4019049" cy="923330"/>
          </a:xfrm>
          <a:prstGeom prst="rect">
            <a:avLst/>
          </a:prstGeom>
          <a:noFill/>
        </p:spPr>
        <p:txBody>
          <a:bodyPr wrap="none" rtlCol="0">
            <a:spAutoFit/>
          </a:bodyPr>
          <a:lstStyle/>
          <a:p>
            <a:pPr defTabSz="457200" fontAlgn="base">
              <a:spcBef>
                <a:spcPct val="0"/>
              </a:spcBef>
              <a:spcAft>
                <a:spcPct val="0"/>
              </a:spcAft>
            </a:pPr>
            <a:r>
              <a:rPr lang="es-CR" dirty="0" smtClean="0">
                <a:solidFill>
                  <a:prstClr val="white"/>
                </a:solidFill>
                <a:latin typeface="Arial" charset="0"/>
                <a:cs typeface="Arial" charset="0"/>
              </a:rPr>
              <a:t>Carlos Van der </a:t>
            </a:r>
            <a:r>
              <a:rPr lang="es-CR" dirty="0" err="1" smtClean="0">
                <a:solidFill>
                  <a:prstClr val="white"/>
                </a:solidFill>
                <a:latin typeface="Arial" charset="0"/>
                <a:cs typeface="Arial" charset="0"/>
              </a:rPr>
              <a:t>Laat</a:t>
            </a:r>
            <a:endParaRPr lang="es-CR" dirty="0" smtClean="0">
              <a:solidFill>
                <a:prstClr val="white"/>
              </a:solidFill>
              <a:latin typeface="Arial" charset="0"/>
              <a:cs typeface="Arial" charset="0"/>
            </a:endParaRPr>
          </a:p>
          <a:p>
            <a:pPr defTabSz="457200" fontAlgn="base">
              <a:spcBef>
                <a:spcPct val="0"/>
              </a:spcBef>
              <a:spcAft>
                <a:spcPct val="0"/>
              </a:spcAft>
            </a:pPr>
            <a:r>
              <a:rPr lang="es-CR" dirty="0" smtClean="0">
                <a:solidFill>
                  <a:prstClr val="white"/>
                </a:solidFill>
                <a:latin typeface="Arial" charset="0"/>
                <a:cs typeface="Arial" charset="0"/>
              </a:rPr>
              <a:t>Oficial Regional de Salud y Migración</a:t>
            </a:r>
          </a:p>
          <a:p>
            <a:pPr defTabSz="457200" fontAlgn="base">
              <a:spcBef>
                <a:spcPct val="0"/>
              </a:spcBef>
              <a:spcAft>
                <a:spcPct val="0"/>
              </a:spcAft>
            </a:pPr>
            <a:r>
              <a:rPr lang="es-CR" dirty="0" smtClean="0">
                <a:solidFill>
                  <a:prstClr val="white"/>
                </a:solidFill>
                <a:latin typeface="Arial" charset="0"/>
                <a:cs typeface="Arial" charset="0"/>
              </a:rPr>
              <a:t>cvanderlaat@iom.int</a:t>
            </a:r>
            <a:endParaRPr lang="es-CR" dirty="0">
              <a:solidFill>
                <a:prstClr val="white"/>
              </a:solidFill>
              <a:latin typeface="Arial" charset="0"/>
              <a:cs typeface="Arial" charset="0"/>
            </a:endParaRPr>
          </a:p>
        </p:txBody>
      </p:sp>
    </p:spTree>
    <p:extLst>
      <p:ext uri="{BB962C8B-B14F-4D97-AF65-F5344CB8AC3E}">
        <p14:creationId xmlns:p14="http://schemas.microsoft.com/office/powerpoint/2010/main" val="34921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954107"/>
          </a:xfrm>
          <a:prstGeom prst="rect">
            <a:avLst/>
          </a:prstGeom>
          <a:noFill/>
          <a:ln w="9525">
            <a:noFill/>
            <a:miter lim="800000"/>
            <a:headEnd/>
            <a:tailEnd/>
          </a:ln>
        </p:spPr>
        <p:txBody>
          <a:bodyPr>
            <a:spAutoFit/>
          </a:bodyPr>
          <a:lstStyle/>
          <a:p>
            <a:pPr defTabSz="457200">
              <a:defRPr/>
            </a:pPr>
            <a:r>
              <a:rPr lang="es-CR" sz="2800" b="1" cap="all" dirty="0">
                <a:solidFill>
                  <a:prstClr val="white"/>
                </a:solidFill>
                <a:latin typeface="UNFPA-Bold" pitchFamily="2" charset="0"/>
                <a:cs typeface="Arial" charset="0"/>
              </a:rPr>
              <a:t>El Ciclo migratorio y sus efectos en la situación de la población migrante y sus </a:t>
            </a:r>
            <a:r>
              <a:rPr lang="es-CR" sz="2800" b="1" cap="all" dirty="0" smtClean="0">
                <a:solidFill>
                  <a:prstClr val="white"/>
                </a:solidFill>
                <a:latin typeface="UNFPA-Bold" pitchFamily="2" charset="0"/>
                <a:cs typeface="Arial" charset="0"/>
              </a:rPr>
              <a:t>familias</a:t>
            </a:r>
            <a:endParaRPr lang="en-US"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14" name="Rectangle 13"/>
          <p:cNvSpPr/>
          <p:nvPr/>
        </p:nvSpPr>
        <p:spPr>
          <a:xfrm>
            <a:off x="2113720" y="2264368"/>
            <a:ext cx="5616624" cy="4362205"/>
          </a:xfrm>
          <a:prstGeom prst="rect">
            <a:avLst/>
          </a:prstGeom>
          <a:solidFill>
            <a:srgbClr val="FF8016"/>
          </a:solidFill>
          <a:ln>
            <a:solidFill>
              <a:srgbClr val="FF66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R" dirty="0">
              <a:solidFill>
                <a:prstClr val="white"/>
              </a:solidFill>
            </a:endParaRPr>
          </a:p>
        </p:txBody>
      </p:sp>
      <p:sp>
        <p:nvSpPr>
          <p:cNvPr id="15" name="Right Arrow Callout 14"/>
          <p:cNvSpPr/>
          <p:nvPr/>
        </p:nvSpPr>
        <p:spPr>
          <a:xfrm>
            <a:off x="169504" y="2232983"/>
            <a:ext cx="2649421" cy="4298054"/>
          </a:xfrm>
          <a:prstGeom prst="rightArrowCallout">
            <a:avLst>
              <a:gd name="adj1" fmla="val 10968"/>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r>
              <a:rPr lang="es-CR" sz="1400" dirty="0">
                <a:solidFill>
                  <a:prstClr val="white"/>
                </a:solidFill>
                <a:latin typeface="Gill Sans MT"/>
              </a:rPr>
              <a:t>IRREGULARIDAD MIGRATORIA</a:t>
            </a:r>
          </a:p>
          <a:p>
            <a:endParaRPr lang="es-CR" sz="1400" dirty="0">
              <a:solidFill>
                <a:prstClr val="white"/>
              </a:solidFill>
              <a:latin typeface="Gill Sans MT"/>
            </a:endParaRPr>
          </a:p>
          <a:p>
            <a:r>
              <a:rPr lang="es-CR" sz="1200" dirty="0">
                <a:solidFill>
                  <a:prstClr val="white"/>
                </a:solidFill>
                <a:latin typeface="Gill Sans MT"/>
              </a:rPr>
              <a:t>DESCONOCIMIENTO DE DERECHOS</a:t>
            </a:r>
          </a:p>
          <a:p>
            <a:endParaRPr lang="es-CR" sz="1400" dirty="0">
              <a:solidFill>
                <a:prstClr val="white"/>
              </a:solidFill>
              <a:latin typeface="Gill Sans MT"/>
            </a:endParaRPr>
          </a:p>
          <a:p>
            <a:r>
              <a:rPr lang="es-CR" sz="1400" dirty="0">
                <a:solidFill>
                  <a:prstClr val="white"/>
                </a:solidFill>
                <a:latin typeface="Gill Sans MT"/>
              </a:rPr>
              <a:t>DISCRIMINACIÓN</a:t>
            </a:r>
          </a:p>
          <a:p>
            <a:endParaRPr lang="es-CR" sz="1400" dirty="0">
              <a:solidFill>
                <a:prstClr val="white"/>
              </a:solidFill>
              <a:latin typeface="Gill Sans MT"/>
            </a:endParaRPr>
          </a:p>
          <a:p>
            <a:r>
              <a:rPr lang="es-CR" sz="1400" dirty="0">
                <a:solidFill>
                  <a:prstClr val="white"/>
                </a:solidFill>
                <a:latin typeface="Gill Sans MT"/>
              </a:rPr>
              <a:t>CONDICIONES DE </a:t>
            </a:r>
            <a:r>
              <a:rPr lang="es-CR" sz="1400" dirty="0" smtClean="0">
                <a:solidFill>
                  <a:prstClr val="white"/>
                </a:solidFill>
                <a:latin typeface="Gill Sans MT"/>
              </a:rPr>
              <a:t>TRASLADO, VIVIENDA Y TRABAJO</a:t>
            </a:r>
          </a:p>
          <a:p>
            <a:endParaRPr lang="es-CR" sz="1400" dirty="0">
              <a:solidFill>
                <a:prstClr val="white"/>
              </a:solidFill>
              <a:latin typeface="Gill Sans MT"/>
            </a:endParaRPr>
          </a:p>
          <a:p>
            <a:r>
              <a:rPr lang="es-CR" sz="1400" dirty="0" smtClean="0">
                <a:solidFill>
                  <a:prstClr val="white"/>
                </a:solidFill>
                <a:latin typeface="Gill Sans MT"/>
              </a:rPr>
              <a:t>VIOLENCIA</a:t>
            </a:r>
            <a:endParaRPr lang="es-CR" sz="1400" dirty="0">
              <a:solidFill>
                <a:prstClr val="white"/>
              </a:solidFill>
              <a:latin typeface="Gill Sans MT"/>
            </a:endParaRPr>
          </a:p>
          <a:p>
            <a:endParaRPr lang="es-CR" sz="1400" dirty="0">
              <a:solidFill>
                <a:prstClr val="white"/>
              </a:solidFill>
              <a:latin typeface="Gill Sans MT"/>
            </a:endParaRPr>
          </a:p>
          <a:p>
            <a:r>
              <a:rPr lang="es-CR" sz="1400" dirty="0" smtClean="0">
                <a:solidFill>
                  <a:prstClr val="white"/>
                </a:solidFill>
                <a:latin typeface="Gill Sans MT"/>
              </a:rPr>
              <a:t>ACCESO A SERVICIOS</a:t>
            </a:r>
            <a:endParaRPr lang="es-CR" sz="1400" dirty="0">
              <a:solidFill>
                <a:prstClr val="white"/>
              </a:solidFill>
              <a:latin typeface="Gill Sans MT"/>
            </a:endParaRPr>
          </a:p>
          <a:p>
            <a:pPr algn="ctr"/>
            <a:endParaRPr lang="es-CR" sz="1200" dirty="0">
              <a:solidFill>
                <a:srgbClr val="000000"/>
              </a:solidFill>
            </a:endParaRPr>
          </a:p>
        </p:txBody>
      </p:sp>
      <p:sp>
        <p:nvSpPr>
          <p:cNvPr id="16" name="Striped Right Arrow 15"/>
          <p:cNvSpPr/>
          <p:nvPr/>
        </p:nvSpPr>
        <p:spPr>
          <a:xfrm>
            <a:off x="7298296" y="4257098"/>
            <a:ext cx="936104" cy="70565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sp>
        <p:nvSpPr>
          <p:cNvPr id="17" name="Rectangle 16"/>
          <p:cNvSpPr/>
          <p:nvPr/>
        </p:nvSpPr>
        <p:spPr>
          <a:xfrm rot="16200000">
            <a:off x="6193908" y="3934232"/>
            <a:ext cx="473835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_tradnl" b="1" cap="all" dirty="0" smtClean="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rPr>
              <a:t>Condiciones de salud personas migrantes</a:t>
            </a:r>
            <a:endParaRPr lang="es-ES_tradnl" b="1" cap="all" dirty="0">
              <a:ln w="0"/>
              <a:gradFill flip="none">
                <a:gsLst>
                  <a:gs pos="0">
                    <a:srgbClr val="336699">
                      <a:tint val="75000"/>
                      <a:shade val="75000"/>
                      <a:satMod val="170000"/>
                    </a:srgbClr>
                  </a:gs>
                  <a:gs pos="49000">
                    <a:srgbClr val="336699">
                      <a:tint val="88000"/>
                      <a:shade val="65000"/>
                      <a:satMod val="172000"/>
                    </a:srgbClr>
                  </a:gs>
                  <a:gs pos="50000">
                    <a:srgbClr val="336699">
                      <a:shade val="65000"/>
                      <a:satMod val="130000"/>
                    </a:srgbClr>
                  </a:gs>
                  <a:gs pos="92000">
                    <a:srgbClr val="336699">
                      <a:shade val="50000"/>
                      <a:satMod val="120000"/>
                    </a:srgbClr>
                  </a:gs>
                  <a:gs pos="100000">
                    <a:srgbClr val="336699">
                      <a:shade val="48000"/>
                      <a:satMod val="120000"/>
                    </a:srgbClr>
                  </a:gs>
                </a:gsLst>
                <a:lin ang="5400000"/>
              </a:gradFill>
              <a:effectLst>
                <a:reflection blurRad="12700" stA="50000" endPos="50000" dist="5000" dir="5400000" sy="-100000" rotWithShape="0"/>
              </a:effectLst>
            </a:endParaRPr>
          </a:p>
        </p:txBody>
      </p:sp>
      <p:sp>
        <p:nvSpPr>
          <p:cNvPr id="18" name="Oval 17"/>
          <p:cNvSpPr/>
          <p:nvPr/>
        </p:nvSpPr>
        <p:spPr>
          <a:xfrm>
            <a:off x="3020087" y="2636912"/>
            <a:ext cx="3760170" cy="34837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prstClr val="white"/>
              </a:solidFill>
            </a:endParaRPr>
          </a:p>
        </p:txBody>
      </p:sp>
      <p:graphicFrame>
        <p:nvGraphicFramePr>
          <p:cNvPr id="19" name="Diagram 18"/>
          <p:cNvGraphicFramePr/>
          <p:nvPr>
            <p:extLst>
              <p:ext uri="{D42A27DB-BD31-4B8C-83A1-F6EECF244321}">
                <p14:modId xmlns:p14="http://schemas.microsoft.com/office/powerpoint/2010/main" val="311559803"/>
              </p:ext>
            </p:extLst>
          </p:nvPr>
        </p:nvGraphicFramePr>
        <p:xfrm>
          <a:off x="3069738" y="2774666"/>
          <a:ext cx="4032448" cy="28240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TextBox 19"/>
          <p:cNvSpPr txBox="1"/>
          <p:nvPr/>
        </p:nvSpPr>
        <p:spPr>
          <a:xfrm>
            <a:off x="5701162" y="2329135"/>
            <a:ext cx="2018501" cy="307777"/>
          </a:xfrm>
          <a:prstGeom prst="rect">
            <a:avLst/>
          </a:prstGeom>
          <a:noFill/>
        </p:spPr>
        <p:txBody>
          <a:bodyPr wrap="none" rtlCol="0">
            <a:spAutoFit/>
          </a:bodyPr>
          <a:lstStyle/>
          <a:p>
            <a:r>
              <a:rPr lang="es-CR" sz="1400" b="1" dirty="0" smtClean="0">
                <a:solidFill>
                  <a:prstClr val="black"/>
                </a:solidFill>
              </a:rPr>
              <a:t>VULNERABILIDADES</a:t>
            </a:r>
            <a:endParaRPr lang="es-CR" sz="1400" b="1" dirty="0">
              <a:solidFill>
                <a:prstClr val="black"/>
              </a:solidFill>
            </a:endParaRPr>
          </a:p>
        </p:txBody>
      </p:sp>
      <p:sp>
        <p:nvSpPr>
          <p:cNvPr id="22" name="TextBox 21"/>
          <p:cNvSpPr txBox="1"/>
          <p:nvPr/>
        </p:nvSpPr>
        <p:spPr>
          <a:xfrm>
            <a:off x="2122036" y="2329134"/>
            <a:ext cx="2018501" cy="307777"/>
          </a:xfrm>
          <a:prstGeom prst="rect">
            <a:avLst/>
          </a:prstGeom>
          <a:noFill/>
        </p:spPr>
        <p:txBody>
          <a:bodyPr wrap="none" rtlCol="0">
            <a:spAutoFit/>
          </a:bodyPr>
          <a:lstStyle/>
          <a:p>
            <a:r>
              <a:rPr lang="es-CR" sz="1400" b="1" dirty="0" smtClean="0">
                <a:solidFill>
                  <a:prstClr val="black"/>
                </a:solidFill>
              </a:rPr>
              <a:t>VULNERABILIDADES</a:t>
            </a:r>
            <a:endParaRPr lang="es-CR" sz="1400" b="1" dirty="0">
              <a:solidFill>
                <a:prstClr val="black"/>
              </a:solidFill>
            </a:endParaRPr>
          </a:p>
        </p:txBody>
      </p:sp>
      <p:sp>
        <p:nvSpPr>
          <p:cNvPr id="23" name="TextBox 22"/>
          <p:cNvSpPr txBox="1"/>
          <p:nvPr/>
        </p:nvSpPr>
        <p:spPr>
          <a:xfrm>
            <a:off x="2158143" y="6322441"/>
            <a:ext cx="2018501" cy="307777"/>
          </a:xfrm>
          <a:prstGeom prst="rect">
            <a:avLst/>
          </a:prstGeom>
          <a:noFill/>
        </p:spPr>
        <p:txBody>
          <a:bodyPr wrap="none" rtlCol="0">
            <a:spAutoFit/>
          </a:bodyPr>
          <a:lstStyle/>
          <a:p>
            <a:r>
              <a:rPr lang="es-CR" sz="1400" b="1" dirty="0" smtClean="0">
                <a:solidFill>
                  <a:prstClr val="black"/>
                </a:solidFill>
              </a:rPr>
              <a:t>VULNERABILIDADES</a:t>
            </a:r>
            <a:endParaRPr lang="es-CR" sz="1400" b="1" dirty="0">
              <a:solidFill>
                <a:prstClr val="black"/>
              </a:solidFill>
            </a:endParaRPr>
          </a:p>
        </p:txBody>
      </p:sp>
      <p:sp>
        <p:nvSpPr>
          <p:cNvPr id="24" name="TextBox 23"/>
          <p:cNvSpPr txBox="1"/>
          <p:nvPr/>
        </p:nvSpPr>
        <p:spPr>
          <a:xfrm>
            <a:off x="5742609" y="6291201"/>
            <a:ext cx="2018501" cy="307777"/>
          </a:xfrm>
          <a:prstGeom prst="rect">
            <a:avLst/>
          </a:prstGeom>
          <a:noFill/>
        </p:spPr>
        <p:txBody>
          <a:bodyPr wrap="none" rtlCol="0">
            <a:spAutoFit/>
          </a:bodyPr>
          <a:lstStyle/>
          <a:p>
            <a:r>
              <a:rPr lang="es-CR" sz="1400" b="1" dirty="0" smtClean="0">
                <a:solidFill>
                  <a:prstClr val="black"/>
                </a:solidFill>
              </a:rPr>
              <a:t>VULNERABILIDADES</a:t>
            </a:r>
            <a:endParaRPr lang="es-CR" sz="1400" b="1" dirty="0">
              <a:solidFill>
                <a:prstClr val="black"/>
              </a:solidFill>
            </a:endParaRPr>
          </a:p>
        </p:txBody>
      </p:sp>
    </p:spTree>
    <p:extLst>
      <p:ext uri="{BB962C8B-B14F-4D97-AF65-F5344CB8AC3E}">
        <p14:creationId xmlns:p14="http://schemas.microsoft.com/office/powerpoint/2010/main" val="1586258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pasted-ima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906"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9" name="Picture 2" descr="ima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6805" y="1"/>
            <a:ext cx="2901032"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2" descr="imag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42" y="1"/>
            <a:ext cx="2605236" cy="6932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AutoShape 4"/>
          <p:cNvSpPr>
            <a:spLocks/>
          </p:cNvSpPr>
          <p:nvPr/>
        </p:nvSpPr>
        <p:spPr bwMode="auto">
          <a:xfrm>
            <a:off x="114970" y="-206499"/>
            <a:ext cx="2294930"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smtClean="0">
                <a:solidFill>
                  <a:srgbClr val="FFFFFF"/>
                </a:solidFill>
                <a:latin typeface="Helvetica" charset="0"/>
                <a:ea typeface="Helvetica" charset="0"/>
                <a:cs typeface="Helvetica" charset="0"/>
                <a:sym typeface="Helvetica" charset="0"/>
              </a:rPr>
              <a:t>COMUNIDADDE </a:t>
            </a:r>
            <a:r>
              <a:rPr lang="es-CR" altLang="es-CR" sz="2700" dirty="0">
                <a:solidFill>
                  <a:srgbClr val="FFFFFF"/>
                </a:solidFill>
                <a:latin typeface="Helvetica" charset="0"/>
                <a:ea typeface="Helvetica" charset="0"/>
                <a:cs typeface="Helvetica" charset="0"/>
                <a:sym typeface="Helvetica" charset="0"/>
              </a:rPr>
              <a:t>ORIGEN</a:t>
            </a:r>
            <a:r>
              <a:rPr lang="es-CR" altLang="es-CR" sz="2700" dirty="0" smtClean="0">
                <a:solidFill>
                  <a:srgbClr val="FFFFFF"/>
                </a:solidFill>
                <a:latin typeface="Helvetica" charset="0"/>
                <a:ea typeface="Helvetica" charset="0"/>
                <a:cs typeface="Helvetica" charset="0"/>
                <a:sym typeface="Helvetica" charset="0"/>
              </a:rPr>
              <a:t> </a:t>
            </a:r>
          </a:p>
          <a:p>
            <a:pPr eaLnBrk="1">
              <a:spcBef>
                <a:spcPts val="281"/>
              </a:spcBef>
            </a:pPr>
            <a:endParaRPr lang="es-CR" altLang="es-CR" sz="2700" dirty="0">
              <a:solidFill>
                <a:srgbClr val="FFFFFF"/>
              </a:solidFill>
              <a:latin typeface="Helvetica" charset="0"/>
              <a:ea typeface="Helvetica" charset="0"/>
              <a:cs typeface="Helvetica" charset="0"/>
              <a:sym typeface="Helvetica" charset="0"/>
            </a:endParaRP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“Quienes quedaron atrás”</a:t>
            </a:r>
          </a:p>
          <a:p>
            <a:pPr algn="ctr" eaLnBrk="1">
              <a:spcBef>
                <a:spcPts val="281"/>
              </a:spcBef>
            </a:pPr>
            <a:endParaRPr lang="es-CR" altLang="es-CR" sz="2700" dirty="0" smtClean="0">
              <a:solidFill>
                <a:schemeClr val="bg1"/>
              </a:solidFill>
              <a:latin typeface="Helvetica" charset="0"/>
              <a:ea typeface="Helvetica" charset="0"/>
              <a:cs typeface="Helvetica" charset="0"/>
              <a:sym typeface="Helvetica" charset="0"/>
            </a:endParaRPr>
          </a:p>
          <a:p>
            <a:pPr algn="ctr" eaLnBrk="1">
              <a:spcBef>
                <a:spcPts val="281"/>
              </a:spcBef>
            </a:pPr>
            <a:endParaRPr lang="es-CR" altLang="es-CR" sz="2700" dirty="0">
              <a:solidFill>
                <a:schemeClr val="bg1"/>
              </a:solidFill>
              <a:latin typeface="Helvetica" charset="0"/>
              <a:ea typeface="Helvetica" charset="0"/>
              <a:cs typeface="Helvetica" charset="0"/>
              <a:sym typeface="Helvetica" charset="0"/>
            </a:endParaRPr>
          </a:p>
        </p:txBody>
      </p:sp>
      <p:sp>
        <p:nvSpPr>
          <p:cNvPr id="9223" name="AutoShape 6"/>
          <p:cNvSpPr>
            <a:spLocks/>
          </p:cNvSpPr>
          <p:nvPr/>
        </p:nvSpPr>
        <p:spPr bwMode="auto">
          <a:xfrm>
            <a:off x="6379543" y="790278"/>
            <a:ext cx="2675557" cy="4029522"/>
          </a:xfrm>
          <a:custGeom>
            <a:avLst/>
            <a:gdLst>
              <a:gd name="T0" fmla="*/ 335181306 w 21600"/>
              <a:gd name="T1" fmla="*/ 760253234 h 21600"/>
              <a:gd name="T2" fmla="*/ 335181306 w 21600"/>
              <a:gd name="T3" fmla="*/ 760253234 h 21600"/>
              <a:gd name="T4" fmla="*/ 335181306 w 21600"/>
              <a:gd name="T5" fmla="*/ 760253234 h 21600"/>
              <a:gd name="T6" fmla="*/ 335181306 w 21600"/>
              <a:gd name="T7" fmla="*/ 76025323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marL="55563" indent="-55563"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p:txBody>
      </p:sp>
      <p:sp>
        <p:nvSpPr>
          <p:cNvPr id="7" name="2 Marcador de contenido"/>
          <p:cNvSpPr>
            <a:spLocks noGrp="1"/>
          </p:cNvSpPr>
          <p:nvPr>
            <p:ph idx="4294967295"/>
          </p:nvPr>
        </p:nvSpPr>
        <p:spPr>
          <a:xfrm>
            <a:off x="6379543" y="356717"/>
            <a:ext cx="2635412" cy="4896643"/>
          </a:xfrm>
        </p:spPr>
        <p:txBody>
          <a:bodyPr>
            <a:noAutofit/>
          </a:bodyPr>
          <a:lstStyle/>
          <a:p>
            <a:pPr algn="just"/>
            <a:r>
              <a:rPr lang="es-CR" sz="2400" dirty="0" smtClean="0">
                <a:solidFill>
                  <a:schemeClr val="bg1"/>
                </a:solidFill>
                <a:latin typeface="Calibri"/>
                <a:ea typeface="Calibri"/>
                <a:cs typeface="Times New Roman"/>
              </a:rPr>
              <a:t>Labor: agrícola, poco calificada</a:t>
            </a:r>
          </a:p>
          <a:p>
            <a:pPr algn="just"/>
            <a:endParaRPr lang="es-CR" sz="2800" dirty="0">
              <a:solidFill>
                <a:schemeClr val="bg1"/>
              </a:solidFill>
              <a:latin typeface="Calibri"/>
              <a:ea typeface="Calibri"/>
              <a:cs typeface="Times New Roman"/>
            </a:endParaRPr>
          </a:p>
          <a:p>
            <a:pPr algn="just"/>
            <a:r>
              <a:rPr lang="es-CR" sz="2800" dirty="0" smtClean="0">
                <a:solidFill>
                  <a:schemeClr val="bg1"/>
                </a:solidFill>
                <a:latin typeface="Calibri"/>
                <a:ea typeface="Calibri"/>
                <a:cs typeface="Times New Roman"/>
              </a:rPr>
              <a:t>Ingresos </a:t>
            </a:r>
            <a:r>
              <a:rPr lang="es-CR" sz="2800" dirty="0">
                <a:solidFill>
                  <a:schemeClr val="bg1"/>
                </a:solidFill>
                <a:latin typeface="Calibri"/>
                <a:ea typeface="Calibri"/>
                <a:cs typeface="Times New Roman"/>
              </a:rPr>
              <a:t>de estos </a:t>
            </a:r>
            <a:r>
              <a:rPr lang="es-CR" sz="2800" dirty="0" smtClean="0">
                <a:solidFill>
                  <a:schemeClr val="bg1"/>
                </a:solidFill>
                <a:latin typeface="Calibri"/>
                <a:ea typeface="Calibri"/>
                <a:cs typeface="Times New Roman"/>
              </a:rPr>
              <a:t>hogares: ≥ $ </a:t>
            </a:r>
            <a:r>
              <a:rPr lang="es-CR" sz="2800" dirty="0">
                <a:solidFill>
                  <a:schemeClr val="bg1"/>
                </a:solidFill>
                <a:latin typeface="Calibri"/>
                <a:ea typeface="Calibri"/>
                <a:cs typeface="Times New Roman"/>
              </a:rPr>
              <a:t>300. </a:t>
            </a:r>
            <a:endParaRPr lang="es-CR" sz="2800" dirty="0" smtClean="0">
              <a:solidFill>
                <a:schemeClr val="bg1"/>
              </a:solidFill>
              <a:latin typeface="Calibri"/>
              <a:ea typeface="Calibri"/>
              <a:cs typeface="Times New Roman"/>
            </a:endParaRPr>
          </a:p>
          <a:p>
            <a:pPr algn="just"/>
            <a:endParaRPr lang="es-CR" sz="2800" dirty="0" smtClean="0">
              <a:solidFill>
                <a:schemeClr val="bg1"/>
              </a:solidFill>
              <a:latin typeface="Calibri"/>
              <a:ea typeface="Calibri"/>
              <a:cs typeface="Times New Roman"/>
            </a:endParaRPr>
          </a:p>
          <a:p>
            <a:pPr algn="just"/>
            <a:endParaRPr lang="es-CR" sz="2800" dirty="0" smtClean="0">
              <a:solidFill>
                <a:schemeClr val="bg1"/>
              </a:solidFill>
              <a:latin typeface="Calibri"/>
              <a:ea typeface="Calibri"/>
              <a:cs typeface="Times New Roman"/>
            </a:endParaRPr>
          </a:p>
          <a:p>
            <a:pPr algn="just"/>
            <a:r>
              <a:rPr lang="es-CR" sz="2800" b="1" dirty="0" smtClean="0">
                <a:solidFill>
                  <a:schemeClr val="bg1"/>
                </a:solidFill>
                <a:latin typeface="Calibri"/>
                <a:ea typeface="Calibri"/>
                <a:cs typeface="Times New Roman"/>
              </a:rPr>
              <a:t>REMESAS: </a:t>
            </a:r>
          </a:p>
          <a:p>
            <a:pPr marL="0" indent="0" algn="just">
              <a:buNone/>
            </a:pPr>
            <a:r>
              <a:rPr lang="es-CR" sz="2400" dirty="0" smtClean="0">
                <a:solidFill>
                  <a:schemeClr val="bg1"/>
                </a:solidFill>
                <a:latin typeface="Calibri"/>
                <a:ea typeface="Calibri"/>
                <a:cs typeface="Times New Roman"/>
              </a:rPr>
              <a:t>Fuente </a:t>
            </a:r>
            <a:r>
              <a:rPr lang="es-CR" sz="2400" dirty="0">
                <a:solidFill>
                  <a:schemeClr val="bg1"/>
                </a:solidFill>
                <a:latin typeface="Calibri"/>
                <a:ea typeface="Calibri"/>
                <a:cs typeface="Times New Roman"/>
              </a:rPr>
              <a:t>extra de ingresos para un gran porcentaje de </a:t>
            </a:r>
            <a:r>
              <a:rPr lang="es-CR" sz="2400" dirty="0" smtClean="0">
                <a:solidFill>
                  <a:schemeClr val="bg1"/>
                </a:solidFill>
                <a:latin typeface="Calibri"/>
                <a:ea typeface="Calibri"/>
                <a:cs typeface="Times New Roman"/>
              </a:rPr>
              <a:t>familias </a:t>
            </a:r>
            <a:r>
              <a:rPr lang="es-CR" sz="2400" dirty="0">
                <a:solidFill>
                  <a:schemeClr val="bg1"/>
                </a:solidFill>
                <a:latin typeface="Calibri"/>
                <a:ea typeface="Calibri"/>
                <a:cs typeface="Times New Roman"/>
              </a:rPr>
              <a:t>(</a:t>
            </a:r>
            <a:r>
              <a:rPr lang="es-CR" sz="2400" dirty="0" smtClean="0">
                <a:solidFill>
                  <a:schemeClr val="bg1"/>
                </a:solidFill>
                <a:latin typeface="Calibri"/>
                <a:ea typeface="Calibri"/>
                <a:cs typeface="Times New Roman"/>
              </a:rPr>
              <a:t>88.5%</a:t>
            </a:r>
          </a:p>
          <a:p>
            <a:pPr marL="0" indent="0" algn="just">
              <a:buNone/>
            </a:pPr>
            <a:r>
              <a:rPr lang="es-CR" sz="2400" dirty="0" smtClean="0">
                <a:solidFill>
                  <a:schemeClr val="bg1"/>
                </a:solidFill>
                <a:latin typeface="Calibri"/>
                <a:ea typeface="Calibri"/>
                <a:cs typeface="Times New Roman"/>
              </a:rPr>
              <a:t>El </a:t>
            </a:r>
            <a:r>
              <a:rPr lang="es-CR" sz="2400" dirty="0">
                <a:solidFill>
                  <a:schemeClr val="bg1"/>
                </a:solidFill>
                <a:latin typeface="Calibri"/>
                <a:ea typeface="Calibri"/>
                <a:cs typeface="Times New Roman"/>
              </a:rPr>
              <a:t>Salvador</a:t>
            </a:r>
            <a:r>
              <a:rPr lang="es-CR" sz="2400" dirty="0" smtClean="0">
                <a:solidFill>
                  <a:schemeClr val="bg1"/>
                </a:solidFill>
                <a:latin typeface="Calibri"/>
                <a:ea typeface="Calibri"/>
                <a:cs typeface="Times New Roman"/>
              </a:rPr>
              <a:t>)</a:t>
            </a:r>
          </a:p>
        </p:txBody>
      </p:sp>
    </p:spTree>
    <p:extLst>
      <p:ext uri="{BB962C8B-B14F-4D97-AF65-F5344CB8AC3E}">
        <p14:creationId xmlns:p14="http://schemas.microsoft.com/office/powerpoint/2010/main" val="17740856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001.jpg"/>
          <p:cNvPicPr>
            <a:picLocks noChangeAspect="1"/>
          </p:cNvPicPr>
          <p:nvPr/>
        </p:nvPicPr>
        <p:blipFill>
          <a:blip r:embed="rId3"/>
          <a:srcRect/>
          <a:stretch>
            <a:fillRect/>
          </a:stretch>
        </p:blipFill>
        <p:spPr bwMode="auto">
          <a:xfrm>
            <a:off x="-51075" y="0"/>
            <a:ext cx="9144000" cy="6858000"/>
          </a:xfrm>
          <a:prstGeom prst="rect">
            <a:avLst/>
          </a:prstGeom>
          <a:noFill/>
          <a:ln w="9525">
            <a:noFill/>
            <a:miter lim="800000"/>
            <a:headEnd/>
            <a:tailEnd/>
          </a:ln>
        </p:spPr>
      </p:pic>
      <p:pic>
        <p:nvPicPr>
          <p:cNvPr id="50179" name="Picture 13" descr="azul75%.png"/>
          <p:cNvPicPr>
            <a:picLocks noChangeAspect="1"/>
          </p:cNvPicPr>
          <p:nvPr/>
        </p:nvPicPr>
        <p:blipFill>
          <a:blip r:embed="rId4"/>
          <a:srcRect/>
          <a:stretch>
            <a:fillRect/>
          </a:stretch>
        </p:blipFill>
        <p:spPr bwMode="auto">
          <a:xfrm>
            <a:off x="4763" y="1419224"/>
            <a:ext cx="9134475" cy="4170015"/>
          </a:xfrm>
          <a:prstGeom prst="rect">
            <a:avLst/>
          </a:prstGeom>
          <a:noFill/>
          <a:ln w="9525">
            <a:noFill/>
            <a:miter lim="800000"/>
            <a:headEnd/>
            <a:tailEnd/>
          </a:ln>
        </p:spPr>
      </p:pic>
      <p:sp>
        <p:nvSpPr>
          <p:cNvPr id="7" name="Rectangle 6"/>
          <p:cNvSpPr>
            <a:spLocks noChangeArrowheads="1"/>
          </p:cNvSpPr>
          <p:nvPr/>
        </p:nvSpPr>
        <p:spPr bwMode="auto">
          <a:xfrm>
            <a:off x="971356" y="1606910"/>
            <a:ext cx="7200900" cy="3955122"/>
          </a:xfrm>
          <a:prstGeom prst="rect">
            <a:avLst/>
          </a:prstGeom>
          <a:noFill/>
          <a:ln w="9525">
            <a:noFill/>
            <a:miter lim="800000"/>
            <a:headEnd/>
            <a:tailEnd/>
          </a:ln>
        </p:spPr>
        <p:txBody>
          <a:bodyPr>
            <a:spAutoFit/>
          </a:bodyPr>
          <a:lstStyle/>
          <a:p>
            <a:pPr algn="r">
              <a:lnSpc>
                <a:spcPct val="130000"/>
              </a:lnSpc>
              <a:spcBef>
                <a:spcPts val="600"/>
              </a:spcBef>
              <a:spcAft>
                <a:spcPts val="1200"/>
              </a:spcAft>
            </a:pPr>
            <a:r>
              <a:rPr lang="es-HN" sz="2800" dirty="0" smtClean="0">
                <a:solidFill>
                  <a:prstClr val="white"/>
                </a:solidFill>
                <a:latin typeface="Arial" charset="0"/>
                <a:cs typeface="Arial" charset="0"/>
              </a:rPr>
              <a:t>“</a:t>
            </a:r>
            <a:r>
              <a:rPr lang="es-GT" sz="2800" dirty="0">
                <a:solidFill>
                  <a:prstClr val="white"/>
                </a:solidFill>
                <a:latin typeface="Arial" charset="0"/>
                <a:cs typeface="Arial" charset="0"/>
              </a:rPr>
              <a:t>Mi hermano [que migró] nos ayudaba. Le enviaba dinero a mi mamá y, de alguna manera, ella me ayudaba a mí. Es una cadena que, al final de cuentas en el caso de las remesas, nos ha ayudado bastante, no solo para lo que es salud, sino, incluso, para educación y alimentación.” </a:t>
            </a:r>
          </a:p>
        </p:txBody>
      </p:sp>
      <p:pic>
        <p:nvPicPr>
          <p:cNvPr id="50182" name="Picture 8"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46050"/>
            <a:ext cx="9161463" cy="233363"/>
          </a:xfrm>
          <a:prstGeom prst="rect">
            <a:avLst/>
          </a:prstGeom>
          <a:noFill/>
          <a:ln w="9525">
            <a:noFill/>
            <a:miter lim="800000"/>
            <a:headEnd/>
            <a:tailEnd/>
          </a:ln>
        </p:spPr>
      </p:pic>
      <p:pic>
        <p:nvPicPr>
          <p:cNvPr id="50183" name="Picture 9" descr="RayaTop.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75" y="6311900"/>
            <a:ext cx="9161463" cy="234950"/>
          </a:xfrm>
          <a:prstGeom prst="rect">
            <a:avLst/>
          </a:prstGeom>
          <a:noFill/>
          <a:ln w="9525">
            <a:noFill/>
            <a:miter lim="800000"/>
            <a:headEnd/>
            <a:tailEnd/>
          </a:ln>
        </p:spPr>
      </p:pic>
      <p:pic>
        <p:nvPicPr>
          <p:cNvPr id="11" name="Picture 4" descr="C:\olivia\works\newlink\presentacion UNFPA\images present naranja\corchet.png"/>
          <p:cNvPicPr>
            <a:picLocks noChangeAspect="1" noChangeArrowheads="1"/>
          </p:cNvPicPr>
          <p:nvPr/>
        </p:nvPicPr>
        <p:blipFill>
          <a:blip r:embed="rId7"/>
          <a:srcRect/>
          <a:stretch>
            <a:fillRect/>
          </a:stretch>
        </p:blipFill>
        <p:spPr bwMode="auto">
          <a:xfrm>
            <a:off x="4575175" y="1731963"/>
            <a:ext cx="731838" cy="3641253"/>
          </a:xfrm>
          <a:prstGeom prst="rect">
            <a:avLst/>
          </a:prstGeom>
          <a:noFill/>
          <a:ln w="9525">
            <a:noFill/>
            <a:miter lim="800000"/>
            <a:headEnd/>
            <a:tailEnd/>
          </a:ln>
        </p:spPr>
      </p:pic>
      <p:pic>
        <p:nvPicPr>
          <p:cNvPr id="12" name="Picture 4" descr="C:\olivia\works\newlink\presentacion UNFPA\images present naranja\corchet.png"/>
          <p:cNvPicPr>
            <a:picLocks noChangeAspect="1" noChangeArrowheads="1"/>
          </p:cNvPicPr>
          <p:nvPr/>
        </p:nvPicPr>
        <p:blipFill>
          <a:blip r:embed="rId8"/>
          <a:srcRect/>
          <a:stretch>
            <a:fillRect/>
          </a:stretch>
        </p:blipFill>
        <p:spPr bwMode="auto">
          <a:xfrm>
            <a:off x="3494088" y="1731963"/>
            <a:ext cx="733425" cy="3641253"/>
          </a:xfrm>
          <a:prstGeom prst="rect">
            <a:avLst/>
          </a:prstGeom>
          <a:noFill/>
          <a:ln w="9525">
            <a:noFill/>
            <a:miter lim="800000"/>
            <a:headEnd/>
            <a:tailEnd/>
          </a:ln>
        </p:spPr>
      </p:pic>
      <p:sp>
        <p:nvSpPr>
          <p:cNvPr id="50186" name="Rectangle 9"/>
          <p:cNvSpPr>
            <a:spLocks noChangeArrowheads="1"/>
          </p:cNvSpPr>
          <p:nvPr/>
        </p:nvSpPr>
        <p:spPr bwMode="auto">
          <a:xfrm>
            <a:off x="395288" y="5829300"/>
            <a:ext cx="6336952" cy="369332"/>
          </a:xfrm>
          <a:prstGeom prst="rect">
            <a:avLst/>
          </a:prstGeom>
          <a:noFill/>
          <a:ln w="9525">
            <a:noFill/>
            <a:miter lim="800000"/>
            <a:headEnd/>
            <a:tailEnd/>
          </a:ln>
        </p:spPr>
        <p:txBody>
          <a:bodyPr wrap="square">
            <a:spAutoFit/>
          </a:bodyPr>
          <a:lstStyle/>
          <a:p>
            <a:r>
              <a:rPr lang="es-CR" dirty="0">
                <a:solidFill>
                  <a:prstClr val="white"/>
                </a:solidFill>
              </a:rPr>
              <a:t>FLACSO-OIM, 2015 </a:t>
            </a:r>
            <a:endParaRPr lang="es-HN" dirty="0">
              <a:solidFill>
                <a:prstClr val="white"/>
              </a:solidFill>
            </a:endParaRPr>
          </a:p>
        </p:txBody>
      </p:sp>
    </p:spTree>
    <p:extLst>
      <p:ext uri="{BB962C8B-B14F-4D97-AF65-F5344CB8AC3E}">
        <p14:creationId xmlns:p14="http://schemas.microsoft.com/office/powerpoint/2010/main" val="217837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000"/>
                            </p:stCondLst>
                            <p:childTnLst>
                              <p:par>
                                <p:cTn id="12" presetID="35" presetClass="path" presetSubtype="0" accel="50000" decel="50000" fill="hold" nodeType="afterEffect">
                                  <p:stCondLst>
                                    <p:cond delay="0"/>
                                  </p:stCondLst>
                                  <p:childTnLst>
                                    <p:animMotion origin="layout" path="M -2.5E-6 4.07407E-6 L -0.34722 0.00115 " pathEditMode="relative" rAng="0" ptsTypes="AA">
                                      <p:cBhvr>
                                        <p:cTn id="13" dur="1000" fill="hold"/>
                                        <p:tgtEl>
                                          <p:spTgt spid="12"/>
                                        </p:tgtEl>
                                        <p:attrNameLst>
                                          <p:attrName>ppt_x</p:attrName>
                                          <p:attrName>ppt_y</p:attrName>
                                        </p:attrNameLst>
                                      </p:cBhvr>
                                      <p:rCtr x="-174" y="0"/>
                                    </p:animMotion>
                                  </p:childTnLst>
                                </p:cTn>
                              </p:par>
                              <p:par>
                                <p:cTn id="14" presetID="63" presetClass="path" presetSubtype="0" accel="50000" decel="50000" fill="hold" nodeType="withEffect">
                                  <p:stCondLst>
                                    <p:cond delay="0"/>
                                  </p:stCondLst>
                                  <p:childTnLst>
                                    <p:animMotion origin="layout" path="M 1.94444E-6 4.07407E-6 L 0.36944 0.00115 " pathEditMode="relative" rAng="0" ptsTypes="AA">
                                      <p:cBhvr>
                                        <p:cTn id="15" dur="1000" fill="hold"/>
                                        <p:tgtEl>
                                          <p:spTgt spid="11"/>
                                        </p:tgtEl>
                                        <p:attrNameLst>
                                          <p:attrName>ppt_x</p:attrName>
                                          <p:attrName>ppt_y</p:attrName>
                                        </p:attrNameLst>
                                      </p:cBhvr>
                                      <p:rCtr x="185"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GT" sz="2800" b="1" cap="all" dirty="0" smtClean="0">
                <a:solidFill>
                  <a:prstClr val="white"/>
                </a:solidFill>
                <a:latin typeface="UNFPA-Bold" pitchFamily="2" charset="0"/>
                <a:cs typeface="Arial" charset="0"/>
              </a:rPr>
              <a:t>utilización </a:t>
            </a:r>
            <a:r>
              <a:rPr lang="es-GT" sz="2800" b="1" cap="all" dirty="0">
                <a:solidFill>
                  <a:prstClr val="white"/>
                </a:solidFill>
                <a:latin typeface="UNFPA-Bold" pitchFamily="2" charset="0"/>
                <a:cs typeface="Arial" charset="0"/>
              </a:rPr>
              <a:t>de </a:t>
            </a:r>
            <a:r>
              <a:rPr lang="es-GT" sz="2800" b="1" cap="all" dirty="0" smtClean="0">
                <a:solidFill>
                  <a:prstClr val="white"/>
                </a:solidFill>
                <a:latin typeface="UNFPA-Bold" pitchFamily="2" charset="0"/>
                <a:cs typeface="Arial" charset="0"/>
              </a:rPr>
              <a:t>remesas</a:t>
            </a:r>
            <a:endParaRPr lang="en-US"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pic>
        <p:nvPicPr>
          <p:cNvPr id="8"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6428" y="2042689"/>
            <a:ext cx="5304623" cy="3618559"/>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5724128" y="2311272"/>
            <a:ext cx="3151585" cy="421407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6000" dirty="0" smtClean="0">
                <a:latin typeface="+mj-lt"/>
              </a:rPr>
              <a:t>NO necesariamente genera  mejora integral de las condiciones de las familias </a:t>
            </a:r>
          </a:p>
          <a:p>
            <a:pPr algn="just"/>
            <a:endParaRPr lang="es-MX" sz="6000" dirty="0" smtClean="0">
              <a:latin typeface="+mj-lt"/>
            </a:endParaRPr>
          </a:p>
          <a:p>
            <a:pPr algn="just"/>
            <a:r>
              <a:rPr lang="es-ES_tradnl" sz="6000" dirty="0" smtClean="0">
                <a:latin typeface="+mj-lt"/>
              </a:rPr>
              <a:t>NO</a:t>
            </a:r>
            <a:r>
              <a:rPr lang="es-CR" sz="6000" dirty="0" smtClean="0">
                <a:latin typeface="+mj-lt"/>
              </a:rPr>
              <a:t> sustituyen a las políticas y programas sociales.</a:t>
            </a:r>
          </a:p>
          <a:p>
            <a:pPr algn="just"/>
            <a:endParaRPr lang="es-CR" sz="6000" dirty="0" smtClean="0">
              <a:latin typeface="+mj-lt"/>
            </a:endParaRPr>
          </a:p>
          <a:p>
            <a:pPr algn="just"/>
            <a:r>
              <a:rPr lang="es-CR" sz="6000" dirty="0">
                <a:solidFill>
                  <a:prstClr val="black"/>
                </a:solidFill>
              </a:rPr>
              <a:t>R</a:t>
            </a:r>
            <a:r>
              <a:rPr lang="es-CR" sz="6000" dirty="0" smtClean="0">
                <a:solidFill>
                  <a:prstClr val="black"/>
                </a:solidFill>
              </a:rPr>
              <a:t>ecurso </a:t>
            </a:r>
            <a:r>
              <a:rPr lang="es-CR" sz="6000" dirty="0">
                <a:solidFill>
                  <a:prstClr val="black"/>
                </a:solidFill>
              </a:rPr>
              <a:t>para mejorar atención de los problemas y necesidades de alimento (cereales, carne, verduras y  vitaminas</a:t>
            </a:r>
            <a:r>
              <a:rPr lang="es-CR" sz="6000" dirty="0" smtClean="0">
                <a:solidFill>
                  <a:prstClr val="black"/>
                </a:solidFill>
              </a:rPr>
              <a:t>)</a:t>
            </a:r>
          </a:p>
          <a:p>
            <a:pPr algn="just"/>
            <a:endParaRPr lang="es-CR" sz="6000" dirty="0">
              <a:solidFill>
                <a:prstClr val="black"/>
              </a:solidFill>
            </a:endParaRPr>
          </a:p>
          <a:p>
            <a:pPr algn="just"/>
            <a:r>
              <a:rPr lang="es-CR" sz="6000" dirty="0">
                <a:solidFill>
                  <a:prstClr val="black"/>
                </a:solidFill>
              </a:rPr>
              <a:t>A</a:t>
            </a:r>
            <a:r>
              <a:rPr lang="es-CR" sz="6000" dirty="0" smtClean="0">
                <a:solidFill>
                  <a:prstClr val="black"/>
                </a:solidFill>
              </a:rPr>
              <a:t>bandono </a:t>
            </a:r>
            <a:r>
              <a:rPr lang="es-CR" sz="6000" dirty="0">
                <a:solidFill>
                  <a:prstClr val="black"/>
                </a:solidFill>
              </a:rPr>
              <a:t>de la  cocina familiar tradicional y mayor consumo de comida </a:t>
            </a:r>
            <a:r>
              <a:rPr lang="es-CR" sz="6000" dirty="0" smtClean="0">
                <a:solidFill>
                  <a:prstClr val="black"/>
                </a:solidFill>
              </a:rPr>
              <a:t>rápida</a:t>
            </a:r>
          </a:p>
          <a:p>
            <a:pPr algn="just"/>
            <a:endParaRPr lang="es-CR" sz="6000" dirty="0">
              <a:solidFill>
                <a:prstClr val="black"/>
              </a:solidFill>
              <a:latin typeface="+mj-lt"/>
            </a:endParaRPr>
          </a:p>
          <a:p>
            <a:pPr marL="342900" lvl="1" indent="-342900" algn="just">
              <a:buFont typeface="Arial" pitchFamily="34" charset="0"/>
              <a:buChar char="•"/>
            </a:pPr>
            <a:r>
              <a:rPr lang="es-CR" sz="6000" dirty="0" smtClean="0">
                <a:solidFill>
                  <a:prstClr val="black"/>
                </a:solidFill>
                <a:latin typeface="+mj-lt"/>
              </a:rPr>
              <a:t>Salud: Gasto de bolsillo</a:t>
            </a:r>
          </a:p>
          <a:p>
            <a:pPr marL="742950" lvl="2" indent="-342900" algn="just"/>
            <a:r>
              <a:rPr lang="es-SV" sz="5600" dirty="0" smtClean="0">
                <a:solidFill>
                  <a:prstClr val="black"/>
                </a:solidFill>
                <a:latin typeface="+mj-lt"/>
              </a:rPr>
              <a:t>No alcanza </a:t>
            </a:r>
            <a:r>
              <a:rPr lang="es-SV" sz="5600" dirty="0" smtClean="0">
                <a:solidFill>
                  <a:prstClr val="black"/>
                </a:solidFill>
                <a:latin typeface="+mj-lt"/>
                <a:sym typeface="Wingdings"/>
              </a:rPr>
              <a:t> </a:t>
            </a:r>
            <a:r>
              <a:rPr lang="es-SV" sz="5600" dirty="0" smtClean="0">
                <a:solidFill>
                  <a:prstClr val="black"/>
                </a:solidFill>
                <a:latin typeface="+mj-lt"/>
              </a:rPr>
              <a:t>prioriza</a:t>
            </a:r>
          </a:p>
        </p:txBody>
      </p:sp>
      <p:sp>
        <p:nvSpPr>
          <p:cNvPr id="3" name="TextBox 2"/>
          <p:cNvSpPr txBox="1"/>
          <p:nvPr/>
        </p:nvSpPr>
        <p:spPr>
          <a:xfrm>
            <a:off x="216428" y="5764614"/>
            <a:ext cx="1868204" cy="369332"/>
          </a:xfrm>
          <a:prstGeom prst="rect">
            <a:avLst/>
          </a:prstGeom>
          <a:noFill/>
        </p:spPr>
        <p:txBody>
          <a:bodyPr wrap="none" rtlCol="0">
            <a:spAutoFit/>
          </a:bodyPr>
          <a:lstStyle/>
          <a:p>
            <a:r>
              <a:rPr lang="es-CR" dirty="0" smtClean="0"/>
              <a:t>Estudio Nicaragua</a:t>
            </a:r>
            <a:endParaRPr lang="es-CR" dirty="0"/>
          </a:p>
        </p:txBody>
      </p:sp>
    </p:spTree>
    <p:extLst>
      <p:ext uri="{BB962C8B-B14F-4D97-AF65-F5344CB8AC3E}">
        <p14:creationId xmlns:p14="http://schemas.microsoft.com/office/powerpoint/2010/main" val="301739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San Lorenzo 5.JPG"/>
          <p:cNvPicPr>
            <a:picLocks noChangeAspect="1"/>
          </p:cNvPicPr>
          <p:nvPr/>
        </p:nvPicPr>
        <p:blipFill>
          <a:blip r:embed="rId3" cstate="email">
            <a:lum bright="-6000"/>
            <a:grayscl/>
            <a:extLst>
              <a:ext uri="{28A0092B-C50C-407E-A947-70E740481C1C}">
                <a14:useLocalDpi xmlns:a14="http://schemas.microsoft.com/office/drawing/2010/main"/>
              </a:ext>
            </a:extLst>
          </a:blip>
          <a:srcRect/>
          <a:stretch>
            <a:fillRect/>
          </a:stretch>
        </p:blipFill>
        <p:spPr bwMode="auto">
          <a:xfrm>
            <a:off x="0" y="0"/>
            <a:ext cx="9144000" cy="1806179"/>
          </a:xfrm>
          <a:prstGeom prst="rect">
            <a:avLst/>
          </a:prstGeom>
          <a:noFill/>
          <a:ln w="9525">
            <a:noFill/>
            <a:miter lim="800000"/>
            <a:headEnd/>
            <a:tailEnd/>
          </a:ln>
        </p:spPr>
      </p:pic>
      <p:pic>
        <p:nvPicPr>
          <p:cNvPr id="2" name="Picture 1" descr="FranjaAmarilla.png"/>
          <p:cNvPicPr>
            <a:picLocks noChangeAspect="1"/>
          </p:cNvPicPr>
          <p:nvPr/>
        </p:nvPicPr>
        <p:blipFill>
          <a:blip r:embed="rId4"/>
          <a:srcRect/>
          <a:stretch>
            <a:fillRect/>
          </a:stretch>
        </p:blipFill>
        <p:spPr>
          <a:xfrm>
            <a:off x="0" y="-1"/>
            <a:ext cx="9161463" cy="1948658"/>
          </a:xfrm>
          <a:prstGeom prst="rect">
            <a:avLst/>
          </a:prstGeom>
          <a:effectLst>
            <a:outerShdw blurRad="50800" dist="38100" dir="2700000">
              <a:srgbClr val="000000">
                <a:alpha val="43000"/>
              </a:srgbClr>
            </a:outerShdw>
          </a:effectLst>
        </p:spPr>
      </p:pic>
      <p:pic>
        <p:nvPicPr>
          <p:cNvPr id="37891" name="Picture 2" descr="RayaNaranj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663701"/>
            <a:ext cx="9144000" cy="284956"/>
          </a:xfrm>
          <a:prstGeom prst="rect">
            <a:avLst/>
          </a:prstGeom>
          <a:noFill/>
          <a:ln w="9525">
            <a:noFill/>
            <a:miter lim="800000"/>
            <a:headEnd/>
            <a:tailEnd/>
          </a:ln>
        </p:spPr>
      </p:pic>
      <p:sp>
        <p:nvSpPr>
          <p:cNvPr id="4" name="Rectangle 3"/>
          <p:cNvSpPr>
            <a:spLocks noChangeArrowheads="1"/>
          </p:cNvSpPr>
          <p:nvPr/>
        </p:nvSpPr>
        <p:spPr bwMode="auto">
          <a:xfrm>
            <a:off x="573088" y="765175"/>
            <a:ext cx="8302625" cy="523220"/>
          </a:xfrm>
          <a:prstGeom prst="rect">
            <a:avLst/>
          </a:prstGeom>
          <a:noFill/>
          <a:ln w="9525">
            <a:noFill/>
            <a:miter lim="800000"/>
            <a:headEnd/>
            <a:tailEnd/>
          </a:ln>
        </p:spPr>
        <p:txBody>
          <a:bodyPr>
            <a:spAutoFit/>
          </a:bodyPr>
          <a:lstStyle/>
          <a:p>
            <a:pPr defTabSz="457200">
              <a:defRPr/>
            </a:pPr>
            <a:r>
              <a:rPr lang="es-CR" sz="2800" b="1" cap="all" dirty="0">
                <a:solidFill>
                  <a:prstClr val="white"/>
                </a:solidFill>
                <a:latin typeface="UNFPA-Bold" pitchFamily="2" charset="0"/>
                <a:cs typeface="Arial" charset="0"/>
              </a:rPr>
              <a:t>Condición de </a:t>
            </a:r>
            <a:r>
              <a:rPr lang="es-CR" sz="2800" b="1" cap="all" dirty="0" smtClean="0">
                <a:solidFill>
                  <a:prstClr val="white"/>
                </a:solidFill>
                <a:latin typeface="UNFPA-Bold" pitchFamily="2" charset="0"/>
                <a:cs typeface="Arial" charset="0"/>
              </a:rPr>
              <a:t>Salud</a:t>
            </a:r>
            <a:endParaRPr lang="es-CR" sz="2800" b="1" cap="all" dirty="0">
              <a:solidFill>
                <a:prstClr val="white"/>
              </a:solidFill>
              <a:latin typeface="UNFPA-Bold" pitchFamily="2" charset="0"/>
              <a:cs typeface="Arial" charset="0"/>
            </a:endParaRPr>
          </a:p>
        </p:txBody>
      </p:sp>
      <p:sp>
        <p:nvSpPr>
          <p:cNvPr id="37895" name="Rectangle 7"/>
          <p:cNvSpPr>
            <a:spLocks noChangeArrowheads="1"/>
          </p:cNvSpPr>
          <p:nvPr/>
        </p:nvSpPr>
        <p:spPr bwMode="auto">
          <a:xfrm>
            <a:off x="736600" y="3933825"/>
            <a:ext cx="8407400" cy="369888"/>
          </a:xfrm>
          <a:prstGeom prst="rect">
            <a:avLst/>
          </a:prstGeom>
          <a:noFill/>
          <a:ln w="9525">
            <a:noFill/>
            <a:miter lim="800000"/>
            <a:headEnd/>
            <a:tailEnd/>
          </a:ln>
        </p:spPr>
        <p:txBody>
          <a:bodyPr>
            <a:spAutoFit/>
          </a:bodyPr>
          <a:lstStyle/>
          <a:p>
            <a:pPr defTabSz="457200" fontAlgn="base">
              <a:spcBef>
                <a:spcPct val="0"/>
              </a:spcBef>
              <a:spcAft>
                <a:spcPct val="0"/>
              </a:spcAft>
            </a:pPr>
            <a:endParaRPr lang="es-ES">
              <a:solidFill>
                <a:prstClr val="black"/>
              </a:solidFill>
              <a:latin typeface="UNFPA-Text"/>
              <a:cs typeface="Arial" charset="0"/>
            </a:endParaRPr>
          </a:p>
        </p:txBody>
      </p:sp>
      <p:sp>
        <p:nvSpPr>
          <p:cNvPr id="37897" name="Rectangle 7"/>
          <p:cNvSpPr>
            <a:spLocks noChangeArrowheads="1"/>
          </p:cNvSpPr>
          <p:nvPr/>
        </p:nvSpPr>
        <p:spPr bwMode="auto">
          <a:xfrm>
            <a:off x="736600" y="4945063"/>
            <a:ext cx="8407400" cy="368300"/>
          </a:xfrm>
          <a:prstGeom prst="rect">
            <a:avLst/>
          </a:prstGeom>
          <a:noFill/>
          <a:ln w="9525">
            <a:noFill/>
            <a:miter lim="800000"/>
            <a:headEnd/>
            <a:tailEnd/>
          </a:ln>
        </p:spPr>
        <p:txBody>
          <a:bodyPr>
            <a:spAutoFit/>
          </a:bodyPr>
          <a:lstStyle/>
          <a:p>
            <a:pPr defTabSz="457200" fontAlgn="base">
              <a:spcBef>
                <a:spcPct val="0"/>
              </a:spcBef>
              <a:spcAft>
                <a:spcPct val="0"/>
              </a:spcAft>
            </a:pPr>
            <a:endParaRPr lang="es-CO">
              <a:solidFill>
                <a:prstClr val="black"/>
              </a:solidFill>
              <a:latin typeface="UNFPA-Text"/>
              <a:cs typeface="Arial" charset="0"/>
            </a:endParaRPr>
          </a:p>
        </p:txBody>
      </p:sp>
      <p:sp>
        <p:nvSpPr>
          <p:cNvPr id="9" name="2 Marcador de contenido"/>
          <p:cNvSpPr txBox="1">
            <a:spLocks/>
          </p:cNvSpPr>
          <p:nvPr/>
        </p:nvSpPr>
        <p:spPr>
          <a:xfrm>
            <a:off x="5940152" y="2311273"/>
            <a:ext cx="2935561" cy="39260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R" sz="2400" dirty="0" smtClean="0">
                <a:latin typeface="+mj-lt"/>
              </a:rPr>
              <a:t>43</a:t>
            </a:r>
            <a:r>
              <a:rPr lang="es-CR" sz="2400" dirty="0">
                <a:latin typeface="+mj-lt"/>
              </a:rPr>
              <a:t>% (El Salvador) señaló padecer algún tipo de enfermedad.</a:t>
            </a:r>
          </a:p>
          <a:p>
            <a:pPr algn="just"/>
            <a:endParaRPr lang="es-CR" sz="2400" dirty="0">
              <a:latin typeface="+mj-lt"/>
            </a:endParaRPr>
          </a:p>
          <a:p>
            <a:pPr algn="just"/>
            <a:r>
              <a:rPr lang="es-CR" sz="2400" dirty="0">
                <a:latin typeface="+mj-lt"/>
              </a:rPr>
              <a:t>Hipertensión arterial, diabetes, dolores artríticos y reumáticos y afectaciones respiratorias, entre otras.</a:t>
            </a:r>
          </a:p>
          <a:p>
            <a:pPr algn="ctr">
              <a:spcBef>
                <a:spcPts val="281"/>
              </a:spcBef>
            </a:pPr>
            <a:endParaRPr lang="es-CR" altLang="es-CR" sz="1800" dirty="0">
              <a:latin typeface="Helvetica" charset="0"/>
              <a:ea typeface="Helvetica" charset="0"/>
              <a:cs typeface="Helvetica" charset="0"/>
              <a:sym typeface="Helvetica" charset="0"/>
            </a:endParaRPr>
          </a:p>
        </p:txBody>
      </p:sp>
      <p:sp>
        <p:nvSpPr>
          <p:cNvPr id="10" name="Rectangle 8"/>
          <p:cNvSpPr>
            <a:spLocks noChangeArrowheads="1"/>
          </p:cNvSpPr>
          <p:nvPr/>
        </p:nvSpPr>
        <p:spPr bwMode="auto">
          <a:xfrm>
            <a:off x="242537" y="2244795"/>
            <a:ext cx="3658246"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ATENCIÓN PSICOSOCIAL</a:t>
            </a:r>
            <a:endParaRPr lang="en-US" sz="2200" b="1" dirty="0">
              <a:solidFill>
                <a:srgbClr val="56A0D3"/>
              </a:solidFill>
              <a:latin typeface="UNFPA-Bold"/>
              <a:cs typeface="Arial" charset="0"/>
            </a:endParaRPr>
          </a:p>
        </p:txBody>
      </p:sp>
      <p:pic>
        <p:nvPicPr>
          <p:cNvPr id="11"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4601" y="2815529"/>
            <a:ext cx="5447519" cy="149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0928" y="4778366"/>
            <a:ext cx="5705063" cy="164776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07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face04.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 name="Picture 2" descr="face04.5.pn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6627" name="Picture 3" descr="RayaTop.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31763"/>
            <a:ext cx="9144000" cy="188912"/>
          </a:xfrm>
          <a:prstGeom prst="rect">
            <a:avLst/>
          </a:prstGeom>
          <a:noFill/>
          <a:ln w="9525">
            <a:noFill/>
            <a:miter lim="800000"/>
            <a:headEnd/>
            <a:tailEnd/>
          </a:ln>
        </p:spPr>
      </p:pic>
      <p:pic>
        <p:nvPicPr>
          <p:cNvPr id="11" name="Picture 12" descr="IOM Logo white with accronyms (IOM - OIM)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9200" y="5359018"/>
            <a:ext cx="768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935165" y="320675"/>
            <a:ext cx="4678588" cy="430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s-ES" sz="2200" b="1" dirty="0" smtClean="0">
                <a:solidFill>
                  <a:srgbClr val="56A0D3"/>
                </a:solidFill>
                <a:latin typeface="UNFPA-Bold"/>
                <a:cs typeface="Arial" charset="0"/>
              </a:rPr>
              <a:t>ROLES SOCIALES Y DE FAMILIA</a:t>
            </a:r>
            <a:endParaRPr lang="en-US" sz="2200" b="1" dirty="0">
              <a:solidFill>
                <a:srgbClr val="56A0D3"/>
              </a:solidFill>
              <a:latin typeface="UNFPA-Bold"/>
              <a:cs typeface="Arial" charset="0"/>
            </a:endParaRPr>
          </a:p>
        </p:txBody>
      </p:sp>
      <p:sp>
        <p:nvSpPr>
          <p:cNvPr id="18" name="Title 1"/>
          <p:cNvSpPr txBox="1">
            <a:spLocks/>
          </p:cNvSpPr>
          <p:nvPr/>
        </p:nvSpPr>
        <p:spPr>
          <a:xfrm>
            <a:off x="2935165" y="476672"/>
            <a:ext cx="6178356"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endParaRPr lang="de-CH" sz="2400" dirty="0" smtClean="0">
              <a:solidFill>
                <a:prstClr val="black"/>
              </a:solidFill>
            </a:endParaRPr>
          </a:p>
        </p:txBody>
      </p:sp>
      <p:sp>
        <p:nvSpPr>
          <p:cNvPr id="2" name="Rectangle 1"/>
          <p:cNvSpPr/>
          <p:nvPr/>
        </p:nvSpPr>
        <p:spPr>
          <a:xfrm>
            <a:off x="3059832" y="1059361"/>
            <a:ext cx="6053689" cy="5262979"/>
          </a:xfrm>
          <a:prstGeom prst="rect">
            <a:avLst/>
          </a:prstGeom>
        </p:spPr>
        <p:txBody>
          <a:bodyPr wrap="square">
            <a:spAutoFit/>
          </a:bodyPr>
          <a:lstStyle/>
          <a:p>
            <a:r>
              <a:rPr lang="es-CR" sz="2400" dirty="0"/>
              <a:t>Tras la </a:t>
            </a:r>
            <a:r>
              <a:rPr lang="es-CR" sz="2400" dirty="0" smtClean="0"/>
              <a:t>partida:</a:t>
            </a:r>
            <a:endParaRPr lang="es-CR" sz="2400" dirty="0"/>
          </a:p>
          <a:p>
            <a:pPr marL="914400" lvl="1" indent="-457200">
              <a:buFont typeface="Arial" panose="020B0604020202020204" pitchFamily="34" charset="0"/>
              <a:buChar char="•"/>
            </a:pPr>
            <a:r>
              <a:rPr lang="es-CR" sz="2400" dirty="0"/>
              <a:t>reestructuración de roles familiares </a:t>
            </a:r>
          </a:p>
          <a:p>
            <a:pPr marL="914400" lvl="1" indent="-457200">
              <a:buFont typeface="Arial" panose="020B0604020202020204" pitchFamily="34" charset="0"/>
              <a:buChar char="•"/>
            </a:pPr>
            <a:r>
              <a:rPr lang="es-CR" sz="2400" dirty="0"/>
              <a:t>tutela, cuidado y toma de decisiones </a:t>
            </a:r>
            <a:r>
              <a:rPr lang="es-CR" sz="2400" dirty="0" smtClean="0"/>
              <a:t>a </a:t>
            </a:r>
            <a:r>
              <a:rPr lang="es-CR" sz="2400" dirty="0"/>
              <a:t>cargo de otros familiares (generalmente las abuelas y las tías)  </a:t>
            </a:r>
          </a:p>
          <a:p>
            <a:pPr marL="914400" lvl="1" indent="-457200">
              <a:buFont typeface="Arial" panose="020B0604020202020204" pitchFamily="34" charset="0"/>
              <a:buChar char="•"/>
            </a:pPr>
            <a:r>
              <a:rPr lang="es-CR" sz="2400" dirty="0"/>
              <a:t>sentimientos de soledad y abandono en los adolescentes</a:t>
            </a:r>
          </a:p>
          <a:p>
            <a:pPr marL="914400" lvl="1" indent="-457200">
              <a:buFont typeface="Arial" panose="020B0604020202020204" pitchFamily="34" charset="0"/>
              <a:buChar char="•"/>
            </a:pPr>
            <a:r>
              <a:rPr lang="es-CR" sz="2400" dirty="0" smtClean="0">
                <a:ea typeface="Calibri"/>
                <a:cs typeface="Times New Roman"/>
              </a:rPr>
              <a:t>Mayor presión </a:t>
            </a:r>
            <a:r>
              <a:rPr lang="es-CR" sz="2400" dirty="0">
                <a:ea typeface="Calibri"/>
                <a:cs typeface="Times New Roman"/>
              </a:rPr>
              <a:t>sobre la población femenina: adulta mayor, adulta y menor de edad, que se mantiene en el país de residencia</a:t>
            </a:r>
          </a:p>
          <a:p>
            <a:pPr marL="914400" lvl="1" indent="-457200">
              <a:buFont typeface="Arial" panose="020B0604020202020204" pitchFamily="34" charset="0"/>
              <a:buChar char="•"/>
            </a:pPr>
            <a:r>
              <a:rPr lang="es-CR" sz="2400" dirty="0">
                <a:ea typeface="Calibri"/>
                <a:cs typeface="Times New Roman"/>
              </a:rPr>
              <a:t>conflictos internos que resultan en enfermedades emocionales y riesgo de desintegración del grupo familiar</a:t>
            </a:r>
            <a:endParaRPr lang="es-CR" sz="2400" dirty="0"/>
          </a:p>
        </p:txBody>
      </p:sp>
    </p:spTree>
    <p:extLst>
      <p:ext uri="{BB962C8B-B14F-4D97-AF65-F5344CB8AC3E}">
        <p14:creationId xmlns:p14="http://schemas.microsoft.com/office/powerpoint/2010/main" val="14310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pasted-imag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0338" y="0"/>
            <a:ext cx="10264676" cy="6856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2" descr="imag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338" y="0"/>
            <a:ext cx="3260129"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4"/>
          <p:cNvSpPr>
            <a:spLocks/>
          </p:cNvSpPr>
          <p:nvPr/>
        </p:nvSpPr>
        <p:spPr bwMode="auto">
          <a:xfrm>
            <a:off x="42961" y="-160131"/>
            <a:ext cx="2656830" cy="3011538"/>
          </a:xfrm>
          <a:custGeom>
            <a:avLst/>
            <a:gdLst>
              <a:gd name="T0" fmla="*/ 246598222 w 21600"/>
              <a:gd name="T1" fmla="*/ 424646760 h 21600"/>
              <a:gd name="T2" fmla="*/ 246598222 w 21600"/>
              <a:gd name="T3" fmla="*/ 424646760 h 21600"/>
              <a:gd name="T4" fmla="*/ 246598222 w 21600"/>
              <a:gd name="T5" fmla="*/ 424646760 h 21600"/>
              <a:gd name="T6" fmla="*/ 246598222 w 21600"/>
              <a:gd name="T7" fmla="*/ 42464676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81"/>
              </a:spcBef>
            </a:pPr>
            <a:endParaRPr lang="es-CR" altLang="es-CR" sz="1300" b="1" dirty="0">
              <a:solidFill>
                <a:srgbClr val="FFFFFF"/>
              </a:solidFill>
              <a:latin typeface="Helvetica" charset="0"/>
              <a:ea typeface="Helvetica" charset="0"/>
              <a:cs typeface="Helvetica" charset="0"/>
              <a:sym typeface="Helvetica" charset="0"/>
            </a:endParaRPr>
          </a:p>
          <a:p>
            <a:pPr eaLnBrk="1">
              <a:spcBef>
                <a:spcPts val="281"/>
              </a:spcBef>
            </a:pPr>
            <a:r>
              <a:rPr lang="es-CR" altLang="es-CR" sz="2700" dirty="0" smtClean="0">
                <a:solidFill>
                  <a:srgbClr val="FFFFFF"/>
                </a:solidFill>
                <a:latin typeface="Helvetica" charset="0"/>
                <a:ea typeface="Helvetica" charset="0"/>
                <a:cs typeface="Helvetica" charset="0"/>
                <a:sym typeface="Helvetica" charset="0"/>
              </a:rPr>
              <a:t>El TRÁNSITO </a:t>
            </a:r>
          </a:p>
          <a:p>
            <a:pPr algn="ctr" eaLnBrk="1">
              <a:spcBef>
                <a:spcPts val="281"/>
              </a:spcBef>
            </a:pPr>
            <a:r>
              <a:rPr lang="es-CR" altLang="es-CR" sz="2700" dirty="0" smtClean="0">
                <a:solidFill>
                  <a:srgbClr val="FFFFFF"/>
                </a:solidFill>
                <a:latin typeface="Helvetica" charset="0"/>
                <a:ea typeface="Helvetica" charset="0"/>
                <a:cs typeface="Helvetica" charset="0"/>
                <a:sym typeface="Helvetica" charset="0"/>
              </a:rPr>
              <a:t>“Quienes van de camino”</a:t>
            </a:r>
            <a:endParaRPr lang="es-CR" altLang="es-CR" sz="1800" dirty="0">
              <a:latin typeface="Helvetica" charset="0"/>
              <a:ea typeface="Helvetica" charset="0"/>
              <a:cs typeface="Helvetica" charset="0"/>
              <a:sym typeface="Helvetica" charset="0"/>
            </a:endParaRPr>
          </a:p>
        </p:txBody>
      </p:sp>
      <p:sp>
        <p:nvSpPr>
          <p:cNvPr id="5" name="2 Marcador de contenido"/>
          <p:cNvSpPr>
            <a:spLocks noGrp="1"/>
          </p:cNvSpPr>
          <p:nvPr>
            <p:ph idx="4294967295"/>
          </p:nvPr>
        </p:nvSpPr>
        <p:spPr>
          <a:xfrm>
            <a:off x="-402705" y="1700808"/>
            <a:ext cx="3102496" cy="4896643"/>
          </a:xfrm>
        </p:spPr>
        <p:txBody>
          <a:bodyPr>
            <a:noAutofit/>
          </a:bodyPr>
          <a:lstStyle/>
          <a:p>
            <a:r>
              <a:rPr lang="es-SV" sz="2000" dirty="0">
                <a:solidFill>
                  <a:schemeClr val="bg1"/>
                </a:solidFill>
                <a:ea typeface="Calibri"/>
                <a:cs typeface="Times New Roman"/>
              </a:rPr>
              <a:t>Mayoritariamente </a:t>
            </a:r>
            <a:r>
              <a:rPr lang="es-SV" sz="2000" dirty="0" smtClean="0">
                <a:solidFill>
                  <a:schemeClr val="bg1"/>
                </a:solidFill>
                <a:ea typeface="Calibri"/>
                <a:cs typeface="Times New Roman"/>
              </a:rPr>
              <a:t>joven</a:t>
            </a:r>
            <a:endParaRPr lang="es-SV" sz="2000" dirty="0">
              <a:solidFill>
                <a:schemeClr val="bg1"/>
              </a:solidFill>
              <a:ea typeface="Calibri"/>
              <a:cs typeface="Times New Roman"/>
            </a:endParaRPr>
          </a:p>
          <a:p>
            <a:r>
              <a:rPr lang="es-SV" sz="2000" dirty="0">
                <a:solidFill>
                  <a:schemeClr val="bg1"/>
                </a:solidFill>
                <a:ea typeface="Calibri"/>
                <a:cs typeface="Times New Roman"/>
              </a:rPr>
              <a:t>Ingresos mensuales menores o iguales al salario mínimo </a:t>
            </a:r>
          </a:p>
          <a:p>
            <a:r>
              <a:rPr lang="es-SV" sz="2000" dirty="0">
                <a:solidFill>
                  <a:schemeClr val="bg1"/>
                </a:solidFill>
                <a:ea typeface="Calibri"/>
                <a:cs typeface="Times New Roman"/>
              </a:rPr>
              <a:t>Educación primaria.</a:t>
            </a:r>
          </a:p>
          <a:p>
            <a:endParaRPr lang="es-SV" sz="2000" dirty="0">
              <a:solidFill>
                <a:schemeClr val="bg1"/>
              </a:solidFill>
              <a:ea typeface="Calibri"/>
              <a:cs typeface="Times New Roman"/>
            </a:endParaRPr>
          </a:p>
          <a:p>
            <a:r>
              <a:rPr lang="es-SV" sz="2000" dirty="0">
                <a:solidFill>
                  <a:schemeClr val="bg1"/>
                </a:solidFill>
                <a:ea typeface="Calibri"/>
                <a:cs typeface="Times New Roman"/>
              </a:rPr>
              <a:t>Razones para </a:t>
            </a:r>
            <a:r>
              <a:rPr lang="es-SV" sz="2000" dirty="0" smtClean="0">
                <a:solidFill>
                  <a:schemeClr val="bg1"/>
                </a:solidFill>
                <a:ea typeface="Calibri"/>
                <a:cs typeface="Times New Roman"/>
              </a:rPr>
              <a:t>migrar:</a:t>
            </a:r>
            <a:endParaRPr lang="es-SV" sz="2000" dirty="0">
              <a:solidFill>
                <a:schemeClr val="bg1"/>
              </a:solidFill>
              <a:ea typeface="Calibri"/>
              <a:cs typeface="Times New Roman"/>
            </a:endParaRPr>
          </a:p>
          <a:p>
            <a:pPr lvl="1"/>
            <a:r>
              <a:rPr lang="es-SV" sz="2000" dirty="0">
                <a:solidFill>
                  <a:schemeClr val="bg1"/>
                </a:solidFill>
                <a:ea typeface="Calibri"/>
                <a:cs typeface="Times New Roman"/>
              </a:rPr>
              <a:t>desempleo, pobreza y búsqueda de oportunidades de trabajo</a:t>
            </a:r>
          </a:p>
          <a:p>
            <a:pPr lvl="1"/>
            <a:r>
              <a:rPr lang="es-SV" sz="2000" dirty="0" smtClean="0">
                <a:solidFill>
                  <a:schemeClr val="bg1"/>
                </a:solidFill>
                <a:ea typeface="Calibri"/>
                <a:cs typeface="Times New Roman"/>
              </a:rPr>
              <a:t>violencia </a:t>
            </a:r>
            <a:r>
              <a:rPr lang="es-SV" sz="2000" dirty="0">
                <a:solidFill>
                  <a:schemeClr val="bg1"/>
                </a:solidFill>
                <a:ea typeface="Calibri"/>
                <a:cs typeface="Times New Roman"/>
              </a:rPr>
              <a:t>criminal y doméstica</a:t>
            </a:r>
          </a:p>
          <a:p>
            <a:pPr lvl="1"/>
            <a:r>
              <a:rPr lang="es-SV" sz="2000" dirty="0">
                <a:solidFill>
                  <a:schemeClr val="bg1"/>
                </a:solidFill>
                <a:ea typeface="Calibri"/>
                <a:cs typeface="Times New Roman"/>
              </a:rPr>
              <a:t>reunificación familiar. </a:t>
            </a:r>
            <a:endParaRPr lang="es-CR" sz="1800" dirty="0" smtClean="0">
              <a:solidFill>
                <a:schemeClr val="bg1"/>
              </a:solidFill>
              <a:latin typeface="Calibri"/>
              <a:ea typeface="Calibri"/>
              <a:cs typeface="Times New Roman"/>
            </a:endParaRPr>
          </a:p>
        </p:txBody>
      </p:sp>
    </p:spTree>
    <p:extLst>
      <p:ext uri="{BB962C8B-B14F-4D97-AF65-F5344CB8AC3E}">
        <p14:creationId xmlns:p14="http://schemas.microsoft.com/office/powerpoint/2010/main" val="1620091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atch">
  <a:themeElements>
    <a:clrScheme name="Custom 3">
      <a:dk1>
        <a:sysClr val="windowText" lastClr="000000"/>
      </a:dk1>
      <a:lt1>
        <a:sysClr val="window" lastClr="FFFFFF"/>
      </a:lt1>
      <a:dk2>
        <a:srgbClr val="575F6D"/>
      </a:dk2>
      <a:lt2>
        <a:srgbClr val="008080"/>
      </a:lt2>
      <a:accent1>
        <a:srgbClr val="336699"/>
      </a:accent1>
      <a:accent2>
        <a:srgbClr val="7598D9"/>
      </a:accent2>
      <a:accent3>
        <a:srgbClr val="FE8637"/>
      </a:accent3>
      <a:accent4>
        <a:srgbClr val="99CC00"/>
      </a:accent4>
      <a:accent5>
        <a:srgbClr val="AEBAD5"/>
      </a:accent5>
      <a:accent6>
        <a:srgbClr val="777C84"/>
      </a:accent6>
      <a:hlink>
        <a:srgbClr val="D2611C"/>
      </a:hlink>
      <a:folHlink>
        <a:srgbClr val="3B435B"/>
      </a:folHlink>
    </a:clrScheme>
    <a:fontScheme name="IOM">
      <a:majorFont>
        <a:latin typeface="Gill Sans MT"/>
        <a:ea typeface=""/>
        <a:cs typeface=""/>
      </a:majorFont>
      <a:minorFont>
        <a:latin typeface="Calibri"/>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4207</TotalTime>
  <Words>1703</Words>
  <Application>Microsoft Office PowerPoint</Application>
  <PresentationFormat>On-screen Show (4:3)</PresentationFormat>
  <Paragraphs>265</Paragraphs>
  <Slides>25</Slides>
  <Notes>24</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Thatch</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DER LAAT Carlos</dc:creator>
  <cp:lastModifiedBy>RODAS Renán</cp:lastModifiedBy>
  <cp:revision>132</cp:revision>
  <cp:lastPrinted>2012-06-18T13:55:04Z</cp:lastPrinted>
  <dcterms:created xsi:type="dcterms:W3CDTF">2012-03-06T14:34:23Z</dcterms:created>
  <dcterms:modified xsi:type="dcterms:W3CDTF">2016-09-29T04:07:49Z</dcterms:modified>
</cp:coreProperties>
</file>