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30"/>
  </p:notesMasterIdLst>
  <p:sldIdLst>
    <p:sldId id="256" r:id="rId4"/>
    <p:sldId id="284" r:id="rId5"/>
    <p:sldId id="281" r:id="rId6"/>
    <p:sldId id="279"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EFD5C3-DB71-43BF-8539-42D39DB33859}" type="datetimeFigureOut">
              <a:rPr lang="es-CR" smtClean="0"/>
              <a:t>12/05/2015</a:t>
            </a:fld>
            <a:endParaRPr lang="es-C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F69823-5485-4DB7-A781-1153323E03F0}" type="slidenum">
              <a:rPr lang="es-CR" smtClean="0"/>
              <a:t>‹#›</a:t>
            </a:fld>
            <a:endParaRPr lang="es-CR"/>
          </a:p>
        </p:txBody>
      </p:sp>
    </p:spTree>
    <p:extLst>
      <p:ext uri="{BB962C8B-B14F-4D97-AF65-F5344CB8AC3E}">
        <p14:creationId xmlns:p14="http://schemas.microsoft.com/office/powerpoint/2010/main" val="2832716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s.wikipedia.org/wiki/Lat%C3%ADn"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ea typeface="ＭＳ Ｐゴシック" pitchFamily="34" charset="-128"/>
              </a:rPr>
              <a:t>El principio de no </a:t>
            </a:r>
            <a:r>
              <a:rPr lang="en-US" dirty="0" err="1" smtClean="0">
                <a:ea typeface="ＭＳ Ｐゴシック" pitchFamily="34" charset="-128"/>
              </a:rPr>
              <a:t>devolución</a:t>
            </a:r>
            <a:r>
              <a:rPr lang="en-US" dirty="0" smtClean="0">
                <a:ea typeface="ＭＳ Ｐゴシック" pitchFamily="34" charset="-128"/>
              </a:rPr>
              <a:t> (</a:t>
            </a:r>
            <a:r>
              <a:rPr lang="en-US" i="1" dirty="0" smtClean="0">
                <a:ea typeface="ＭＳ Ｐゴシック" pitchFamily="34" charset="-128"/>
              </a:rPr>
              <a:t>non-</a:t>
            </a:r>
            <a:r>
              <a:rPr lang="en-US" i="1" dirty="0" err="1" smtClean="0">
                <a:ea typeface="ＭＳ Ｐゴシック" pitchFamily="34" charset="-128"/>
              </a:rPr>
              <a:t>refoulement</a:t>
            </a:r>
            <a:r>
              <a:rPr lang="en-US" dirty="0" smtClean="0">
                <a:ea typeface="ＭＳ Ｐゴシック" pitchFamily="34" charset="-128"/>
              </a:rPr>
              <a:t>) </a:t>
            </a:r>
            <a:r>
              <a:rPr lang="en-US" dirty="0" err="1" smtClean="0">
                <a:ea typeface="ＭＳ Ｐゴシック" pitchFamily="34" charset="-128"/>
              </a:rPr>
              <a:t>es</a:t>
            </a:r>
            <a:r>
              <a:rPr lang="en-US" dirty="0" smtClean="0">
                <a:ea typeface="ＭＳ Ｐゴシック" pitchFamily="34" charset="-128"/>
              </a:rPr>
              <a:t> parte del derecho </a:t>
            </a:r>
            <a:r>
              <a:rPr lang="en-US" dirty="0" err="1" smtClean="0">
                <a:ea typeface="ＭＳ Ｐゴシック" pitchFamily="34" charset="-128"/>
              </a:rPr>
              <a:t>internacional</a:t>
            </a:r>
            <a:r>
              <a:rPr lang="en-US" dirty="0" smtClean="0">
                <a:ea typeface="ＭＳ Ｐゴシック" pitchFamily="34" charset="-128"/>
              </a:rPr>
              <a:t> </a:t>
            </a:r>
            <a:r>
              <a:rPr lang="en-US" dirty="0" err="1" smtClean="0">
                <a:ea typeface="ＭＳ Ｐゴシック" pitchFamily="34" charset="-128"/>
              </a:rPr>
              <a:t>consuetudinario</a:t>
            </a:r>
            <a:r>
              <a:rPr lang="en-US" dirty="0" smtClean="0">
                <a:ea typeface="ＭＳ Ｐゴシック" pitchFamily="34" charset="-128"/>
              </a:rPr>
              <a:t>. </a:t>
            </a:r>
            <a:r>
              <a:rPr lang="en-US" dirty="0" err="1" smtClean="0">
                <a:ea typeface="ＭＳ Ｐゴシック" pitchFamily="34" charset="-128"/>
              </a:rPr>
              <a:t>Así</a:t>
            </a:r>
            <a:r>
              <a:rPr lang="en-US" dirty="0" smtClean="0">
                <a:ea typeface="ＭＳ Ｐゴシック" pitchFamily="34" charset="-128"/>
              </a:rPr>
              <a:t>, </a:t>
            </a:r>
            <a:r>
              <a:rPr lang="en-US" i="1" dirty="0" err="1" smtClean="0">
                <a:ea typeface="ＭＳ Ｐゴシック" pitchFamily="34" charset="-128"/>
              </a:rPr>
              <a:t>todos</a:t>
            </a:r>
            <a:r>
              <a:rPr lang="en-US" i="1" dirty="0" smtClean="0">
                <a:ea typeface="ＭＳ Ｐゴシック" pitchFamily="34" charset="-128"/>
              </a:rPr>
              <a:t> </a:t>
            </a:r>
            <a:r>
              <a:rPr lang="en-US" dirty="0" smtClean="0">
                <a:ea typeface="ＭＳ Ｐゴシック" pitchFamily="34" charset="-128"/>
              </a:rPr>
              <a:t>los </a:t>
            </a:r>
            <a:r>
              <a:rPr lang="en-US" dirty="0" err="1" smtClean="0">
                <a:ea typeface="ＭＳ Ｐゴシック" pitchFamily="34" charset="-128"/>
              </a:rPr>
              <a:t>países</a:t>
            </a:r>
            <a:r>
              <a:rPr lang="en-US" dirty="0" smtClean="0">
                <a:ea typeface="ＭＳ Ｐゴシック" pitchFamily="34" charset="-128"/>
              </a:rPr>
              <a:t> </a:t>
            </a:r>
            <a:r>
              <a:rPr lang="en-US" dirty="0" err="1" smtClean="0">
                <a:ea typeface="ＭＳ Ｐゴシック" pitchFamily="34" charset="-128"/>
              </a:rPr>
              <a:t>están</a:t>
            </a:r>
            <a:r>
              <a:rPr lang="en-US" dirty="0" smtClean="0">
                <a:ea typeface="ＭＳ Ｐゴシック" pitchFamily="34" charset="-128"/>
              </a:rPr>
              <a:t> </a:t>
            </a:r>
            <a:r>
              <a:rPr lang="en-US" dirty="0" err="1" smtClean="0">
                <a:ea typeface="ＭＳ Ｐゴシック" pitchFamily="34" charset="-128"/>
              </a:rPr>
              <a:t>legalmente</a:t>
            </a:r>
            <a:r>
              <a:rPr lang="en-US" dirty="0" smtClean="0">
                <a:ea typeface="ＭＳ Ｐゴシック" pitchFamily="34" charset="-128"/>
              </a:rPr>
              <a:t> </a:t>
            </a:r>
            <a:r>
              <a:rPr lang="en-US" dirty="0" err="1" smtClean="0">
                <a:ea typeface="ＭＳ Ｐゴシック" pitchFamily="34" charset="-128"/>
              </a:rPr>
              <a:t>obligados</a:t>
            </a:r>
            <a:r>
              <a:rPr lang="en-US" dirty="0" smtClean="0">
                <a:ea typeface="ＭＳ Ｐゴシック" pitchFamily="34" charset="-128"/>
              </a:rPr>
              <a:t> </a:t>
            </a:r>
            <a:r>
              <a:rPr lang="en-US" dirty="0" err="1" smtClean="0">
                <a:ea typeface="ＭＳ Ｐゴシック" pitchFamily="34" charset="-128"/>
              </a:rPr>
              <a:t>por</a:t>
            </a:r>
            <a:r>
              <a:rPr lang="en-US" dirty="0" smtClean="0">
                <a:ea typeface="ＭＳ Ｐゴシック" pitchFamily="34" charset="-128"/>
              </a:rPr>
              <a:t> la </a:t>
            </a:r>
            <a:r>
              <a:rPr lang="en-US" dirty="0" err="1" smtClean="0">
                <a:ea typeface="ＭＳ Ｐゴシック" pitchFamily="34" charset="-128"/>
              </a:rPr>
              <a:t>prohibición</a:t>
            </a:r>
            <a:r>
              <a:rPr lang="en-US" dirty="0" smtClean="0">
                <a:ea typeface="ＭＳ Ｐゴシック" pitchFamily="34" charset="-128"/>
              </a:rPr>
              <a:t> de </a:t>
            </a:r>
            <a:r>
              <a:rPr lang="en-US" dirty="0" err="1" smtClean="0">
                <a:ea typeface="ＭＳ Ｐゴシック" pitchFamily="34" charset="-128"/>
              </a:rPr>
              <a:t>regresar</a:t>
            </a:r>
            <a:r>
              <a:rPr lang="en-US" dirty="0" smtClean="0">
                <a:ea typeface="ＭＳ Ｐゴシック" pitchFamily="34" charset="-128"/>
              </a:rPr>
              <a:t> a los </a:t>
            </a:r>
            <a:r>
              <a:rPr lang="en-US" dirty="0" err="1" smtClean="0">
                <a:ea typeface="ＭＳ Ｐゴシック" pitchFamily="34" charset="-128"/>
              </a:rPr>
              <a:t>refugiados</a:t>
            </a:r>
            <a:r>
              <a:rPr lang="en-US" dirty="0" smtClean="0">
                <a:ea typeface="ＭＳ Ｐゴシック" pitchFamily="34" charset="-128"/>
              </a:rPr>
              <a:t>, en </a:t>
            </a:r>
            <a:r>
              <a:rPr lang="en-US" dirty="0" err="1" smtClean="0">
                <a:ea typeface="ＭＳ Ｐゴシック" pitchFamily="34" charset="-128"/>
              </a:rPr>
              <a:t>cualquier</a:t>
            </a:r>
            <a:r>
              <a:rPr lang="en-US" dirty="0" smtClean="0">
                <a:ea typeface="ＭＳ Ｐゴシック" pitchFamily="34" charset="-128"/>
              </a:rPr>
              <a:t> forma, a </a:t>
            </a:r>
            <a:r>
              <a:rPr lang="en-US" dirty="0" err="1" smtClean="0">
                <a:ea typeface="ＭＳ Ｐゴシック" pitchFamily="34" charset="-128"/>
              </a:rPr>
              <a:t>países</a:t>
            </a:r>
            <a:r>
              <a:rPr lang="en-US" dirty="0" smtClean="0">
                <a:ea typeface="ＭＳ Ｐゴシック" pitchFamily="34" charset="-128"/>
              </a:rPr>
              <a:t> o </a:t>
            </a:r>
            <a:r>
              <a:rPr lang="en-US" dirty="0" err="1" smtClean="0">
                <a:ea typeface="ＭＳ Ｐゴシック" pitchFamily="34" charset="-128"/>
              </a:rPr>
              <a:t>territorios</a:t>
            </a:r>
            <a:r>
              <a:rPr lang="en-US" dirty="0" smtClean="0">
                <a:ea typeface="ＭＳ Ｐゴシック" pitchFamily="34" charset="-128"/>
              </a:rPr>
              <a:t> </a:t>
            </a:r>
            <a:r>
              <a:rPr lang="en-US" dirty="0" err="1" smtClean="0">
                <a:ea typeface="ＭＳ Ｐゴシック" pitchFamily="34" charset="-128"/>
              </a:rPr>
              <a:t>donde</a:t>
            </a:r>
            <a:r>
              <a:rPr lang="en-US" dirty="0" smtClean="0">
                <a:ea typeface="ＭＳ Ｐゴシック" pitchFamily="34" charset="-128"/>
              </a:rPr>
              <a:t> </a:t>
            </a:r>
            <a:r>
              <a:rPr lang="en-US" dirty="0" err="1" smtClean="0">
                <a:ea typeface="ＭＳ Ｐゴシック" pitchFamily="34" charset="-128"/>
              </a:rPr>
              <a:t>su</a:t>
            </a:r>
            <a:r>
              <a:rPr lang="en-US" dirty="0" smtClean="0">
                <a:ea typeface="ＭＳ Ｐゴシック" pitchFamily="34" charset="-128"/>
              </a:rPr>
              <a:t> </a:t>
            </a:r>
            <a:r>
              <a:rPr lang="en-US" dirty="0" err="1" smtClean="0">
                <a:ea typeface="ＭＳ Ｐゴシック" pitchFamily="34" charset="-128"/>
              </a:rPr>
              <a:t>vida</a:t>
            </a:r>
            <a:r>
              <a:rPr lang="en-US" dirty="0" smtClean="0">
                <a:ea typeface="ＭＳ Ｐゴシック" pitchFamily="34" charset="-128"/>
              </a:rPr>
              <a:t> o </a:t>
            </a:r>
            <a:r>
              <a:rPr lang="en-US" dirty="0" err="1" smtClean="0">
                <a:ea typeface="ＭＳ Ｐゴシック" pitchFamily="34" charset="-128"/>
              </a:rPr>
              <a:t>su</a:t>
            </a:r>
            <a:r>
              <a:rPr lang="en-US" dirty="0" smtClean="0">
                <a:ea typeface="ＭＳ Ｐゴシック" pitchFamily="34" charset="-128"/>
              </a:rPr>
              <a:t> </a:t>
            </a:r>
            <a:r>
              <a:rPr lang="en-US" dirty="0" err="1" smtClean="0">
                <a:ea typeface="ＭＳ Ｐゴシック" pitchFamily="34" charset="-128"/>
              </a:rPr>
              <a:t>libertad</a:t>
            </a:r>
            <a:r>
              <a:rPr lang="en-US" dirty="0" smtClean="0">
                <a:ea typeface="ＭＳ Ｐゴシック" pitchFamily="34" charset="-128"/>
              </a:rPr>
              <a:t> </a:t>
            </a:r>
            <a:r>
              <a:rPr lang="en-US" dirty="0" err="1" smtClean="0">
                <a:ea typeface="ＭＳ Ｐゴシック" pitchFamily="34" charset="-128"/>
              </a:rPr>
              <a:t>puedan</a:t>
            </a:r>
            <a:r>
              <a:rPr lang="en-US" dirty="0" smtClean="0">
                <a:ea typeface="ＭＳ Ｐゴシック" pitchFamily="34" charset="-128"/>
              </a:rPr>
              <a:t> </a:t>
            </a:r>
            <a:r>
              <a:rPr lang="en-US" dirty="0" err="1" smtClean="0">
                <a:ea typeface="ＭＳ Ｐゴシック" pitchFamily="34" charset="-128"/>
              </a:rPr>
              <a:t>estar</a:t>
            </a:r>
            <a:r>
              <a:rPr lang="en-US" dirty="0" smtClean="0">
                <a:ea typeface="ＭＳ Ｐゴシック" pitchFamily="34" charset="-128"/>
              </a:rPr>
              <a:t> </a:t>
            </a:r>
            <a:r>
              <a:rPr lang="en-US" dirty="0" err="1" smtClean="0">
                <a:ea typeface="ＭＳ Ｐゴシック" pitchFamily="34" charset="-128"/>
              </a:rPr>
              <a:t>amenazadas</a:t>
            </a:r>
            <a:r>
              <a:rPr lang="en-US" dirty="0" smtClean="0">
                <a:ea typeface="ＭＳ Ｐゴシック" pitchFamily="34" charset="-128"/>
              </a:rPr>
              <a:t> a causa de </a:t>
            </a:r>
            <a:r>
              <a:rPr lang="en-US" dirty="0" err="1" smtClean="0">
                <a:ea typeface="ＭＳ Ｐゴシック" pitchFamily="34" charset="-128"/>
              </a:rPr>
              <a:t>su</a:t>
            </a:r>
            <a:r>
              <a:rPr lang="en-US" dirty="0" smtClean="0">
                <a:ea typeface="ＭＳ Ｐゴシック" pitchFamily="34" charset="-128"/>
              </a:rPr>
              <a:t> </a:t>
            </a:r>
            <a:r>
              <a:rPr lang="en-US" dirty="0" err="1" smtClean="0">
                <a:ea typeface="ＭＳ Ｐゴシック" pitchFamily="34" charset="-128"/>
              </a:rPr>
              <a:t>raza</a:t>
            </a:r>
            <a:r>
              <a:rPr lang="en-US" dirty="0" smtClean="0">
                <a:ea typeface="ＭＳ Ｐゴシック" pitchFamily="34" charset="-128"/>
              </a:rPr>
              <a:t>, </a:t>
            </a:r>
            <a:r>
              <a:rPr lang="en-US" dirty="0" err="1" smtClean="0">
                <a:ea typeface="ＭＳ Ｐゴシック" pitchFamily="34" charset="-128"/>
              </a:rPr>
              <a:t>religión</a:t>
            </a:r>
            <a:r>
              <a:rPr lang="en-US" dirty="0" smtClean="0">
                <a:ea typeface="ＭＳ Ｐゴシック" pitchFamily="34" charset="-128"/>
              </a:rPr>
              <a:t>, </a:t>
            </a:r>
            <a:r>
              <a:rPr lang="en-US" dirty="0" err="1" smtClean="0">
                <a:ea typeface="ＭＳ Ｐゴシック" pitchFamily="34" charset="-128"/>
              </a:rPr>
              <a:t>nacionalidad</a:t>
            </a:r>
            <a:r>
              <a:rPr lang="en-US" dirty="0" smtClean="0">
                <a:ea typeface="ＭＳ Ｐゴシック" pitchFamily="34" charset="-128"/>
              </a:rPr>
              <a:t>, </a:t>
            </a:r>
            <a:r>
              <a:rPr lang="en-US" dirty="0" err="1" smtClean="0">
                <a:ea typeface="ＭＳ Ｐゴシック" pitchFamily="34" charset="-128"/>
              </a:rPr>
              <a:t>pertenencia</a:t>
            </a:r>
            <a:r>
              <a:rPr lang="en-US" dirty="0" smtClean="0">
                <a:ea typeface="ＭＳ Ｐゴシック" pitchFamily="34" charset="-128"/>
              </a:rPr>
              <a:t> a un </a:t>
            </a:r>
            <a:r>
              <a:rPr lang="en-US" dirty="0" err="1" smtClean="0">
                <a:ea typeface="ＭＳ Ｐゴシック" pitchFamily="34" charset="-128"/>
              </a:rPr>
              <a:t>determinado</a:t>
            </a:r>
            <a:r>
              <a:rPr lang="en-US" dirty="0" smtClean="0">
                <a:ea typeface="ＭＳ Ｐゴシック" pitchFamily="34" charset="-128"/>
              </a:rPr>
              <a:t> </a:t>
            </a:r>
            <a:r>
              <a:rPr lang="en-US" dirty="0" err="1" smtClean="0">
                <a:ea typeface="ＭＳ Ｐゴシック" pitchFamily="34" charset="-128"/>
              </a:rPr>
              <a:t>grupo</a:t>
            </a:r>
            <a:r>
              <a:rPr lang="en-US" dirty="0" smtClean="0">
                <a:ea typeface="ＭＳ Ｐゴシック" pitchFamily="34" charset="-128"/>
              </a:rPr>
              <a:t> social u </a:t>
            </a:r>
            <a:r>
              <a:rPr lang="en-US" dirty="0" err="1" smtClean="0">
                <a:ea typeface="ＭＳ Ｐゴシック" pitchFamily="34" charset="-128"/>
              </a:rPr>
              <a:t>opinión</a:t>
            </a:r>
            <a:r>
              <a:rPr lang="en-US" dirty="0" smtClean="0">
                <a:ea typeface="ＭＳ Ｐゴシック" pitchFamily="34" charset="-128"/>
              </a:rPr>
              <a:t> </a:t>
            </a:r>
            <a:r>
              <a:rPr lang="en-US" dirty="0" err="1" smtClean="0">
                <a:ea typeface="ＭＳ Ｐゴシック" pitchFamily="34" charset="-128"/>
              </a:rPr>
              <a:t>política</a:t>
            </a:r>
            <a:r>
              <a:rPr lang="en-US" dirty="0" smtClean="0">
                <a:ea typeface="ＭＳ Ｐゴシック" pitchFamily="34" charset="-128"/>
              </a:rPr>
              <a:t>. </a:t>
            </a:r>
            <a:r>
              <a:rPr lang="en-US" dirty="0" err="1" smtClean="0">
                <a:ea typeface="ＭＳ Ｐゴシック" pitchFamily="34" charset="-128"/>
              </a:rPr>
              <a:t>Esto</a:t>
            </a:r>
            <a:r>
              <a:rPr lang="en-US" dirty="0" smtClean="0">
                <a:ea typeface="ＭＳ Ｐゴシック" pitchFamily="34" charset="-128"/>
              </a:rPr>
              <a:t> </a:t>
            </a:r>
            <a:r>
              <a:rPr lang="en-US" dirty="0" err="1" smtClean="0">
                <a:ea typeface="ＭＳ Ｐゴシック" pitchFamily="34" charset="-128"/>
              </a:rPr>
              <a:t>es</a:t>
            </a:r>
            <a:r>
              <a:rPr lang="en-US" dirty="0" smtClean="0">
                <a:ea typeface="ＭＳ Ｐゴシック" pitchFamily="34" charset="-128"/>
              </a:rPr>
              <a:t> de particular </a:t>
            </a:r>
            <a:r>
              <a:rPr lang="en-US" dirty="0" err="1" smtClean="0">
                <a:ea typeface="ＭＳ Ｐゴシック" pitchFamily="34" charset="-128"/>
              </a:rPr>
              <a:t>importancia</a:t>
            </a:r>
            <a:r>
              <a:rPr lang="en-US" dirty="0" smtClean="0">
                <a:ea typeface="ＭＳ Ｐゴシック" pitchFamily="34" charset="-128"/>
              </a:rPr>
              <a:t> para los </a:t>
            </a:r>
            <a:r>
              <a:rPr lang="en-US" dirty="0" err="1" smtClean="0">
                <a:ea typeface="ＭＳ Ｐゴシック" pitchFamily="34" charset="-128"/>
              </a:rPr>
              <a:t>Estados</a:t>
            </a:r>
            <a:r>
              <a:rPr lang="en-US" dirty="0" smtClean="0">
                <a:ea typeface="ＭＳ Ｐゴシック" pitchFamily="34" charset="-128"/>
              </a:rPr>
              <a:t> </a:t>
            </a:r>
            <a:r>
              <a:rPr lang="en-US" dirty="0" err="1" smtClean="0">
                <a:ea typeface="ＭＳ Ｐゴシック" pitchFamily="34" charset="-128"/>
              </a:rPr>
              <a:t>que</a:t>
            </a:r>
            <a:r>
              <a:rPr lang="en-US" dirty="0" smtClean="0">
                <a:ea typeface="ＭＳ Ｐゴシック" pitchFamily="34" charset="-128"/>
              </a:rPr>
              <a:t> no son parte de la </a:t>
            </a:r>
            <a:r>
              <a:rPr lang="en-US" dirty="0" err="1" smtClean="0">
                <a:ea typeface="ＭＳ Ｐゴシック" pitchFamily="34" charset="-128"/>
              </a:rPr>
              <a:t>Convención</a:t>
            </a:r>
            <a:r>
              <a:rPr lang="en-US" dirty="0" smtClean="0">
                <a:ea typeface="ＭＳ Ｐゴシック" pitchFamily="34" charset="-128"/>
              </a:rPr>
              <a:t> de 1951 </a:t>
            </a:r>
            <a:r>
              <a:rPr lang="en-US" dirty="0" err="1" smtClean="0">
                <a:ea typeface="ＭＳ Ｐゴシック" pitchFamily="34" charset="-128"/>
              </a:rPr>
              <a:t>ni</a:t>
            </a:r>
            <a:r>
              <a:rPr lang="en-US" dirty="0" smtClean="0">
                <a:ea typeface="ＭＳ Ｐゴシック" pitchFamily="34" charset="-128"/>
              </a:rPr>
              <a:t> del </a:t>
            </a:r>
            <a:r>
              <a:rPr lang="en-US" dirty="0" err="1" smtClean="0">
                <a:ea typeface="ＭＳ Ｐゴシック" pitchFamily="34" charset="-128"/>
              </a:rPr>
              <a:t>Protocolo</a:t>
            </a:r>
            <a:r>
              <a:rPr lang="en-US" dirty="0" smtClean="0">
                <a:ea typeface="ＭＳ Ｐゴシック" pitchFamily="34" charset="-128"/>
              </a:rPr>
              <a:t> de 1967</a:t>
            </a:r>
          </a:p>
          <a:p>
            <a:endParaRPr lang="es-CR" dirty="0" smtClean="0">
              <a:ea typeface="ＭＳ Ｐゴシック" pitchFamily="34" charset="-128"/>
            </a:endParaRPr>
          </a:p>
          <a:p>
            <a:r>
              <a:rPr lang="es-CR" b="1" dirty="0" err="1" smtClean="0">
                <a:ea typeface="ＭＳ Ｐゴシック" pitchFamily="34" charset="-128"/>
              </a:rPr>
              <a:t>Ius</a:t>
            </a:r>
            <a:r>
              <a:rPr lang="es-CR" b="1" dirty="0" smtClean="0">
                <a:ea typeface="ＭＳ Ｐゴシック" pitchFamily="34" charset="-128"/>
              </a:rPr>
              <a:t> </a:t>
            </a:r>
            <a:r>
              <a:rPr lang="es-CR" b="1" dirty="0" err="1" smtClean="0">
                <a:ea typeface="ＭＳ Ｐゴシック" pitchFamily="34" charset="-128"/>
              </a:rPr>
              <a:t>cogens</a:t>
            </a:r>
            <a:r>
              <a:rPr lang="es-CR" dirty="0" smtClean="0">
                <a:ea typeface="ＭＳ Ｐゴシック" pitchFamily="34" charset="-128"/>
              </a:rPr>
              <a:t>: </a:t>
            </a:r>
            <a:r>
              <a:rPr lang="en-US" dirty="0" smtClean="0">
                <a:ea typeface="ＭＳ Ｐゴシック" pitchFamily="34" charset="-128"/>
              </a:rPr>
              <a:t>o </a:t>
            </a:r>
            <a:r>
              <a:rPr lang="ja-JP" altLang="en-US" dirty="0" smtClean="0">
                <a:ea typeface="ＭＳ Ｐゴシック" pitchFamily="34" charset="-128"/>
              </a:rPr>
              <a:t>“</a:t>
            </a:r>
            <a:r>
              <a:rPr lang="en-US" altLang="ja-JP" dirty="0" err="1" smtClean="0">
                <a:ea typeface="ＭＳ Ｐゴシック" pitchFamily="34" charset="-128"/>
              </a:rPr>
              <a:t>normas</a:t>
            </a:r>
            <a:r>
              <a:rPr lang="en-US" altLang="ja-JP" dirty="0" smtClean="0">
                <a:ea typeface="ＭＳ Ｐゴシック" pitchFamily="34" charset="-128"/>
              </a:rPr>
              <a:t> </a:t>
            </a:r>
            <a:r>
              <a:rPr lang="en-US" altLang="ja-JP" dirty="0" err="1" smtClean="0">
                <a:ea typeface="ＭＳ Ｐゴシック" pitchFamily="34" charset="-128"/>
              </a:rPr>
              <a:t>perentorias</a:t>
            </a:r>
            <a:r>
              <a:rPr lang="en-US" altLang="ja-JP" dirty="0" smtClean="0">
                <a:ea typeface="ＭＳ Ｐゴシック" pitchFamily="34" charset="-128"/>
              </a:rPr>
              <a:t> del derecho </a:t>
            </a:r>
            <a:r>
              <a:rPr lang="en-US" altLang="ja-JP" dirty="0" err="1" smtClean="0">
                <a:ea typeface="ＭＳ Ｐゴシック" pitchFamily="34" charset="-128"/>
              </a:rPr>
              <a:t>internacional</a:t>
            </a:r>
            <a:r>
              <a:rPr lang="ja-JP" altLang="en-US" dirty="0" smtClean="0">
                <a:ea typeface="ＭＳ Ｐゴシック" pitchFamily="34" charset="-128"/>
              </a:rPr>
              <a:t>”</a:t>
            </a:r>
            <a:r>
              <a:rPr lang="en-US" altLang="ja-JP" dirty="0" smtClean="0">
                <a:ea typeface="ＭＳ Ｐゴシック" pitchFamily="34" charset="-128"/>
              </a:rPr>
              <a:t> </a:t>
            </a:r>
            <a:r>
              <a:rPr lang="en-US" altLang="ja-JP" dirty="0" err="1" smtClean="0">
                <a:ea typeface="ＭＳ Ｐゴシック" pitchFamily="34" charset="-128"/>
              </a:rPr>
              <a:t>constituye</a:t>
            </a:r>
            <a:r>
              <a:rPr lang="en-US" altLang="ja-JP" dirty="0" smtClean="0">
                <a:ea typeface="ＭＳ Ｐゴシック" pitchFamily="34" charset="-128"/>
              </a:rPr>
              <a:t> </a:t>
            </a:r>
            <a:r>
              <a:rPr lang="en-US" altLang="ja-JP" dirty="0" err="1" smtClean="0">
                <a:ea typeface="ＭＳ Ｐゴシック" pitchFamily="34" charset="-128"/>
              </a:rPr>
              <a:t>una</a:t>
            </a:r>
            <a:r>
              <a:rPr lang="en-US" altLang="ja-JP" dirty="0" smtClean="0">
                <a:ea typeface="ＭＳ Ｐゴシック" pitchFamily="34" charset="-128"/>
              </a:rPr>
              <a:t> </a:t>
            </a:r>
            <a:r>
              <a:rPr lang="en-US" altLang="ja-JP" dirty="0" err="1" smtClean="0">
                <a:ea typeface="ＭＳ Ｐゴシック" pitchFamily="34" charset="-128"/>
              </a:rPr>
              <a:t>clase</a:t>
            </a:r>
            <a:r>
              <a:rPr lang="en-US" altLang="ja-JP" dirty="0" smtClean="0">
                <a:ea typeface="ＭＳ Ｐゴシック" pitchFamily="34" charset="-128"/>
              </a:rPr>
              <a:t> de derecho </a:t>
            </a:r>
            <a:r>
              <a:rPr lang="en-US" altLang="ja-JP" dirty="0" err="1" smtClean="0">
                <a:ea typeface="ＭＳ Ｐゴシック" pitchFamily="34" charset="-128"/>
              </a:rPr>
              <a:t>internacional</a:t>
            </a:r>
            <a:r>
              <a:rPr lang="en-US" altLang="ja-JP" dirty="0" smtClean="0">
                <a:ea typeface="ＭＳ Ｐゴシック" pitchFamily="34" charset="-128"/>
              </a:rPr>
              <a:t> </a:t>
            </a:r>
            <a:r>
              <a:rPr lang="en-US" altLang="ja-JP" dirty="0" err="1" smtClean="0">
                <a:ea typeface="ＭＳ Ｐゴシック" pitchFamily="34" charset="-128"/>
              </a:rPr>
              <a:t>consuetudinario</a:t>
            </a:r>
            <a:r>
              <a:rPr lang="en-US" altLang="ja-JP" dirty="0" smtClean="0">
                <a:ea typeface="ＭＳ Ｐゴシック" pitchFamily="34" charset="-128"/>
              </a:rPr>
              <a:t> </a:t>
            </a:r>
            <a:r>
              <a:rPr lang="en-US" altLang="ja-JP" dirty="0" err="1" smtClean="0">
                <a:ea typeface="ＭＳ Ｐゴシック" pitchFamily="34" charset="-128"/>
              </a:rPr>
              <a:t>compuesto</a:t>
            </a:r>
            <a:r>
              <a:rPr lang="en-US" altLang="ja-JP" dirty="0" smtClean="0">
                <a:ea typeface="ＭＳ Ｐゴシック" pitchFamily="34" charset="-128"/>
              </a:rPr>
              <a:t> </a:t>
            </a:r>
            <a:r>
              <a:rPr lang="en-US" altLang="ja-JP" dirty="0" err="1" smtClean="0">
                <a:ea typeface="ＭＳ Ｐゴシック" pitchFamily="34" charset="-128"/>
              </a:rPr>
              <a:t>por</a:t>
            </a:r>
            <a:r>
              <a:rPr lang="en-US" altLang="ja-JP" dirty="0" smtClean="0">
                <a:ea typeface="ＭＳ Ｐゴシック" pitchFamily="34" charset="-128"/>
              </a:rPr>
              <a:t> </a:t>
            </a:r>
            <a:r>
              <a:rPr lang="en-US" altLang="ja-JP" dirty="0" err="1" smtClean="0">
                <a:ea typeface="ＭＳ Ｐゴシック" pitchFamily="34" charset="-128"/>
              </a:rPr>
              <a:t>las</a:t>
            </a:r>
            <a:r>
              <a:rPr lang="en-US" altLang="ja-JP" dirty="0" smtClean="0">
                <a:ea typeface="ＭＳ Ｐゴシック" pitchFamily="34" charset="-128"/>
              </a:rPr>
              <a:t> </a:t>
            </a:r>
            <a:r>
              <a:rPr lang="en-US" altLang="ja-JP" dirty="0" err="1" smtClean="0">
                <a:ea typeface="ＭＳ Ｐゴシック" pitchFamily="34" charset="-128"/>
              </a:rPr>
              <a:t>normas</a:t>
            </a:r>
            <a:r>
              <a:rPr lang="en-US" altLang="ja-JP" dirty="0" smtClean="0">
                <a:ea typeface="ＭＳ Ｐゴシック" pitchFamily="34" charset="-128"/>
              </a:rPr>
              <a:t> </a:t>
            </a:r>
            <a:r>
              <a:rPr lang="en-US" altLang="ja-JP" dirty="0" err="1" smtClean="0">
                <a:ea typeface="ＭＳ Ｐゴシック" pitchFamily="34" charset="-128"/>
              </a:rPr>
              <a:t>aceptadas</a:t>
            </a:r>
            <a:r>
              <a:rPr lang="en-US" altLang="ja-JP" dirty="0" smtClean="0">
                <a:ea typeface="ＭＳ Ｐゴシック" pitchFamily="34" charset="-128"/>
              </a:rPr>
              <a:t> y </a:t>
            </a:r>
            <a:r>
              <a:rPr lang="en-US" altLang="ja-JP" dirty="0" err="1" smtClean="0">
                <a:ea typeface="ＭＳ Ｐゴシック" pitchFamily="34" charset="-128"/>
              </a:rPr>
              <a:t>reconocidas</a:t>
            </a:r>
            <a:r>
              <a:rPr lang="en-US" altLang="ja-JP" dirty="0" smtClean="0">
                <a:ea typeface="ＭＳ Ｐゴシック" pitchFamily="34" charset="-128"/>
              </a:rPr>
              <a:t> </a:t>
            </a:r>
            <a:r>
              <a:rPr lang="en-US" altLang="ja-JP" dirty="0" err="1" smtClean="0">
                <a:ea typeface="ＭＳ Ｐゴシック" pitchFamily="34" charset="-128"/>
              </a:rPr>
              <a:t>por</a:t>
            </a:r>
            <a:r>
              <a:rPr lang="en-US" altLang="ja-JP" dirty="0" smtClean="0">
                <a:ea typeface="ＭＳ Ｐゴシック" pitchFamily="34" charset="-128"/>
              </a:rPr>
              <a:t> la </a:t>
            </a:r>
            <a:r>
              <a:rPr lang="en-US" altLang="ja-JP" dirty="0" err="1" smtClean="0">
                <a:ea typeface="ＭＳ Ｐゴシック" pitchFamily="34" charset="-128"/>
              </a:rPr>
              <a:t>comunidad</a:t>
            </a:r>
            <a:r>
              <a:rPr lang="en-US" altLang="ja-JP" dirty="0" smtClean="0">
                <a:ea typeface="ＭＳ Ｐゴシック" pitchFamily="34" charset="-128"/>
              </a:rPr>
              <a:t> </a:t>
            </a:r>
            <a:r>
              <a:rPr lang="en-US" altLang="ja-JP" dirty="0" err="1" smtClean="0">
                <a:ea typeface="ＭＳ Ｐゴシック" pitchFamily="34" charset="-128"/>
              </a:rPr>
              <a:t>internacional</a:t>
            </a:r>
            <a:r>
              <a:rPr lang="en-US" altLang="ja-JP" dirty="0" smtClean="0">
                <a:ea typeface="ＭＳ Ｐゴシック" pitchFamily="34" charset="-128"/>
              </a:rPr>
              <a:t> de los </a:t>
            </a:r>
            <a:r>
              <a:rPr lang="en-US" altLang="ja-JP" dirty="0" err="1" smtClean="0">
                <a:ea typeface="ＭＳ Ｐゴシック" pitchFamily="34" charset="-128"/>
              </a:rPr>
              <a:t>Estados</a:t>
            </a:r>
            <a:r>
              <a:rPr lang="en-US" altLang="ja-JP" dirty="0" smtClean="0">
                <a:ea typeface="ＭＳ Ｐゴシック" pitchFamily="34" charset="-128"/>
              </a:rPr>
              <a:t> en </a:t>
            </a:r>
            <a:r>
              <a:rPr lang="en-US" altLang="ja-JP" dirty="0" err="1" smtClean="0">
                <a:ea typeface="ＭＳ Ｐゴシック" pitchFamily="34" charset="-128"/>
              </a:rPr>
              <a:t>su</a:t>
            </a:r>
            <a:r>
              <a:rPr lang="en-US" altLang="ja-JP" dirty="0" smtClean="0">
                <a:ea typeface="ＭＳ Ｐゴシック" pitchFamily="34" charset="-128"/>
              </a:rPr>
              <a:t> </a:t>
            </a:r>
            <a:r>
              <a:rPr lang="en-US" altLang="ja-JP" dirty="0" err="1" smtClean="0">
                <a:ea typeface="ＭＳ Ｐゴシック" pitchFamily="34" charset="-128"/>
              </a:rPr>
              <a:t>conjunto</a:t>
            </a:r>
            <a:r>
              <a:rPr lang="en-US" altLang="ja-JP" dirty="0" smtClean="0">
                <a:ea typeface="ＭＳ Ｐゴシック" pitchFamily="34" charset="-128"/>
              </a:rPr>
              <a:t>, </a:t>
            </a:r>
            <a:r>
              <a:rPr lang="en-US" altLang="ja-JP" dirty="0" err="1" smtClean="0">
                <a:ea typeface="ＭＳ Ｐゴシック" pitchFamily="34" charset="-128"/>
              </a:rPr>
              <a:t>que</a:t>
            </a:r>
            <a:r>
              <a:rPr lang="en-US" altLang="ja-JP" dirty="0" smtClean="0">
                <a:ea typeface="ＭＳ Ｐゴシック" pitchFamily="34" charset="-128"/>
              </a:rPr>
              <a:t> no </a:t>
            </a:r>
            <a:r>
              <a:rPr lang="en-US" altLang="ja-JP" dirty="0" err="1" smtClean="0">
                <a:ea typeface="ＭＳ Ｐゴシック" pitchFamily="34" charset="-128"/>
              </a:rPr>
              <a:t>admite</a:t>
            </a:r>
            <a:r>
              <a:rPr lang="en-US" altLang="ja-JP" dirty="0" smtClean="0">
                <a:ea typeface="ＭＳ Ｐゴシック" pitchFamily="34" charset="-128"/>
              </a:rPr>
              <a:t> </a:t>
            </a:r>
            <a:r>
              <a:rPr lang="en-US" altLang="ja-JP" dirty="0" err="1" smtClean="0">
                <a:ea typeface="ＭＳ Ｐゴシック" pitchFamily="34" charset="-128"/>
              </a:rPr>
              <a:t>derogación</a:t>
            </a:r>
            <a:r>
              <a:rPr lang="en-US" altLang="ja-JP" dirty="0" smtClean="0">
                <a:ea typeface="ＭＳ Ｐゴシック" pitchFamily="34" charset="-128"/>
              </a:rPr>
              <a:t>. Con base en la </a:t>
            </a:r>
            <a:r>
              <a:rPr lang="en-US" altLang="ja-JP" i="1" dirty="0" err="1" smtClean="0">
                <a:ea typeface="ＭＳ Ｐゴシック" pitchFamily="34" charset="-128"/>
              </a:rPr>
              <a:t>Convención</a:t>
            </a:r>
            <a:r>
              <a:rPr lang="en-US" altLang="ja-JP" i="1" dirty="0" smtClean="0">
                <a:ea typeface="ＭＳ Ｐゴシック" pitchFamily="34" charset="-128"/>
              </a:rPr>
              <a:t> de </a:t>
            </a:r>
            <a:r>
              <a:rPr lang="en-US" altLang="ja-JP" i="1" dirty="0" err="1" smtClean="0">
                <a:ea typeface="ＭＳ Ｐゴシック" pitchFamily="34" charset="-128"/>
              </a:rPr>
              <a:t>Viena</a:t>
            </a:r>
            <a:r>
              <a:rPr lang="en-US" altLang="ja-JP" i="1" dirty="0" smtClean="0">
                <a:ea typeface="ＭＳ Ｐゴシック" pitchFamily="34" charset="-128"/>
              </a:rPr>
              <a:t> </a:t>
            </a:r>
            <a:r>
              <a:rPr lang="en-US" altLang="ja-JP" i="1" dirty="0" err="1" smtClean="0">
                <a:ea typeface="ＭＳ Ｐゴシック" pitchFamily="34" charset="-128"/>
              </a:rPr>
              <a:t>sobre</a:t>
            </a:r>
            <a:r>
              <a:rPr lang="en-US" altLang="ja-JP" i="1" dirty="0" smtClean="0">
                <a:ea typeface="ＭＳ Ｐゴシック" pitchFamily="34" charset="-128"/>
              </a:rPr>
              <a:t> el derecho de los </a:t>
            </a:r>
            <a:r>
              <a:rPr lang="en-US" altLang="ja-JP" i="1" dirty="0" err="1" smtClean="0">
                <a:ea typeface="ＭＳ Ｐゴシック" pitchFamily="34" charset="-128"/>
              </a:rPr>
              <a:t>tratados</a:t>
            </a:r>
            <a:r>
              <a:rPr lang="en-US" altLang="ja-JP" i="1" dirty="0" smtClean="0">
                <a:ea typeface="ＭＳ Ｐゴシック" pitchFamily="34" charset="-128"/>
              </a:rPr>
              <a:t> </a:t>
            </a:r>
            <a:r>
              <a:rPr lang="en-US" altLang="ja-JP" dirty="0" err="1" smtClean="0">
                <a:ea typeface="ＭＳ Ｐゴシック" pitchFamily="34" charset="-128"/>
              </a:rPr>
              <a:t>es</a:t>
            </a:r>
            <a:r>
              <a:rPr lang="en-US" altLang="ja-JP" dirty="0" smtClean="0">
                <a:ea typeface="ＭＳ Ｐゴシック" pitchFamily="34" charset="-128"/>
              </a:rPr>
              <a:t> </a:t>
            </a:r>
            <a:r>
              <a:rPr lang="en-US" altLang="ja-JP" dirty="0" err="1" smtClean="0">
                <a:ea typeface="ＭＳ Ｐゴシック" pitchFamily="34" charset="-128"/>
              </a:rPr>
              <a:t>nula</a:t>
            </a:r>
            <a:r>
              <a:rPr lang="en-US" altLang="ja-JP" dirty="0" smtClean="0">
                <a:ea typeface="ＭＳ Ｐゴシック" pitchFamily="34" charset="-128"/>
              </a:rPr>
              <a:t> </a:t>
            </a:r>
            <a:r>
              <a:rPr lang="en-US" altLang="ja-JP" dirty="0" err="1" smtClean="0">
                <a:ea typeface="ＭＳ Ｐゴシック" pitchFamily="34" charset="-128"/>
              </a:rPr>
              <a:t>toda</a:t>
            </a:r>
            <a:r>
              <a:rPr lang="en-US" altLang="ja-JP" dirty="0" smtClean="0">
                <a:ea typeface="ＭＳ Ｐゴシック" pitchFamily="34" charset="-128"/>
              </a:rPr>
              <a:t> </a:t>
            </a:r>
            <a:r>
              <a:rPr lang="en-US" altLang="ja-JP" dirty="0" err="1" smtClean="0">
                <a:ea typeface="ＭＳ Ｐゴシック" pitchFamily="34" charset="-128"/>
              </a:rPr>
              <a:t>obligación</a:t>
            </a:r>
            <a:r>
              <a:rPr lang="en-US" altLang="ja-JP" dirty="0" smtClean="0">
                <a:ea typeface="ＭＳ Ｐゴシック" pitchFamily="34" charset="-128"/>
              </a:rPr>
              <a:t> </a:t>
            </a:r>
            <a:r>
              <a:rPr lang="en-US" altLang="ja-JP" dirty="0" err="1" smtClean="0">
                <a:ea typeface="ＭＳ Ｐゴシック" pitchFamily="34" charset="-128"/>
              </a:rPr>
              <a:t>que</a:t>
            </a:r>
            <a:r>
              <a:rPr lang="en-US" altLang="ja-JP" dirty="0" smtClean="0">
                <a:ea typeface="ＭＳ Ｐゴシック" pitchFamily="34" charset="-128"/>
              </a:rPr>
              <a:t> </a:t>
            </a:r>
            <a:r>
              <a:rPr lang="en-US" altLang="ja-JP" dirty="0" err="1" smtClean="0">
                <a:ea typeface="ＭＳ Ｐゴシック" pitchFamily="34" charset="-128"/>
              </a:rPr>
              <a:t>emane</a:t>
            </a:r>
            <a:r>
              <a:rPr lang="en-US" altLang="ja-JP" dirty="0" smtClean="0">
                <a:ea typeface="ＭＳ Ｐゴシック" pitchFamily="34" charset="-128"/>
              </a:rPr>
              <a:t> de un </a:t>
            </a:r>
            <a:r>
              <a:rPr lang="en-US" altLang="ja-JP" dirty="0" err="1" smtClean="0">
                <a:ea typeface="ＭＳ Ｐゴシック" pitchFamily="34" charset="-128"/>
              </a:rPr>
              <a:t>tratado</a:t>
            </a:r>
            <a:r>
              <a:rPr lang="en-US" altLang="ja-JP" dirty="0" smtClean="0">
                <a:ea typeface="ＭＳ Ｐゴシック" pitchFamily="34" charset="-128"/>
              </a:rPr>
              <a:t> </a:t>
            </a:r>
            <a:r>
              <a:rPr lang="en-US" altLang="ja-JP" dirty="0" err="1" smtClean="0">
                <a:ea typeface="ＭＳ Ｐゴシック" pitchFamily="34" charset="-128"/>
              </a:rPr>
              <a:t>que</a:t>
            </a:r>
            <a:r>
              <a:rPr lang="en-US" altLang="ja-JP" dirty="0" smtClean="0">
                <a:ea typeface="ＭＳ Ｐゴシック" pitchFamily="34" charset="-128"/>
              </a:rPr>
              <a:t> </a:t>
            </a:r>
            <a:r>
              <a:rPr lang="en-US" altLang="ja-JP" dirty="0" err="1" smtClean="0">
                <a:ea typeface="ＭＳ Ｐゴシック" pitchFamily="34" charset="-128"/>
              </a:rPr>
              <a:t>contradiga</a:t>
            </a:r>
            <a:r>
              <a:rPr lang="en-US" altLang="ja-JP" dirty="0" smtClean="0">
                <a:ea typeface="ＭＳ Ｐゴシック" pitchFamily="34" charset="-128"/>
              </a:rPr>
              <a:t> </a:t>
            </a:r>
            <a:r>
              <a:rPr lang="en-US" altLang="ja-JP" dirty="0" err="1" smtClean="0">
                <a:ea typeface="ＭＳ Ｐゴシック" pitchFamily="34" charset="-128"/>
              </a:rPr>
              <a:t>una</a:t>
            </a:r>
            <a:r>
              <a:rPr lang="en-US" altLang="ja-JP" dirty="0" smtClean="0">
                <a:ea typeface="ＭＳ Ｐゴシック" pitchFamily="34" charset="-128"/>
              </a:rPr>
              <a:t> </a:t>
            </a:r>
            <a:r>
              <a:rPr lang="en-US" altLang="ja-JP" dirty="0" err="1" smtClean="0">
                <a:ea typeface="ＭＳ Ｐゴシック" pitchFamily="34" charset="-128"/>
              </a:rPr>
              <a:t>norma</a:t>
            </a:r>
            <a:r>
              <a:rPr lang="en-US" altLang="ja-JP" dirty="0" smtClean="0">
                <a:ea typeface="ＭＳ Ｐゴシック" pitchFamily="34" charset="-128"/>
              </a:rPr>
              <a:t> </a:t>
            </a:r>
            <a:r>
              <a:rPr lang="en-US" altLang="ja-JP" dirty="0" err="1" smtClean="0">
                <a:ea typeface="ＭＳ Ｐゴシック" pitchFamily="34" charset="-128"/>
              </a:rPr>
              <a:t>perentoria</a:t>
            </a:r>
            <a:r>
              <a:rPr lang="en-US" altLang="ja-JP" dirty="0" smtClean="0">
                <a:ea typeface="ＭＳ Ｐゴシック" pitchFamily="34" charset="-128"/>
              </a:rPr>
              <a:t> (</a:t>
            </a:r>
            <a:r>
              <a:rPr lang="en-US" altLang="ja-JP" dirty="0" err="1" smtClean="0">
                <a:ea typeface="ＭＳ Ｐゴシック" pitchFamily="34" charset="-128"/>
              </a:rPr>
              <a:t>artículo</a:t>
            </a:r>
            <a:r>
              <a:rPr lang="en-US" altLang="ja-JP" dirty="0" smtClean="0">
                <a:ea typeface="ＭＳ Ｐゴシック" pitchFamily="34" charset="-128"/>
              </a:rPr>
              <a:t> 53).</a:t>
            </a:r>
            <a:endParaRPr lang="en-US" dirty="0"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5D2F1FAF-E0FE-4BA3-AFF0-5E03433273B5}" type="slidenum">
              <a:rPr lang="es-ES_tradnl" sz="1200">
                <a:solidFill>
                  <a:schemeClr val="tx1"/>
                </a:solidFill>
              </a:rPr>
              <a:pPr eaLnBrk="1" hangingPunct="1"/>
              <a:t>19</a:t>
            </a:fld>
            <a:endParaRPr lang="es-ES_tradnl" sz="1200">
              <a:solidFill>
                <a:schemeClr val="tx1"/>
              </a:solidFill>
            </a:endParaRPr>
          </a:p>
        </p:txBody>
      </p:sp>
      <p:sp>
        <p:nvSpPr>
          <p:cNvPr id="552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BBA56EA6-5697-4631-8E7F-19284012F8DD}" type="slidenum">
              <a:rPr lang="es-ES_tradnl" sz="1200">
                <a:solidFill>
                  <a:schemeClr val="tx1"/>
                </a:solidFill>
              </a:rPr>
              <a:pPr eaLnBrk="1" hangingPunct="1"/>
              <a:t>20</a:t>
            </a:fld>
            <a:endParaRPr lang="es-ES_tradnl" sz="1200">
              <a:solidFill>
                <a:schemeClr val="tx1"/>
              </a:solidFill>
            </a:endParaRPr>
          </a:p>
        </p:txBody>
      </p:sp>
      <p:sp>
        <p:nvSpPr>
          <p:cNvPr id="573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7328F5F8-5B42-4B42-A94A-B70C2F786FA4}" type="slidenum">
              <a:rPr lang="es-ES_tradnl" sz="1200">
                <a:solidFill>
                  <a:schemeClr val="tx1"/>
                </a:solidFill>
              </a:rPr>
              <a:pPr eaLnBrk="1" hangingPunct="1"/>
              <a:t>22</a:t>
            </a:fld>
            <a:endParaRPr lang="es-ES_tradnl" sz="1200">
              <a:solidFill>
                <a:schemeClr val="tx1"/>
              </a:solidFill>
            </a:endParaRPr>
          </a:p>
        </p:txBody>
      </p:sp>
      <p:sp>
        <p:nvSpPr>
          <p:cNvPr id="604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AA48B5D7-0A9D-412C-815C-579C2590BE82}" type="slidenum">
              <a:rPr lang="es-ES_tradnl" sz="1200">
                <a:solidFill>
                  <a:schemeClr val="tx1"/>
                </a:solidFill>
              </a:rPr>
              <a:pPr eaLnBrk="1" hangingPunct="1"/>
              <a:t>23</a:t>
            </a:fld>
            <a:endParaRPr lang="es-ES_tradnl" sz="1200">
              <a:solidFill>
                <a:schemeClr val="tx1"/>
              </a:solidFill>
            </a:endParaRPr>
          </a:p>
        </p:txBody>
      </p:sp>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7C174A21-52C6-48E1-8A63-DA620A53DD06}" type="slidenum">
              <a:rPr lang="es-ES_tradnl" sz="1200">
                <a:solidFill>
                  <a:schemeClr val="tx1"/>
                </a:solidFill>
              </a:rPr>
              <a:pPr eaLnBrk="1" hangingPunct="1"/>
              <a:t>24</a:t>
            </a:fld>
            <a:endParaRPr lang="es-ES_tradnl" sz="1200">
              <a:solidFill>
                <a:schemeClr val="tx1"/>
              </a:solidFill>
            </a:endParaRPr>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17400EC3-28AC-499A-9A2E-E397B1FF5EC8}" type="slidenum">
              <a:rPr lang="es-ES_tradnl" sz="1200">
                <a:solidFill>
                  <a:schemeClr val="tx1"/>
                </a:solidFill>
              </a:rPr>
              <a:pPr eaLnBrk="1" hangingPunct="1"/>
              <a:t>25</a:t>
            </a:fld>
            <a:endParaRPr lang="es-ES_tradnl" sz="1200">
              <a:solidFill>
                <a:schemeClr val="tx1"/>
              </a:solidFill>
            </a:endParaRPr>
          </a:p>
        </p:txBody>
      </p:sp>
      <p:sp>
        <p:nvSpPr>
          <p:cNvPr id="665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25910185-D1F2-4542-B74C-B6DF4CDD2ED3}" type="slidenum">
              <a:rPr lang="es-ES_tradnl" sz="1200">
                <a:solidFill>
                  <a:schemeClr val="tx1"/>
                </a:solidFill>
              </a:rPr>
              <a:pPr eaLnBrk="1" hangingPunct="1"/>
              <a:t>26</a:t>
            </a:fld>
            <a:endParaRPr lang="es-ES_tradnl" sz="1200">
              <a:solidFill>
                <a:schemeClr val="tx1"/>
              </a:solidFill>
            </a:endParaRPr>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9D45A7D9-46C4-4A56-AAC1-CDF5D6EA9440}" type="slidenum">
              <a:rPr lang="en-US" sz="1200">
                <a:solidFill>
                  <a:schemeClr val="tx1"/>
                </a:solidFill>
              </a:rPr>
              <a:pPr eaLnBrk="1" hangingPunct="1"/>
              <a:t>11</a:t>
            </a:fld>
            <a:endParaRPr lang="en-US" sz="1200">
              <a:solidFill>
                <a:schemeClr val="tx1"/>
              </a:solidFill>
            </a:endParaRPr>
          </a:p>
        </p:txBody>
      </p:sp>
      <p:sp>
        <p:nvSpPr>
          <p:cNvPr id="38914" name="Rectangle 2"/>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bwMode="auto">
          <a:xfrm>
            <a:off x="912813" y="4346575"/>
            <a:ext cx="5030787" cy="3849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5725" tIns="42862" rIns="85725" bIns="42862" numCol="1" anchor="t" anchorCtr="0" compatLnSpc="1">
            <a:prstTxWarp prst="textNoShape">
              <a:avLst/>
            </a:prstTxWarp>
          </a:bodyPr>
          <a:lstStyle/>
          <a:p>
            <a:pPr eaLnBrk="1" hangingPunct="1"/>
            <a:r>
              <a:rPr lang="es-CR" b="1" i="1" smtClean="0">
                <a:ea typeface="ＭＳ Ｐゴシック" pitchFamily="34" charset="-128"/>
              </a:rPr>
              <a:t>Intuitu personæ</a:t>
            </a:r>
            <a:r>
              <a:rPr lang="es-CR" smtClean="0">
                <a:ea typeface="ＭＳ Ｐゴシック" pitchFamily="34" charset="-128"/>
              </a:rPr>
              <a:t> es una locución </a:t>
            </a:r>
            <a:r>
              <a:rPr lang="es-CR" smtClean="0">
                <a:ea typeface="ＭＳ Ｐゴシック" pitchFamily="34" charset="-128"/>
                <a:hlinkClick r:id="rId3" tooltip="Latín"/>
              </a:rPr>
              <a:t>latina</a:t>
            </a:r>
            <a:r>
              <a:rPr lang="es-CR" smtClean="0">
                <a:ea typeface="ＭＳ Ｐゴシック" pitchFamily="34" charset="-128"/>
              </a:rPr>
              <a:t> que significa </a:t>
            </a:r>
            <a:r>
              <a:rPr lang="es-CR" altLang="es-ES" smtClean="0">
                <a:ea typeface="ＭＳ Ｐゴシック" pitchFamily="34" charset="-128"/>
              </a:rPr>
              <a:t>‘</a:t>
            </a:r>
            <a:r>
              <a:rPr lang="es-CR" smtClean="0">
                <a:ea typeface="ＭＳ Ｐゴシック" pitchFamily="34" charset="-128"/>
              </a:rPr>
              <a:t>en atención a la persona</a:t>
            </a:r>
            <a:r>
              <a:rPr lang="es-CR" altLang="es-ES" smtClean="0">
                <a:ea typeface="ＭＳ Ｐゴシック" pitchFamily="34" charset="-128"/>
              </a:rPr>
              <a:t>’</a:t>
            </a:r>
            <a:r>
              <a:rPr lang="es-CR" smtClean="0">
                <a:ea typeface="ＭＳ Ｐゴシック" pitchFamily="34" charset="-128"/>
              </a:rPr>
              <a:t>. Hace referencia a aquellos actos o contratos que se celebran en especial consideración de la persona con quien se obliga. </a:t>
            </a:r>
          </a:p>
          <a:p>
            <a:pPr eaLnBrk="1" hangingPunct="1"/>
            <a:endParaRPr lang="es-CR" smtClean="0">
              <a:ea typeface="ＭＳ Ｐゴシック" pitchFamily="34" charset="-128"/>
            </a:endParaRPr>
          </a:p>
          <a:p>
            <a:pPr marL="742950" lvl="1" indent="-285750" eaLnBrk="1" hangingPunct="1">
              <a:spcAft>
                <a:spcPct val="30000"/>
              </a:spcAft>
              <a:buClr>
                <a:srgbClr val="FFFF99"/>
              </a:buClr>
            </a:pPr>
            <a:r>
              <a:rPr lang="es-ES_tradnl" smtClean="0">
                <a:solidFill>
                  <a:srgbClr val="D1D1F0"/>
                </a:solidFill>
                <a:latin typeface="Book Antiqua" pitchFamily="18" charset="0"/>
                <a:ea typeface="ＭＳ Ｐゴシック" pitchFamily="34" charset="-128"/>
              </a:rPr>
              <a:t> El reconocimiento de la condición de refugiado es un </a:t>
            </a:r>
            <a:r>
              <a:rPr lang="es-ES_tradnl" sz="1400" b="1" smtClean="0">
                <a:solidFill>
                  <a:srgbClr val="FFC000"/>
                </a:solidFill>
                <a:latin typeface="Book Antiqua" pitchFamily="18" charset="0"/>
                <a:ea typeface="ＭＳ Ｐゴシック" pitchFamily="34" charset="-128"/>
              </a:rPr>
              <a:t>acto declarativo y no constitutivo</a:t>
            </a:r>
            <a:r>
              <a:rPr lang="es-ES_tradnl" smtClean="0">
                <a:solidFill>
                  <a:srgbClr val="D1D1F0"/>
                </a:solidFill>
                <a:latin typeface="Book Antiqua" pitchFamily="18" charset="0"/>
                <a:ea typeface="ＭＳ Ｐゴシック" pitchFamily="34" charset="-128"/>
              </a:rPr>
              <a:t>: se es refugiado porque se reúnen las condiciones previstas en la Convención de 1951 u otros instrumentos legales aplicables y </a:t>
            </a:r>
            <a:r>
              <a:rPr lang="es-ES_tradnl" b="1" smtClean="0">
                <a:solidFill>
                  <a:srgbClr val="D1D1F0"/>
                </a:solidFill>
                <a:latin typeface="Book Antiqua" pitchFamily="18" charset="0"/>
                <a:ea typeface="ＭＳ Ｐゴシック" pitchFamily="34" charset="-128"/>
              </a:rPr>
              <a:t>NO </a:t>
            </a:r>
            <a:r>
              <a:rPr lang="es-ES_tradnl" smtClean="0">
                <a:solidFill>
                  <a:srgbClr val="D1D1F0"/>
                </a:solidFill>
                <a:latin typeface="Book Antiqua" pitchFamily="18" charset="0"/>
                <a:ea typeface="ＭＳ Ｐゴシック" pitchFamily="34" charset="-128"/>
              </a:rPr>
              <a:t>porque un estado reconoce el estatuto.</a:t>
            </a:r>
          </a:p>
          <a:p>
            <a:pPr eaLnBrk="1" hangingPunct="1"/>
            <a:endParaRPr lang="es-E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A68D36B1-D548-461A-92B9-A518B7A79ABB}" type="slidenum">
              <a:rPr lang="es-ES_tradnl" sz="1200">
                <a:solidFill>
                  <a:schemeClr val="tx1"/>
                </a:solidFill>
              </a:rPr>
              <a:pPr eaLnBrk="1" hangingPunct="1"/>
              <a:t>12</a:t>
            </a:fld>
            <a:endParaRPr lang="es-ES_tradnl" sz="1200">
              <a:solidFill>
                <a:schemeClr val="tx1"/>
              </a:solidFill>
            </a:endParaRPr>
          </a:p>
        </p:txBody>
      </p:sp>
      <p:sp>
        <p:nvSpPr>
          <p:cNvPr id="40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DE9CADBC-A84E-4A15-B53D-0E95F38C971E}" type="slidenum">
              <a:rPr lang="es-ES_tradnl" sz="1200">
                <a:solidFill>
                  <a:schemeClr val="tx1"/>
                </a:solidFill>
              </a:rPr>
              <a:pPr eaLnBrk="1" hangingPunct="1"/>
              <a:t>13</a:t>
            </a:fld>
            <a:endParaRPr lang="es-ES_tradnl" sz="1200">
              <a:solidFill>
                <a:schemeClr val="tx1"/>
              </a:solidFill>
            </a:endParaRPr>
          </a:p>
        </p:txBody>
      </p:sp>
      <p:sp>
        <p:nvSpPr>
          <p:cNvPr id="43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3350927F-5109-4DF6-8E1E-CA20F3232AB3}" type="slidenum">
              <a:rPr lang="es-ES_tradnl" sz="1200">
                <a:solidFill>
                  <a:schemeClr val="tx1"/>
                </a:solidFill>
              </a:rPr>
              <a:pPr eaLnBrk="1" hangingPunct="1"/>
              <a:t>14</a:t>
            </a:fld>
            <a:endParaRPr lang="es-ES_tradnl" sz="1200">
              <a:solidFill>
                <a:schemeClr val="tx1"/>
              </a:solidFill>
            </a:endParaRPr>
          </a:p>
        </p:txBody>
      </p:sp>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9CB7D407-93AE-4F3B-A67B-56224CEAAA7B}" type="slidenum">
              <a:rPr lang="es-ES_tradnl" sz="1200">
                <a:solidFill>
                  <a:schemeClr val="tx1"/>
                </a:solidFill>
              </a:rPr>
              <a:pPr eaLnBrk="1" hangingPunct="1"/>
              <a:t>15</a:t>
            </a:fld>
            <a:endParaRPr lang="es-ES_tradnl" sz="1200">
              <a:solidFill>
                <a:schemeClr val="tx1"/>
              </a:solidFill>
            </a:endParaRPr>
          </a:p>
        </p:txBody>
      </p:sp>
      <p:sp>
        <p:nvSpPr>
          <p:cNvPr id="471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E87D0083-BBCC-42A5-BC9C-3F35C8005E54}" type="slidenum">
              <a:rPr lang="es-ES_tradnl" sz="1200">
                <a:solidFill>
                  <a:schemeClr val="tx1"/>
                </a:solidFill>
              </a:rPr>
              <a:pPr eaLnBrk="1" hangingPunct="1"/>
              <a:t>16</a:t>
            </a:fld>
            <a:endParaRPr lang="es-ES_tradnl" sz="1200">
              <a:solidFill>
                <a:schemeClr val="tx1"/>
              </a:solidFill>
            </a:endParaRPr>
          </a:p>
        </p:txBody>
      </p:sp>
      <p:sp>
        <p:nvSpPr>
          <p:cNvPr id="491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ADC8F230-9321-4539-8566-946A14FF2DCB}" type="slidenum">
              <a:rPr lang="es-ES_tradnl" sz="1200">
                <a:solidFill>
                  <a:schemeClr val="tx1"/>
                </a:solidFill>
              </a:rPr>
              <a:pPr eaLnBrk="1" hangingPunct="1"/>
              <a:t>17</a:t>
            </a:fld>
            <a:endParaRPr lang="es-ES_tradnl" sz="1200">
              <a:solidFill>
                <a:schemeClr val="tx1"/>
              </a:solidFill>
            </a:endParaRPr>
          </a:p>
        </p:txBody>
      </p:sp>
      <p:sp>
        <p:nvSpPr>
          <p:cNvPr id="512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B28B6FA6-41B1-4657-AF19-5D762F1D3443}" type="slidenum">
              <a:rPr lang="es-ES_tradnl" sz="1200">
                <a:solidFill>
                  <a:schemeClr val="tx1"/>
                </a:solidFill>
              </a:rPr>
              <a:pPr eaLnBrk="1" hangingPunct="1"/>
              <a:t>18</a:t>
            </a:fld>
            <a:endParaRPr lang="es-ES_tradnl" sz="1200">
              <a:solidFill>
                <a:schemeClr val="tx1"/>
              </a:solidFill>
            </a:endParaRPr>
          </a:p>
        </p:txBody>
      </p:sp>
      <p:sp>
        <p:nvSpPr>
          <p:cNvPr id="532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C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CR"/>
          </a:p>
        </p:txBody>
      </p:sp>
      <p:sp>
        <p:nvSpPr>
          <p:cNvPr id="4" name="Date Placeholder 3"/>
          <p:cNvSpPr>
            <a:spLocks noGrp="1"/>
          </p:cNvSpPr>
          <p:nvPr>
            <p:ph type="dt" sz="half" idx="10"/>
          </p:nvPr>
        </p:nvSpPr>
        <p:spPr/>
        <p:txBody>
          <a:bodyPr/>
          <a:lstStyle/>
          <a:p>
            <a:fld id="{C52749A9-4EE9-498C-A012-3DFA2D2140E6}"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400939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C52749A9-4EE9-498C-A012-3DFA2D2140E6}"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112027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C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C52749A9-4EE9-498C-A012-3DFA2D2140E6}"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4077962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1966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2484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9453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46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05457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2426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97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9796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C52749A9-4EE9-498C-A012-3DFA2D2140E6}"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26843925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8595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04970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2178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prstClr val="black">
                  <a:tint val="75000"/>
                </a:prst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6902DE-8B69-054C-B291-79E6F3575E60}"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7754048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1966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24842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94530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460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05457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2426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C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2749A9-4EE9-498C-A012-3DFA2D2140E6}" type="datetimeFigureOut">
              <a:rPr lang="es-CR" smtClean="0"/>
              <a:t>12/05/2015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19912647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979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97961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85952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04970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21789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prstClr val="black">
                  <a:tint val="75000"/>
                </a:prst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6902DE-8B69-054C-B291-79E6F3575E60}"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77540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5" name="Date Placeholder 4"/>
          <p:cNvSpPr>
            <a:spLocks noGrp="1"/>
          </p:cNvSpPr>
          <p:nvPr>
            <p:ph type="dt" sz="half" idx="10"/>
          </p:nvPr>
        </p:nvSpPr>
        <p:spPr/>
        <p:txBody>
          <a:bodyPr/>
          <a:lstStyle/>
          <a:p>
            <a:fld id="{C52749A9-4EE9-498C-A012-3DFA2D2140E6}" type="datetimeFigureOut">
              <a:rPr lang="es-CR" smtClean="0"/>
              <a:t>12/05/2015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109148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C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7" name="Date Placeholder 6"/>
          <p:cNvSpPr>
            <a:spLocks noGrp="1"/>
          </p:cNvSpPr>
          <p:nvPr>
            <p:ph type="dt" sz="half" idx="10"/>
          </p:nvPr>
        </p:nvSpPr>
        <p:spPr/>
        <p:txBody>
          <a:bodyPr/>
          <a:lstStyle/>
          <a:p>
            <a:fld id="{C52749A9-4EE9-498C-A012-3DFA2D2140E6}" type="datetimeFigureOut">
              <a:rPr lang="es-CR" smtClean="0"/>
              <a:t>12/05/2015</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306451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Date Placeholder 2"/>
          <p:cNvSpPr>
            <a:spLocks noGrp="1"/>
          </p:cNvSpPr>
          <p:nvPr>
            <p:ph type="dt" sz="half" idx="10"/>
          </p:nvPr>
        </p:nvSpPr>
        <p:spPr/>
        <p:txBody>
          <a:bodyPr/>
          <a:lstStyle/>
          <a:p>
            <a:fld id="{C52749A9-4EE9-498C-A012-3DFA2D2140E6}" type="datetimeFigureOut">
              <a:rPr lang="es-CR" smtClean="0"/>
              <a:t>12/05/2015</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200558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2749A9-4EE9-498C-A012-3DFA2D2140E6}" type="datetimeFigureOut">
              <a:rPr lang="es-CR" smtClean="0"/>
              <a:t>12/05/2015</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19749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C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2749A9-4EE9-498C-A012-3DFA2D2140E6}" type="datetimeFigureOut">
              <a:rPr lang="es-CR" smtClean="0"/>
              <a:t>12/05/2015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248099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C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2749A9-4EE9-498C-A012-3DFA2D2140E6}" type="datetimeFigureOut">
              <a:rPr lang="es-CR" smtClean="0"/>
              <a:t>12/05/2015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F584AD1A-CDDC-48E6-8AC9-DE7DEDB3F616}" type="slidenum">
              <a:rPr lang="es-CR" smtClean="0"/>
              <a:t>‹#›</a:t>
            </a:fld>
            <a:endParaRPr lang="es-CR"/>
          </a:p>
        </p:txBody>
      </p:sp>
    </p:spTree>
    <p:extLst>
      <p:ext uri="{BB962C8B-B14F-4D97-AF65-F5344CB8AC3E}">
        <p14:creationId xmlns:p14="http://schemas.microsoft.com/office/powerpoint/2010/main" val="396489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C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749A9-4EE9-498C-A012-3DFA2D2140E6}" type="datetimeFigureOut">
              <a:rPr lang="es-CR" smtClean="0"/>
              <a:t>12/05/2015</a:t>
            </a:fld>
            <a:endParaRPr lang="es-C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4AD1A-CDDC-48E6-8AC9-DE7DEDB3F616}" type="slidenum">
              <a:rPr lang="es-CR" smtClean="0"/>
              <a:t>‹#›</a:t>
            </a:fld>
            <a:endParaRPr lang="es-CR"/>
          </a:p>
        </p:txBody>
      </p:sp>
    </p:spTree>
    <p:extLst>
      <p:ext uri="{BB962C8B-B14F-4D97-AF65-F5344CB8AC3E}">
        <p14:creationId xmlns:p14="http://schemas.microsoft.com/office/powerpoint/2010/main" val="1437058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AA94F6C-4549-7E41-A1CD-259C62BD7730}" type="datetimeFigureOut">
              <a:rPr lang="en-US" smtClean="0">
                <a:solidFill>
                  <a:prstClr val="black">
                    <a:tint val="75000"/>
                  </a:prstClr>
                </a:solidFill>
              </a:rPr>
              <a:pPr defTabSz="457200"/>
              <a:t>5/12/2015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101CC34-E3F9-3446-B833-20AEA05D888E}"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045551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AA94F6C-4549-7E41-A1CD-259C62BD7730}" type="datetimeFigureOut">
              <a:rPr lang="en-US" smtClean="0">
                <a:solidFill>
                  <a:prstClr val="black">
                    <a:tint val="75000"/>
                  </a:prstClr>
                </a:solidFill>
              </a:rPr>
              <a:pPr defTabSz="457200"/>
              <a:t>5/12/2015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101CC34-E3F9-3446-B833-20AEA05D888E}"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04555164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0"/>
            <a:ext cx="4383687"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640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1042988" y="115888"/>
            <a:ext cx="7772400" cy="936625"/>
          </a:xfrm>
        </p:spPr>
        <p:txBody>
          <a:bodyPr/>
          <a:lstStyle/>
          <a:p>
            <a:pPr eaLnBrk="1" hangingPunct="1"/>
            <a:r>
              <a:rPr lang="es-ES_tradnl" sz="4000" b="1" smtClean="0">
                <a:solidFill>
                  <a:srgbClr val="000000"/>
                </a:solidFill>
                <a:latin typeface="Book Antiqua" pitchFamily="18" charset="0"/>
                <a:ea typeface="ＭＳ Ｐゴシック" pitchFamily="34" charset="-128"/>
              </a:rPr>
              <a:t>Necesidades urgentes</a:t>
            </a:r>
          </a:p>
        </p:txBody>
      </p:sp>
      <p:sp>
        <p:nvSpPr>
          <p:cNvPr id="35842" name="Rectangle 3"/>
          <p:cNvSpPr>
            <a:spLocks noGrp="1" noChangeArrowheads="1"/>
          </p:cNvSpPr>
          <p:nvPr>
            <p:ph type="body" idx="1"/>
          </p:nvPr>
        </p:nvSpPr>
        <p:spPr>
          <a:xfrm>
            <a:off x="323850" y="981075"/>
            <a:ext cx="8534400" cy="5111750"/>
          </a:xfrm>
        </p:spPr>
        <p:txBody>
          <a:bodyPr>
            <a:normAutofit lnSpcReduction="10000"/>
          </a:bodyPr>
          <a:lstStyle/>
          <a:p>
            <a:pPr algn="just"/>
            <a:r>
              <a:rPr lang="es-ES" dirty="0" smtClean="0">
                <a:solidFill>
                  <a:srgbClr val="000090"/>
                </a:solidFill>
                <a:ea typeface="ＭＳ Ｐゴシック" pitchFamily="34" charset="-128"/>
              </a:rPr>
              <a:t>Se recomienda iniciar el primer contacto con la pregunta: </a:t>
            </a:r>
            <a:endParaRPr lang="es-ES_tradnl" dirty="0" smtClean="0">
              <a:solidFill>
                <a:srgbClr val="000090"/>
              </a:solidFill>
              <a:ea typeface="ＭＳ Ｐゴシック" pitchFamily="34" charset="-128"/>
            </a:endParaRPr>
          </a:p>
          <a:p>
            <a:pPr algn="just">
              <a:buFont typeface="Arial" pitchFamily="34" charset="0"/>
              <a:buNone/>
            </a:pPr>
            <a:r>
              <a:rPr lang="es-CR" altLang="es-ES" b="1" i="1" dirty="0" smtClean="0">
                <a:solidFill>
                  <a:schemeClr val="accent5"/>
                </a:solidFill>
                <a:ea typeface="ＭＳ Ｐゴシック" pitchFamily="34" charset="-128"/>
              </a:rPr>
              <a:t>“</a:t>
            </a:r>
            <a:r>
              <a:rPr lang="es-CR" altLang="ja-JP" b="1" i="1" dirty="0" smtClean="0">
                <a:solidFill>
                  <a:schemeClr val="accent5"/>
                </a:solidFill>
                <a:ea typeface="ＭＳ Ｐゴシック" pitchFamily="34" charset="-128"/>
              </a:rPr>
              <a:t>¿</a:t>
            </a:r>
            <a:r>
              <a:rPr lang="es-ES" altLang="ja-JP" b="1" i="1" dirty="0" smtClean="0">
                <a:solidFill>
                  <a:schemeClr val="accent5"/>
                </a:solidFill>
                <a:ea typeface="ＭＳ Ｐゴシック" pitchFamily="34" charset="-128"/>
              </a:rPr>
              <a:t>Tiene usted alguna situación de salud urgente o de otro tipo que necesite ser atendida en este momento?</a:t>
            </a:r>
            <a:r>
              <a:rPr lang="es-ES" altLang="es-ES" b="1" i="1" dirty="0" smtClean="0">
                <a:solidFill>
                  <a:schemeClr val="accent5"/>
                </a:solidFill>
                <a:ea typeface="ＭＳ Ｐゴシック" pitchFamily="34" charset="-128"/>
              </a:rPr>
              <a:t>”</a:t>
            </a:r>
            <a:endParaRPr lang="es-ES" altLang="ja-JP" b="1" dirty="0" smtClean="0">
              <a:solidFill>
                <a:schemeClr val="accent5"/>
              </a:solidFill>
              <a:ea typeface="ＭＳ Ｐゴシック" pitchFamily="34" charset="-128"/>
            </a:endParaRPr>
          </a:p>
          <a:p>
            <a:pPr algn="just"/>
            <a:r>
              <a:rPr lang="es-ES" dirty="0" smtClean="0">
                <a:solidFill>
                  <a:srgbClr val="000090"/>
                </a:solidFill>
                <a:ea typeface="ＭＳ Ｐゴシック" pitchFamily="34" charset="-128"/>
              </a:rPr>
              <a:t>Si se detectara una situación de emergencia médica es prioridad la referencia a un centro de salud apropiado. Una vez atendidas estas necesidades, se puede continuar con el proceso de identificación.</a:t>
            </a:r>
            <a:endParaRPr lang="es-ES_tradnl" dirty="0" smtClean="0">
              <a:solidFill>
                <a:srgbClr val="000090"/>
              </a:solidFill>
              <a:ea typeface="ＭＳ Ｐゴシック" pitchFamily="34" charset="-128"/>
            </a:endParaRPr>
          </a:p>
          <a:p>
            <a:pPr eaLnBrk="1" hangingPunct="1"/>
            <a:endParaRPr lang="es-ES_tradnl" dirty="0" smtClean="0">
              <a:solidFill>
                <a:srgbClr val="000090"/>
              </a:solidFill>
              <a:latin typeface="Book Antiqua" pitchFamily="18" charset="0"/>
              <a:ea typeface="ＭＳ Ｐゴシック" pitchFamily="34" charset="-128"/>
            </a:endParaRPr>
          </a:p>
        </p:txBody>
      </p:sp>
    </p:spTree>
    <p:extLst>
      <p:ext uri="{BB962C8B-B14F-4D97-AF65-F5344CB8AC3E}">
        <p14:creationId xmlns:p14="http://schemas.microsoft.com/office/powerpoint/2010/main" val="3983497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827088" y="476250"/>
            <a:ext cx="8001000" cy="855663"/>
          </a:xfrm>
          <a:noFill/>
        </p:spPr>
        <p:txBody>
          <a:bodyPr lIns="90488" tIns="44450" rIns="90488" bIns="44450">
            <a:normAutofit fontScale="90000"/>
          </a:bodyPr>
          <a:lstStyle/>
          <a:p>
            <a:r>
              <a:rPr lang="es-ES" sz="3600" b="1" smtClean="0">
                <a:ea typeface="ＭＳ Ｐゴシック" pitchFamily="34" charset="-128"/>
              </a:rPr>
              <a:t>Condiciones para la entrevista</a:t>
            </a:r>
            <a:r>
              <a:rPr lang="es-ES_tradnl" sz="3600" smtClean="0">
                <a:ea typeface="ＭＳ Ｐゴシック" pitchFamily="34" charset="-128"/>
              </a:rPr>
              <a:t/>
            </a:r>
            <a:br>
              <a:rPr lang="es-ES_tradnl" sz="3600" smtClean="0">
                <a:ea typeface="ＭＳ Ｐゴシック" pitchFamily="34" charset="-128"/>
              </a:rPr>
            </a:br>
            <a:r>
              <a:rPr lang="es-ES" sz="3600" smtClean="0">
                <a:ea typeface="ＭＳ Ｐゴシック" pitchFamily="34" charset="-128"/>
              </a:rPr>
              <a:t> </a:t>
            </a:r>
            <a:r>
              <a:rPr lang="es-ES_tradnl" sz="3600" smtClean="0">
                <a:ea typeface="ＭＳ Ｐゴシック" pitchFamily="34" charset="-128"/>
              </a:rPr>
              <a:t/>
            </a:r>
            <a:br>
              <a:rPr lang="es-ES_tradnl" sz="3600" smtClean="0">
                <a:ea typeface="ＭＳ Ｐゴシック" pitchFamily="34" charset="-128"/>
              </a:rPr>
            </a:br>
            <a:endParaRPr lang="es-ES_tradnl" sz="3600" b="1" smtClean="0">
              <a:latin typeface="Book Antiqua" pitchFamily="18" charset="0"/>
              <a:ea typeface="ＭＳ Ｐゴシック" pitchFamily="34" charset="-128"/>
            </a:endParaRPr>
          </a:p>
        </p:txBody>
      </p:sp>
      <p:sp>
        <p:nvSpPr>
          <p:cNvPr id="370691" name="Rectangle 3"/>
          <p:cNvSpPr>
            <a:spLocks noGrp="1" noChangeArrowheads="1"/>
          </p:cNvSpPr>
          <p:nvPr>
            <p:ph type="body" idx="1"/>
          </p:nvPr>
        </p:nvSpPr>
        <p:spPr>
          <a:xfrm>
            <a:off x="250825" y="765175"/>
            <a:ext cx="8713788" cy="5472113"/>
          </a:xfrm>
        </p:spPr>
        <p:txBody>
          <a:bodyPr lIns="90488" tIns="44450" rIns="90488" bIns="44450">
            <a:normAutofit lnSpcReduction="10000"/>
          </a:bodyPr>
          <a:lstStyle/>
          <a:p>
            <a:pPr algn="just"/>
            <a:r>
              <a:rPr lang="es-ES" sz="2800" smtClean="0">
                <a:solidFill>
                  <a:srgbClr val="000090"/>
                </a:solidFill>
                <a:ea typeface="ＭＳ Ｐゴシック" pitchFamily="34" charset="-128"/>
              </a:rPr>
              <a:t>El uso de intérprete cuando la persona no entiende lo que se le está preguntado o es incapaz de expresar adecuadamente sus respuestas. No es recomendable continuar con el proceso de entrevista hasta que no se cuente con este intérprete. Mientras eso sucede, la persona debe ser asistida y protegida en un lugar apropiado.</a:t>
            </a:r>
            <a:endParaRPr lang="es-ES_tradnl" sz="2800" smtClean="0">
              <a:solidFill>
                <a:srgbClr val="000090"/>
              </a:solidFill>
              <a:ea typeface="ＭＳ Ｐゴシック" pitchFamily="34" charset="-128"/>
            </a:endParaRPr>
          </a:p>
          <a:p>
            <a:pPr algn="just"/>
            <a:r>
              <a:rPr lang="es-ES" sz="2800" smtClean="0">
                <a:solidFill>
                  <a:srgbClr val="000090"/>
                </a:solidFill>
                <a:ea typeface="ＭＳ Ｐゴシック" pitchFamily="34" charset="-128"/>
              </a:rPr>
              <a:t>Un lugar donde realizar la entrevista de forma individual y en condiciones de privacidad.</a:t>
            </a:r>
            <a:endParaRPr lang="es-ES_tradnl" sz="2800" smtClean="0">
              <a:solidFill>
                <a:srgbClr val="000090"/>
              </a:solidFill>
              <a:ea typeface="ＭＳ Ｐゴシック" pitchFamily="34" charset="-128"/>
            </a:endParaRPr>
          </a:p>
          <a:p>
            <a:pPr algn="just"/>
            <a:r>
              <a:rPr lang="es-ES" sz="2800" smtClean="0">
                <a:solidFill>
                  <a:srgbClr val="000090"/>
                </a:solidFill>
                <a:ea typeface="ＭＳ Ｐゴシック" pitchFamily="34" charset="-128"/>
              </a:rPr>
              <a:t>Preferiblemente que el o la funcionaria que haga la entrevista tenga capacitación en la aplicación de procedimientos y protocolos de identificación y referencia.</a:t>
            </a:r>
            <a:endParaRPr lang="es-ES_tradnl" sz="2800" smtClean="0">
              <a:solidFill>
                <a:srgbClr val="000090"/>
              </a:solidFill>
              <a:ea typeface="ＭＳ Ｐゴシック" pitchFamily="34" charset="-128"/>
            </a:endParaRPr>
          </a:p>
          <a:p>
            <a:pPr marL="114300" lvl="1" indent="6350" algn="just" eaLnBrk="1" hangingPunct="1">
              <a:spcBef>
                <a:spcPct val="30000"/>
              </a:spcBef>
              <a:spcAft>
                <a:spcPct val="30000"/>
              </a:spcAft>
              <a:buClr>
                <a:srgbClr val="FFFF99"/>
              </a:buClr>
              <a:buFontTx/>
              <a:buChar char="•"/>
            </a:pPr>
            <a:endParaRPr lang="es-ES_tradnl" sz="2000" i="1" smtClean="0">
              <a:solidFill>
                <a:srgbClr val="D1D1F0"/>
              </a:solidFill>
              <a:latin typeface="Book Antiqua" pitchFamily="18" charset="0"/>
              <a:ea typeface="ＭＳ Ｐゴシック" pitchFamily="34" charset="-128"/>
            </a:endParaRPr>
          </a:p>
        </p:txBody>
      </p:sp>
    </p:spTree>
    <p:extLst>
      <p:ext uri="{BB962C8B-B14F-4D97-AF65-F5344CB8AC3E}">
        <p14:creationId xmlns:p14="http://schemas.microsoft.com/office/powerpoint/2010/main" val="1300061906"/>
      </p:ext>
    </p:extLst>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70690"/>
                                        </p:tgtEl>
                                        <p:attrNameLst>
                                          <p:attrName>style.visibility</p:attrName>
                                        </p:attrNameLst>
                                      </p:cBhvr>
                                      <p:to>
                                        <p:strVal val="visible"/>
                                      </p:to>
                                    </p:set>
                                    <p:anim calcmode="lin" valueType="num">
                                      <p:cBhvr additive="base">
                                        <p:cTn id="7" dur="500" fill="hold"/>
                                        <p:tgtEl>
                                          <p:spTgt spid="370690"/>
                                        </p:tgtEl>
                                        <p:attrNameLst>
                                          <p:attrName>ppt_x</p:attrName>
                                        </p:attrNameLst>
                                      </p:cBhvr>
                                      <p:tavLst>
                                        <p:tav tm="0">
                                          <p:val>
                                            <p:strVal val="#ppt_x"/>
                                          </p:val>
                                        </p:tav>
                                        <p:tav tm="100000">
                                          <p:val>
                                            <p:strVal val="#ppt_x"/>
                                          </p:val>
                                        </p:tav>
                                      </p:tavLst>
                                    </p:anim>
                                    <p:anim calcmode="lin" valueType="num">
                                      <p:cBhvr additive="base">
                                        <p:cTn id="8" dur="500" fill="hold"/>
                                        <p:tgtEl>
                                          <p:spTgt spid="37069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0691">
                                            <p:txEl>
                                              <p:pRg st="0" end="0"/>
                                            </p:txEl>
                                          </p:spTgt>
                                        </p:tgtEl>
                                        <p:attrNameLst>
                                          <p:attrName>style.visibility</p:attrName>
                                        </p:attrNameLst>
                                      </p:cBhvr>
                                      <p:to>
                                        <p:strVal val="visible"/>
                                      </p:to>
                                    </p:set>
                                    <p:anim calcmode="lin" valueType="num">
                                      <p:cBhvr additive="base">
                                        <p:cTn id="13" dur="500" fill="hold"/>
                                        <p:tgtEl>
                                          <p:spTgt spid="37069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069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70691">
                                            <p:txEl>
                                              <p:pRg st="0" end="0"/>
                                            </p:txEl>
                                          </p:spTgt>
                                        </p:tgtEl>
                                        <p:attrNameLst>
                                          <p:attrName>ppt_c</p:attrName>
                                        </p:attrNameLst>
                                      </p:cBhvr>
                                      <p:to>
                                        <a:schemeClr val="tx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0691">
                                            <p:txEl>
                                              <p:pRg st="1" end="1"/>
                                            </p:txEl>
                                          </p:spTgt>
                                        </p:tgtEl>
                                        <p:attrNameLst>
                                          <p:attrName>style.visibility</p:attrName>
                                        </p:attrNameLst>
                                      </p:cBhvr>
                                      <p:to>
                                        <p:strVal val="visible"/>
                                      </p:to>
                                    </p:set>
                                    <p:anim calcmode="lin" valueType="num">
                                      <p:cBhvr additive="base">
                                        <p:cTn id="19" dur="500" fill="hold"/>
                                        <p:tgtEl>
                                          <p:spTgt spid="37069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069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70691">
                                            <p:txEl>
                                              <p:pRg st="1" end="1"/>
                                            </p:txEl>
                                          </p:spTgt>
                                        </p:tgtEl>
                                        <p:attrNameLst>
                                          <p:attrName>ppt_c</p:attrName>
                                        </p:attrNameLst>
                                      </p:cBhvr>
                                      <p:to>
                                        <a:schemeClr val="tx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0691">
                                            <p:txEl>
                                              <p:pRg st="2" end="2"/>
                                            </p:txEl>
                                          </p:spTgt>
                                        </p:tgtEl>
                                        <p:attrNameLst>
                                          <p:attrName>style.visibility</p:attrName>
                                        </p:attrNameLst>
                                      </p:cBhvr>
                                      <p:to>
                                        <p:strVal val="visible"/>
                                      </p:to>
                                    </p:set>
                                    <p:anim calcmode="lin" valueType="num">
                                      <p:cBhvr additive="base">
                                        <p:cTn id="25" dur="500" fill="hold"/>
                                        <p:tgtEl>
                                          <p:spTgt spid="37069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069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70691">
                                            <p:txEl>
                                              <p:pRg st="2" end="2"/>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0" grpId="0" autoUpdateAnimBg="0"/>
      <p:bldP spid="37069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39938"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39939"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188913"/>
            <a:ext cx="8713787" cy="4679950"/>
          </a:xfrm>
          <a:prstGeom prst="rect">
            <a:avLst/>
          </a:prstGeom>
          <a:noFill/>
          <a:ln>
            <a:noFill/>
          </a:ln>
          <a:effectLst/>
          <a:extLst/>
        </p:spPr>
        <p:txBody>
          <a:bodyPr/>
          <a:lstStyle/>
          <a:p>
            <a:pPr marL="544513" indent="-457200">
              <a:spcBef>
                <a:spcPct val="10000"/>
              </a:spcBef>
            </a:pPr>
            <a:r>
              <a:rPr lang="es-CR" sz="3600" b="1">
                <a:solidFill>
                  <a:srgbClr val="000000"/>
                </a:solidFill>
                <a:latin typeface="Calibri" pitchFamily="34" charset="0"/>
              </a:rPr>
              <a:t>Suministro de información</a:t>
            </a:r>
          </a:p>
          <a:p>
            <a:pPr marL="544513" indent="-457200">
              <a:spcBef>
                <a:spcPct val="10000"/>
              </a:spcBef>
            </a:pPr>
            <a:endParaRPr lang="es-CR" sz="2800" b="1">
              <a:solidFill>
                <a:srgbClr val="000000"/>
              </a:solidFill>
              <a:latin typeface="Book Antiqua" pitchFamily="18" charset="0"/>
            </a:endParaRPr>
          </a:p>
          <a:p>
            <a:pPr marL="544513" indent="-457200" algn="just">
              <a:buFont typeface="Arial" pitchFamily="34" charset="0"/>
              <a:buChar char="•"/>
            </a:pPr>
            <a:r>
              <a:rPr lang="es-ES" sz="2800">
                <a:solidFill>
                  <a:srgbClr val="000090"/>
                </a:solidFill>
              </a:rPr>
              <a:t>Presentarse con su nombre y apellidos e informar a la persona sobre el propósito de las preguntas que se le harán.</a:t>
            </a:r>
          </a:p>
          <a:p>
            <a:pPr marL="544513" indent="-457200" algn="just"/>
            <a:endParaRPr lang="es-ES_tradnl" sz="2800">
              <a:solidFill>
                <a:srgbClr val="000090"/>
              </a:solidFill>
            </a:endParaRPr>
          </a:p>
          <a:p>
            <a:pPr marL="544513" indent="-457200" algn="just">
              <a:buFont typeface="Arial" pitchFamily="34" charset="0"/>
              <a:buChar char="•"/>
            </a:pPr>
            <a:r>
              <a:rPr lang="es-ES" sz="2800">
                <a:solidFill>
                  <a:srgbClr val="000090"/>
                </a:solidFill>
              </a:rPr>
              <a:t>Aclarar cualquier duda o pregunta que la persona haga referente a su situación.</a:t>
            </a:r>
          </a:p>
          <a:p>
            <a:pPr marL="544513" indent="-457200" algn="just"/>
            <a:endParaRPr lang="es-ES_tradnl" sz="2800">
              <a:solidFill>
                <a:srgbClr val="000090"/>
              </a:solidFill>
            </a:endParaRPr>
          </a:p>
          <a:p>
            <a:pPr marL="544513" indent="-457200" algn="just">
              <a:buFont typeface="Arial" pitchFamily="34" charset="0"/>
              <a:buChar char="•"/>
            </a:pPr>
            <a:r>
              <a:rPr lang="es-ES" sz="2800">
                <a:solidFill>
                  <a:srgbClr val="000090"/>
                </a:solidFill>
              </a:rPr>
              <a:t>Orientar las preguntas a partir de la guía de entrevista de identificación preliminar que se consigna en el Anexo.</a:t>
            </a:r>
            <a:endParaRPr lang="es-ES_tradnl" sz="2800">
              <a:solidFill>
                <a:srgbClr val="000090"/>
              </a:solidFill>
            </a:endParaRPr>
          </a:p>
          <a:p>
            <a:pPr marL="544513" indent="-457200" algn="just">
              <a:spcBef>
                <a:spcPct val="10000"/>
              </a:spcBef>
            </a:pPr>
            <a:endParaRPr lang="es-ES_tradnl" sz="2800" b="1">
              <a:solidFill>
                <a:srgbClr val="000000"/>
              </a:solidFill>
              <a:latin typeface="Book Antiqua" pitchFamily="18" charset="0"/>
            </a:endParaRPr>
          </a:p>
        </p:txBody>
      </p:sp>
    </p:spTree>
    <p:extLst>
      <p:ext uri="{BB962C8B-B14F-4D97-AF65-F5344CB8AC3E}">
        <p14:creationId xmlns:p14="http://schemas.microsoft.com/office/powerpoint/2010/main" val="2942242178"/>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41986"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41987"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333375"/>
            <a:ext cx="8713787" cy="4679950"/>
          </a:xfrm>
          <a:prstGeom prst="rect">
            <a:avLst/>
          </a:prstGeom>
          <a:noFill/>
          <a:ln>
            <a:noFill/>
          </a:ln>
          <a:effectLst/>
          <a:extLst/>
        </p:spPr>
        <p:txBody>
          <a:bodyPr/>
          <a:lstStyle/>
          <a:p>
            <a:pPr marL="87313">
              <a:spcBef>
                <a:spcPct val="20000"/>
              </a:spcBef>
            </a:pPr>
            <a:r>
              <a:rPr lang="es-ES_tradnl" sz="3200" b="1" dirty="0">
                <a:solidFill>
                  <a:schemeClr val="tx1"/>
                </a:solidFill>
                <a:latin typeface="Calibri" pitchFamily="34" charset="0"/>
                <a:cs typeface="Arial" pitchFamily="34" charset="0"/>
              </a:rPr>
              <a:t>Valoración del peligro inminente</a:t>
            </a:r>
            <a:endParaRPr lang="es-ES" sz="3200" dirty="0">
              <a:solidFill>
                <a:srgbClr val="000090"/>
              </a:solidFill>
              <a:latin typeface="Calibri" pitchFamily="34" charset="0"/>
            </a:endParaRPr>
          </a:p>
          <a:p>
            <a:pPr marL="87313" algn="just">
              <a:buFont typeface="Arial" pitchFamily="34" charset="0"/>
              <a:buChar char="•"/>
            </a:pPr>
            <a:endParaRPr lang="es-ES" sz="2800" dirty="0">
              <a:solidFill>
                <a:srgbClr val="000090"/>
              </a:solidFill>
            </a:endParaRPr>
          </a:p>
          <a:p>
            <a:pPr marL="87313" algn="just">
              <a:buFont typeface="Arial" pitchFamily="34" charset="0"/>
              <a:buChar char="•"/>
            </a:pPr>
            <a:r>
              <a:rPr lang="es-ES" sz="2800" dirty="0">
                <a:solidFill>
                  <a:srgbClr val="000090"/>
                </a:solidFill>
              </a:rPr>
              <a:t>Si la persona se encuentra en una situación de peligro inminente (esto es, que existe una amenaza actual contra su vida, integridad y/o libertad), no se debe continuar con el proceso de entrevista.</a:t>
            </a:r>
            <a:endParaRPr lang="es-ES_tradnl" sz="2800" dirty="0">
              <a:solidFill>
                <a:srgbClr val="000090"/>
              </a:solidFill>
            </a:endParaRPr>
          </a:p>
          <a:p>
            <a:pPr marL="87313" algn="just"/>
            <a:endParaRPr lang="es-ES_tradnl" sz="2800" dirty="0">
              <a:solidFill>
                <a:srgbClr val="000090"/>
              </a:solidFill>
            </a:endParaRPr>
          </a:p>
          <a:p>
            <a:pPr marL="87313" algn="just">
              <a:buFont typeface="Arial" pitchFamily="34" charset="0"/>
              <a:buChar char="•"/>
            </a:pPr>
            <a:r>
              <a:rPr lang="es-ES" sz="2800" dirty="0">
                <a:solidFill>
                  <a:srgbClr val="000090"/>
                </a:solidFill>
              </a:rPr>
              <a:t>Para determinar la existencia de un peligro inminente, pregunte:</a:t>
            </a:r>
            <a:endParaRPr lang="es-ES_tradnl" sz="2800" dirty="0">
              <a:solidFill>
                <a:srgbClr val="000090"/>
              </a:solidFill>
            </a:endParaRPr>
          </a:p>
          <a:p>
            <a:pPr marL="87313" algn="just"/>
            <a:endParaRPr lang="es-ES_tradnl" sz="2800" dirty="0">
              <a:solidFill>
                <a:srgbClr val="000090"/>
              </a:solidFill>
            </a:endParaRPr>
          </a:p>
          <a:p>
            <a:pPr marL="87313" algn="just"/>
            <a:r>
              <a:rPr lang="es-ES" sz="2800" i="1" dirty="0">
                <a:solidFill>
                  <a:srgbClr val="000090"/>
                </a:solidFill>
              </a:rPr>
              <a:t>	</a:t>
            </a:r>
            <a:r>
              <a:rPr lang="es-ES" sz="3200" b="1" i="1" dirty="0">
                <a:solidFill>
                  <a:schemeClr val="accent5"/>
                </a:solidFill>
                <a:ea typeface="ＭＳ Ｐゴシック" pitchFamily="34" charset="-128"/>
              </a:rPr>
              <a:t>“¿Está usted siendo perseguido/a y/o vigilado/a 	en este momento? </a:t>
            </a:r>
            <a:endParaRPr lang="es-ES_tradnl" sz="3200" b="1" i="1" dirty="0">
              <a:solidFill>
                <a:schemeClr val="accent5"/>
              </a:solidFill>
              <a:ea typeface="ＭＳ Ｐゴシック" pitchFamily="34" charset="-128"/>
            </a:endParaRPr>
          </a:p>
          <a:p>
            <a:pPr marL="87313" algn="just"/>
            <a:r>
              <a:rPr lang="es-ES" sz="3200" b="1" i="1" dirty="0">
                <a:solidFill>
                  <a:schemeClr val="accent5"/>
                </a:solidFill>
                <a:ea typeface="ＭＳ Ｐゴシック" pitchFamily="34" charset="-128"/>
              </a:rPr>
              <a:t>	¿Por quién o quiénes</a:t>
            </a:r>
            <a:r>
              <a:rPr lang="es-ES" sz="3200" b="1" i="1" dirty="0" smtClean="0">
                <a:solidFill>
                  <a:schemeClr val="accent5"/>
                </a:solidFill>
                <a:ea typeface="ＭＳ Ｐゴシック" pitchFamily="34" charset="-128"/>
              </a:rPr>
              <a:t>?”</a:t>
            </a:r>
            <a:endParaRPr lang="es-ES_tradnl" sz="3200" b="1" i="1" dirty="0">
              <a:solidFill>
                <a:schemeClr val="accent5"/>
              </a:solidFill>
              <a:ea typeface="ＭＳ Ｐゴシック" pitchFamily="34" charset="-128"/>
            </a:endParaRPr>
          </a:p>
          <a:p>
            <a:pPr marL="87313" algn="just"/>
            <a:endParaRPr lang="es-ES_tradnl" sz="2800" dirty="0">
              <a:solidFill>
                <a:srgbClr val="000090"/>
              </a:solidFill>
            </a:endParaRPr>
          </a:p>
          <a:p>
            <a:pPr marL="87313" algn="just">
              <a:spcBef>
                <a:spcPct val="20000"/>
              </a:spcBef>
            </a:pPr>
            <a:endParaRPr lang="es-ES_tradnl" sz="3200" b="1" dirty="0">
              <a:solidFill>
                <a:srgbClr val="000090"/>
              </a:solidFill>
              <a:latin typeface="Book Antiqua" pitchFamily="18" charset="0"/>
            </a:endParaRPr>
          </a:p>
        </p:txBody>
      </p:sp>
    </p:spTree>
    <p:extLst>
      <p:ext uri="{BB962C8B-B14F-4D97-AF65-F5344CB8AC3E}">
        <p14:creationId xmlns:p14="http://schemas.microsoft.com/office/powerpoint/2010/main" val="2127041369"/>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44034"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44035"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333375"/>
            <a:ext cx="8713787" cy="4679950"/>
          </a:xfrm>
          <a:prstGeom prst="rect">
            <a:avLst/>
          </a:prstGeom>
          <a:noFill/>
          <a:ln>
            <a:noFill/>
          </a:ln>
          <a:effectLst/>
          <a:extLst/>
        </p:spPr>
        <p:txBody>
          <a:bodyPr/>
          <a:lstStyle/>
          <a:p>
            <a:pPr marL="87313">
              <a:spcBef>
                <a:spcPct val="20000"/>
              </a:spcBef>
            </a:pPr>
            <a:r>
              <a:rPr lang="es-ES_tradnl" sz="3200" b="1">
                <a:solidFill>
                  <a:schemeClr val="tx1"/>
                </a:solidFill>
                <a:latin typeface="Calibri" pitchFamily="34" charset="0"/>
                <a:cs typeface="Arial" pitchFamily="34" charset="0"/>
              </a:rPr>
              <a:t>Valoración del peligro inminente</a:t>
            </a:r>
            <a:endParaRPr lang="es-ES_tradnl" sz="3200">
              <a:solidFill>
                <a:srgbClr val="000090"/>
              </a:solidFill>
              <a:latin typeface="Calibri" pitchFamily="34" charset="0"/>
            </a:endParaRPr>
          </a:p>
          <a:p>
            <a:pPr marL="87313" algn="just">
              <a:buFont typeface="Arial" pitchFamily="34" charset="0"/>
              <a:buChar char="•"/>
            </a:pPr>
            <a:endParaRPr lang="es-ES" sz="2800">
              <a:solidFill>
                <a:srgbClr val="000090"/>
              </a:solidFill>
            </a:endParaRPr>
          </a:p>
          <a:p>
            <a:pPr marL="87313" algn="just">
              <a:buFont typeface="Arial" pitchFamily="34" charset="0"/>
              <a:buChar char="•"/>
            </a:pPr>
            <a:r>
              <a:rPr lang="es-ES" sz="2600">
                <a:solidFill>
                  <a:srgbClr val="000090"/>
                </a:solidFill>
              </a:rPr>
              <a:t>En caso de que la respuesta sea afirmativa o que  la persona que entrevista sospeche de la existencia de tal peligro, canalizar de inmediato a una instancia competente que garantice su protección (policía, oficinas de atención y protección a víctimas u otras instancias según se trate de mujeres o personas menores de edad). </a:t>
            </a:r>
          </a:p>
          <a:p>
            <a:pPr marL="87313" algn="just"/>
            <a:endParaRPr lang="es-ES" sz="2600">
              <a:solidFill>
                <a:srgbClr val="000090"/>
              </a:solidFill>
            </a:endParaRPr>
          </a:p>
          <a:p>
            <a:pPr marL="87313" algn="just">
              <a:buFont typeface="Arial" pitchFamily="34" charset="0"/>
              <a:buChar char="•"/>
            </a:pPr>
            <a:r>
              <a:rPr lang="es-ES" sz="2600">
                <a:solidFill>
                  <a:srgbClr val="000090"/>
                </a:solidFill>
              </a:rPr>
              <a:t>A partir de este momento, este organismo de protección asume la continuidad del proceso de identificación. </a:t>
            </a:r>
            <a:endParaRPr lang="es-ES_tradnl" sz="2600">
              <a:solidFill>
                <a:srgbClr val="000090"/>
              </a:solidFill>
            </a:endParaRPr>
          </a:p>
          <a:p>
            <a:pPr marL="87313" algn="just">
              <a:buFont typeface="Arial" pitchFamily="34" charset="0"/>
              <a:buChar char="•"/>
            </a:pPr>
            <a:endParaRPr lang="es-ES_tradnl" sz="2600">
              <a:solidFill>
                <a:srgbClr val="000090"/>
              </a:solidFill>
            </a:endParaRPr>
          </a:p>
          <a:p>
            <a:pPr marL="87313" algn="just">
              <a:buFont typeface="Arial" pitchFamily="34" charset="0"/>
              <a:buChar char="•"/>
            </a:pPr>
            <a:r>
              <a:rPr lang="es-ES" sz="2600">
                <a:solidFill>
                  <a:srgbClr val="000090"/>
                </a:solidFill>
              </a:rPr>
              <a:t>Si no se detecta un peligro inminente, se continúa con el proceso de identificación.</a:t>
            </a:r>
            <a:endParaRPr lang="es-ES_tradnl" sz="2600">
              <a:solidFill>
                <a:srgbClr val="000090"/>
              </a:solidFill>
            </a:endParaRPr>
          </a:p>
          <a:p>
            <a:pPr marL="87313" algn="just"/>
            <a:r>
              <a:rPr lang="es-ES" sz="2800">
                <a:solidFill>
                  <a:srgbClr val="000090"/>
                </a:solidFill>
              </a:rPr>
              <a:t> </a:t>
            </a:r>
            <a:endParaRPr lang="es-ES_tradnl" sz="2800">
              <a:solidFill>
                <a:srgbClr val="000090"/>
              </a:solidFill>
            </a:endParaRPr>
          </a:p>
          <a:p>
            <a:pPr marL="87313" algn="just">
              <a:spcBef>
                <a:spcPct val="20000"/>
              </a:spcBef>
              <a:buFont typeface="Arial" pitchFamily="34" charset="0"/>
              <a:buChar char="•"/>
            </a:pPr>
            <a:endParaRPr lang="es-ES_tradnl" sz="3200" b="1">
              <a:solidFill>
                <a:srgbClr val="000090"/>
              </a:solidFill>
              <a:latin typeface="Book Antiqua" pitchFamily="18" charset="0"/>
            </a:endParaRPr>
          </a:p>
        </p:txBody>
      </p:sp>
    </p:spTree>
    <p:extLst>
      <p:ext uri="{BB962C8B-B14F-4D97-AF65-F5344CB8AC3E}">
        <p14:creationId xmlns:p14="http://schemas.microsoft.com/office/powerpoint/2010/main" val="628683132"/>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46082"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46083"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spcBef>
                <a:spcPct val="20000"/>
              </a:spcBef>
            </a:pPr>
            <a:r>
              <a:rPr lang="es-ES_tradnl" sz="3600" b="1">
                <a:solidFill>
                  <a:schemeClr val="tx1"/>
                </a:solidFill>
                <a:latin typeface="Calibri" pitchFamily="34" charset="0"/>
              </a:rPr>
              <a:t>Determinación de perfiles</a:t>
            </a:r>
          </a:p>
          <a:p>
            <a:pPr marL="87313" algn="just">
              <a:spcBef>
                <a:spcPct val="20000"/>
              </a:spcBef>
              <a:buFont typeface="Arial" pitchFamily="34" charset="0"/>
              <a:buChar char="•"/>
            </a:pPr>
            <a:endParaRPr lang="es-ES" sz="2800"/>
          </a:p>
          <a:p>
            <a:pPr marL="87313" algn="just">
              <a:spcBef>
                <a:spcPct val="20000"/>
              </a:spcBef>
              <a:buFont typeface="Arial" pitchFamily="34" charset="0"/>
              <a:buChar char="•"/>
            </a:pPr>
            <a:r>
              <a:rPr lang="es-ES" sz="2800">
                <a:solidFill>
                  <a:srgbClr val="000090"/>
                </a:solidFill>
              </a:rPr>
              <a:t>Para la determinación de la existencia de un perfil de vulnerabilidad el siguiente paso es la realización de una entrevista individual</a:t>
            </a:r>
            <a:r>
              <a:rPr lang="es-ES_tradnl" sz="2800">
                <a:solidFill>
                  <a:srgbClr val="000090"/>
                </a:solidFill>
              </a:rPr>
              <a:t> </a:t>
            </a:r>
          </a:p>
          <a:p>
            <a:pPr marL="87313" algn="just">
              <a:spcBef>
                <a:spcPct val="20000"/>
              </a:spcBef>
            </a:pPr>
            <a:endParaRPr lang="es-ES_tradnl" sz="2800">
              <a:solidFill>
                <a:srgbClr val="000090"/>
              </a:solidFill>
            </a:endParaRPr>
          </a:p>
          <a:p>
            <a:pPr marL="87313" algn="just">
              <a:spcBef>
                <a:spcPct val="20000"/>
              </a:spcBef>
              <a:buFont typeface="Arial" pitchFamily="34" charset="0"/>
              <a:buChar char="•"/>
            </a:pPr>
            <a:r>
              <a:rPr lang="es-ES_tradnl" sz="2800">
                <a:solidFill>
                  <a:srgbClr val="000090"/>
                </a:solidFill>
              </a:rPr>
              <a:t>Al determinar los perfiles es necesario tomar en cuenta que estos </a:t>
            </a:r>
            <a:r>
              <a:rPr lang="es-ES" sz="2800">
                <a:solidFill>
                  <a:srgbClr val="000090"/>
                </a:solidFill>
              </a:rPr>
              <a:t>no son mutuamente excluyentes. Las personas pueden calificar para varios perfiles simultáneamente y, por lo tanto, tener necesidades múltiples.</a:t>
            </a:r>
            <a:r>
              <a:rPr lang="es-ES_tradnl" sz="2800">
                <a:solidFill>
                  <a:srgbClr val="000090"/>
                </a:solidFill>
              </a:rPr>
              <a:t> </a:t>
            </a:r>
            <a:endParaRPr lang="es-ES_tradnl" sz="2600">
              <a:solidFill>
                <a:srgbClr val="000090"/>
              </a:solidFill>
              <a:latin typeface="Book Antiqua" pitchFamily="18" charset="0"/>
            </a:endParaRPr>
          </a:p>
        </p:txBody>
      </p:sp>
    </p:spTree>
    <p:extLst>
      <p:ext uri="{BB962C8B-B14F-4D97-AF65-F5344CB8AC3E}">
        <p14:creationId xmlns:p14="http://schemas.microsoft.com/office/powerpoint/2010/main" val="3879605467"/>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48130"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48131"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r>
              <a:rPr lang="es-ES" sz="3200" b="1" dirty="0">
                <a:solidFill>
                  <a:schemeClr val="tx1"/>
                </a:solidFill>
                <a:latin typeface="Calibri" pitchFamily="34" charset="0"/>
              </a:rPr>
              <a:t>Perfil víctima o posible </a:t>
            </a:r>
            <a:r>
              <a:rPr lang="es-ES" sz="3200" b="1" dirty="0" smtClean="0">
                <a:solidFill>
                  <a:schemeClr val="tx1"/>
                </a:solidFill>
                <a:latin typeface="Calibri" pitchFamily="34" charset="0"/>
              </a:rPr>
              <a:t>víctima </a:t>
            </a:r>
            <a:r>
              <a:rPr lang="es-ES" sz="3200" b="1" dirty="0">
                <a:solidFill>
                  <a:schemeClr val="tx1"/>
                </a:solidFill>
                <a:latin typeface="Calibri" pitchFamily="34" charset="0"/>
              </a:rPr>
              <a:t>de trata de personas.</a:t>
            </a:r>
            <a:endParaRPr lang="es-ES_tradnl" sz="3200" b="1" dirty="0">
              <a:solidFill>
                <a:schemeClr val="tx1"/>
              </a:solidFill>
              <a:latin typeface="Calibri" pitchFamily="34" charset="0"/>
            </a:endParaRPr>
          </a:p>
          <a:p>
            <a:pPr algn="just"/>
            <a:endParaRPr lang="es-ES_tradnl" sz="2200" dirty="0">
              <a:solidFill>
                <a:srgbClr val="000090"/>
              </a:solidFill>
            </a:endParaRPr>
          </a:p>
          <a:p>
            <a:pPr algn="just">
              <a:buFont typeface="Wingdings" pitchFamily="2" charset="2"/>
              <a:buChar char="ü"/>
            </a:pPr>
            <a:r>
              <a:rPr lang="es-ES_tradnl" sz="2200" dirty="0">
                <a:solidFill>
                  <a:srgbClr val="000090"/>
                </a:solidFill>
              </a:rPr>
              <a:t>Recibió oferta de trabajo o estudio pero desconoce lugar donde va a trabajar o estudiar o a las personas que la contrataron o le hicieron la oferta.</a:t>
            </a:r>
          </a:p>
          <a:p>
            <a:pPr algn="just">
              <a:buFont typeface="Wingdings" pitchFamily="2" charset="2"/>
              <a:buChar char="ü"/>
            </a:pPr>
            <a:r>
              <a:rPr lang="es-ES_tradnl" sz="2200" dirty="0">
                <a:solidFill>
                  <a:srgbClr val="000090"/>
                </a:solidFill>
              </a:rPr>
              <a:t>La persona que le hizo el ofrecimiento le facilitó los medios para su traslado, incluyendo documentación de viaje.</a:t>
            </a:r>
          </a:p>
          <a:p>
            <a:pPr algn="just">
              <a:buFont typeface="Wingdings" pitchFamily="2" charset="2"/>
              <a:buChar char="ü"/>
            </a:pPr>
            <a:r>
              <a:rPr lang="es-ES_tradnl" sz="2200" dirty="0">
                <a:solidFill>
                  <a:srgbClr val="000090"/>
                </a:solidFill>
              </a:rPr>
              <a:t>La persona que la traslada o la acoge le quitó sus documentos de identificación y viaje.</a:t>
            </a:r>
          </a:p>
          <a:p>
            <a:pPr algn="just">
              <a:buFont typeface="Wingdings" pitchFamily="2" charset="2"/>
              <a:buChar char="ü"/>
            </a:pPr>
            <a:r>
              <a:rPr lang="es-SV" sz="2200" dirty="0">
                <a:solidFill>
                  <a:srgbClr val="000090"/>
                </a:solidFill>
              </a:rPr>
              <a:t>Ha estado sometida a control y/o vigilancia.</a:t>
            </a:r>
            <a:endParaRPr lang="es-ES_tradnl" sz="2200" dirty="0">
              <a:solidFill>
                <a:srgbClr val="000090"/>
              </a:solidFill>
            </a:endParaRPr>
          </a:p>
          <a:p>
            <a:pPr algn="just">
              <a:buFont typeface="Wingdings" pitchFamily="2" charset="2"/>
              <a:buChar char="ü"/>
            </a:pPr>
            <a:r>
              <a:rPr lang="es-SV" sz="2200" dirty="0">
                <a:solidFill>
                  <a:srgbClr val="000090"/>
                </a:solidFill>
              </a:rPr>
              <a:t>Se le ha mantenido bajo amenazas constantes contra ella y/o sus familiares.</a:t>
            </a:r>
            <a:endParaRPr lang="es-ES_tradnl" sz="2200" dirty="0">
              <a:solidFill>
                <a:srgbClr val="000090"/>
              </a:solidFill>
            </a:endParaRPr>
          </a:p>
          <a:p>
            <a:pPr algn="just">
              <a:buFont typeface="Wingdings" pitchFamily="2" charset="2"/>
              <a:buChar char="ü"/>
            </a:pPr>
            <a:r>
              <a:rPr lang="es-SV" sz="2200" dirty="0">
                <a:solidFill>
                  <a:srgbClr val="000090"/>
                </a:solidFill>
              </a:rPr>
              <a:t>Se ha visto obligada a trabajar en una actividad diferente a la que le prometieron o en condiciones diferentes a las prometidas y contra su voluntad.</a:t>
            </a:r>
            <a:endParaRPr lang="es-ES_tradnl" sz="2200" dirty="0">
              <a:solidFill>
                <a:srgbClr val="000090"/>
              </a:solidFill>
            </a:endParaRPr>
          </a:p>
          <a:p>
            <a:pPr algn="just">
              <a:spcBef>
                <a:spcPct val="20000"/>
              </a:spcBef>
            </a:pPr>
            <a:endParaRPr lang="es-ES_tradnl" sz="2600" dirty="0">
              <a:solidFill>
                <a:srgbClr val="000090"/>
              </a:solidFill>
              <a:latin typeface="Book Antiqua" pitchFamily="18" charset="0"/>
            </a:endParaRPr>
          </a:p>
        </p:txBody>
      </p:sp>
    </p:spTree>
    <p:extLst>
      <p:ext uri="{BB962C8B-B14F-4D97-AF65-F5344CB8AC3E}">
        <p14:creationId xmlns:p14="http://schemas.microsoft.com/office/powerpoint/2010/main" val="1840870213"/>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50178"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50179"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342900" indent="-342900" algn="just">
              <a:buFont typeface="Wingdings" pitchFamily="2" charset="2"/>
              <a:buChar char="ü"/>
            </a:pPr>
            <a:r>
              <a:rPr lang="es-SV" sz="2400">
                <a:solidFill>
                  <a:srgbClr val="000090"/>
                </a:solidFill>
              </a:rPr>
              <a:t>Se le tiene obligada/o a trabajar para saldar una deuda.</a:t>
            </a:r>
          </a:p>
          <a:p>
            <a:pPr marL="342900" indent="-342900" algn="just"/>
            <a:endParaRPr lang="es-ES_tradnl" sz="2400">
              <a:solidFill>
                <a:srgbClr val="000090"/>
              </a:solidFill>
            </a:endParaRPr>
          </a:p>
          <a:p>
            <a:pPr marL="342900" indent="-342900" algn="just">
              <a:buFont typeface="Wingdings" pitchFamily="2" charset="2"/>
              <a:buChar char="ü"/>
            </a:pPr>
            <a:r>
              <a:rPr lang="es-ES_tradnl" sz="2400">
                <a:solidFill>
                  <a:srgbClr val="000090"/>
                </a:solidFill>
              </a:rPr>
              <a:t>Ha estado sometida a situación de explotación.</a:t>
            </a:r>
          </a:p>
          <a:p>
            <a:pPr marL="342900" indent="-342900" algn="just"/>
            <a:endParaRPr lang="es-ES_tradnl" sz="2400">
              <a:solidFill>
                <a:srgbClr val="000090"/>
              </a:solidFill>
            </a:endParaRPr>
          </a:p>
          <a:p>
            <a:pPr marL="342900" indent="-342900" algn="just">
              <a:buFont typeface="Wingdings" pitchFamily="2" charset="2"/>
              <a:buChar char="ü"/>
            </a:pPr>
            <a:r>
              <a:rPr lang="es-ES_tradnl" sz="2400">
                <a:solidFill>
                  <a:srgbClr val="000090"/>
                </a:solidFill>
              </a:rPr>
              <a:t>Ha estado coaccionada a participar en actividades ilícitas.</a:t>
            </a:r>
          </a:p>
          <a:p>
            <a:pPr marL="342900" indent="-342900" algn="just"/>
            <a:endParaRPr lang="es-ES_tradnl" sz="2400">
              <a:solidFill>
                <a:srgbClr val="000090"/>
              </a:solidFill>
            </a:endParaRPr>
          </a:p>
          <a:p>
            <a:pPr marL="342900" indent="-342900" algn="just">
              <a:buFont typeface="Wingdings" pitchFamily="2" charset="2"/>
              <a:buChar char="ü"/>
            </a:pPr>
            <a:r>
              <a:rPr lang="es-ES_tradnl" sz="2400">
                <a:solidFill>
                  <a:srgbClr val="000090"/>
                </a:solidFill>
              </a:rPr>
              <a:t>Ha recibido maltrato físico, sexual y/o psicológico con el propósito de mantener su sometimiento y coaccionar su libertad.</a:t>
            </a:r>
          </a:p>
          <a:p>
            <a:pPr marL="342900" indent="-342900" algn="just"/>
            <a:endParaRPr lang="es-ES_tradnl" sz="2400">
              <a:solidFill>
                <a:srgbClr val="000090"/>
              </a:solidFill>
            </a:endParaRPr>
          </a:p>
          <a:p>
            <a:pPr marL="342900" indent="-342900" algn="just">
              <a:buFont typeface="Wingdings" pitchFamily="2" charset="2"/>
              <a:buChar char="ü"/>
            </a:pPr>
            <a:r>
              <a:rPr lang="es-ES_tradnl" sz="2400">
                <a:solidFill>
                  <a:srgbClr val="000090"/>
                </a:solidFill>
              </a:rPr>
              <a:t>Fue secuestrada en su lugar de origen y luego trasladada  y explotada.</a:t>
            </a:r>
          </a:p>
          <a:p>
            <a:pPr marL="342900" indent="-342900" algn="just"/>
            <a:endParaRPr lang="es-ES_tradnl" sz="2400">
              <a:solidFill>
                <a:srgbClr val="000090"/>
              </a:solidFill>
            </a:endParaRPr>
          </a:p>
          <a:p>
            <a:pPr marL="342900" indent="-342900" algn="just">
              <a:buFont typeface="Wingdings" pitchFamily="2" charset="2"/>
              <a:buChar char="ü"/>
            </a:pPr>
            <a:r>
              <a:rPr lang="es-ES_tradnl" sz="2400">
                <a:solidFill>
                  <a:srgbClr val="000090"/>
                </a:solidFill>
              </a:rPr>
              <a:t>Hubo aprovechamiento de una situación de vulnerabilidad por parte de un tercero (pobreza, marginación, falta de oportunidades o desempleo).</a:t>
            </a:r>
          </a:p>
          <a:p>
            <a:pPr marL="342900" indent="-342900" algn="just">
              <a:spcBef>
                <a:spcPct val="20000"/>
              </a:spcBef>
              <a:buFont typeface="Arial" pitchFamily="34" charset="0"/>
              <a:buChar char="•"/>
            </a:pPr>
            <a:endParaRPr lang="es-ES_tradnl" sz="2600">
              <a:solidFill>
                <a:srgbClr val="000090"/>
              </a:solidFill>
              <a:latin typeface="Book Antiqua" pitchFamily="18" charset="0"/>
            </a:endParaRPr>
          </a:p>
        </p:txBody>
      </p:sp>
    </p:spTree>
    <p:extLst>
      <p:ext uri="{BB962C8B-B14F-4D97-AF65-F5344CB8AC3E}">
        <p14:creationId xmlns:p14="http://schemas.microsoft.com/office/powerpoint/2010/main" val="2966216177"/>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52226"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52227"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r>
              <a:rPr lang="es-ES" sz="3200" b="1">
                <a:solidFill>
                  <a:schemeClr val="tx1"/>
                </a:solidFill>
                <a:latin typeface="Calibri" pitchFamily="34" charset="0"/>
              </a:rPr>
              <a:t>Perfil niño, niña y adolescentes migrante no acompañado/a y/o separado/a</a:t>
            </a:r>
            <a:endParaRPr lang="es-ES_tradnl" sz="3200" b="1">
              <a:solidFill>
                <a:schemeClr val="tx1"/>
              </a:solidFill>
              <a:latin typeface="Calibri" pitchFamily="34" charset="0"/>
            </a:endParaRPr>
          </a:p>
          <a:p>
            <a:r>
              <a:rPr lang="es-ES" sz="2800"/>
              <a:t> </a:t>
            </a:r>
            <a:endParaRPr lang="es-ES_tradnl" sz="2800"/>
          </a:p>
          <a:p>
            <a:pPr algn="just">
              <a:buFont typeface="Wingdings" pitchFamily="2" charset="2"/>
              <a:buChar char="ü"/>
            </a:pPr>
            <a:r>
              <a:rPr lang="es-ES_tradnl" sz="3200">
                <a:solidFill>
                  <a:srgbClr val="000090"/>
                </a:solidFill>
              </a:rPr>
              <a:t>Viaja solo o separado.</a:t>
            </a:r>
          </a:p>
          <a:p>
            <a:pPr algn="just"/>
            <a:endParaRPr lang="es-ES_tradnl" sz="3200">
              <a:solidFill>
                <a:srgbClr val="000090"/>
              </a:solidFill>
            </a:endParaRPr>
          </a:p>
          <a:p>
            <a:pPr algn="just">
              <a:buFont typeface="Wingdings" pitchFamily="2" charset="2"/>
              <a:buChar char="ü"/>
            </a:pPr>
            <a:r>
              <a:rPr lang="es-ES_tradnl" sz="3200">
                <a:solidFill>
                  <a:srgbClr val="000090"/>
                </a:solidFill>
              </a:rPr>
              <a:t>Viaja o se encuentra con una  persona adulta a quien no le corresponde el cuidado o la tutela.</a:t>
            </a:r>
          </a:p>
          <a:p>
            <a:pPr algn="just"/>
            <a:endParaRPr lang="es-ES_tradnl" sz="3200">
              <a:solidFill>
                <a:srgbClr val="000090"/>
              </a:solidFill>
            </a:endParaRPr>
          </a:p>
          <a:p>
            <a:pPr algn="just">
              <a:buFont typeface="Wingdings" pitchFamily="2" charset="2"/>
              <a:buChar char="ü"/>
            </a:pPr>
            <a:r>
              <a:rPr lang="es-ES_tradnl" sz="3200">
                <a:solidFill>
                  <a:srgbClr val="000090"/>
                </a:solidFill>
              </a:rPr>
              <a:t>Ha sido víctima de violaciones a sus derechos (robo, violación sexual, maltrato, explotación u otros).</a:t>
            </a:r>
          </a:p>
          <a:p>
            <a:pPr algn="just">
              <a:spcBef>
                <a:spcPct val="20000"/>
              </a:spcBef>
              <a:buFont typeface="Arial" pitchFamily="34" charset="0"/>
              <a:buChar char="•"/>
            </a:pPr>
            <a:endParaRPr lang="es-ES" sz="2800"/>
          </a:p>
        </p:txBody>
      </p:sp>
    </p:spTree>
    <p:extLst>
      <p:ext uri="{BB962C8B-B14F-4D97-AF65-F5344CB8AC3E}">
        <p14:creationId xmlns:p14="http://schemas.microsoft.com/office/powerpoint/2010/main" val="1253255034"/>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54274"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54275"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54276" name="Rectangle 8"/>
          <p:cNvSpPr>
            <a:spLocks noChangeArrowheads="1"/>
          </p:cNvSpPr>
          <p:nvPr/>
        </p:nvSpPr>
        <p:spPr bwMode="auto">
          <a:xfrm>
            <a:off x="179388" y="260350"/>
            <a:ext cx="8713787"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sz="2800" b="1">
                <a:solidFill>
                  <a:schemeClr val="tx1"/>
                </a:solidFill>
              </a:rPr>
              <a:t>Perfil posible persona refugiada / solicitante de asilo</a:t>
            </a:r>
            <a:endParaRPr lang="es-ES_tradnl" sz="2800" b="1">
              <a:solidFill>
                <a:schemeClr val="tx1"/>
              </a:solidFill>
            </a:endParaRPr>
          </a:p>
        </p:txBody>
      </p:sp>
      <p:sp>
        <p:nvSpPr>
          <p:cNvPr id="2" name="Rectángulo 1"/>
          <p:cNvSpPr/>
          <p:nvPr/>
        </p:nvSpPr>
        <p:spPr>
          <a:xfrm>
            <a:off x="323850" y="1268413"/>
            <a:ext cx="8280400" cy="6124575"/>
          </a:xfrm>
          <a:prstGeom prst="rect">
            <a:avLst/>
          </a:prstGeom>
        </p:spPr>
        <p:txBody>
          <a:bodyPr>
            <a:spAutoFit/>
          </a:bodyPr>
          <a:lstStyle/>
          <a:p>
            <a:pPr marL="457200" indent="-457200" algn="just">
              <a:buFont typeface="Wingdings" pitchFamily="2" charset="2"/>
              <a:buChar char="ü"/>
            </a:pPr>
            <a:r>
              <a:rPr lang="es-ES_tradnl" sz="2800">
                <a:solidFill>
                  <a:srgbClr val="000090"/>
                </a:solidFill>
              </a:rPr>
              <a:t>Tuvo que salir forzadamente de su lugar de origen por persecución por motivos de raza, religión, nacionalidad, pertenencia a determinado grupo social u opiniones políticas, o porque su vida, seguridad o libertad han sido amenazadas por la violencia generalizada, la agresión extranjera, los conflictos internos, la violación masiva de los derechos humanos u otras circunstancias que hayan perturbado gravemente el orden público.</a:t>
            </a:r>
          </a:p>
          <a:p>
            <a:pPr marL="457200" indent="-457200" algn="just">
              <a:buFont typeface="Wingdings" pitchFamily="2" charset="2"/>
              <a:buChar char="ü"/>
            </a:pPr>
            <a:r>
              <a:rPr lang="es-ES_tradnl" sz="2800">
                <a:solidFill>
                  <a:srgbClr val="000090"/>
                </a:solidFill>
              </a:rPr>
              <a:t>Solicita la condición de refugiado/a.</a:t>
            </a:r>
          </a:p>
          <a:p>
            <a:pPr marL="457200" indent="-457200" algn="just">
              <a:buFont typeface="Wingdings" pitchFamily="2" charset="2"/>
              <a:buChar char="ü"/>
            </a:pPr>
            <a:r>
              <a:rPr lang="es-ES_tradnl" sz="2800">
                <a:solidFill>
                  <a:srgbClr val="000090"/>
                </a:solidFill>
              </a:rPr>
              <a:t>Manifiesta tener temor de regresar a su país o de ser perseguida/o.</a:t>
            </a:r>
          </a:p>
          <a:p>
            <a:pPr marL="457200" indent="-457200" algn="just"/>
            <a:r>
              <a:rPr lang="es-ES" sz="2800">
                <a:solidFill>
                  <a:srgbClr val="000090"/>
                </a:solidFill>
              </a:rPr>
              <a:t> </a:t>
            </a:r>
            <a:endParaRPr lang="es-ES_tradnl" sz="2800">
              <a:solidFill>
                <a:srgbClr val="000090"/>
              </a:solidFill>
            </a:endParaRPr>
          </a:p>
        </p:txBody>
      </p:sp>
    </p:spTree>
    <p:extLst>
      <p:ext uri="{BB962C8B-B14F-4D97-AF65-F5344CB8AC3E}">
        <p14:creationId xmlns:p14="http://schemas.microsoft.com/office/powerpoint/2010/main" val="1739603686"/>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type="body" idx="4294967295"/>
          </p:nvPr>
        </p:nvSpPr>
        <p:spPr>
          <a:xfrm>
            <a:off x="179388" y="1417638"/>
            <a:ext cx="8678862" cy="5035550"/>
          </a:xfrm>
        </p:spPr>
        <p:txBody>
          <a:bodyPr>
            <a:normAutofit/>
          </a:bodyPr>
          <a:lstStyle/>
          <a:p>
            <a:pPr marL="355600" indent="-355600" algn="just" eaLnBrk="1" hangingPunct="1">
              <a:buFontTx/>
              <a:buNone/>
              <a:tabLst>
                <a:tab pos="273050" algn="l"/>
              </a:tabLst>
              <a:defRPr/>
            </a:pPr>
            <a:r>
              <a:rPr lang="es-MX" sz="3000" b="1" u="sng" dirty="0" smtClean="0">
                <a:solidFill>
                  <a:srgbClr val="000066"/>
                </a:solidFill>
                <a:latin typeface="Gill Sans MT" charset="0"/>
                <a:cs typeface="+mn-cs"/>
              </a:rPr>
              <a:t>VULNERABILIDAD</a:t>
            </a:r>
          </a:p>
          <a:p>
            <a:pPr marL="355600" indent="-355600" algn="just" eaLnBrk="1" hangingPunct="1">
              <a:tabLst>
                <a:tab pos="273050" algn="l"/>
              </a:tabLst>
              <a:defRPr/>
            </a:pPr>
            <a:r>
              <a:rPr lang="es-MX" sz="3000" dirty="0" smtClean="0">
                <a:solidFill>
                  <a:srgbClr val="000066"/>
                </a:solidFill>
                <a:latin typeface="Gill Sans MT" charset="0"/>
                <a:cs typeface="+mn-cs"/>
              </a:rPr>
              <a:t>Construcción histórica y social… las condiciones de vulnerabilidad se construyen. Por eso hablamos de “condiciones de vulnerabilidad”.</a:t>
            </a:r>
          </a:p>
          <a:p>
            <a:pPr marL="355600" indent="-355600" algn="just" eaLnBrk="1" hangingPunct="1">
              <a:tabLst>
                <a:tab pos="273050" algn="l"/>
              </a:tabLst>
              <a:defRPr/>
            </a:pPr>
            <a:r>
              <a:rPr lang="es-MX" sz="3000" dirty="0" smtClean="0">
                <a:solidFill>
                  <a:srgbClr val="000066"/>
                </a:solidFill>
                <a:latin typeface="Gill Sans MT" charset="0"/>
              </a:rPr>
              <a:t>Relacionada con la naturaleza humana, con la vida…</a:t>
            </a:r>
          </a:p>
          <a:p>
            <a:pPr marL="355600" indent="-355600" algn="just" eaLnBrk="1" hangingPunct="1">
              <a:tabLst>
                <a:tab pos="273050" algn="l"/>
              </a:tabLst>
              <a:defRPr/>
            </a:pPr>
            <a:r>
              <a:rPr lang="es-MX" sz="3000" dirty="0" smtClean="0">
                <a:solidFill>
                  <a:srgbClr val="000066"/>
                </a:solidFill>
                <a:latin typeface="Gill Sans MT" charset="0"/>
                <a:cs typeface="+mn-cs"/>
              </a:rPr>
              <a:t>Relacionada con la necesidad de cuidado</a:t>
            </a:r>
          </a:p>
          <a:p>
            <a:pPr marL="355600" indent="-355600" algn="just">
              <a:tabLst>
                <a:tab pos="273050" algn="l"/>
              </a:tabLst>
              <a:defRPr/>
            </a:pPr>
            <a:r>
              <a:rPr lang="es-MX" sz="2800" dirty="0" smtClean="0">
                <a:solidFill>
                  <a:srgbClr val="000066"/>
                </a:solidFill>
                <a:latin typeface="Gill Sans MT" charset="0"/>
              </a:rPr>
              <a:t>Tiene </a:t>
            </a:r>
            <a:r>
              <a:rPr lang="es-MX" sz="2800" dirty="0">
                <a:solidFill>
                  <a:srgbClr val="000066"/>
                </a:solidFill>
                <a:latin typeface="Gill Sans MT" charset="0"/>
              </a:rPr>
              <a:t>2 elementos:</a:t>
            </a:r>
          </a:p>
          <a:p>
            <a:pPr marL="355600" indent="-355600" algn="just">
              <a:buFontTx/>
              <a:buAutoNum type="alphaLcParenR"/>
              <a:tabLst>
                <a:tab pos="273050" algn="l"/>
              </a:tabLst>
              <a:defRPr/>
            </a:pPr>
            <a:r>
              <a:rPr lang="es-MX" sz="2800" b="1" dirty="0">
                <a:solidFill>
                  <a:srgbClr val="000066"/>
                </a:solidFill>
                <a:latin typeface="Gill Sans MT" charset="0"/>
              </a:rPr>
              <a:t>Externo.-</a:t>
            </a:r>
            <a:r>
              <a:rPr lang="es-MX" sz="2800" dirty="0">
                <a:solidFill>
                  <a:srgbClr val="000066"/>
                </a:solidFill>
                <a:latin typeface="Gill Sans MT" charset="0"/>
              </a:rPr>
              <a:t> riesgos, presión.</a:t>
            </a:r>
          </a:p>
          <a:p>
            <a:pPr marL="355600" indent="-355600" algn="just">
              <a:buFontTx/>
              <a:buAutoNum type="alphaLcParenR"/>
              <a:tabLst>
                <a:tab pos="273050" algn="l"/>
              </a:tabLst>
              <a:defRPr/>
            </a:pPr>
            <a:r>
              <a:rPr lang="es-MX" sz="2800" b="1" dirty="0">
                <a:solidFill>
                  <a:srgbClr val="000066"/>
                </a:solidFill>
                <a:latin typeface="Gill Sans MT" charset="0"/>
              </a:rPr>
              <a:t>Interno.-</a:t>
            </a:r>
            <a:r>
              <a:rPr lang="es-MX" sz="2800" dirty="0">
                <a:solidFill>
                  <a:srgbClr val="000066"/>
                </a:solidFill>
                <a:latin typeface="Gill Sans MT" charset="0"/>
              </a:rPr>
              <a:t> indefensión, falta de medios.</a:t>
            </a:r>
          </a:p>
          <a:p>
            <a:pPr marL="355600" indent="-355600" algn="just" eaLnBrk="1" hangingPunct="1">
              <a:tabLst>
                <a:tab pos="273050" algn="l"/>
              </a:tabLst>
              <a:defRPr/>
            </a:pPr>
            <a:endParaRPr lang="es-MX" sz="3000" dirty="0" smtClean="0">
              <a:solidFill>
                <a:srgbClr val="000066"/>
              </a:solidFill>
              <a:latin typeface="Gill Sans MT" charset="0"/>
              <a:cs typeface="+mn-cs"/>
            </a:endParaRPr>
          </a:p>
        </p:txBody>
      </p:sp>
      <p:sp>
        <p:nvSpPr>
          <p:cNvPr id="5123" name="Rectangle 3"/>
          <p:cNvSpPr>
            <a:spLocks noChangeArrowheads="1"/>
          </p:cNvSpPr>
          <p:nvPr/>
        </p:nvSpPr>
        <p:spPr bwMode="auto">
          <a:xfrm>
            <a:off x="468313" y="404813"/>
            <a:ext cx="8435975"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r" defTabSz="457200">
              <a:defRPr/>
            </a:pPr>
            <a:r>
              <a:rPr lang="es-CR" sz="3200" b="1">
                <a:solidFill>
                  <a:prstClr val="white"/>
                </a:solidFill>
                <a:latin typeface="Candara" charset="0"/>
              </a:rPr>
              <a:t>CONCEPTOS BÁSICOS</a:t>
            </a:r>
            <a:endParaRPr lang="en-US" sz="2800" b="1">
              <a:solidFill>
                <a:prstClr val="white"/>
              </a:solidFill>
              <a:latin typeface="Candara" charset="0"/>
            </a:endParaRPr>
          </a:p>
        </p:txBody>
      </p:sp>
    </p:spTree>
    <p:extLst>
      <p:ext uri="{BB962C8B-B14F-4D97-AF65-F5344CB8AC3E}">
        <p14:creationId xmlns:p14="http://schemas.microsoft.com/office/powerpoint/2010/main" val="8984386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56322"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56323"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r>
              <a:rPr lang="es-ES" sz="2800" b="1">
                <a:solidFill>
                  <a:schemeClr val="tx1"/>
                </a:solidFill>
              </a:rPr>
              <a:t>Perfil persona en situación de riesgo</a:t>
            </a:r>
            <a:endParaRPr lang="es-ES_tradnl" sz="2800" b="1">
              <a:solidFill>
                <a:schemeClr val="tx1"/>
              </a:solidFill>
            </a:endParaRPr>
          </a:p>
          <a:p>
            <a:pPr algn="just">
              <a:buFont typeface="Wingdings" pitchFamily="2" charset="2"/>
              <a:buChar char="ü"/>
            </a:pPr>
            <a:endParaRPr lang="es-ES_tradnl" sz="2000">
              <a:solidFill>
                <a:srgbClr val="000090"/>
              </a:solidFill>
            </a:endParaRPr>
          </a:p>
          <a:p>
            <a:pPr algn="just">
              <a:buFont typeface="Wingdings" pitchFamily="2" charset="2"/>
              <a:buChar char="ü"/>
            </a:pPr>
            <a:r>
              <a:rPr lang="es-ES_tradnl" sz="2200">
                <a:solidFill>
                  <a:srgbClr val="000090"/>
                </a:solidFill>
              </a:rPr>
              <a:t>Su tránsito migratorio ha sido largo y de riesgo para su integridad física y emocional.</a:t>
            </a:r>
          </a:p>
          <a:p>
            <a:pPr algn="just">
              <a:buFont typeface="Wingdings" pitchFamily="2" charset="2"/>
              <a:buChar char="ü"/>
            </a:pPr>
            <a:r>
              <a:rPr lang="es-ES_tradnl" sz="2200">
                <a:solidFill>
                  <a:srgbClr val="000090"/>
                </a:solidFill>
              </a:rPr>
              <a:t>Ha sufrido asaltos, robos, violencia sexual, maltratos, secuestros, extorsiones, entre otros.</a:t>
            </a:r>
          </a:p>
          <a:p>
            <a:pPr algn="just">
              <a:buFont typeface="Wingdings" pitchFamily="2" charset="2"/>
              <a:buChar char="ü"/>
            </a:pPr>
            <a:r>
              <a:rPr lang="es-ES_tradnl" sz="2200">
                <a:solidFill>
                  <a:srgbClr val="000090"/>
                </a:solidFill>
              </a:rPr>
              <a:t>No conoce el idioma ni las costumbres locales.</a:t>
            </a:r>
          </a:p>
          <a:p>
            <a:pPr algn="just">
              <a:buFont typeface="Wingdings" pitchFamily="2" charset="2"/>
              <a:buChar char="ü"/>
            </a:pPr>
            <a:r>
              <a:rPr lang="es-ES_tradnl" sz="2200">
                <a:solidFill>
                  <a:srgbClr val="000090"/>
                </a:solidFill>
              </a:rPr>
              <a:t>Esta varado/a, en condición de desarraigo, sin posibilidad de comunicarse y sin recursos.</a:t>
            </a:r>
          </a:p>
          <a:p>
            <a:pPr algn="just">
              <a:buFont typeface="Wingdings" pitchFamily="2" charset="2"/>
              <a:buChar char="ü"/>
            </a:pPr>
            <a:r>
              <a:rPr lang="es-ES_tradnl" sz="2200">
                <a:solidFill>
                  <a:srgbClr val="000090"/>
                </a:solidFill>
              </a:rPr>
              <a:t>Ha sido desplazada forzosamente por razones de desastre natural o factores climáticos.</a:t>
            </a:r>
          </a:p>
          <a:p>
            <a:pPr algn="just">
              <a:buFont typeface="Wingdings" pitchFamily="2" charset="2"/>
              <a:buChar char="ü"/>
            </a:pPr>
            <a:r>
              <a:rPr lang="es-ES_tradnl" sz="2200">
                <a:solidFill>
                  <a:srgbClr val="000090"/>
                </a:solidFill>
              </a:rPr>
              <a:t>Mujer sola, en estado de embarazo y sin recursos de apoyo, especialmente adolescentes.</a:t>
            </a:r>
          </a:p>
          <a:p>
            <a:pPr algn="just">
              <a:buFont typeface="Wingdings" pitchFamily="2" charset="2"/>
              <a:buChar char="ü"/>
            </a:pPr>
            <a:r>
              <a:rPr lang="es-ES_tradnl" sz="2200">
                <a:solidFill>
                  <a:srgbClr val="000090"/>
                </a:solidFill>
              </a:rPr>
              <a:t>Sufre desnutrición, insolación, heridas graves producto de las condiciones riesgosas del viaje.</a:t>
            </a:r>
          </a:p>
          <a:p>
            <a:pPr algn="just">
              <a:buFont typeface="Wingdings" pitchFamily="2" charset="2"/>
              <a:buChar char="ü"/>
            </a:pPr>
            <a:r>
              <a:rPr lang="es-ES_tradnl" sz="2200">
                <a:solidFill>
                  <a:srgbClr val="000090"/>
                </a:solidFill>
              </a:rPr>
              <a:t>Ha estado a expensas de una red de tráfico ilícito de migrantes.</a:t>
            </a:r>
          </a:p>
          <a:p>
            <a:pPr algn="just">
              <a:buFont typeface="Wingdings" pitchFamily="2" charset="2"/>
              <a:buChar char="ü"/>
            </a:pPr>
            <a:r>
              <a:rPr lang="es-ES_tradnl" sz="2200">
                <a:solidFill>
                  <a:srgbClr val="000090"/>
                </a:solidFill>
              </a:rPr>
              <a:t>Está enferma o herida, es persona con discapacidad o adulta mayor viajando no acompañada que requiere protección.</a:t>
            </a:r>
          </a:p>
          <a:p>
            <a:pPr algn="just">
              <a:spcBef>
                <a:spcPct val="20000"/>
              </a:spcBef>
              <a:buFont typeface="Arial" pitchFamily="34" charset="0"/>
              <a:buChar char="•"/>
            </a:pPr>
            <a:endParaRPr lang="es-ES_tradnl" sz="2600">
              <a:solidFill>
                <a:srgbClr val="000090"/>
              </a:solidFill>
              <a:latin typeface="Book Antiqua" pitchFamily="18" charset="0"/>
            </a:endParaRPr>
          </a:p>
        </p:txBody>
      </p:sp>
    </p:spTree>
    <p:extLst>
      <p:ext uri="{BB962C8B-B14F-4D97-AF65-F5344CB8AC3E}">
        <p14:creationId xmlns:p14="http://schemas.microsoft.com/office/powerpoint/2010/main" val="207670308"/>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Marcador de contenido 2"/>
          <p:cNvSpPr>
            <a:spLocks noGrp="1"/>
          </p:cNvSpPr>
          <p:nvPr>
            <p:ph idx="1"/>
          </p:nvPr>
        </p:nvSpPr>
        <p:spPr>
          <a:xfrm>
            <a:off x="468313" y="1125538"/>
            <a:ext cx="8229600" cy="4525962"/>
          </a:xfrm>
        </p:spPr>
        <p:txBody>
          <a:bodyPr/>
          <a:lstStyle/>
          <a:p>
            <a:pPr marL="0" indent="0">
              <a:buFont typeface="Arial" pitchFamily="34" charset="0"/>
              <a:buNone/>
            </a:pPr>
            <a:endParaRPr lang="es-ES" b="1" smtClean="0">
              <a:ea typeface="ＭＳ Ｐゴシック" pitchFamily="34" charset="-128"/>
            </a:endParaRPr>
          </a:p>
          <a:p>
            <a:pPr marL="0" indent="0">
              <a:buFont typeface="Arial" pitchFamily="34" charset="0"/>
              <a:buNone/>
            </a:pPr>
            <a:endParaRPr lang="es-ES" b="1" smtClean="0">
              <a:ea typeface="ＭＳ Ｐゴシック" pitchFamily="34" charset="-128"/>
            </a:endParaRPr>
          </a:p>
          <a:p>
            <a:pPr marL="0" indent="0" algn="ctr">
              <a:buFont typeface="Arial" pitchFamily="34" charset="0"/>
              <a:buNone/>
            </a:pPr>
            <a:r>
              <a:rPr lang="es-ES" sz="4400" b="1" smtClean="0">
                <a:ea typeface="ＭＳ Ｐゴシック" pitchFamily="34" charset="-128"/>
              </a:rPr>
              <a:t>Referencia para la protección y asistencia específica </a:t>
            </a:r>
            <a:endParaRPr lang="es-ES" sz="4400" smtClean="0">
              <a:ea typeface="ＭＳ Ｐゴシック" pitchFamily="34" charset="-128"/>
            </a:endParaRPr>
          </a:p>
        </p:txBody>
      </p:sp>
    </p:spTree>
    <p:extLst>
      <p:ext uri="{BB962C8B-B14F-4D97-AF65-F5344CB8AC3E}">
        <p14:creationId xmlns:p14="http://schemas.microsoft.com/office/powerpoint/2010/main" val="23256811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59394"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59395"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lgn="just">
              <a:spcBef>
                <a:spcPct val="20000"/>
              </a:spcBef>
            </a:pPr>
            <a:endParaRPr lang="es-ES" sz="2800"/>
          </a:p>
          <a:p>
            <a:pPr marL="87313" algn="just">
              <a:buFont typeface="Arial" pitchFamily="34" charset="0"/>
              <a:buChar char="•"/>
            </a:pPr>
            <a:r>
              <a:rPr lang="es-ES" sz="2800" b="1">
                <a:solidFill>
                  <a:srgbClr val="000090"/>
                </a:solidFill>
              </a:rPr>
              <a:t>En todos los casos en que sea identificado uno o  varios de los perfiles, es importante gestionar: </a:t>
            </a:r>
            <a:endParaRPr lang="es-ES_tradnl" sz="2800" b="1">
              <a:solidFill>
                <a:srgbClr val="000090"/>
              </a:solidFill>
            </a:endParaRPr>
          </a:p>
          <a:p>
            <a:pPr marL="87313" algn="just"/>
            <a:endParaRPr lang="es-ES_tradnl" sz="2800">
              <a:solidFill>
                <a:srgbClr val="000090"/>
              </a:solidFill>
            </a:endParaRPr>
          </a:p>
          <a:p>
            <a:pPr marL="914400" lvl="1" indent="-457200" algn="just">
              <a:buFont typeface="Arial" pitchFamily="34" charset="0"/>
              <a:buChar char="•"/>
            </a:pPr>
            <a:r>
              <a:rPr lang="es-ES" sz="2800">
                <a:solidFill>
                  <a:srgbClr val="000090"/>
                </a:solidFill>
              </a:rPr>
              <a:t>La aplicación de alguna categoría de protección migratoria o estatuto personal que evite el rechazo, la devolución o la deportación.</a:t>
            </a:r>
          </a:p>
          <a:p>
            <a:pPr marL="87313" algn="just">
              <a:buFont typeface="Arial" pitchFamily="34" charset="0"/>
              <a:buChar char="•"/>
            </a:pPr>
            <a:endParaRPr lang="es-ES_tradnl" sz="2800">
              <a:solidFill>
                <a:srgbClr val="000090"/>
              </a:solidFill>
            </a:endParaRPr>
          </a:p>
          <a:p>
            <a:pPr marL="914400" lvl="1" indent="-457200" algn="just">
              <a:buFont typeface="Arial" pitchFamily="34" charset="0"/>
              <a:buChar char="•"/>
            </a:pPr>
            <a:r>
              <a:rPr lang="es-ES" sz="2800">
                <a:solidFill>
                  <a:srgbClr val="000090"/>
                </a:solidFill>
              </a:rPr>
              <a:t>La atención de necesidades básicas inmediatas en caso de que se requiera: alimentos, ropa, albergue, higiene personal y otros.</a:t>
            </a:r>
            <a:endParaRPr lang="es-ES_tradnl" sz="2800">
              <a:solidFill>
                <a:srgbClr val="000090"/>
              </a:solidFill>
            </a:endParaRPr>
          </a:p>
          <a:p>
            <a:pPr marL="87313" algn="just">
              <a:spcBef>
                <a:spcPct val="20000"/>
              </a:spcBef>
              <a:buFont typeface="Arial" pitchFamily="34" charset="0"/>
              <a:buChar char="•"/>
            </a:pPr>
            <a:endParaRPr lang="es-ES_tradnl" sz="2600">
              <a:solidFill>
                <a:srgbClr val="000090"/>
              </a:solidFill>
              <a:latin typeface="Book Antiqua" pitchFamily="18" charset="0"/>
            </a:endParaRPr>
          </a:p>
        </p:txBody>
      </p:sp>
    </p:spTree>
    <p:extLst>
      <p:ext uri="{BB962C8B-B14F-4D97-AF65-F5344CB8AC3E}">
        <p14:creationId xmlns:p14="http://schemas.microsoft.com/office/powerpoint/2010/main" val="3781454557"/>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61442"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61443"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spcBef>
                <a:spcPct val="20000"/>
              </a:spcBef>
            </a:pPr>
            <a:r>
              <a:rPr lang="es-ES" sz="3200" b="1">
                <a:solidFill>
                  <a:schemeClr val="tx1"/>
                </a:solidFill>
              </a:rPr>
              <a:t>Ruta específica por perfiles</a:t>
            </a:r>
          </a:p>
          <a:p>
            <a:pPr marL="87313" algn="just">
              <a:buFont typeface="Wingdings" pitchFamily="2" charset="2"/>
              <a:buChar char="ü"/>
            </a:pPr>
            <a:endParaRPr lang="es-ES" sz="2000">
              <a:solidFill>
                <a:srgbClr val="000090"/>
              </a:solidFill>
            </a:endParaRPr>
          </a:p>
          <a:p>
            <a:pPr marL="87313" algn="just">
              <a:buFont typeface="Wingdings" pitchFamily="2" charset="2"/>
              <a:buChar char="ü"/>
            </a:pPr>
            <a:r>
              <a:rPr lang="es-ES" sz="2300" b="1">
                <a:solidFill>
                  <a:srgbClr val="000090"/>
                </a:solidFill>
              </a:rPr>
              <a:t>Niñas, niños y adolescentes no acompañados o separados:</a:t>
            </a:r>
          </a:p>
          <a:p>
            <a:pPr marL="914400" lvl="1" indent="-457200" algn="just">
              <a:buFont typeface="Arial" pitchFamily="34" charset="0"/>
              <a:buChar char="•"/>
            </a:pPr>
            <a:r>
              <a:rPr lang="es-ES" sz="2300">
                <a:solidFill>
                  <a:srgbClr val="000090"/>
                </a:solidFill>
              </a:rPr>
              <a:t>Instancia gubernamental encargada de la protección y 	 asistencia de esta población. </a:t>
            </a:r>
          </a:p>
          <a:p>
            <a:pPr marL="914400" lvl="1" indent="-457200" algn="just">
              <a:buFont typeface="Arial" pitchFamily="34" charset="0"/>
              <a:buChar char="•"/>
            </a:pPr>
            <a:r>
              <a:rPr lang="es-ES" sz="2300">
                <a:solidFill>
                  <a:srgbClr val="000090"/>
                </a:solidFill>
              </a:rPr>
              <a:t>En caso de niñas, niños y adolescentes refugiados o solicitantes de la condición de refugiado, notificar - además - al órgano que le corresponde la determinación de la condición de refugiado. </a:t>
            </a:r>
            <a:endParaRPr lang="es-ES_tradnl" sz="2300">
              <a:solidFill>
                <a:srgbClr val="000090"/>
              </a:solidFill>
            </a:endParaRPr>
          </a:p>
          <a:p>
            <a:pPr marL="87313" algn="just"/>
            <a:endParaRPr lang="es-ES_tradnl" sz="2300">
              <a:solidFill>
                <a:srgbClr val="000090"/>
              </a:solidFill>
            </a:endParaRPr>
          </a:p>
          <a:p>
            <a:pPr marL="87313" algn="just">
              <a:buFont typeface="Wingdings" pitchFamily="2" charset="2"/>
              <a:buChar char="ü"/>
            </a:pPr>
            <a:r>
              <a:rPr lang="es-ES" sz="2300" b="1">
                <a:solidFill>
                  <a:srgbClr val="000090"/>
                </a:solidFill>
              </a:rPr>
              <a:t>Víctimas del delito de trata de personas: </a:t>
            </a:r>
          </a:p>
          <a:p>
            <a:pPr marL="914400" lvl="1" indent="-457200" algn="just">
              <a:buFont typeface="Arial" pitchFamily="34" charset="0"/>
              <a:buChar char="•"/>
            </a:pPr>
            <a:r>
              <a:rPr lang="es-ES" sz="2300">
                <a:solidFill>
                  <a:srgbClr val="000090"/>
                </a:solidFill>
              </a:rPr>
              <a:t>Establecer contacto inmediato con la instancia gubernamental competente. </a:t>
            </a:r>
          </a:p>
          <a:p>
            <a:pPr marL="914400" lvl="1" indent="-457200" algn="just">
              <a:buFont typeface="Arial" pitchFamily="34" charset="0"/>
              <a:buChar char="•"/>
            </a:pPr>
            <a:r>
              <a:rPr lang="es-ES" sz="2300">
                <a:solidFill>
                  <a:srgbClr val="000090"/>
                </a:solidFill>
              </a:rPr>
              <a:t>Priorizar la protección ante el riesgo de concreción de amenazas o re-captación por parte de las redes de tratantes. </a:t>
            </a:r>
            <a:endParaRPr lang="es-ES_tradnl" sz="2000">
              <a:solidFill>
                <a:srgbClr val="000090"/>
              </a:solidFill>
            </a:endParaRPr>
          </a:p>
          <a:p>
            <a:pPr marL="87313" algn="just"/>
            <a:endParaRPr lang="es-ES_tradnl" sz="2600">
              <a:solidFill>
                <a:srgbClr val="000090"/>
              </a:solidFill>
              <a:latin typeface="Book Antiqua" pitchFamily="18" charset="0"/>
            </a:endParaRPr>
          </a:p>
        </p:txBody>
      </p:sp>
    </p:spTree>
    <p:extLst>
      <p:ext uri="{BB962C8B-B14F-4D97-AF65-F5344CB8AC3E}">
        <p14:creationId xmlns:p14="http://schemas.microsoft.com/office/powerpoint/2010/main" val="55954979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63490"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63491"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spcBef>
                <a:spcPct val="20000"/>
              </a:spcBef>
            </a:pPr>
            <a:r>
              <a:rPr lang="es-ES" sz="3200" b="1">
                <a:solidFill>
                  <a:schemeClr val="tx1"/>
                </a:solidFill>
              </a:rPr>
              <a:t>Ruta específica por perfiles</a:t>
            </a:r>
            <a:endParaRPr lang="es-ES_tradnl" sz="2000">
              <a:solidFill>
                <a:srgbClr val="000090"/>
              </a:solidFill>
            </a:endParaRPr>
          </a:p>
          <a:p>
            <a:pPr marL="87313" algn="just">
              <a:buFont typeface="Wingdings" pitchFamily="2" charset="2"/>
              <a:buChar char="ü"/>
            </a:pPr>
            <a:endParaRPr lang="es-ES" sz="2400">
              <a:solidFill>
                <a:srgbClr val="000090"/>
              </a:solidFill>
            </a:endParaRPr>
          </a:p>
          <a:p>
            <a:pPr marL="87313" algn="just">
              <a:buFont typeface="Wingdings" pitchFamily="2" charset="2"/>
              <a:buChar char="ü"/>
            </a:pPr>
            <a:r>
              <a:rPr lang="es-ES" sz="2400" b="1">
                <a:solidFill>
                  <a:srgbClr val="000090"/>
                </a:solidFill>
              </a:rPr>
              <a:t>Niñas, niños y adolescentes </a:t>
            </a:r>
            <a:r>
              <a:rPr lang="es-ES" sz="2400">
                <a:solidFill>
                  <a:srgbClr val="000090"/>
                </a:solidFill>
              </a:rPr>
              <a:t>que viajen con sus padres o con cualquier otro acompañante – autorizado o no – </a:t>
            </a:r>
            <a:r>
              <a:rPr lang="es-ES" sz="2400" b="1">
                <a:solidFill>
                  <a:srgbClr val="000090"/>
                </a:solidFill>
              </a:rPr>
              <a:t>y que presentan condiciones de riesgo o peligro</a:t>
            </a:r>
            <a:r>
              <a:rPr lang="es-ES" sz="2400">
                <a:solidFill>
                  <a:srgbClr val="000090"/>
                </a:solidFill>
              </a:rPr>
              <a:t> (golpes, desnutrición severa, miedo, estado de drogadicción o sedación, sin documentos, etc.,) comunicar paralelamente a la instancia gubernamental encargada de protección de la niñez en el país. </a:t>
            </a:r>
          </a:p>
          <a:p>
            <a:pPr marL="87313" algn="just"/>
            <a:endParaRPr lang="es-ES" sz="2400">
              <a:solidFill>
                <a:srgbClr val="000090"/>
              </a:solidFill>
            </a:endParaRPr>
          </a:p>
          <a:p>
            <a:pPr marL="87313" algn="just">
              <a:buFont typeface="Wingdings" pitchFamily="2" charset="2"/>
              <a:buChar char="ü"/>
            </a:pPr>
            <a:r>
              <a:rPr lang="es-ES" sz="2400" b="1">
                <a:solidFill>
                  <a:srgbClr val="000090"/>
                </a:solidFill>
              </a:rPr>
              <a:t>Mujeres en situación de riesgo: </a:t>
            </a:r>
          </a:p>
          <a:p>
            <a:pPr lvl="1" algn="just"/>
            <a:r>
              <a:rPr lang="es-ES" sz="2300">
                <a:solidFill>
                  <a:srgbClr val="000090"/>
                </a:solidFill>
              </a:rPr>
              <a:t>Comunicar paralelamente a la instancia gubernamental encargada de la protección de derechos de las mujeres en el país. Si esta no existe o no cuenta con servicio las 24 horas, coordinar con el servicio de emergencia correspondiente en cada país y/o con una organización no gubernamental o internacional especializada en la materia.</a:t>
            </a:r>
            <a:endParaRPr lang="es-ES_tradnl" sz="2300">
              <a:solidFill>
                <a:srgbClr val="000090"/>
              </a:solidFill>
            </a:endParaRPr>
          </a:p>
          <a:p>
            <a:pPr marL="87313" algn="just"/>
            <a:endParaRPr lang="es-ES_tradnl" sz="2000">
              <a:solidFill>
                <a:srgbClr val="000090"/>
              </a:solidFill>
            </a:endParaRPr>
          </a:p>
          <a:p>
            <a:pPr marL="87313" algn="just">
              <a:buFont typeface="Arial" pitchFamily="34" charset="0"/>
              <a:buChar char="•"/>
            </a:pPr>
            <a:endParaRPr lang="es-ES_tradnl" sz="2600">
              <a:solidFill>
                <a:srgbClr val="000090"/>
              </a:solidFill>
              <a:latin typeface="Book Antiqua" pitchFamily="18" charset="0"/>
            </a:endParaRPr>
          </a:p>
        </p:txBody>
      </p:sp>
    </p:spTree>
    <p:extLst>
      <p:ext uri="{BB962C8B-B14F-4D97-AF65-F5344CB8AC3E}">
        <p14:creationId xmlns:p14="http://schemas.microsoft.com/office/powerpoint/2010/main" val="965401157"/>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65538"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65539"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spcBef>
                <a:spcPct val="20000"/>
              </a:spcBef>
            </a:pPr>
            <a:r>
              <a:rPr lang="es-ES" sz="3200" b="1">
                <a:solidFill>
                  <a:schemeClr val="tx1"/>
                </a:solidFill>
              </a:rPr>
              <a:t>Ruta específica por perfiles</a:t>
            </a:r>
          </a:p>
          <a:p>
            <a:pPr marL="87313" algn="just"/>
            <a:endParaRPr lang="es-ES_tradnl" sz="2000">
              <a:solidFill>
                <a:srgbClr val="000090"/>
              </a:solidFill>
            </a:endParaRPr>
          </a:p>
          <a:p>
            <a:pPr marL="87313" algn="just"/>
            <a:r>
              <a:rPr lang="es-ES" sz="2100">
                <a:solidFill>
                  <a:srgbClr val="000090"/>
                </a:solidFill>
              </a:rPr>
              <a:t>.</a:t>
            </a:r>
            <a:endParaRPr lang="es-ES_tradnl" sz="2100">
              <a:solidFill>
                <a:srgbClr val="000090"/>
              </a:solidFill>
            </a:endParaRPr>
          </a:p>
          <a:p>
            <a:pPr marL="87313" algn="just">
              <a:buFont typeface="Wingdings" pitchFamily="2" charset="2"/>
              <a:buChar char="ü"/>
            </a:pPr>
            <a:r>
              <a:rPr lang="es-ES" sz="3600">
                <a:solidFill>
                  <a:srgbClr val="000090"/>
                </a:solidFill>
              </a:rPr>
              <a:t>Cuando se trata de una persona refugiada o solicitante de la condición de refugiado, remitir directamente a la institución encargada de la determinación de la condición de refugiado en el país. Asimismo, informar a la persona sobre la existencia del ACNUR o su agencia implementadora. </a:t>
            </a:r>
            <a:endParaRPr lang="es-ES_tradnl" sz="3600">
              <a:solidFill>
                <a:srgbClr val="000090"/>
              </a:solidFill>
            </a:endParaRPr>
          </a:p>
          <a:p>
            <a:pPr marL="87313" algn="just">
              <a:buFont typeface="Wingdings" pitchFamily="2" charset="2"/>
              <a:buChar char="ü"/>
            </a:pPr>
            <a:endParaRPr lang="es-ES_tradnl" sz="2000">
              <a:solidFill>
                <a:srgbClr val="000090"/>
              </a:solidFill>
            </a:endParaRPr>
          </a:p>
          <a:p>
            <a:pPr marL="87313" algn="just">
              <a:buFont typeface="Arial" pitchFamily="34" charset="0"/>
              <a:buChar char="•"/>
            </a:pPr>
            <a:endParaRPr lang="es-ES_tradnl" sz="2600">
              <a:solidFill>
                <a:srgbClr val="000090"/>
              </a:solidFill>
              <a:latin typeface="Book Antiqua" pitchFamily="18" charset="0"/>
            </a:endParaRPr>
          </a:p>
        </p:txBody>
      </p:sp>
    </p:spTree>
    <p:extLst>
      <p:ext uri="{BB962C8B-B14F-4D97-AF65-F5344CB8AC3E}">
        <p14:creationId xmlns:p14="http://schemas.microsoft.com/office/powerpoint/2010/main" val="1291760598"/>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4"/>
          <p:cNvSpPr>
            <a:spLocks noChangeArrowheads="1"/>
          </p:cNvSpPr>
          <p:nvPr/>
        </p:nvSpPr>
        <p:spPr bwMode="auto">
          <a:xfrm>
            <a:off x="3429000" y="14478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s-CR">
              <a:solidFill>
                <a:srgbClr val="000000"/>
              </a:solidFill>
            </a:endParaRPr>
          </a:p>
        </p:txBody>
      </p:sp>
      <p:sp>
        <p:nvSpPr>
          <p:cNvPr id="67586" name="Rectangle 5"/>
          <p:cNvSpPr>
            <a:spLocks noChangeArrowheads="1"/>
          </p:cNvSpPr>
          <p:nvPr/>
        </p:nvSpPr>
        <p:spPr bwMode="auto">
          <a:xfrm>
            <a:off x="6781800" y="1066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CR">
              <a:solidFill>
                <a:srgbClr val="000000"/>
              </a:solidFill>
            </a:endParaRPr>
          </a:p>
        </p:txBody>
      </p:sp>
      <p:sp>
        <p:nvSpPr>
          <p:cNvPr id="67587" name="Rectangle 7"/>
          <p:cNvSpPr>
            <a:spLocks noGrp="1" noChangeArrowheads="1"/>
          </p:cNvSpPr>
          <p:nvPr>
            <p:ph type="subTitle" idx="1"/>
          </p:nvPr>
        </p:nvSpPr>
        <p:spPr/>
        <p:txBody>
          <a:bodyPr/>
          <a:lstStyle/>
          <a:p>
            <a:pPr eaLnBrk="1" hangingPunct="1"/>
            <a:endParaRPr lang="es-ES_tradnl" sz="1200"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a:p>
            <a:pPr eaLnBrk="1" hangingPunct="1"/>
            <a:endParaRPr lang="es-ES_tradnl"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r>
              <a:rPr lang="es-CR" sz="2800" b="1" dirty="0">
                <a:solidFill>
                  <a:srgbClr val="000000"/>
                </a:solidFill>
              </a:rPr>
              <a:t>Requerimientos </a:t>
            </a:r>
            <a:r>
              <a:rPr lang="es-CR" sz="2800" b="1" dirty="0" smtClean="0">
                <a:solidFill>
                  <a:srgbClr val="000000"/>
                </a:solidFill>
              </a:rPr>
              <a:t>básicos </a:t>
            </a:r>
            <a:r>
              <a:rPr lang="es-CR" sz="2800" b="1" dirty="0">
                <a:solidFill>
                  <a:srgbClr val="000000"/>
                </a:solidFill>
              </a:rPr>
              <a:t>para la </a:t>
            </a:r>
            <a:r>
              <a:rPr lang="es-CR" sz="2800" b="1" dirty="0" smtClean="0">
                <a:solidFill>
                  <a:srgbClr val="000000"/>
                </a:solidFill>
              </a:rPr>
              <a:t>implementación </a:t>
            </a:r>
            <a:endParaRPr lang="es-ES" sz="3600" dirty="0"/>
          </a:p>
          <a:p>
            <a:pPr algn="just">
              <a:buFont typeface="Wingdings" pitchFamily="2" charset="2"/>
              <a:buChar char="ü"/>
            </a:pPr>
            <a:endParaRPr lang="es-ES" sz="2000" dirty="0">
              <a:solidFill>
                <a:srgbClr val="000090"/>
              </a:solidFill>
            </a:endParaRPr>
          </a:p>
          <a:p>
            <a:pPr algn="just">
              <a:buFont typeface="Wingdings" pitchFamily="2" charset="2"/>
              <a:buChar char="ü"/>
            </a:pPr>
            <a:r>
              <a:rPr lang="es-ES" sz="2200" dirty="0">
                <a:solidFill>
                  <a:srgbClr val="000090"/>
                </a:solidFill>
              </a:rPr>
              <a:t>Protocolos o rutas de coordinación inter-institucionales</a:t>
            </a:r>
            <a:endParaRPr lang="es-ES_tradnl" sz="2200" dirty="0">
              <a:solidFill>
                <a:srgbClr val="000090"/>
              </a:solidFill>
            </a:endParaRPr>
          </a:p>
          <a:p>
            <a:pPr algn="just"/>
            <a:r>
              <a:rPr lang="es-ES" sz="2200" dirty="0">
                <a:solidFill>
                  <a:srgbClr val="000090"/>
                </a:solidFill>
              </a:rPr>
              <a:t> </a:t>
            </a:r>
            <a:endParaRPr lang="es-ES_tradnl" sz="2200" dirty="0">
              <a:solidFill>
                <a:srgbClr val="000090"/>
              </a:solidFill>
            </a:endParaRPr>
          </a:p>
          <a:p>
            <a:pPr algn="just">
              <a:buFont typeface="Wingdings" pitchFamily="2" charset="2"/>
              <a:buChar char="ü"/>
            </a:pPr>
            <a:r>
              <a:rPr lang="es-ES" sz="2200" dirty="0">
                <a:solidFill>
                  <a:srgbClr val="000090"/>
                </a:solidFill>
              </a:rPr>
              <a:t>Capacitación y difusión especializada al personal de las diferentes entidades que tienen primer contacto con personas migrantes y refugiadas.</a:t>
            </a:r>
            <a:endParaRPr lang="es-ES_tradnl" sz="2200" dirty="0">
              <a:solidFill>
                <a:srgbClr val="000090"/>
              </a:solidFill>
            </a:endParaRPr>
          </a:p>
          <a:p>
            <a:pPr algn="just"/>
            <a:endParaRPr lang="es-ES_tradnl" sz="2200" dirty="0">
              <a:solidFill>
                <a:srgbClr val="000090"/>
              </a:solidFill>
            </a:endParaRPr>
          </a:p>
          <a:p>
            <a:pPr algn="just">
              <a:buFont typeface="Wingdings" pitchFamily="2" charset="2"/>
              <a:buChar char="ü"/>
            </a:pPr>
            <a:r>
              <a:rPr lang="es-ES" sz="2200" dirty="0">
                <a:solidFill>
                  <a:srgbClr val="000090"/>
                </a:solidFill>
              </a:rPr>
              <a:t>Mantener un directorio actualizado de recursos institucionales públicos y no gubernamentales que consigne: nombre de la instancia,  caracterización general del servicio que brinda, datos de contacto y ubicación según territorio.</a:t>
            </a:r>
            <a:endParaRPr lang="es-ES_tradnl" sz="2200" dirty="0">
              <a:solidFill>
                <a:srgbClr val="000090"/>
              </a:solidFill>
            </a:endParaRPr>
          </a:p>
          <a:p>
            <a:pPr algn="just"/>
            <a:endParaRPr lang="es-ES_tradnl" sz="2200" dirty="0">
              <a:solidFill>
                <a:srgbClr val="000090"/>
              </a:solidFill>
            </a:endParaRPr>
          </a:p>
          <a:p>
            <a:pPr algn="just">
              <a:buFont typeface="Wingdings" pitchFamily="2" charset="2"/>
              <a:buChar char="ü"/>
            </a:pPr>
            <a:r>
              <a:rPr lang="es-ES" sz="2200" dirty="0">
                <a:solidFill>
                  <a:srgbClr val="000090"/>
                </a:solidFill>
              </a:rPr>
              <a:t>Promover acuerdos </a:t>
            </a:r>
            <a:r>
              <a:rPr lang="es-ES" sz="2200" dirty="0" err="1">
                <a:solidFill>
                  <a:srgbClr val="000090"/>
                </a:solidFill>
              </a:rPr>
              <a:t>bi</a:t>
            </a:r>
            <a:r>
              <a:rPr lang="es-ES" sz="2200" dirty="0">
                <a:solidFill>
                  <a:srgbClr val="000090"/>
                </a:solidFill>
              </a:rPr>
              <a:t>-nacionales y regionales que faciliten la asistencia y protección de poblaciones migrantes en vulnerabilidad que se movilizan en la región.</a:t>
            </a:r>
            <a:endParaRPr lang="es-ES_tradnl" sz="2200" dirty="0">
              <a:solidFill>
                <a:srgbClr val="000090"/>
              </a:solidFill>
            </a:endParaRPr>
          </a:p>
          <a:p>
            <a:pPr algn="just"/>
            <a:endParaRPr lang="es-ES_tradnl" sz="2200" dirty="0">
              <a:solidFill>
                <a:srgbClr val="000090"/>
              </a:solidFill>
            </a:endParaRPr>
          </a:p>
          <a:p>
            <a:pPr algn="just">
              <a:buFont typeface="Wingdings" pitchFamily="2" charset="2"/>
              <a:buChar char="ü"/>
            </a:pPr>
            <a:r>
              <a:rPr lang="es-ES" sz="2200" dirty="0">
                <a:solidFill>
                  <a:srgbClr val="000090"/>
                </a:solidFill>
              </a:rPr>
              <a:t>Crear mecanismos prácticos de seguimiento en la referenciación de casos para la efectiva protección y asistencia.</a:t>
            </a:r>
            <a:endParaRPr lang="es-ES_tradnl" sz="2200" dirty="0">
              <a:solidFill>
                <a:srgbClr val="000090"/>
              </a:solidFill>
            </a:endParaRPr>
          </a:p>
          <a:p>
            <a:pPr algn="just"/>
            <a:endParaRPr lang="es-ES_tradnl" sz="3600" dirty="0">
              <a:solidFill>
                <a:srgbClr val="000090"/>
              </a:solidFill>
            </a:endParaRPr>
          </a:p>
          <a:p>
            <a:pPr algn="just">
              <a:buFont typeface="Wingdings" pitchFamily="2" charset="2"/>
              <a:buChar char="ü"/>
            </a:pPr>
            <a:endParaRPr lang="es-ES_tradnl" sz="2000" dirty="0">
              <a:solidFill>
                <a:srgbClr val="000090"/>
              </a:solidFill>
            </a:endParaRPr>
          </a:p>
          <a:p>
            <a:pPr algn="just">
              <a:buFont typeface="Arial" pitchFamily="34" charset="0"/>
              <a:buChar char="•"/>
            </a:pPr>
            <a:endParaRPr lang="es-ES_tradnl" sz="2600" dirty="0">
              <a:solidFill>
                <a:srgbClr val="000090"/>
              </a:solidFill>
              <a:latin typeface="Book Antiqua" pitchFamily="18" charset="0"/>
            </a:endParaRPr>
          </a:p>
        </p:txBody>
      </p:sp>
    </p:spTree>
    <p:extLst>
      <p:ext uri="{BB962C8B-B14F-4D97-AF65-F5344CB8AC3E}">
        <p14:creationId xmlns:p14="http://schemas.microsoft.com/office/powerpoint/2010/main" val="4122048742"/>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type="body" idx="4294967295"/>
          </p:nvPr>
        </p:nvSpPr>
        <p:spPr>
          <a:xfrm>
            <a:off x="179388" y="1417638"/>
            <a:ext cx="8678862" cy="5035550"/>
          </a:xfrm>
        </p:spPr>
        <p:txBody>
          <a:bodyPr/>
          <a:lstStyle/>
          <a:p>
            <a:pPr marL="355600" indent="-355600" algn="just" eaLnBrk="1" hangingPunct="1">
              <a:buFontTx/>
              <a:buNone/>
              <a:tabLst>
                <a:tab pos="273050" algn="l"/>
              </a:tabLst>
              <a:defRPr/>
            </a:pPr>
            <a:r>
              <a:rPr lang="es-MX" sz="3000" b="1" u="sng" dirty="0" smtClean="0">
                <a:solidFill>
                  <a:srgbClr val="000066"/>
                </a:solidFill>
                <a:latin typeface="Gill Sans MT" charset="0"/>
                <a:cs typeface="+mn-cs"/>
              </a:rPr>
              <a:t>VULNERABILIDAD</a:t>
            </a:r>
          </a:p>
          <a:p>
            <a:pPr marL="355600" indent="-355600" algn="just" eaLnBrk="1" hangingPunct="1">
              <a:tabLst>
                <a:tab pos="273050" algn="l"/>
              </a:tabLst>
              <a:defRPr/>
            </a:pPr>
            <a:r>
              <a:rPr lang="es-MX" sz="3000" dirty="0" smtClean="0">
                <a:solidFill>
                  <a:srgbClr val="000066"/>
                </a:solidFill>
                <a:latin typeface="Gill Sans MT" charset="0"/>
                <a:cs typeface="+mn-cs"/>
              </a:rPr>
              <a:t>La vulnerabilidad </a:t>
            </a:r>
            <a:r>
              <a:rPr lang="es-MX" sz="3000" b="1" dirty="0" smtClean="0">
                <a:solidFill>
                  <a:srgbClr val="000066"/>
                </a:solidFill>
                <a:latin typeface="Gill Sans MT" charset="0"/>
                <a:cs typeface="+mn-cs"/>
              </a:rPr>
              <a:t>es </a:t>
            </a:r>
            <a:r>
              <a:rPr lang="es-MX" sz="3000" b="1" dirty="0" smtClean="0">
                <a:solidFill>
                  <a:srgbClr val="000066"/>
                </a:solidFill>
                <a:latin typeface="Gill Sans MT" charset="0"/>
                <a:cs typeface="+mn-cs"/>
              </a:rPr>
              <a:t>acumulativa.</a:t>
            </a:r>
            <a:endParaRPr lang="es-MX" sz="3000" dirty="0" smtClean="0">
              <a:solidFill>
                <a:srgbClr val="000066"/>
              </a:solidFill>
              <a:latin typeface="Gill Sans MT" charset="0"/>
              <a:cs typeface="+mn-cs"/>
            </a:endParaRPr>
          </a:p>
          <a:p>
            <a:pPr marL="355600" indent="-355600" algn="just" eaLnBrk="1" hangingPunct="1">
              <a:tabLst>
                <a:tab pos="273050" algn="l"/>
              </a:tabLst>
              <a:defRPr/>
            </a:pPr>
            <a:r>
              <a:rPr lang="es-MX" sz="3000" dirty="0" smtClean="0">
                <a:solidFill>
                  <a:srgbClr val="000066"/>
                </a:solidFill>
                <a:latin typeface="Gill Sans MT" charset="0"/>
                <a:cs typeface="+mn-cs"/>
              </a:rPr>
              <a:t>Las causas de la vulnerabilidad se hallan en tres niveles: </a:t>
            </a:r>
            <a:r>
              <a:rPr lang="es-MX" sz="3000" b="1" dirty="0" smtClean="0">
                <a:solidFill>
                  <a:srgbClr val="000066"/>
                </a:solidFill>
                <a:latin typeface="Gill Sans MT" charset="0"/>
                <a:cs typeface="+mn-cs"/>
              </a:rPr>
              <a:t>causas raíces, procesos y dinámicas de vulnerabilidad y determinantes personales.</a:t>
            </a:r>
          </a:p>
          <a:p>
            <a:pPr marL="355600" indent="-355600" algn="just" eaLnBrk="1" hangingPunct="1">
              <a:tabLst>
                <a:tab pos="273050" algn="l"/>
              </a:tabLst>
              <a:defRPr/>
            </a:pPr>
            <a:r>
              <a:rPr lang="es-MX" sz="3000" dirty="0" smtClean="0">
                <a:solidFill>
                  <a:srgbClr val="000066"/>
                </a:solidFill>
                <a:latin typeface="Gill Sans MT" charset="0"/>
                <a:cs typeface="+mn-cs"/>
              </a:rPr>
              <a:t>Para contrarrestar la vulnerabilidad se puede incidir en cualquiera de estos niveles, aunque normalmente las acciones de medio término se enfocan al segundo y tercer niveles.</a:t>
            </a:r>
          </a:p>
        </p:txBody>
      </p:sp>
      <p:sp>
        <p:nvSpPr>
          <p:cNvPr id="5123" name="Rectangle 3"/>
          <p:cNvSpPr>
            <a:spLocks noChangeArrowheads="1"/>
          </p:cNvSpPr>
          <p:nvPr/>
        </p:nvSpPr>
        <p:spPr bwMode="auto">
          <a:xfrm>
            <a:off x="468313" y="404813"/>
            <a:ext cx="8435975"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r" defTabSz="457200">
              <a:defRPr/>
            </a:pPr>
            <a:r>
              <a:rPr lang="es-CR" sz="3200" b="1">
                <a:solidFill>
                  <a:prstClr val="white"/>
                </a:solidFill>
                <a:latin typeface="Candara" charset="0"/>
              </a:rPr>
              <a:t>CONCEPTOS BÁSICOS</a:t>
            </a:r>
            <a:endParaRPr lang="en-US" sz="2800" b="1">
              <a:solidFill>
                <a:prstClr val="white"/>
              </a:solidFill>
              <a:latin typeface="Candara" charset="0"/>
            </a:endParaRPr>
          </a:p>
        </p:txBody>
      </p:sp>
    </p:spTree>
    <p:extLst>
      <p:ext uri="{BB962C8B-B14F-4D97-AF65-F5344CB8AC3E}">
        <p14:creationId xmlns:p14="http://schemas.microsoft.com/office/powerpoint/2010/main" val="898438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contenido 2"/>
          <p:cNvSpPr>
            <a:spLocks noGrp="1"/>
          </p:cNvSpPr>
          <p:nvPr>
            <p:ph idx="1"/>
          </p:nvPr>
        </p:nvSpPr>
        <p:spPr>
          <a:xfrm>
            <a:off x="468313" y="1268413"/>
            <a:ext cx="8229600" cy="4525962"/>
          </a:xfrm>
        </p:spPr>
        <p:txBody>
          <a:bodyPr/>
          <a:lstStyle/>
          <a:p>
            <a:pPr marL="0" indent="0" algn="ctr">
              <a:buFont typeface="Arial" pitchFamily="34" charset="0"/>
              <a:buNone/>
            </a:pPr>
            <a:endParaRPr lang="es-ES" dirty="0" smtClean="0">
              <a:ea typeface="ＭＳ Ｐゴシック" pitchFamily="34" charset="-128"/>
            </a:endParaRPr>
          </a:p>
          <a:p>
            <a:pPr marL="0" indent="0" algn="ctr">
              <a:buFont typeface="Arial" pitchFamily="34" charset="0"/>
              <a:buNone/>
            </a:pPr>
            <a:endParaRPr lang="es-ES" dirty="0" smtClean="0">
              <a:ea typeface="ＭＳ Ｐゴシック" pitchFamily="34" charset="-128"/>
            </a:endParaRPr>
          </a:p>
          <a:p>
            <a:pPr marL="0" indent="0" algn="ctr">
              <a:buFont typeface="Arial" pitchFamily="34" charset="0"/>
              <a:buNone/>
            </a:pPr>
            <a:r>
              <a:rPr lang="es-ES" sz="5400" b="1" dirty="0" smtClean="0">
                <a:solidFill>
                  <a:srgbClr val="000090"/>
                </a:solidFill>
                <a:ea typeface="ＭＳ Ｐゴシック" pitchFamily="34" charset="-128"/>
              </a:rPr>
              <a:t>IDENTIFICACIÓN PRELIMINAR DE PERFILES</a:t>
            </a:r>
          </a:p>
        </p:txBody>
      </p:sp>
    </p:spTree>
    <p:extLst>
      <p:ext uri="{BB962C8B-B14F-4D97-AF65-F5344CB8AC3E}">
        <p14:creationId xmlns:p14="http://schemas.microsoft.com/office/powerpoint/2010/main" val="2608108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contenido 2"/>
          <p:cNvSpPr>
            <a:spLocks noGrp="1"/>
          </p:cNvSpPr>
          <p:nvPr>
            <p:ph idx="1"/>
          </p:nvPr>
        </p:nvSpPr>
        <p:spPr>
          <a:xfrm>
            <a:off x="468313" y="1268413"/>
            <a:ext cx="8229600" cy="4525962"/>
          </a:xfrm>
        </p:spPr>
        <p:txBody>
          <a:bodyPr/>
          <a:lstStyle/>
          <a:p>
            <a:pPr marL="0" indent="0" algn="ctr">
              <a:buFont typeface="Arial" pitchFamily="34" charset="0"/>
              <a:buNone/>
            </a:pPr>
            <a:endParaRPr lang="es-ES" smtClean="0">
              <a:ea typeface="ＭＳ Ｐゴシック" pitchFamily="34" charset="-128"/>
            </a:endParaRPr>
          </a:p>
          <a:p>
            <a:pPr marL="0" indent="0" algn="ctr">
              <a:buFont typeface="Arial" pitchFamily="34" charset="0"/>
              <a:buNone/>
            </a:pPr>
            <a:endParaRPr lang="es-ES" smtClean="0">
              <a:ea typeface="ＭＳ Ｐゴシック" pitchFamily="34" charset="-128"/>
            </a:endParaRPr>
          </a:p>
          <a:p>
            <a:pPr marL="0" indent="0" algn="ctr">
              <a:buFont typeface="Arial" pitchFamily="34" charset="0"/>
              <a:buNone/>
            </a:pPr>
            <a:r>
              <a:rPr lang="es-ES" sz="5400" b="1" smtClean="0">
                <a:solidFill>
                  <a:srgbClr val="000090"/>
                </a:solidFill>
                <a:ea typeface="ＭＳ Ｐゴシック" pitchFamily="34" charset="-128"/>
              </a:rPr>
              <a:t>DETECCIÓN</a:t>
            </a:r>
          </a:p>
        </p:txBody>
      </p:sp>
    </p:spTree>
    <p:extLst>
      <p:ext uri="{BB962C8B-B14F-4D97-AF65-F5344CB8AC3E}">
        <p14:creationId xmlns:p14="http://schemas.microsoft.com/office/powerpoint/2010/main" val="1634547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Rot="1" noChangeArrowheads="1"/>
          </p:cNvSpPr>
          <p:nvPr>
            <p:ph idx="1"/>
          </p:nvPr>
        </p:nvSpPr>
        <p:spPr>
          <a:xfrm>
            <a:off x="250825" y="404813"/>
            <a:ext cx="8135938" cy="5903912"/>
          </a:xfrm>
        </p:spPr>
        <p:txBody>
          <a:bodyPr/>
          <a:lstStyle/>
          <a:p>
            <a:pPr marL="0" indent="0" algn="just">
              <a:buFont typeface="Arial" pitchFamily="34" charset="0"/>
              <a:buNone/>
            </a:pPr>
            <a:r>
              <a:rPr lang="es-ES" sz="2400" b="1" dirty="0" smtClean="0">
                <a:solidFill>
                  <a:srgbClr val="000000"/>
                </a:solidFill>
                <a:latin typeface="Arial" pitchFamily="34" charset="0"/>
                <a:ea typeface="ＭＳ Ｐゴシック" pitchFamily="34" charset="-128"/>
                <a:cs typeface="Arial" pitchFamily="34" charset="0"/>
              </a:rPr>
              <a:t>DETECCIÓN</a:t>
            </a:r>
          </a:p>
          <a:p>
            <a:pPr marL="0" indent="0" algn="just"/>
            <a:r>
              <a:rPr lang="es-ES" sz="2400" dirty="0" smtClean="0">
                <a:solidFill>
                  <a:srgbClr val="000090"/>
                </a:solidFill>
                <a:latin typeface="Arial" pitchFamily="34" charset="0"/>
                <a:ea typeface="ＭＳ Ｐゴシック" pitchFamily="34" charset="-128"/>
                <a:cs typeface="Arial" pitchFamily="34" charset="0"/>
              </a:rPr>
              <a:t>Inicia en el momento en que el o la funcionaria tiene el primer contacto con la persona. </a:t>
            </a:r>
            <a:endParaRPr lang="es-ES_tradnl" sz="2400" dirty="0" smtClean="0">
              <a:solidFill>
                <a:srgbClr val="000090"/>
              </a:solidFill>
              <a:latin typeface="Arial" pitchFamily="34" charset="0"/>
              <a:ea typeface="ＭＳ Ｐゴシック" pitchFamily="34" charset="-128"/>
              <a:cs typeface="Arial" pitchFamily="34" charset="0"/>
            </a:endParaRPr>
          </a:p>
          <a:p>
            <a:pPr marL="0" indent="0" algn="just"/>
            <a:r>
              <a:rPr lang="es-ES" sz="2400" dirty="0" smtClean="0">
                <a:solidFill>
                  <a:srgbClr val="000090"/>
                </a:solidFill>
                <a:latin typeface="Arial" pitchFamily="34" charset="0"/>
                <a:ea typeface="ＭＳ Ｐゴシック" pitchFamily="34" charset="-128"/>
                <a:cs typeface="Arial" pitchFamily="34" charset="0"/>
              </a:rPr>
              <a:t>Es importante prestar atención especial a todas las personas que evidencien una o varias de las siguientes condiciones:</a:t>
            </a:r>
            <a:endParaRPr lang="es-ES_tradnl" sz="2400" dirty="0" smtClean="0">
              <a:solidFill>
                <a:srgbClr val="000090"/>
              </a:solidFill>
              <a:latin typeface="Arial" pitchFamily="34" charset="0"/>
              <a:ea typeface="ＭＳ Ｐゴシック" pitchFamily="34" charset="-128"/>
              <a:cs typeface="Arial" pitchFamily="34" charset="0"/>
            </a:endParaRPr>
          </a:p>
          <a:p>
            <a:pPr algn="just">
              <a:buFont typeface="Wingdings" panose="05000000000000000000" pitchFamily="2" charset="2"/>
              <a:buChar char="v"/>
            </a:pPr>
            <a:r>
              <a:rPr lang="es-ES" sz="2400" dirty="0" smtClean="0">
                <a:solidFill>
                  <a:srgbClr val="000090"/>
                </a:solidFill>
                <a:latin typeface="Arial" pitchFamily="34" charset="0"/>
                <a:ea typeface="ＭＳ Ｐゴシック" pitchFamily="34" charset="-128"/>
                <a:cs typeface="Arial" pitchFamily="34" charset="0"/>
              </a:rPr>
              <a:t>Que expresamente soliciten ayuda o protección.</a:t>
            </a:r>
            <a:endParaRPr lang="es-ES_tradnl" sz="2400" dirty="0" smtClean="0">
              <a:solidFill>
                <a:srgbClr val="000090"/>
              </a:solidFill>
              <a:latin typeface="Arial" pitchFamily="34" charset="0"/>
              <a:ea typeface="ＭＳ Ｐゴシック" pitchFamily="34" charset="-128"/>
              <a:cs typeface="Arial" pitchFamily="34" charset="0"/>
            </a:endParaRPr>
          </a:p>
          <a:p>
            <a:pPr algn="just">
              <a:buFont typeface="Wingdings" panose="05000000000000000000" pitchFamily="2" charset="2"/>
              <a:buChar char="v"/>
            </a:pPr>
            <a:r>
              <a:rPr lang="es-ES" sz="2400" dirty="0" smtClean="0">
                <a:solidFill>
                  <a:srgbClr val="000090"/>
                </a:solidFill>
                <a:latin typeface="Arial" pitchFamily="34" charset="0"/>
                <a:ea typeface="ＭＳ Ｐゴシック" pitchFamily="34" charset="-128"/>
                <a:cs typeface="Arial" pitchFamily="34" charset="0"/>
              </a:rPr>
              <a:t>Niños, niñas y adolescentes (NNA), especialmente los no acompañadas/os o separados.</a:t>
            </a:r>
            <a:endParaRPr lang="es-ES_tradnl" sz="2400" dirty="0" smtClean="0">
              <a:solidFill>
                <a:srgbClr val="000090"/>
              </a:solidFill>
              <a:latin typeface="Arial" pitchFamily="34" charset="0"/>
              <a:ea typeface="ＭＳ Ｐゴシック" pitchFamily="34" charset="-128"/>
              <a:cs typeface="Arial" pitchFamily="34" charset="0"/>
            </a:endParaRPr>
          </a:p>
          <a:p>
            <a:pPr algn="just">
              <a:buFont typeface="Wingdings" panose="05000000000000000000" pitchFamily="2" charset="2"/>
              <a:buChar char="v"/>
            </a:pPr>
            <a:r>
              <a:rPr lang="es-ES" sz="2400" dirty="0" smtClean="0">
                <a:solidFill>
                  <a:srgbClr val="000090"/>
                </a:solidFill>
                <a:latin typeface="Arial" pitchFamily="34" charset="0"/>
                <a:ea typeface="ＭＳ Ｐゴシック" pitchFamily="34" charset="-128"/>
                <a:cs typeface="Arial" pitchFamily="34" charset="0"/>
              </a:rPr>
              <a:t>Que tengan una discapacidad física o mental y no vengan acompañadas.</a:t>
            </a:r>
            <a:endParaRPr lang="es-ES_tradnl" sz="2400" dirty="0" smtClean="0">
              <a:solidFill>
                <a:srgbClr val="000090"/>
              </a:solidFill>
              <a:latin typeface="Arial" pitchFamily="34" charset="0"/>
              <a:ea typeface="ＭＳ Ｐゴシック" pitchFamily="34" charset="-128"/>
              <a:cs typeface="Arial" pitchFamily="34" charset="0"/>
            </a:endParaRPr>
          </a:p>
          <a:p>
            <a:pPr algn="just">
              <a:buFont typeface="Wingdings" panose="05000000000000000000" pitchFamily="2" charset="2"/>
              <a:buChar char="v"/>
            </a:pPr>
            <a:r>
              <a:rPr lang="es-ES" sz="2400" dirty="0" smtClean="0">
                <a:solidFill>
                  <a:srgbClr val="000090"/>
                </a:solidFill>
                <a:latin typeface="Arial" pitchFamily="34" charset="0"/>
                <a:ea typeface="ＭＳ Ｐゴシック" pitchFamily="34" charset="-128"/>
                <a:cs typeface="Arial" pitchFamily="34" charset="0"/>
              </a:rPr>
              <a:t>Con muestras evidentes de afectación a su salud física (deshidratación, desnutrición, debilidad extrema, moretes, golpes, fracturas, mutilaciones, etc.).</a:t>
            </a:r>
            <a:endParaRPr lang="es-ES_tradnl" sz="2400" dirty="0" smtClean="0">
              <a:solidFill>
                <a:srgbClr val="000090"/>
              </a:solidFill>
              <a:latin typeface="Arial" pitchFamily="34" charset="0"/>
              <a:ea typeface="ＭＳ Ｐゴシック" pitchFamily="34" charset="-128"/>
              <a:cs typeface="Arial" pitchFamily="34" charset="0"/>
            </a:endParaRPr>
          </a:p>
          <a:p>
            <a:pPr marL="914400" lvl="2" indent="0" algn="just" eaLnBrk="1" hangingPunct="1">
              <a:lnSpc>
                <a:spcPct val="80000"/>
              </a:lnSpc>
              <a:buFont typeface="Wingdings" pitchFamily="2" charset="2"/>
              <a:buChar char="ü"/>
            </a:pPr>
            <a:endParaRPr lang="en-US" sz="1600" b="1" dirty="0" smtClean="0">
              <a:solidFill>
                <a:srgbClr val="0D0D0D"/>
              </a:solidFill>
              <a:latin typeface="Arial Narrow"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177547224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Rot="1" noChangeArrowheads="1"/>
          </p:cNvSpPr>
          <p:nvPr>
            <p:ph idx="1"/>
          </p:nvPr>
        </p:nvSpPr>
        <p:spPr>
          <a:xfrm>
            <a:off x="323850" y="260350"/>
            <a:ext cx="8280400" cy="5903913"/>
          </a:xfrm>
        </p:spPr>
        <p:txBody>
          <a:bodyPr>
            <a:normAutofit fontScale="85000" lnSpcReduction="10000"/>
          </a:bodyPr>
          <a:lstStyle/>
          <a:p>
            <a:pPr algn="just">
              <a:buFont typeface="Wingdings" panose="05000000000000000000" pitchFamily="2" charset="2"/>
              <a:buChar char="v"/>
            </a:pPr>
            <a:r>
              <a:rPr lang="es-ES" sz="2800" dirty="0" smtClean="0">
                <a:solidFill>
                  <a:srgbClr val="000090"/>
                </a:solidFill>
                <a:ea typeface="ＭＳ Ｐゴシック" pitchFamily="34" charset="-128"/>
                <a:cs typeface="Arial" pitchFamily="34" charset="0"/>
              </a:rPr>
              <a:t>Que evidencien estados emocionales alterados o conmoción: desorientación, miedo, ansiedad extrema, llanto.</a:t>
            </a:r>
            <a:r>
              <a:rPr lang="es-ES_tradnl" sz="2800" dirty="0" smtClean="0">
                <a:solidFill>
                  <a:srgbClr val="000090"/>
                </a:solidFill>
                <a:ea typeface="ＭＳ Ｐゴシック" pitchFamily="34" charset="-128"/>
                <a:cs typeface="Arial" pitchFamily="34" charset="0"/>
              </a:rPr>
              <a:t> </a:t>
            </a:r>
            <a:endParaRPr lang="es-ES" sz="2800" dirty="0" smtClean="0">
              <a:solidFill>
                <a:srgbClr val="000090"/>
              </a:solidFill>
              <a:ea typeface="ＭＳ Ｐゴシック" pitchFamily="34" charset="-128"/>
              <a:cs typeface="Arial" pitchFamily="34" charset="0"/>
            </a:endParaRPr>
          </a:p>
          <a:p>
            <a:pPr algn="just">
              <a:buFont typeface="Wingdings" panose="05000000000000000000" pitchFamily="2" charset="2"/>
              <a:buChar char="v"/>
            </a:pPr>
            <a:r>
              <a:rPr lang="es-ES" sz="2800" dirty="0" smtClean="0">
                <a:solidFill>
                  <a:srgbClr val="000090"/>
                </a:solidFill>
                <a:ea typeface="ＭＳ Ｐゴシック" pitchFamily="34" charset="-128"/>
                <a:cs typeface="Arial" pitchFamily="34" charset="0"/>
              </a:rPr>
              <a:t>Que se sospeche que se encuentran bajo efectos de alguna droga o fármaco.</a:t>
            </a:r>
            <a:endParaRPr lang="es-ES_tradnl" sz="2800" dirty="0" smtClean="0">
              <a:solidFill>
                <a:srgbClr val="000090"/>
              </a:solidFill>
              <a:ea typeface="ＭＳ Ｐゴシック" pitchFamily="34" charset="-128"/>
              <a:cs typeface="Arial" pitchFamily="34" charset="0"/>
            </a:endParaRPr>
          </a:p>
          <a:p>
            <a:pPr algn="just">
              <a:buFont typeface="Wingdings" panose="05000000000000000000" pitchFamily="2" charset="2"/>
              <a:buChar char="v"/>
            </a:pPr>
            <a:r>
              <a:rPr lang="es-ES" sz="2800" dirty="0" smtClean="0">
                <a:solidFill>
                  <a:srgbClr val="000090"/>
                </a:solidFill>
                <a:ea typeface="ＭＳ Ｐゴシック" pitchFamily="34" charset="-128"/>
                <a:cs typeface="Arial" pitchFamily="34" charset="0"/>
              </a:rPr>
              <a:t>Personas de origen extra-continental en condiciones de </a:t>
            </a:r>
            <a:r>
              <a:rPr lang="es-ES" sz="2800" dirty="0" err="1" smtClean="0">
                <a:solidFill>
                  <a:srgbClr val="000090"/>
                </a:solidFill>
                <a:ea typeface="ＭＳ Ｐゴシック" pitchFamily="34" charset="-128"/>
                <a:cs typeface="Arial" pitchFamily="34" charset="0"/>
              </a:rPr>
              <a:t>vulnerabilización</a:t>
            </a:r>
            <a:r>
              <a:rPr lang="es-ES" sz="2800" dirty="0" smtClean="0">
                <a:solidFill>
                  <a:srgbClr val="000090"/>
                </a:solidFill>
                <a:ea typeface="ＭＳ Ｐゴシック" pitchFamily="34" charset="-128"/>
                <a:cs typeface="Arial" pitchFamily="34" charset="0"/>
              </a:rPr>
              <a:t> evidente o con quien no es posible comunicarse de manera fluida.</a:t>
            </a:r>
            <a:endParaRPr lang="es-ES_tradnl" sz="2800" dirty="0" smtClean="0">
              <a:solidFill>
                <a:srgbClr val="000090"/>
              </a:solidFill>
              <a:ea typeface="ＭＳ Ｐゴシック" pitchFamily="34" charset="-128"/>
              <a:cs typeface="Arial" pitchFamily="34" charset="0"/>
            </a:endParaRPr>
          </a:p>
          <a:p>
            <a:pPr algn="just">
              <a:buFont typeface="Wingdings" panose="05000000000000000000" pitchFamily="2" charset="2"/>
              <a:buChar char="v"/>
            </a:pPr>
            <a:r>
              <a:rPr lang="es-ES" sz="2800" dirty="0" smtClean="0">
                <a:solidFill>
                  <a:srgbClr val="000090"/>
                </a:solidFill>
                <a:ea typeface="ＭＳ Ｐゴシック" pitchFamily="34" charset="-128"/>
                <a:cs typeface="Arial" pitchFamily="34" charset="0"/>
              </a:rPr>
              <a:t>Que se sospeche que están siendo controladas o vigiladas por el o la acompañante, incluyendo las situaciones cuando la comunicación es mediada por una tercera persona.</a:t>
            </a:r>
            <a:endParaRPr lang="es-ES_tradnl" sz="2800" dirty="0" smtClean="0">
              <a:solidFill>
                <a:srgbClr val="000090"/>
              </a:solidFill>
              <a:ea typeface="ＭＳ Ｐゴシック" pitchFamily="34" charset="-128"/>
              <a:cs typeface="Arial" pitchFamily="34" charset="0"/>
            </a:endParaRPr>
          </a:p>
          <a:p>
            <a:pPr algn="just">
              <a:buFont typeface="Wingdings" panose="05000000000000000000" pitchFamily="2" charset="2"/>
              <a:buChar char="v"/>
            </a:pPr>
            <a:r>
              <a:rPr lang="es-ES" sz="2800" dirty="0" smtClean="0">
                <a:solidFill>
                  <a:srgbClr val="000090"/>
                </a:solidFill>
                <a:ea typeface="ＭＳ Ｐゴシック" pitchFamily="34" charset="-128"/>
                <a:cs typeface="Arial" pitchFamily="34" charset="0"/>
              </a:rPr>
              <a:t>Que muestre señales o exprese que no sabe en qué país se encuentra.</a:t>
            </a:r>
            <a:endParaRPr lang="es-ES_tradnl" sz="2800" dirty="0" smtClean="0">
              <a:solidFill>
                <a:srgbClr val="000090"/>
              </a:solidFill>
              <a:ea typeface="ＭＳ Ｐゴシック" pitchFamily="34" charset="-128"/>
              <a:cs typeface="Arial" pitchFamily="34" charset="0"/>
            </a:endParaRPr>
          </a:p>
          <a:p>
            <a:pPr marL="914400" lvl="2" indent="0" algn="just" eaLnBrk="1" hangingPunct="1">
              <a:lnSpc>
                <a:spcPct val="80000"/>
              </a:lnSpc>
              <a:buFont typeface="Arial" pitchFamily="34" charset="0"/>
              <a:buNone/>
            </a:pPr>
            <a:endParaRPr lang="es-ES" sz="2600" dirty="0" smtClean="0">
              <a:solidFill>
                <a:srgbClr val="000090"/>
              </a:solidFill>
              <a:ea typeface="ＭＳ Ｐゴシック" pitchFamily="34" charset="-128"/>
            </a:endParaRPr>
          </a:p>
          <a:p>
            <a:pPr algn="just">
              <a:buFont typeface="Arial" pitchFamily="34" charset="0"/>
              <a:buNone/>
            </a:pPr>
            <a:endParaRPr lang="es-ES" dirty="0" smtClean="0">
              <a:solidFill>
                <a:srgbClr val="000090"/>
              </a:solidFill>
              <a:ea typeface="ＭＳ Ｐゴシック" pitchFamily="34" charset="-128"/>
            </a:endParaRPr>
          </a:p>
          <a:p>
            <a:pPr algn="just">
              <a:buFont typeface="Arial" pitchFamily="34" charset="0"/>
              <a:buNone/>
            </a:pPr>
            <a:r>
              <a:rPr lang="es-ES" sz="2400" dirty="0" smtClean="0">
                <a:solidFill>
                  <a:srgbClr val="000090"/>
                </a:solidFill>
                <a:ea typeface="ＭＳ Ｐゴシック" pitchFamily="34" charset="-128"/>
              </a:rPr>
              <a:t>  </a:t>
            </a:r>
            <a:endParaRPr lang="en-US" sz="1600" b="1" dirty="0" smtClean="0">
              <a:solidFill>
                <a:srgbClr val="0D0D0D"/>
              </a:solidFill>
              <a:latin typeface="Arial Narrow" pitchFamily="34" charset="0"/>
              <a:ea typeface="ＭＳ Ｐゴシック" pitchFamily="34" charset="-128"/>
              <a:cs typeface="Arial" pitchFamily="34" charset="0"/>
            </a:endParaRPr>
          </a:p>
          <a:p>
            <a:pPr marL="914400" lvl="2" indent="0" algn="just" eaLnBrk="1" hangingPunct="1">
              <a:lnSpc>
                <a:spcPct val="80000"/>
              </a:lnSpc>
              <a:buFont typeface="Wingdings" pitchFamily="2" charset="2"/>
              <a:buChar char="ü"/>
            </a:pPr>
            <a:endParaRPr lang="en-US" sz="1600" b="1" dirty="0" smtClean="0">
              <a:solidFill>
                <a:srgbClr val="0D0D0D"/>
              </a:solidFill>
              <a:latin typeface="Arial Narrow"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213975026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539750" y="260350"/>
            <a:ext cx="7920038" cy="647700"/>
          </a:xfrm>
        </p:spPr>
        <p:txBody>
          <a:bodyPr/>
          <a:lstStyle/>
          <a:p>
            <a:pPr eaLnBrk="1" hangingPunct="1"/>
            <a:r>
              <a:rPr lang="es-ES_tradnl" sz="3000" b="1" smtClean="0">
                <a:latin typeface="Book Antiqua" pitchFamily="18" charset="0"/>
                <a:ea typeface="ＭＳ Ｐゴシック" pitchFamily="34" charset="-128"/>
              </a:rPr>
              <a:t>Principio de no devolución</a:t>
            </a:r>
          </a:p>
        </p:txBody>
      </p:sp>
      <p:sp>
        <p:nvSpPr>
          <p:cNvPr id="6147" name="Rectangle 3"/>
          <p:cNvSpPr>
            <a:spLocks noGrp="1" noChangeArrowheads="1"/>
          </p:cNvSpPr>
          <p:nvPr>
            <p:ph type="body" idx="1"/>
          </p:nvPr>
        </p:nvSpPr>
        <p:spPr>
          <a:xfrm>
            <a:off x="9525" y="1196975"/>
            <a:ext cx="8532813" cy="4824413"/>
          </a:xfrm>
        </p:spPr>
        <p:txBody>
          <a:bodyPr>
            <a:normAutofit fontScale="92500" lnSpcReduction="10000"/>
          </a:bodyPr>
          <a:lstStyle/>
          <a:p>
            <a:pPr lvl="1" algn="just" eaLnBrk="1" hangingPunct="1">
              <a:lnSpc>
                <a:spcPct val="80000"/>
              </a:lnSpc>
              <a:spcBef>
                <a:spcPct val="30000"/>
              </a:spcBef>
              <a:spcAft>
                <a:spcPct val="30000"/>
              </a:spcAft>
              <a:buFont typeface="Arial" pitchFamily="34" charset="0"/>
              <a:buChar char="•"/>
            </a:pPr>
            <a:r>
              <a:rPr lang="es-ES" sz="3200" dirty="0" smtClean="0">
                <a:solidFill>
                  <a:srgbClr val="000090"/>
                </a:solidFill>
                <a:ea typeface="ＭＳ Ｐゴシック" pitchFamily="34" charset="-128"/>
              </a:rPr>
              <a:t>Opera el </a:t>
            </a:r>
            <a:r>
              <a:rPr lang="es-ES" sz="3200" b="1" dirty="0" smtClean="0">
                <a:solidFill>
                  <a:srgbClr val="000090"/>
                </a:solidFill>
                <a:ea typeface="ＭＳ Ｐゴシック" pitchFamily="34" charset="-128"/>
              </a:rPr>
              <a:t>principio de no devolución </a:t>
            </a:r>
            <a:r>
              <a:rPr lang="es-ES" sz="3200" dirty="0" smtClean="0">
                <a:solidFill>
                  <a:srgbClr val="000090"/>
                </a:solidFill>
                <a:ea typeface="ＭＳ Ｐゴシック" pitchFamily="34" charset="-128"/>
              </a:rPr>
              <a:t>(aunque porten documentación migratoria falsa o alterada, no porten documentación migratoria o que su documentación migratoria la porte otra persona). </a:t>
            </a:r>
          </a:p>
          <a:p>
            <a:pPr lvl="1" algn="just" eaLnBrk="1" hangingPunct="1">
              <a:lnSpc>
                <a:spcPct val="80000"/>
              </a:lnSpc>
              <a:spcBef>
                <a:spcPct val="30000"/>
              </a:spcBef>
              <a:spcAft>
                <a:spcPct val="30000"/>
              </a:spcAft>
              <a:buFont typeface="Arial" pitchFamily="34" charset="0"/>
              <a:buChar char="•"/>
            </a:pPr>
            <a:r>
              <a:rPr lang="es-ES" sz="3200" dirty="0" smtClean="0">
                <a:solidFill>
                  <a:srgbClr val="000090"/>
                </a:solidFill>
                <a:ea typeface="ＭＳ Ｐゴシック" pitchFamily="34" charset="-128"/>
              </a:rPr>
              <a:t>Este principio incluye el no rechazo en frontera aérea, terrestre o marítima, no retorno o deportación, tanto al país de origen, como el de residencia, así como al anterior  previo al tránsito, y hasta que no se determine si la persona pertenece o no a un perfil con necesidades de protección y asistencia.</a:t>
            </a:r>
            <a:endParaRPr lang="es-ES_tradnl" sz="3200" dirty="0" smtClean="0">
              <a:solidFill>
                <a:srgbClr val="000090"/>
              </a:solidFill>
              <a:ea typeface="ＭＳ Ｐゴシック" pitchFamily="34" charset="-128"/>
            </a:endParaRPr>
          </a:p>
          <a:p>
            <a:pPr lvl="1" eaLnBrk="1" hangingPunct="1">
              <a:lnSpc>
                <a:spcPct val="80000"/>
              </a:lnSpc>
              <a:spcBef>
                <a:spcPct val="30000"/>
              </a:spcBef>
              <a:spcAft>
                <a:spcPct val="30000"/>
              </a:spcAft>
              <a:buFontTx/>
              <a:buNone/>
            </a:pPr>
            <a:endParaRPr lang="es-ES_tradnl" sz="3200" u="sng" dirty="0" smtClean="0">
              <a:solidFill>
                <a:srgbClr val="FFDC00"/>
              </a:solidFill>
              <a:latin typeface="Book Antiqua" pitchFamily="18" charset="0"/>
              <a:ea typeface="ＭＳ Ｐゴシック" pitchFamily="34" charset="-128"/>
            </a:endParaRPr>
          </a:p>
        </p:txBody>
      </p:sp>
    </p:spTree>
    <p:extLst>
      <p:ext uri="{BB962C8B-B14F-4D97-AF65-F5344CB8AC3E}">
        <p14:creationId xmlns:p14="http://schemas.microsoft.com/office/powerpoint/2010/main" val="3950786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Marcador de contenido 2"/>
          <p:cNvSpPr>
            <a:spLocks noGrp="1"/>
          </p:cNvSpPr>
          <p:nvPr>
            <p:ph idx="1"/>
          </p:nvPr>
        </p:nvSpPr>
        <p:spPr>
          <a:xfrm>
            <a:off x="468313" y="1268413"/>
            <a:ext cx="8229600" cy="4525962"/>
          </a:xfrm>
        </p:spPr>
        <p:txBody>
          <a:bodyPr/>
          <a:lstStyle/>
          <a:p>
            <a:pPr marL="0" indent="0" algn="ctr">
              <a:buFont typeface="Arial" pitchFamily="34" charset="0"/>
              <a:buNone/>
            </a:pPr>
            <a:endParaRPr lang="es-ES" smtClean="0">
              <a:ea typeface="ＭＳ Ｐゴシック" pitchFamily="34" charset="-128"/>
            </a:endParaRPr>
          </a:p>
          <a:p>
            <a:pPr marL="0" indent="0" algn="ctr">
              <a:buFont typeface="Arial" pitchFamily="34" charset="0"/>
              <a:buNone/>
            </a:pPr>
            <a:endParaRPr lang="es-ES" smtClean="0">
              <a:ea typeface="ＭＳ Ｐゴシック" pitchFamily="34" charset="-128"/>
            </a:endParaRPr>
          </a:p>
          <a:p>
            <a:pPr marL="0" indent="0" algn="ctr">
              <a:buFont typeface="Arial" pitchFamily="34" charset="0"/>
              <a:buNone/>
            </a:pPr>
            <a:r>
              <a:rPr lang="es-ES" sz="5400" b="1" smtClean="0">
                <a:solidFill>
                  <a:srgbClr val="000090"/>
                </a:solidFill>
                <a:ea typeface="ＭＳ Ｐゴシック" pitchFamily="34" charset="-128"/>
              </a:rPr>
              <a:t>ATENCIÓN DE NECESIDADES URGENTES</a:t>
            </a:r>
          </a:p>
        </p:txBody>
      </p:sp>
    </p:spTree>
    <p:extLst>
      <p:ext uri="{BB962C8B-B14F-4D97-AF65-F5344CB8AC3E}">
        <p14:creationId xmlns:p14="http://schemas.microsoft.com/office/powerpoint/2010/main" val="3374137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338</TotalTime>
  <Words>1767</Words>
  <Application>Microsoft Office PowerPoint</Application>
  <PresentationFormat>On-screen Show (4:3)</PresentationFormat>
  <Paragraphs>221</Paragraphs>
  <Slides>26</Slides>
  <Notes>16</Notes>
  <HiddenSlides>0</HiddenSlides>
  <MMClips>0</MMClips>
  <ScaleCrop>false</ScaleCrop>
  <HeadingPairs>
    <vt:vector size="4" baseType="variant">
      <vt:variant>
        <vt:lpstr>Theme</vt:lpstr>
      </vt:variant>
      <vt:variant>
        <vt:i4>3</vt:i4>
      </vt:variant>
      <vt:variant>
        <vt:lpstr>Slide Titles</vt:lpstr>
      </vt:variant>
      <vt:variant>
        <vt:i4>26</vt:i4>
      </vt:variant>
    </vt:vector>
  </HeadingPairs>
  <TitlesOfParts>
    <vt:vector size="29" baseType="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Principio de no devolución</vt:lpstr>
      <vt:lpstr>PowerPoint Presentation</vt:lpstr>
      <vt:lpstr>Necesidades urgentes</vt:lpstr>
      <vt:lpstr>Condiciones para la entrevista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ALVAREZ Mercedes</dc:creator>
  <cp:lastModifiedBy>malvarezr</cp:lastModifiedBy>
  <cp:revision>9</cp:revision>
  <dcterms:created xsi:type="dcterms:W3CDTF">2015-05-11T16:42:43Z</dcterms:created>
  <dcterms:modified xsi:type="dcterms:W3CDTF">2015-05-12T14:41:24Z</dcterms:modified>
</cp:coreProperties>
</file>