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notesSlides/notesSlide8.xml" ContentType="application/vnd.openxmlformats-officedocument.presentationml.notesSlide+xml"/>
  <Override PartName="/ppt/charts/chart5.xml" ContentType="application/vnd.openxmlformats-officedocument.drawingml.chart+xml"/>
  <Override PartName="/ppt/notesSlides/notesSlide9.xml" ContentType="application/vnd.openxmlformats-officedocument.presentationml.notesSlide+xml"/>
  <Override PartName="/ppt/charts/chart6.xml" ContentType="application/vnd.openxmlformats-officedocument.drawingml.chart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7.xml" ContentType="application/vnd.openxmlformats-officedocument.drawingml.chart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9.xml" ContentType="application/vnd.openxmlformats-officedocument.drawingml.chart+xml"/>
  <Override PartName="/ppt/notesSlides/notesSlide16.xml" ContentType="application/vnd.openxmlformats-officedocument.presentationml.notesSlide+xml"/>
  <Override PartName="/ppt/charts/chart10.xml" ContentType="application/vnd.openxmlformats-officedocument.drawingml.chart+xml"/>
  <Override PartName="/ppt/notesSlides/notesSlide17.xml" ContentType="application/vnd.openxmlformats-officedocument.presentationml.notesSlide+xml"/>
  <Override PartName="/ppt/charts/chart11.xml" ContentType="application/vnd.openxmlformats-officedocument.drawingml.chart+xml"/>
  <Override PartName="/ppt/notesSlides/notesSlide18.xml" ContentType="application/vnd.openxmlformats-officedocument.presentationml.notesSlide+xml"/>
  <Override PartName="/ppt/charts/chart12.xml" ContentType="application/vnd.openxmlformats-officedocument.drawingml.chart+xml"/>
  <Override PartName="/ppt/notesSlides/notesSlide19.xml" ContentType="application/vnd.openxmlformats-officedocument.presentationml.notesSlide+xml"/>
  <Override PartName="/ppt/charts/chart13.xml" ContentType="application/vnd.openxmlformats-officedocument.drawingml.chart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309" r:id="rId2"/>
    <p:sldId id="318" r:id="rId3"/>
    <p:sldId id="325" r:id="rId4"/>
    <p:sldId id="323" r:id="rId5"/>
    <p:sldId id="281" r:id="rId6"/>
    <p:sldId id="324" r:id="rId7"/>
    <p:sldId id="326" r:id="rId8"/>
    <p:sldId id="341" r:id="rId9"/>
    <p:sldId id="286" r:id="rId10"/>
    <p:sldId id="344" r:id="rId11"/>
    <p:sldId id="343" r:id="rId12"/>
    <p:sldId id="345" r:id="rId13"/>
    <p:sldId id="285" r:id="rId14"/>
    <p:sldId id="329" r:id="rId15"/>
    <p:sldId id="284" r:id="rId16"/>
    <p:sldId id="288" r:id="rId17"/>
    <p:sldId id="335" r:id="rId18"/>
    <p:sldId id="313" r:id="rId19"/>
    <p:sldId id="312" r:id="rId20"/>
    <p:sldId id="353" r:id="rId21"/>
    <p:sldId id="354" r:id="rId22"/>
  </p:sldIdLst>
  <p:sldSz cx="10059988" cy="7773988"/>
  <p:notesSz cx="7010400" cy="9296400"/>
  <p:defaultTextStyle>
    <a:defPPr>
      <a:defRPr lang="es-MX"/>
    </a:defPPr>
    <a:lvl1pPr marL="0" algn="l" defTabSz="101900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449">
          <p15:clr>
            <a:srgbClr val="A4A3A4"/>
          </p15:clr>
        </p15:guide>
        <p15:guide id="2" pos="316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09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56" autoAdjust="0"/>
    <p:restoredTop sz="89499" autoAdjust="0"/>
  </p:normalViewPr>
  <p:slideViewPr>
    <p:cSldViewPr snapToGrid="0">
      <p:cViewPr>
        <p:scale>
          <a:sx n="80" d="100"/>
          <a:sy n="80" d="100"/>
        </p:scale>
        <p:origin x="-636" y="-150"/>
      </p:cViewPr>
      <p:guideLst>
        <p:guide orient="horz" pos="2449"/>
        <p:guide pos="3169"/>
      </p:guideLst>
    </p:cSldViewPr>
  </p:slideViewPr>
  <p:outlineViewPr>
    <p:cViewPr>
      <p:scale>
        <a:sx n="33" d="100"/>
        <a:sy n="33" d="100"/>
      </p:scale>
      <p:origin x="0" y="-172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014"/>
    </p:cViewPr>
  </p:sorterViewPr>
  <p:notesViewPr>
    <p:cSldViewPr snapToGrid="0">
      <p:cViewPr>
        <p:scale>
          <a:sx n="100" d="100"/>
          <a:sy n="100" d="100"/>
        </p:scale>
        <p:origin x="1582" y="-979"/>
      </p:cViewPr>
      <p:guideLst>
        <p:guide orient="horz" pos="2928"/>
        <p:guide pos="2208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8179839923145644E-2"/>
          <c:y val="0.17886142726001877"/>
          <c:w val="0.54702208860968415"/>
          <c:h val="0.82053307959544641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Poblaciones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 sz="1600" b="1"/>
                    </a:pPr>
                    <a:r>
                      <a:rPr lang="en-US" sz="1600" b="1" dirty="0" smtClean="0"/>
                      <a:t>12 623 389</a:t>
                    </a:r>
                  </a:p>
                  <a:p>
                    <a:pPr>
                      <a:defRPr sz="1600" b="1"/>
                    </a:pPr>
                    <a:r>
                      <a:rPr lang="en-US" sz="1600" b="1" dirty="0" smtClean="0"/>
                      <a:t>4.0</a:t>
                    </a:r>
                    <a:r>
                      <a:rPr lang="en-US" sz="1600" b="1" dirty="0"/>
                      <a:t>%</a:t>
                    </a:r>
                    <a:endParaRPr lang="en-US" b="1" dirty="0"/>
                  </a:p>
                </c:rich>
              </c:tx>
              <c:numFmt formatCode="0.0%" sourceLinked="0"/>
              <c:spPr/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2.6173381849032444E-2"/>
                  <c:y val="3.2402070841138365E-2"/>
                </c:manualLayout>
              </c:layout>
              <c:tx>
                <c:rich>
                  <a:bodyPr/>
                  <a:lstStyle/>
                  <a:p>
                    <a:pPr>
                      <a:defRPr sz="1600" b="1"/>
                    </a:pPr>
                    <a:r>
                      <a:rPr lang="en-US" sz="1600" b="1" dirty="0" smtClean="0"/>
                      <a:t>5 915 415</a:t>
                    </a:r>
                  </a:p>
                  <a:p>
                    <a:pPr>
                      <a:defRPr sz="1600" b="1"/>
                    </a:pPr>
                    <a:r>
                      <a:rPr lang="en-US" sz="1600" b="1" dirty="0" smtClean="0"/>
                      <a:t>1.9</a:t>
                    </a:r>
                    <a:r>
                      <a:rPr lang="en-US" sz="1600" b="1" dirty="0"/>
                      <a:t>%</a:t>
                    </a:r>
                    <a:endParaRPr lang="en-US" b="1" dirty="0"/>
                  </a:p>
                </c:rich>
              </c:tx>
              <c:numFmt formatCode="0.0%" sourceLinked="0"/>
              <c:spPr/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600" b="0" dirty="0" smtClean="0"/>
                      <a:t>28 458 803</a:t>
                    </a:r>
                  </a:p>
                  <a:p>
                    <a:r>
                      <a:rPr lang="en-US" sz="1600" b="0" dirty="0" smtClean="0"/>
                      <a:t>9.1</a:t>
                    </a:r>
                    <a:r>
                      <a:rPr lang="en-US" sz="1600" b="0" dirty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1600" b="0" dirty="0" smtClean="0"/>
                      <a:t>215 039 702</a:t>
                    </a:r>
                  </a:p>
                  <a:p>
                    <a:r>
                      <a:rPr lang="en-US" sz="1600" b="0" dirty="0" smtClean="0"/>
                      <a:t>68.7</a:t>
                    </a:r>
                    <a:r>
                      <a:rPr lang="en-US" sz="1600" b="0" dirty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1600" b="0" dirty="0" smtClean="0"/>
                      <a:t>35 743 742</a:t>
                    </a:r>
                  </a:p>
                  <a:p>
                    <a:r>
                      <a:rPr lang="en-US" sz="1600" b="0" dirty="0" smtClean="0"/>
                      <a:t>11.4</a:t>
                    </a:r>
                    <a:r>
                      <a:rPr lang="en-US" sz="1600" b="0" dirty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-3.8027025348057859E-2"/>
                  <c:y val="-2.1541208136221531E-4"/>
                </c:manualLayout>
              </c:layout>
              <c:tx>
                <c:rich>
                  <a:bodyPr/>
                  <a:lstStyle/>
                  <a:p>
                    <a:r>
                      <a:rPr lang="en-US" sz="1600" b="0" dirty="0" smtClean="0"/>
                      <a:t>15 315 287</a:t>
                    </a:r>
                  </a:p>
                  <a:p>
                    <a:r>
                      <a:rPr lang="en-US" sz="1600" b="0" dirty="0" smtClean="0"/>
                      <a:t>4.9</a:t>
                    </a:r>
                    <a:r>
                      <a:rPr lang="en-US" sz="1600" b="0" dirty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numFmt formatCode="0.0%" sourceLinked="0"/>
            <c:txPr>
              <a:bodyPr/>
              <a:lstStyle/>
              <a:p>
                <a:pPr>
                  <a:defRPr sz="1600" b="0"/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Hoja1!$A$2:$A$7</c:f>
              <c:strCache>
                <c:ptCount val="6"/>
                <c:pt idx="0">
                  <c:v>Inmigrantes mexicanos</c:v>
                </c:pt>
                <c:pt idx="1">
                  <c:v>Inmigrantes de Centroamérica</c:v>
                </c:pt>
                <c:pt idx="2">
                  <c:v>Inmigrantes de otras regiones</c:v>
                </c:pt>
                <c:pt idx="3">
                  <c:v>Nativos blancos</c:v>
                </c:pt>
                <c:pt idx="4">
                  <c:v>Afroamericanos</c:v>
                </c:pt>
                <c:pt idx="5">
                  <c:v>Otros estadounidenses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12623389</c:v>
                </c:pt>
                <c:pt idx="1">
                  <c:v>5915415</c:v>
                </c:pt>
                <c:pt idx="2">
                  <c:v>28458803</c:v>
                </c:pt>
                <c:pt idx="3">
                  <c:v>215039702</c:v>
                </c:pt>
                <c:pt idx="4">
                  <c:v>35743742</c:v>
                </c:pt>
                <c:pt idx="5">
                  <c:v>15315287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egendEntry>
        <c:idx val="0"/>
        <c:txPr>
          <a:bodyPr/>
          <a:lstStyle/>
          <a:p>
            <a:pPr>
              <a:defRPr sz="1600" b="1"/>
            </a:pPr>
            <a:endParaRPr lang="es-MX"/>
          </a:p>
        </c:txPr>
      </c:legendEntry>
      <c:legendEntry>
        <c:idx val="1"/>
        <c:txPr>
          <a:bodyPr/>
          <a:lstStyle/>
          <a:p>
            <a:pPr>
              <a:defRPr sz="1600" b="1"/>
            </a:pPr>
            <a:endParaRPr lang="es-MX"/>
          </a:p>
        </c:txPr>
      </c:legendEntry>
      <c:layout/>
      <c:overlay val="0"/>
      <c:txPr>
        <a:bodyPr/>
        <a:lstStyle/>
        <a:p>
          <a:pPr>
            <a:defRPr sz="1600"/>
          </a:pPr>
          <a:endParaRPr lang="es-MX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2402040798885595E-2"/>
          <c:y val="5.9658207695463608E-2"/>
          <c:w val="0.92267440369873432"/>
          <c:h val="0.6240836858316244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Cáncer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9D96-4F06-B7AA-C100AF2A92D1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0"/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Hoja1!$A$2:$A$7</c:f>
              <c:strCache>
                <c:ptCount val="3"/>
                <c:pt idx="0">
                  <c:v>Inmigrantes mexicanos</c:v>
                </c:pt>
                <c:pt idx="1">
                  <c:v>Inmigrantes de Centroamérica</c:v>
                </c:pt>
                <c:pt idx="2">
                  <c:v>Inmigrantes de otras regiones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3"/>
                <c:pt idx="0">
                  <c:v>2.3327797943528971E-2</c:v>
                </c:pt>
                <c:pt idx="1">
                  <c:v>3.8024236696161347E-2</c:v>
                </c:pt>
                <c:pt idx="2">
                  <c:v>5.0469103911041667E-2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9D96-4F06-B7AA-C100AF2A92D1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Diabetes</c:v>
                </c:pt>
              </c:strCache>
            </c:strRef>
          </c:tx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0"/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Hoja1!$A$2:$A$7</c:f>
              <c:strCache>
                <c:ptCount val="3"/>
                <c:pt idx="0">
                  <c:v>Inmigrantes mexicanos</c:v>
                </c:pt>
                <c:pt idx="1">
                  <c:v>Inmigrantes de Centroamérica</c:v>
                </c:pt>
                <c:pt idx="2">
                  <c:v>Inmigrantes de otras regiones</c:v>
                </c:pt>
              </c:strCache>
            </c:strRef>
          </c:cat>
          <c:val>
            <c:numRef>
              <c:f>Hoja1!$C$2:$C$7</c:f>
              <c:numCache>
                <c:formatCode>General</c:formatCode>
                <c:ptCount val="3"/>
                <c:pt idx="0">
                  <c:v>0.10964273265362211</c:v>
                </c:pt>
                <c:pt idx="1">
                  <c:v>8.3691741670785802E-2</c:v>
                </c:pt>
                <c:pt idx="2">
                  <c:v>8.2599899507910912E-2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9D96-4F06-B7AA-C100AF2A92D1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Corazón</c:v>
                </c:pt>
              </c:strCache>
            </c:strRef>
          </c:tx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0"/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Hoja1!$A$2:$A$7</c:f>
              <c:strCache>
                <c:ptCount val="3"/>
                <c:pt idx="0">
                  <c:v>Inmigrantes mexicanos</c:v>
                </c:pt>
                <c:pt idx="1">
                  <c:v>Inmigrantes de Centroamérica</c:v>
                </c:pt>
                <c:pt idx="2">
                  <c:v>Inmigrantes de otras regiones</c:v>
                </c:pt>
              </c:strCache>
            </c:strRef>
          </c:cat>
          <c:val>
            <c:numRef>
              <c:f>Hoja1!$D$2:$D$7</c:f>
              <c:numCache>
                <c:formatCode>General</c:formatCode>
                <c:ptCount val="3"/>
                <c:pt idx="0">
                  <c:v>4.7827342748187007E-2</c:v>
                </c:pt>
                <c:pt idx="1">
                  <c:v>3.8047050260454858E-2</c:v>
                </c:pt>
                <c:pt idx="2">
                  <c:v>7.444443741593168E-2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9D96-4F06-B7AA-C100AF2A92D1}"/>
            </c:ext>
          </c:extLst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Hipertensión</c:v>
                </c:pt>
              </c:strCache>
            </c:strRef>
          </c:tx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0"/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Hoja1!$A$2:$A$7</c:f>
              <c:strCache>
                <c:ptCount val="3"/>
                <c:pt idx="0">
                  <c:v>Inmigrantes mexicanos</c:v>
                </c:pt>
                <c:pt idx="1">
                  <c:v>Inmigrantes de Centroamérica</c:v>
                </c:pt>
                <c:pt idx="2">
                  <c:v>Inmigrantes de otras regiones</c:v>
                </c:pt>
              </c:strCache>
            </c:strRef>
          </c:cat>
          <c:val>
            <c:numRef>
              <c:f>Hoja1!$E$2:$E$7</c:f>
              <c:numCache>
                <c:formatCode>General</c:formatCode>
                <c:ptCount val="3"/>
                <c:pt idx="0">
                  <c:v>0.20676500664325212</c:v>
                </c:pt>
                <c:pt idx="1">
                  <c:v>0.22672081590919929</c:v>
                </c:pt>
                <c:pt idx="2">
                  <c:v>0.26853131653477091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9D96-4F06-B7AA-C100AF2A92D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31032064"/>
        <c:axId val="31033600"/>
      </c:barChart>
      <c:catAx>
        <c:axId val="310320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es-MX"/>
          </a:p>
        </c:txPr>
        <c:crossAx val="31033600"/>
        <c:crosses val="autoZero"/>
        <c:auto val="1"/>
        <c:lblAlgn val="ctr"/>
        <c:lblOffset val="100"/>
        <c:noMultiLvlLbl val="0"/>
      </c:catAx>
      <c:valAx>
        <c:axId val="31033600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0%" sourceLinked="0"/>
        <c:majorTickMark val="out"/>
        <c:minorTickMark val="none"/>
        <c:tickLblPos val="nextTo"/>
        <c:crossAx val="3103206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600" b="1"/>
          </a:pPr>
          <a:endParaRPr lang="es-MX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2402040798885595E-2"/>
          <c:y val="5.3222642172563436E-2"/>
          <c:w val="0.89931620431493842"/>
          <c:h val="0.686579680657740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Alguna vez recibió la vacuna del VPH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C46E-42DB-8CC4-7096C0A0F307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0"/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Hoja1!$A$2:$A$7</c:f>
              <c:strCache>
                <c:ptCount val="3"/>
                <c:pt idx="0">
                  <c:v>Inmigrantes mexicanos</c:v>
                </c:pt>
                <c:pt idx="1">
                  <c:v>Inmigrantes de Centroamérica</c:v>
                </c:pt>
                <c:pt idx="2">
                  <c:v>Inmigrantes de otras regiones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3"/>
                <c:pt idx="0">
                  <c:v>3.0745678903503236E-2</c:v>
                </c:pt>
                <c:pt idx="1">
                  <c:v>3.0122241399118784E-2</c:v>
                </c:pt>
                <c:pt idx="2">
                  <c:v>4.3408620988904897E-2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46E-42DB-8CC4-7096C0A0F30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1"/>
        <c:axId val="31081984"/>
        <c:axId val="31084928"/>
      </c:barChart>
      <c:catAx>
        <c:axId val="310819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0" vert="horz"/>
          <a:lstStyle/>
          <a:p>
            <a:pPr>
              <a:defRPr sz="1600" b="1"/>
            </a:pPr>
            <a:endParaRPr lang="es-MX"/>
          </a:p>
        </c:txPr>
        <c:crossAx val="31084928"/>
        <c:crosses val="autoZero"/>
        <c:auto val="1"/>
        <c:lblAlgn val="ctr"/>
        <c:lblOffset val="100"/>
        <c:noMultiLvlLbl val="0"/>
      </c:catAx>
      <c:valAx>
        <c:axId val="31084928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General" sourceLinked="0"/>
        <c:majorTickMark val="out"/>
        <c:minorTickMark val="none"/>
        <c:tickLblPos val="nextTo"/>
        <c:crossAx val="310819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4267887116763079"/>
          <c:y val="5.9658290733078184E-2"/>
          <c:w val="0.52071647508588625"/>
          <c:h val="0.8535194720432857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Con seguro</c:v>
                </c:pt>
              </c:strCache>
            </c:strRef>
          </c:tx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CC33-48FA-8A90-93325FB7CAD4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Hoja1!$A$2:$A$7</c:f>
              <c:strCache>
                <c:ptCount val="3"/>
                <c:pt idx="0">
                  <c:v>Inmigrantes mexicanos</c:v>
                </c:pt>
                <c:pt idx="1">
                  <c:v>Inmigrantes de Centroamérica</c:v>
                </c:pt>
                <c:pt idx="2">
                  <c:v>Inmigrantes de otras regiones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3"/>
                <c:pt idx="0">
                  <c:v>0.63042734999169203</c:v>
                </c:pt>
                <c:pt idx="1">
                  <c:v>0.61277210017126005</c:v>
                </c:pt>
                <c:pt idx="2">
                  <c:v>0.878787221166204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C33-48FA-8A90-93325FB7CAD4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Sin seguro</c:v>
                </c:pt>
              </c:strCache>
            </c:strRef>
          </c:tx>
          <c:invertIfNegative val="0"/>
          <c:dLbls>
            <c:numFmt formatCode="0.0%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Hoja1!$A$2:$A$7</c:f>
              <c:strCache>
                <c:ptCount val="3"/>
                <c:pt idx="0">
                  <c:v>Inmigrantes mexicanos</c:v>
                </c:pt>
                <c:pt idx="1">
                  <c:v>Inmigrantes de Centroamérica</c:v>
                </c:pt>
                <c:pt idx="2">
                  <c:v>Inmigrantes de otras regiones</c:v>
                </c:pt>
              </c:strCache>
            </c:strRef>
          </c:cat>
          <c:val>
            <c:numRef>
              <c:f>Hoja1!$C$2:$C$7</c:f>
              <c:numCache>
                <c:formatCode>General</c:formatCode>
                <c:ptCount val="3"/>
                <c:pt idx="0">
                  <c:v>0.36957265000830797</c:v>
                </c:pt>
                <c:pt idx="1">
                  <c:v>0.38722789982873995</c:v>
                </c:pt>
                <c:pt idx="2">
                  <c:v>0.12121277883379598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31192960"/>
        <c:axId val="31194496"/>
      </c:barChart>
      <c:catAx>
        <c:axId val="3119296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es-MX"/>
          </a:p>
        </c:txPr>
        <c:crossAx val="31194496"/>
        <c:crosses val="autoZero"/>
        <c:auto val="1"/>
        <c:lblAlgn val="ctr"/>
        <c:lblOffset val="100"/>
        <c:noMultiLvlLbl val="0"/>
      </c:catAx>
      <c:valAx>
        <c:axId val="31194496"/>
        <c:scaling>
          <c:orientation val="minMax"/>
        </c:scaling>
        <c:delete val="1"/>
        <c:axPos val="b"/>
        <c:numFmt formatCode="0%" sourceLinked="0"/>
        <c:majorTickMark val="out"/>
        <c:minorTickMark val="none"/>
        <c:tickLblPos val="nextTo"/>
        <c:crossAx val="31192960"/>
        <c:crosses val="autoZero"/>
        <c:crossBetween val="between"/>
      </c:valAx>
      <c:spPr>
        <a:noFill/>
        <a:ln>
          <a:noFill/>
        </a:ln>
      </c:spPr>
    </c:plotArea>
    <c:legend>
      <c:legendPos val="r"/>
      <c:layout>
        <c:manualLayout>
          <c:xMode val="edge"/>
          <c:yMode val="edge"/>
          <c:x val="0.84402572840743806"/>
          <c:y val="0.73488386766810654"/>
          <c:w val="0.14777104869484786"/>
          <c:h val="0.1566283476553803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>
        <c:manualLayout>
          <c:layoutTarget val="inner"/>
          <c:xMode val="edge"/>
          <c:yMode val="edge"/>
          <c:x val="6.2402040798885595E-2"/>
          <c:y val="5.9658258569441791E-2"/>
          <c:w val="0.92267440369873432"/>
          <c:h val="0.63572501431648987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Hoja1!$B$1</c:f>
              <c:strCache>
                <c:ptCount val="1"/>
                <c:pt idx="0">
                  <c:v>Seguro Público</c:v>
                </c:pt>
              </c:strCache>
            </c:strRef>
          </c:tx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0"/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Hoja1!$A$2:$A$7</c:f>
              <c:strCache>
                <c:ptCount val="3"/>
                <c:pt idx="0">
                  <c:v>Inmigrantes mexicanos</c:v>
                </c:pt>
                <c:pt idx="1">
                  <c:v>Inmigrantes de Centroamérica</c:v>
                </c:pt>
                <c:pt idx="2">
                  <c:v>Inmigrantes de otras regiones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3"/>
                <c:pt idx="0">
                  <c:v>0.32339590803967422</c:v>
                </c:pt>
                <c:pt idx="1">
                  <c:v>0.29018767334271406</c:v>
                </c:pt>
                <c:pt idx="2">
                  <c:v>0.26056735330152292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78EA-493B-95BF-CFBB35BEF548}"/>
            </c:ext>
          </c:extLst>
        </c:ser>
        <c:ser>
          <c:idx val="2"/>
          <c:order val="1"/>
          <c:tx>
            <c:strRef>
              <c:f>Hoja1!$C$1</c:f>
              <c:strCache>
                <c:ptCount val="1"/>
                <c:pt idx="0">
                  <c:v>Seguro Privado</c:v>
                </c:pt>
              </c:strCache>
            </c:strRef>
          </c:tx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0"/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Hoja1!$A$2:$A$7</c:f>
              <c:strCache>
                <c:ptCount val="3"/>
                <c:pt idx="0">
                  <c:v>Inmigrantes mexicanos</c:v>
                </c:pt>
                <c:pt idx="1">
                  <c:v>Inmigrantes de Centroamérica</c:v>
                </c:pt>
                <c:pt idx="2">
                  <c:v>Inmigrantes de otras regiones</c:v>
                </c:pt>
              </c:strCache>
            </c:strRef>
          </c:cat>
          <c:val>
            <c:numRef>
              <c:f>Hoja1!$C$2:$C$7</c:f>
              <c:numCache>
                <c:formatCode>General</c:formatCode>
                <c:ptCount val="3"/>
                <c:pt idx="0">
                  <c:v>0.57680084126348874</c:v>
                </c:pt>
                <c:pt idx="1">
                  <c:v>0.62135842004584829</c:v>
                </c:pt>
                <c:pt idx="2">
                  <c:v>0.62346467463882016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78EA-493B-95BF-CFBB35BEF548}"/>
            </c:ext>
          </c:extLst>
        </c:ser>
        <c:ser>
          <c:idx val="3"/>
          <c:order val="2"/>
          <c:tx>
            <c:strRef>
              <c:f>Hoja1!$D$1</c:f>
              <c:strCache>
                <c:ptCount val="1"/>
                <c:pt idx="0">
                  <c:v>Ambos seguros</c:v>
                </c:pt>
              </c:strCache>
            </c:strRef>
          </c:tx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0" i="0"/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Hoja1!$A$2:$A$7</c:f>
              <c:strCache>
                <c:ptCount val="3"/>
                <c:pt idx="0">
                  <c:v>Inmigrantes mexicanos</c:v>
                </c:pt>
                <c:pt idx="1">
                  <c:v>Inmigrantes de Centroamérica</c:v>
                </c:pt>
                <c:pt idx="2">
                  <c:v>Inmigrantes de otras regiones</c:v>
                </c:pt>
              </c:strCache>
            </c:strRef>
          </c:cat>
          <c:val>
            <c:numRef>
              <c:f>Hoja1!$D$2:$D$7</c:f>
              <c:numCache>
                <c:formatCode>General</c:formatCode>
                <c:ptCount val="3"/>
                <c:pt idx="0">
                  <c:v>9.9803250696837084E-2</c:v>
                </c:pt>
                <c:pt idx="1">
                  <c:v>8.8453906611437497E-2</c:v>
                </c:pt>
                <c:pt idx="2">
                  <c:v>0.11596797205965682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2-78EA-493B-95BF-CFBB35BEF54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31355264"/>
        <c:axId val="31356800"/>
      </c:barChart>
      <c:catAx>
        <c:axId val="313552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es-MX"/>
          </a:p>
        </c:txPr>
        <c:crossAx val="31356800"/>
        <c:crosses val="autoZero"/>
        <c:auto val="1"/>
        <c:lblAlgn val="ctr"/>
        <c:lblOffset val="100"/>
        <c:noMultiLvlLbl val="0"/>
      </c:catAx>
      <c:valAx>
        <c:axId val="31356800"/>
        <c:scaling>
          <c:orientation val="minMax"/>
        </c:scaling>
        <c:delete val="1"/>
        <c:axPos val="l"/>
        <c:numFmt formatCode="0%" sourceLinked="0"/>
        <c:majorTickMark val="out"/>
        <c:minorTickMark val="none"/>
        <c:tickLblPos val="nextTo"/>
        <c:crossAx val="31355264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0570517428674853E-2"/>
          <c:y val="5.9658265942526635E-2"/>
          <c:w val="0.81404217038918969"/>
          <c:h val="0.7413013729304265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Hombres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9913-4EFC-9498-8FE2B0EEEC09}"/>
              </c:ext>
            </c:extLst>
          </c:dPt>
          <c:dLbls>
            <c:dLbl>
              <c:idx val="0"/>
              <c:numFmt formatCode="0.0%" sourceLinked="0"/>
              <c:spPr/>
              <c:txPr>
                <a:bodyPr/>
                <a:lstStyle/>
                <a:p>
                  <a:pPr>
                    <a:defRPr sz="1600"/>
                  </a:pPr>
                  <a:endParaRPr lang="es-MX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Hoja1!$A$2:$A$7</c:f>
              <c:strCache>
                <c:ptCount val="3"/>
                <c:pt idx="0">
                  <c:v>Inmigrantes mexicanos</c:v>
                </c:pt>
                <c:pt idx="1">
                  <c:v>Inmigrantes de Centroamérica</c:v>
                </c:pt>
                <c:pt idx="2">
                  <c:v>Inmigrantes de otras regiones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3"/>
                <c:pt idx="0">
                  <c:v>0.49734734467899228</c:v>
                </c:pt>
                <c:pt idx="1">
                  <c:v>0.50904103938607859</c:v>
                </c:pt>
                <c:pt idx="2">
                  <c:v>0.49289982435311841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9913-4EFC-9498-8FE2B0EEEC09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Mujeres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Hoja1!$A$2:$A$7</c:f>
              <c:strCache>
                <c:ptCount val="3"/>
                <c:pt idx="0">
                  <c:v>Inmigrantes mexicanos</c:v>
                </c:pt>
                <c:pt idx="1">
                  <c:v>Inmigrantes de Centroamérica</c:v>
                </c:pt>
                <c:pt idx="2">
                  <c:v>Inmigrantes de otras regiones</c:v>
                </c:pt>
              </c:strCache>
            </c:strRef>
          </c:cat>
          <c:val>
            <c:numRef>
              <c:f>Hoja1!$C$2:$C$7</c:f>
              <c:numCache>
                <c:formatCode>General</c:formatCode>
                <c:ptCount val="3"/>
                <c:pt idx="0">
                  <c:v>0.50265265532100767</c:v>
                </c:pt>
                <c:pt idx="1">
                  <c:v>0.49095896061392141</c:v>
                </c:pt>
                <c:pt idx="2">
                  <c:v>0.50710017564688159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9913-4EFC-9498-8FE2B0EEEC0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9"/>
        <c:axId val="23110784"/>
        <c:axId val="23112320"/>
      </c:barChart>
      <c:catAx>
        <c:axId val="231107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es-MX"/>
          </a:p>
        </c:txPr>
        <c:crossAx val="23112320"/>
        <c:crosses val="autoZero"/>
        <c:auto val="1"/>
        <c:lblAlgn val="ctr"/>
        <c:lblOffset val="100"/>
        <c:noMultiLvlLbl val="0"/>
      </c:catAx>
      <c:valAx>
        <c:axId val="23112320"/>
        <c:scaling>
          <c:orientation val="minMax"/>
          <c:min val="0"/>
        </c:scaling>
        <c:delete val="1"/>
        <c:axPos val="l"/>
        <c:majorGridlines>
          <c:spPr>
            <a:ln>
              <a:noFill/>
            </a:ln>
          </c:spPr>
        </c:majorGridlines>
        <c:numFmt formatCode="0%" sourceLinked="0"/>
        <c:majorTickMark val="out"/>
        <c:minorTickMark val="none"/>
        <c:tickLblPos val="nextTo"/>
        <c:crossAx val="231107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7477283400344719"/>
          <c:y val="0.59113479174295414"/>
          <c:w val="0.11951098997262566"/>
          <c:h val="0.1454336400073519"/>
        </c:manualLayout>
      </c:layout>
      <c:overlay val="0"/>
      <c:txPr>
        <a:bodyPr/>
        <a:lstStyle/>
        <a:p>
          <a:pPr>
            <a:defRPr sz="1600" b="1"/>
          </a:pPr>
          <a:endParaRPr lang="es-MX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2402040798885595E-2"/>
          <c:y val="5.9658207695463608E-2"/>
          <c:w val="0.89685685225328104"/>
          <c:h val="0.64074808636627112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De 0 a 17 años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1303-47C8-9D2E-D0D30ABE06A6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Hoja1!$A$2:$A$7</c:f>
              <c:strCache>
                <c:ptCount val="3"/>
                <c:pt idx="0">
                  <c:v>Inmigrantes mexicanos</c:v>
                </c:pt>
                <c:pt idx="1">
                  <c:v>Inmigrantes de Centroamérica</c:v>
                </c:pt>
                <c:pt idx="2">
                  <c:v>Inmigrantes de otras regiones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3"/>
                <c:pt idx="0">
                  <c:v>5.4316396333821293E-2</c:v>
                </c:pt>
                <c:pt idx="1">
                  <c:v>6.6332624169225654E-2</c:v>
                </c:pt>
                <c:pt idx="2">
                  <c:v>7.0235561207546218E-2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303-47C8-9D2E-D0D30ABE06A6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De 18 a 40 años</c:v>
                </c:pt>
              </c:strCache>
            </c:strRef>
          </c:tx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Hoja1!$A$2:$A$7</c:f>
              <c:strCache>
                <c:ptCount val="3"/>
                <c:pt idx="0">
                  <c:v>Inmigrantes mexicanos</c:v>
                </c:pt>
                <c:pt idx="1">
                  <c:v>Inmigrantes de Centroamérica</c:v>
                </c:pt>
                <c:pt idx="2">
                  <c:v>Inmigrantes de otras regiones</c:v>
                </c:pt>
              </c:strCache>
            </c:strRef>
          </c:cat>
          <c:val>
            <c:numRef>
              <c:f>Hoja1!$C$2:$C$7</c:f>
              <c:numCache>
                <c:formatCode>General</c:formatCode>
                <c:ptCount val="3"/>
                <c:pt idx="0">
                  <c:v>0.46695693208852235</c:v>
                </c:pt>
                <c:pt idx="1">
                  <c:v>0.40828699254405648</c:v>
                </c:pt>
                <c:pt idx="2">
                  <c:v>0.35474148368081404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303-47C8-9D2E-D0D30ABE06A6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De 41 a 64 años</c:v>
                </c:pt>
              </c:strCache>
            </c:strRef>
          </c:tx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Hoja1!$A$2:$A$7</c:f>
              <c:strCache>
                <c:ptCount val="3"/>
                <c:pt idx="0">
                  <c:v>Inmigrantes mexicanos</c:v>
                </c:pt>
                <c:pt idx="1">
                  <c:v>Inmigrantes de Centroamérica</c:v>
                </c:pt>
                <c:pt idx="2">
                  <c:v>Inmigrantes de otras regiones</c:v>
                </c:pt>
              </c:strCache>
            </c:strRef>
          </c:cat>
          <c:val>
            <c:numRef>
              <c:f>Hoja1!$D$2:$D$7</c:f>
              <c:numCache>
                <c:formatCode>General</c:formatCode>
                <c:ptCount val="3"/>
                <c:pt idx="0">
                  <c:v>0.40518112845924337</c:v>
                </c:pt>
                <c:pt idx="1">
                  <c:v>0.43045449896583754</c:v>
                </c:pt>
                <c:pt idx="2">
                  <c:v>0.40243656769401021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1303-47C8-9D2E-D0D30ABE06A6}"/>
            </c:ext>
          </c:extLst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De 65 años o más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Hoja1!$A$2:$A$7</c:f>
              <c:strCache>
                <c:ptCount val="3"/>
                <c:pt idx="0">
                  <c:v>Inmigrantes mexicanos</c:v>
                </c:pt>
                <c:pt idx="1">
                  <c:v>Inmigrantes de Centroamérica</c:v>
                </c:pt>
                <c:pt idx="2">
                  <c:v>Inmigrantes de otras regiones</c:v>
                </c:pt>
              </c:strCache>
            </c:strRef>
          </c:cat>
          <c:val>
            <c:numRef>
              <c:f>Hoja1!$E$2:$E$7</c:f>
              <c:numCache>
                <c:formatCode>General</c:formatCode>
                <c:ptCount val="3"/>
                <c:pt idx="0">
                  <c:v>7.3545543118412965E-2</c:v>
                </c:pt>
                <c:pt idx="1">
                  <c:v>9.4925884320880283E-2</c:v>
                </c:pt>
                <c:pt idx="2">
                  <c:v>0.17258638741762961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1303-47C8-9D2E-D0D30ABE06A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1"/>
        <c:overlap val="100"/>
        <c:axId val="25796608"/>
        <c:axId val="25798144"/>
      </c:barChart>
      <c:catAx>
        <c:axId val="257966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es-MX"/>
          </a:p>
        </c:txPr>
        <c:crossAx val="25798144"/>
        <c:crosses val="autoZero"/>
        <c:auto val="1"/>
        <c:lblAlgn val="ctr"/>
        <c:lblOffset val="100"/>
        <c:noMultiLvlLbl val="0"/>
      </c:catAx>
      <c:valAx>
        <c:axId val="25798144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0%" sourceLinked="0"/>
        <c:majorTickMark val="out"/>
        <c:minorTickMark val="none"/>
        <c:tickLblPos val="nextTo"/>
        <c:crossAx val="2579660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7.0021720239525492E-2"/>
          <c:y val="0.90647847072618692"/>
          <c:w val="0.86542537478609183"/>
          <c:h val="7.6898039322625511E-2"/>
        </c:manualLayout>
      </c:layout>
      <c:overlay val="0"/>
      <c:txPr>
        <a:bodyPr/>
        <a:lstStyle/>
        <a:p>
          <a:pPr>
            <a:defRPr sz="1600" b="1"/>
          </a:pPr>
          <a:endParaRPr lang="es-MX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7195783351747244E-2"/>
          <c:y val="5.3474873538163485E-2"/>
          <c:w val="0.82715320973852258"/>
          <c:h val="0.7642267831063362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Excelente, Muy buena, Buena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7387-420E-A00B-0ECDA74A4BE2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0"/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Hoja1!$A$2:$A$7</c:f>
              <c:strCache>
                <c:ptCount val="3"/>
                <c:pt idx="0">
                  <c:v>Inmigrantes mexicanos</c:v>
                </c:pt>
                <c:pt idx="1">
                  <c:v>Inmigrantes de Centroamérica</c:v>
                </c:pt>
                <c:pt idx="2">
                  <c:v>Inmigrantes de otras regiones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3"/>
                <c:pt idx="0">
                  <c:v>0.85393288601024653</c:v>
                </c:pt>
                <c:pt idx="1">
                  <c:v>0.89924408465249339</c:v>
                </c:pt>
                <c:pt idx="2">
                  <c:v>0.90254880684421823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387-420E-A00B-0ECDA74A4BE2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Regular, Mala</c:v>
                </c:pt>
              </c:strCache>
            </c:strRef>
          </c:tx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0">
                    <a:solidFill>
                      <a:srgbClr val="FFC000"/>
                    </a:solidFill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Hoja1!$A$2:$A$7</c:f>
              <c:strCache>
                <c:ptCount val="3"/>
                <c:pt idx="0">
                  <c:v>Inmigrantes mexicanos</c:v>
                </c:pt>
                <c:pt idx="1">
                  <c:v>Inmigrantes de Centroamérica</c:v>
                </c:pt>
                <c:pt idx="2">
                  <c:v>Inmigrantes de otras regiones</c:v>
                </c:pt>
              </c:strCache>
            </c:strRef>
          </c:cat>
          <c:val>
            <c:numRef>
              <c:f>Hoja1!$C$2:$C$7</c:f>
              <c:numCache>
                <c:formatCode>General</c:formatCode>
                <c:ptCount val="3"/>
                <c:pt idx="0">
                  <c:v>0.14606711398975347</c:v>
                </c:pt>
                <c:pt idx="1">
                  <c:v>0.10075591534750666</c:v>
                </c:pt>
                <c:pt idx="2">
                  <c:v>9.7451193155781726E-2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7387-420E-A00B-0ECDA74A4BE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9"/>
        <c:overlap val="100"/>
        <c:axId val="23387520"/>
        <c:axId val="23393408"/>
      </c:barChart>
      <c:catAx>
        <c:axId val="233875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es-MX"/>
          </a:p>
        </c:txPr>
        <c:crossAx val="23393408"/>
        <c:crosses val="autoZero"/>
        <c:auto val="1"/>
        <c:lblAlgn val="ctr"/>
        <c:lblOffset val="100"/>
        <c:noMultiLvlLbl val="0"/>
      </c:catAx>
      <c:valAx>
        <c:axId val="23393408"/>
        <c:scaling>
          <c:orientation val="minMax"/>
          <c:max val="1"/>
          <c:min val="0.45"/>
        </c:scaling>
        <c:delete val="1"/>
        <c:axPos val="l"/>
        <c:majorGridlines>
          <c:spPr>
            <a:ln>
              <a:noFill/>
            </a:ln>
          </c:spPr>
        </c:majorGridlines>
        <c:numFmt formatCode="General" sourceLinked="0"/>
        <c:majorTickMark val="out"/>
        <c:minorTickMark val="none"/>
        <c:tickLblPos val="nextTo"/>
        <c:crossAx val="233875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5354633273194003"/>
          <c:y val="0.28845644133666737"/>
          <c:w val="0.13686048605057505"/>
          <c:h val="0.46308043437475999"/>
        </c:manualLayout>
      </c:layout>
      <c:overlay val="1"/>
      <c:txPr>
        <a:bodyPr/>
        <a:lstStyle/>
        <a:p>
          <a:pPr>
            <a:defRPr sz="1600" b="1"/>
          </a:pPr>
          <a:endParaRPr lang="es-MX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2402040798885595E-2"/>
          <c:y val="5.9658207695463608E-2"/>
          <c:w val="0.89685685225328104"/>
          <c:h val="0.686149318412916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Sin lugar habitual de atención médica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D323-450F-93F7-51B46AC3A4A6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Hoja1!$A$2:$A$7</c:f>
              <c:strCache>
                <c:ptCount val="3"/>
                <c:pt idx="0">
                  <c:v>Inmigrantes mexicanos</c:v>
                </c:pt>
                <c:pt idx="1">
                  <c:v>Inmigrantes de Centroamérica</c:v>
                </c:pt>
                <c:pt idx="2">
                  <c:v>Inmigrantes de otras regiones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3"/>
                <c:pt idx="0">
                  <c:v>0.29744668811968061</c:v>
                </c:pt>
                <c:pt idx="1">
                  <c:v>0.25277397536306195</c:v>
                </c:pt>
                <c:pt idx="2">
                  <c:v>0.16342193906482319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323-450F-93F7-51B46AC3A4A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9"/>
        <c:axId val="25862528"/>
        <c:axId val="25865216"/>
      </c:barChart>
      <c:catAx>
        <c:axId val="258625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es-MX"/>
          </a:p>
        </c:txPr>
        <c:crossAx val="25865216"/>
        <c:crosses val="autoZero"/>
        <c:auto val="1"/>
        <c:lblAlgn val="ctr"/>
        <c:lblOffset val="100"/>
        <c:noMultiLvlLbl val="0"/>
      </c:catAx>
      <c:valAx>
        <c:axId val="25865216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0%" sourceLinked="0"/>
        <c:majorTickMark val="out"/>
        <c:minorTickMark val="none"/>
        <c:tickLblPos val="nextTo"/>
        <c:crossAx val="258625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2402040798885595E-2"/>
          <c:y val="5.9658207695463608E-2"/>
          <c:w val="0.89685685225328104"/>
          <c:h val="0.5656150648718784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Centro o clínica de salud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3B1E-44CF-B489-B209D6270DBF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Hoja1!$A$2:$A$7</c:f>
              <c:strCache>
                <c:ptCount val="3"/>
                <c:pt idx="0">
                  <c:v>Inmigrantes mexicanos</c:v>
                </c:pt>
                <c:pt idx="1">
                  <c:v>Inmigrantes de Centroamérica</c:v>
                </c:pt>
                <c:pt idx="2">
                  <c:v>Inmigrantes de otras regiones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3"/>
                <c:pt idx="0">
                  <c:v>0.54459869074317713</c:v>
                </c:pt>
                <c:pt idx="1">
                  <c:v>0.31228391090415858</c:v>
                </c:pt>
                <c:pt idx="2">
                  <c:v>0.22161577972641899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B1E-44CF-B489-B209D6270DBF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Consultorio médico u otro servicio privado</c:v>
                </c:pt>
              </c:strCache>
            </c:strRef>
          </c:tx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Hoja1!$A$2:$A$7</c:f>
              <c:strCache>
                <c:ptCount val="3"/>
                <c:pt idx="0">
                  <c:v>Inmigrantes mexicanos</c:v>
                </c:pt>
                <c:pt idx="1">
                  <c:v>Inmigrantes de Centroamérica</c:v>
                </c:pt>
                <c:pt idx="2">
                  <c:v>Inmigrantes de otras regiones</c:v>
                </c:pt>
              </c:strCache>
            </c:strRef>
          </c:cat>
          <c:val>
            <c:numRef>
              <c:f>Hoja1!$C$2:$C$7</c:f>
              <c:numCache>
                <c:formatCode>General</c:formatCode>
                <c:ptCount val="3"/>
                <c:pt idx="0">
                  <c:v>0.4016839469480592</c:v>
                </c:pt>
                <c:pt idx="1">
                  <c:v>0.6255234463396544</c:v>
                </c:pt>
                <c:pt idx="2">
                  <c:v>0.7356961102508156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B1E-44CF-B489-B209D6270DBF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Otro lugar (cuarto de emergencia de hospital, departamentos, otros)</c:v>
                </c:pt>
              </c:strCache>
            </c:strRef>
          </c:tx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Hoja1!$A$2:$A$7</c:f>
              <c:strCache>
                <c:ptCount val="3"/>
                <c:pt idx="0">
                  <c:v>Inmigrantes mexicanos</c:v>
                </c:pt>
                <c:pt idx="1">
                  <c:v>Inmigrantes de Centroamérica</c:v>
                </c:pt>
                <c:pt idx="2">
                  <c:v>Inmigrantes de otras regiones</c:v>
                </c:pt>
              </c:strCache>
            </c:strRef>
          </c:cat>
          <c:val>
            <c:numRef>
              <c:f>Hoja1!$D$2:$D$7</c:f>
              <c:numCache>
                <c:formatCode>General</c:formatCode>
                <c:ptCount val="3"/>
                <c:pt idx="0">
                  <c:v>5.3717362308763755E-2</c:v>
                </c:pt>
                <c:pt idx="1">
                  <c:v>6.2192642756187029E-2</c:v>
                </c:pt>
                <c:pt idx="2">
                  <c:v>4.2688110022765381E-2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3B1E-44CF-B489-B209D6270DB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9"/>
        <c:overlap val="100"/>
        <c:axId val="26843392"/>
        <c:axId val="26857472"/>
      </c:barChart>
      <c:catAx>
        <c:axId val="2684339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es-MX"/>
          </a:p>
        </c:txPr>
        <c:crossAx val="26857472"/>
        <c:crosses val="autoZero"/>
        <c:auto val="1"/>
        <c:lblAlgn val="ctr"/>
        <c:lblOffset val="100"/>
        <c:noMultiLvlLbl val="0"/>
      </c:catAx>
      <c:valAx>
        <c:axId val="26857472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0%" sourceLinked="0"/>
        <c:majorTickMark val="out"/>
        <c:minorTickMark val="none"/>
        <c:tickLblPos val="nextTo"/>
        <c:crossAx val="2684339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6.2790503897499766E-2"/>
          <c:y val="0.84547020503139525"/>
          <c:w val="0.89492704944928603"/>
          <c:h val="0.14878040499246242"/>
        </c:manualLayout>
      </c:layout>
      <c:overlay val="0"/>
      <c:txPr>
        <a:bodyPr/>
        <a:lstStyle/>
        <a:p>
          <a:pPr>
            <a:defRPr sz="1400" b="1"/>
          </a:pPr>
          <a:endParaRPr lang="es-MX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936847240918107"/>
          <c:y val="5.9658149451525984E-2"/>
          <c:w val="0.43433223181920355"/>
          <c:h val="0.87788176513479521"/>
        </c:manualLayout>
      </c:layout>
      <c:doughnutChart>
        <c:varyColors val="1"/>
        <c:ser>
          <c:idx val="0"/>
          <c:order val="0"/>
          <c:tx>
            <c:strRef>
              <c:f>Hoja1!$A$2</c:f>
              <c:strCache>
                <c:ptCount val="1"/>
                <c:pt idx="0">
                  <c:v>Inmigrantes mexicanos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dPt>
            <c:idx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3B1E-44CF-B489-B209D6270DBF}"/>
              </c:ext>
            </c:extLst>
          </c:dPt>
          <c:dPt>
            <c:idx val="1"/>
            <c:bubble3D val="0"/>
            <c:spPr>
              <a:solidFill>
                <a:schemeClr val="accent4">
                  <a:lumMod val="75000"/>
                </a:schemeClr>
              </a:solidFill>
            </c:spPr>
          </c:dPt>
          <c:dLbls>
            <c:dLbl>
              <c:idx val="1"/>
              <c:numFmt formatCode="0.0%" sourceLinked="0"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.0%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Hoja1!$B$1:$C$1</c:f>
              <c:strCache>
                <c:ptCount val="2"/>
                <c:pt idx="0">
                  <c:v>De 0 a 17 años</c:v>
                </c:pt>
                <c:pt idx="1">
                  <c:v>De 18 años o más</c:v>
                </c:pt>
              </c:strCache>
            </c:strRef>
          </c:cat>
          <c:val>
            <c:numRef>
              <c:f>Hoja1!$B$2:$C$2</c:f>
              <c:numCache>
                <c:formatCode>General</c:formatCode>
                <c:ptCount val="2"/>
                <c:pt idx="0">
                  <c:v>5.4316396333821293E-2</c:v>
                </c:pt>
                <c:pt idx="1">
                  <c:v>0.94568360366617876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B1E-44CF-B489-B209D6270DBF}"/>
            </c:ext>
          </c:extLst>
        </c:ser>
        <c:ser>
          <c:idx val="1"/>
          <c:order val="1"/>
          <c:tx>
            <c:strRef>
              <c:f>Hoja1!$A$3</c:f>
              <c:strCache>
                <c:ptCount val="1"/>
                <c:pt idx="0">
                  <c:v>Inmigrantes de Centroamérica</c:v>
                </c:pt>
              </c:strCache>
            </c:strRef>
          </c:tx>
          <c:dPt>
            <c:idx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</c:spPr>
          </c:dPt>
          <c:dPt>
            <c:idx val="1"/>
            <c:bubble3D val="0"/>
            <c:spPr>
              <a:solidFill>
                <a:schemeClr val="accent4">
                  <a:lumMod val="75000"/>
                </a:schemeClr>
              </a:solidFill>
            </c:spPr>
          </c:dPt>
          <c:dLbls>
            <c:dLbl>
              <c:idx val="1"/>
              <c:numFmt formatCode="0.0%" sourceLinked="0"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.0%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Hoja1!$B$1:$C$1</c:f>
              <c:strCache>
                <c:ptCount val="2"/>
                <c:pt idx="0">
                  <c:v>De 0 a 17 años</c:v>
                </c:pt>
                <c:pt idx="1">
                  <c:v>De 18 años o más</c:v>
                </c:pt>
              </c:strCache>
            </c:strRef>
          </c:cat>
          <c:val>
            <c:numRef>
              <c:f>Hoja1!$B$3:$C$3</c:f>
              <c:numCache>
                <c:formatCode>General</c:formatCode>
                <c:ptCount val="2"/>
                <c:pt idx="0">
                  <c:v>6.6332624169225654E-2</c:v>
                </c:pt>
                <c:pt idx="1">
                  <c:v>0.9336673758307743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B1E-44CF-B489-B209D6270DBF}"/>
            </c:ext>
          </c:extLst>
        </c:ser>
        <c:ser>
          <c:idx val="2"/>
          <c:order val="2"/>
          <c:tx>
            <c:strRef>
              <c:f>Hoja1!$A$4</c:f>
              <c:strCache>
                <c:ptCount val="1"/>
                <c:pt idx="0">
                  <c:v>Inmigrantes de otras regiones</c:v>
                </c:pt>
              </c:strCache>
            </c:strRef>
          </c:tx>
          <c:dPt>
            <c:idx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</c:spPr>
          </c:dPt>
          <c:dPt>
            <c:idx val="1"/>
            <c:bubble3D val="0"/>
            <c:spPr>
              <a:solidFill>
                <a:schemeClr val="accent4">
                  <a:lumMod val="75000"/>
                </a:schemeClr>
              </a:solidFill>
            </c:spPr>
          </c:dPt>
          <c:dLbls>
            <c:dLbl>
              <c:idx val="1"/>
              <c:numFmt formatCode="0.0%" sourceLinked="0"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.0%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Hoja1!$B$1:$C$1</c:f>
              <c:strCache>
                <c:ptCount val="2"/>
                <c:pt idx="0">
                  <c:v>De 0 a 17 años</c:v>
                </c:pt>
                <c:pt idx="1">
                  <c:v>De 18 años o más</c:v>
                </c:pt>
              </c:strCache>
            </c:strRef>
          </c:cat>
          <c:val>
            <c:numRef>
              <c:f>Hoja1!$B$4:$C$4</c:f>
              <c:numCache>
                <c:formatCode>General</c:formatCode>
                <c:ptCount val="2"/>
                <c:pt idx="0">
                  <c:v>7.0235561207546218E-2</c:v>
                </c:pt>
                <c:pt idx="1">
                  <c:v>0.92976443879245396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26"/>
      </c:doughnutChart>
    </c:plotArea>
    <c:legend>
      <c:legendPos val="r"/>
      <c:layout>
        <c:manualLayout>
          <c:xMode val="edge"/>
          <c:yMode val="edge"/>
          <c:x val="0.75052265941165897"/>
          <c:y val="0.78530886464475558"/>
          <c:w val="0.19109052482540703"/>
          <c:h val="0.14002064080495222"/>
        </c:manualLayout>
      </c:layout>
      <c:overlay val="0"/>
      <c:txPr>
        <a:bodyPr/>
        <a:lstStyle/>
        <a:p>
          <a:pPr>
            <a:defRPr sz="1600" b="1"/>
          </a:pPr>
          <a:endParaRPr lang="es-MX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>
        <c:manualLayout>
          <c:layoutTarget val="inner"/>
          <c:xMode val="edge"/>
          <c:yMode val="edge"/>
          <c:x val="6.2402040798885595E-2"/>
          <c:y val="5.9658207695463608E-2"/>
          <c:w val="0.92267440369873432"/>
          <c:h val="0.5744873476521495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Acudió a revisión preventiva</c:v>
                </c:pt>
              </c:strCache>
            </c:strRef>
          </c:tx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69E2-4713-A287-A32EF6060A0B}"/>
              </c:ext>
            </c:extLst>
          </c:dPt>
          <c:dLbls>
            <c:dLbl>
              <c:idx val="0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600"/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Hoja1!$A$2:$A$7</c:f>
              <c:strCache>
                <c:ptCount val="3"/>
                <c:pt idx="0">
                  <c:v>Inmigrantes mexicanos</c:v>
                </c:pt>
                <c:pt idx="1">
                  <c:v>Inmigrantes de Centroamérica</c:v>
                </c:pt>
                <c:pt idx="2">
                  <c:v>Inmigrantes de otras regiones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3"/>
                <c:pt idx="0">
                  <c:v>0.58873031049979974</c:v>
                </c:pt>
                <c:pt idx="1">
                  <c:v>0.70740471730570742</c:v>
                </c:pt>
                <c:pt idx="2">
                  <c:v>0.77846778197736266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9E2-4713-A287-A32EF6060A0B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No acudió a revisión preventiva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3672038162857012E-2"/>
                  <c:y val="-5.797747187179636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9E2-4713-A287-A32EF6060A0B}"/>
                </c:ext>
              </c:extLst>
            </c:dLbl>
            <c:dLbl>
              <c:idx val="1"/>
              <c:layout>
                <c:manualLayout>
                  <c:x val="1.6406445795428416E-2"/>
                  <c:y val="5.79774718717958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9E2-4713-A287-A32EF6060A0B}"/>
                </c:ext>
              </c:extLst>
            </c:dLbl>
            <c:dLbl>
              <c:idx val="2"/>
              <c:layout>
                <c:manualLayout>
                  <c:x val="9.5704267139999095E-3"/>
                  <c:y val="5.79774718717958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9E2-4713-A287-A32EF6060A0B}"/>
                </c:ext>
              </c:extLst>
            </c:dLbl>
            <c:dLbl>
              <c:idx val="3"/>
              <c:layout>
                <c:manualLayout>
                  <c:x val="1.093763053028560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9E2-4713-A287-A32EF6060A0B}"/>
                </c:ext>
              </c:extLst>
            </c:dLbl>
            <c:dLbl>
              <c:idx val="4"/>
              <c:layout>
                <c:manualLayout>
                  <c:x val="1.093763053028560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9E2-4713-A287-A32EF6060A0B}"/>
                </c:ext>
              </c:extLst>
            </c:dLbl>
            <c:dLbl>
              <c:idx val="5"/>
              <c:layout>
                <c:manualLayout>
                  <c:x val="1.230483434657131E-2"/>
                  <c:y val="-5.79774718717958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9E2-4713-A287-A32EF6060A0B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Hoja1!$A$2:$A$7</c:f>
              <c:strCache>
                <c:ptCount val="3"/>
                <c:pt idx="0">
                  <c:v>Inmigrantes mexicanos</c:v>
                </c:pt>
                <c:pt idx="1">
                  <c:v>Inmigrantes de Centroamérica</c:v>
                </c:pt>
                <c:pt idx="2">
                  <c:v>Inmigrantes de otras regiones</c:v>
                </c:pt>
              </c:strCache>
            </c:strRef>
          </c:cat>
          <c:val>
            <c:numRef>
              <c:f>Hoja1!$C$2:$C$7</c:f>
              <c:numCache>
                <c:formatCode>General</c:formatCode>
                <c:ptCount val="3"/>
                <c:pt idx="0">
                  <c:v>0.41126968950020026</c:v>
                </c:pt>
                <c:pt idx="1">
                  <c:v>0.29259528269429258</c:v>
                </c:pt>
                <c:pt idx="2">
                  <c:v>0.22153221802263723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69E2-4713-A287-A32EF6060A0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1"/>
        <c:axId val="31213824"/>
        <c:axId val="31236096"/>
      </c:barChart>
      <c:catAx>
        <c:axId val="312138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es-MX"/>
          </a:p>
        </c:txPr>
        <c:crossAx val="31236096"/>
        <c:crosses val="autoZero"/>
        <c:auto val="1"/>
        <c:lblAlgn val="ctr"/>
        <c:lblOffset val="100"/>
        <c:noMultiLvlLbl val="0"/>
      </c:catAx>
      <c:valAx>
        <c:axId val="31236096"/>
        <c:scaling>
          <c:orientation val="minMax"/>
          <c:max val="1"/>
        </c:scaling>
        <c:delete val="1"/>
        <c:axPos val="l"/>
        <c:majorGridlines>
          <c:spPr>
            <a:ln>
              <a:noFill/>
            </a:ln>
          </c:spPr>
        </c:majorGridlines>
        <c:numFmt formatCode="0%" sourceLinked="0"/>
        <c:majorTickMark val="out"/>
        <c:minorTickMark val="none"/>
        <c:tickLblPos val="nextTo"/>
        <c:crossAx val="3121382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6291988228698104"/>
          <c:y val="0.83764428985347383"/>
          <c:w val="0.71244194228203761"/>
          <c:h val="6.9322473279337576E-2"/>
        </c:manualLayout>
      </c:layout>
      <c:overlay val="0"/>
      <c:txPr>
        <a:bodyPr/>
        <a:lstStyle/>
        <a:p>
          <a:pPr>
            <a:defRPr sz="1600" b="1"/>
          </a:pPr>
          <a:endParaRPr lang="es-MX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9159623952205139E-2"/>
          <c:y val="5.3715016015107947E-2"/>
          <c:w val="0.93087761997159657"/>
          <c:h val="0.6316730352786381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Nunca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F250-4624-A143-9C2127E970F7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0"/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Hoja1!$A$2:$A$7</c:f>
              <c:strCache>
                <c:ptCount val="3"/>
                <c:pt idx="0">
                  <c:v>Inmigrantes mexicanos</c:v>
                </c:pt>
                <c:pt idx="1">
                  <c:v>Inmigrantes de Centroamérica</c:v>
                </c:pt>
                <c:pt idx="2">
                  <c:v>Inmigrantes de otras regiones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3"/>
                <c:pt idx="0">
                  <c:v>4.4046708053327839E-2</c:v>
                </c:pt>
                <c:pt idx="1">
                  <c:v>4.3526831333391726E-2</c:v>
                </c:pt>
                <c:pt idx="2">
                  <c:v>2.3439986393709668E-2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250-4624-A143-9C2127E970F7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Menos de 6 meses</c:v>
                </c:pt>
              </c:strCache>
            </c:strRef>
          </c:tx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0"/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Hoja1!$A$2:$A$7</c:f>
              <c:strCache>
                <c:ptCount val="3"/>
                <c:pt idx="0">
                  <c:v>Inmigrantes mexicanos</c:v>
                </c:pt>
                <c:pt idx="1">
                  <c:v>Inmigrantes de Centroamérica</c:v>
                </c:pt>
                <c:pt idx="2">
                  <c:v>Inmigrantes de otras regiones</c:v>
                </c:pt>
              </c:strCache>
            </c:strRef>
          </c:cat>
          <c:val>
            <c:numRef>
              <c:f>Hoja1!$C$2:$C$7</c:f>
              <c:numCache>
                <c:formatCode>General</c:formatCode>
                <c:ptCount val="3"/>
                <c:pt idx="0">
                  <c:v>0.50277621099931824</c:v>
                </c:pt>
                <c:pt idx="1">
                  <c:v>0.5880435972672331</c:v>
                </c:pt>
                <c:pt idx="2">
                  <c:v>0.63705861486407867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250-4624-A143-9C2127E970F7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De 6 meses a menos de 1 año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8.2032228977142081E-3"/>
                  <c:y val="8.81172398720102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250-4624-A143-9C2127E970F7}"/>
                </c:ext>
              </c:extLst>
            </c:dLbl>
            <c:dLbl>
              <c:idx val="3"/>
              <c:layout>
                <c:manualLayout>
                  <c:x val="1.230483434657131E-2"/>
                  <c:y val="5.87448265813401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250-4624-A143-9C2127E970F7}"/>
                </c:ext>
              </c:extLst>
            </c:dLbl>
            <c:dLbl>
              <c:idx val="4"/>
              <c:layout>
                <c:manualLayout>
                  <c:x val="5.4688152651428045E-3"/>
                  <c:y val="8.81172398720102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250-4624-A143-9C2127E970F7}"/>
                </c:ext>
              </c:extLst>
            </c:dLbl>
            <c:dLbl>
              <c:idx val="5"/>
              <c:layout>
                <c:manualLayout>
                  <c:x val="1.5039241979142713E-2"/>
                  <c:y val="-1.762344797440205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250-4624-A143-9C2127E970F7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0"/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Hoja1!$A$2:$A$7</c:f>
              <c:strCache>
                <c:ptCount val="3"/>
                <c:pt idx="0">
                  <c:v>Inmigrantes mexicanos</c:v>
                </c:pt>
                <c:pt idx="1">
                  <c:v>Inmigrantes de Centroamérica</c:v>
                </c:pt>
                <c:pt idx="2">
                  <c:v>Inmigrantes de otras regiones</c:v>
                </c:pt>
              </c:strCache>
            </c:strRef>
          </c:cat>
          <c:val>
            <c:numRef>
              <c:f>Hoja1!$D$2:$D$7</c:f>
              <c:numCache>
                <c:formatCode>General</c:formatCode>
                <c:ptCount val="3"/>
                <c:pt idx="0">
                  <c:v>0.15023141230816936</c:v>
                </c:pt>
                <c:pt idx="1">
                  <c:v>0.13857460366120697</c:v>
                </c:pt>
                <c:pt idx="2">
                  <c:v>0.1711432038403434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F250-4624-A143-9C2127E970F7}"/>
            </c:ext>
          </c:extLst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De 1 año o más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1.5039241979142713E-2"/>
                  <c:y val="-2.056068930346906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250-4624-A143-9C2127E970F7}"/>
                </c:ext>
              </c:extLst>
            </c:dLbl>
            <c:dLbl>
              <c:idx val="3"/>
              <c:layout>
                <c:manualLayout>
                  <c:x val="8.2032228977142081E-3"/>
                  <c:y val="-1.762344797440205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250-4624-A143-9C2127E970F7}"/>
                </c:ext>
              </c:extLst>
            </c:dLbl>
            <c:dLbl>
              <c:idx val="4"/>
              <c:layout>
                <c:manualLayout>
                  <c:x val="2.0508057244285418E-2"/>
                  <c:y val="-1.762344797440205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250-4624-A143-9C2127E970F7}"/>
                </c:ext>
              </c:extLst>
            </c:dLbl>
            <c:dLbl>
              <c:idx val="5"/>
              <c:layout>
                <c:manualLayout>
                  <c:x val="2.0508057244285519E-2"/>
                  <c:y val="-2.937241329067015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250-4624-A143-9C2127E970F7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0"/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Hoja1!$A$2:$A$7</c:f>
              <c:strCache>
                <c:ptCount val="3"/>
                <c:pt idx="0">
                  <c:v>Inmigrantes mexicanos</c:v>
                </c:pt>
                <c:pt idx="1">
                  <c:v>Inmigrantes de Centroamérica</c:v>
                </c:pt>
                <c:pt idx="2">
                  <c:v>Inmigrantes de otras regiones</c:v>
                </c:pt>
              </c:strCache>
            </c:strRef>
          </c:cat>
          <c:val>
            <c:numRef>
              <c:f>Hoja1!$E$2:$E$7</c:f>
              <c:numCache>
                <c:formatCode>General</c:formatCode>
                <c:ptCount val="3"/>
                <c:pt idx="0">
                  <c:v>0.30294566863918454</c:v>
                </c:pt>
                <c:pt idx="1">
                  <c:v>0.22985496773816824</c:v>
                </c:pt>
                <c:pt idx="2">
                  <c:v>0.16835819490186829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F250-4624-A143-9C2127E970F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1"/>
        <c:axId val="30923776"/>
        <c:axId val="72106752"/>
      </c:barChart>
      <c:catAx>
        <c:axId val="309237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es-MX"/>
          </a:p>
        </c:txPr>
        <c:crossAx val="72106752"/>
        <c:crosses val="autoZero"/>
        <c:auto val="1"/>
        <c:lblAlgn val="ctr"/>
        <c:lblOffset val="100"/>
        <c:noMultiLvlLbl val="0"/>
      </c:catAx>
      <c:valAx>
        <c:axId val="72106752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0%" sourceLinked="0"/>
        <c:majorTickMark val="out"/>
        <c:minorTickMark val="none"/>
        <c:tickLblPos val="nextTo"/>
        <c:crossAx val="3092377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600" b="1"/>
          </a:pPr>
          <a:endParaRPr lang="es-MX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160" y="1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4DA798-9094-409E-9E4F-7EA570974CFA}" type="datetimeFigureOut">
              <a:rPr lang="es-MX" smtClean="0"/>
              <a:t>22/09/2016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829573"/>
            <a:ext cx="3038604" cy="4653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160" y="8829573"/>
            <a:ext cx="3038604" cy="4653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14BCFF-A5A5-45F1-9278-38940A288B0B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683028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160" y="1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25DE90-FCAE-4CFC-8AF3-4FC5AEF29DAB}" type="datetimeFigureOut">
              <a:rPr lang="es-MX" smtClean="0"/>
              <a:t>22/09/2016</a:t>
            </a:fld>
            <a:endParaRPr lang="es-MX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50950" y="696913"/>
            <a:ext cx="45085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0714" y="4415531"/>
            <a:ext cx="5608975" cy="418360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573"/>
            <a:ext cx="3038604" cy="4653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160" y="8829573"/>
            <a:ext cx="3038604" cy="4653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0DC5B1-3015-46DE-BC4F-246348F9B9B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929626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0DC5B1-3015-46DE-BC4F-246348F9B9B8}" type="slidenum">
              <a:rPr lang="es-MX" smtClean="0"/>
              <a:t>1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344881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0DC5B1-3015-46DE-BC4F-246348F9B9B8}" type="slidenum">
              <a:rPr lang="es-MX" smtClean="0"/>
              <a:t>10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344881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Font typeface="Arial" panose="020B0604020202020204" pitchFamily="34" charset="0"/>
              <a:buNone/>
            </a:pP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0DC5B1-3015-46DE-BC4F-246348F9B9B8}" type="slidenum">
              <a:rPr lang="es-MX" smtClean="0"/>
              <a:t>11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021419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0DC5B1-3015-46DE-BC4F-246348F9B9B8}" type="slidenum">
              <a:rPr lang="es-MX" smtClean="0"/>
              <a:t>12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344881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just">
              <a:buFont typeface="Arial" panose="020B0604020202020204" pitchFamily="34" charset="0"/>
              <a:buNone/>
            </a:pP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0DC5B1-3015-46DE-BC4F-246348F9B9B8}" type="slidenum">
              <a:rPr lang="es-MX" smtClean="0"/>
              <a:t>13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015064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0DC5B1-3015-46DE-BC4F-246348F9B9B8}" type="slidenum">
              <a:rPr lang="es-MX" smtClean="0"/>
              <a:t>14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344881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Font typeface="Arial" panose="020B0604020202020204" pitchFamily="34" charset="0"/>
              <a:buNone/>
            </a:pP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0DC5B1-3015-46DE-BC4F-246348F9B9B8}" type="slidenum">
              <a:rPr lang="es-MX" smtClean="0"/>
              <a:t>15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3167591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Font typeface="Arial" panose="020B0604020202020204" pitchFamily="34" charset="0"/>
              <a:buNone/>
            </a:pPr>
            <a:endParaRPr lang="es-MX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0DC5B1-3015-46DE-BC4F-246348F9B9B8}" type="slidenum">
              <a:rPr lang="es-MX" smtClean="0"/>
              <a:t>16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0286127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just">
              <a:buFont typeface="Arial" panose="020B0604020202020204" pitchFamily="34" charset="0"/>
              <a:buNone/>
            </a:pP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0DC5B1-3015-46DE-BC4F-246348F9B9B8}" type="slidenum">
              <a:rPr lang="es-MX" smtClean="0"/>
              <a:t>17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1847092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Font typeface="Arial" panose="020B0604020202020204" pitchFamily="34" charset="0"/>
              <a:buNone/>
            </a:pPr>
            <a:endParaRPr lang="es-MX" dirty="0" smtClean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0DC5B1-3015-46DE-BC4F-246348F9B9B8}" type="slidenum">
              <a:rPr lang="es-MX" smtClean="0"/>
              <a:t>18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0622493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Font typeface="Arial" panose="020B0604020202020204" pitchFamily="34" charset="0"/>
              <a:buNone/>
            </a:pPr>
            <a:endParaRPr lang="es-MX" dirty="0" smtClean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0DC5B1-3015-46DE-BC4F-246348F9B9B8}" type="slidenum">
              <a:rPr lang="es-MX" smtClean="0"/>
              <a:t>19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236773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0DC5B1-3015-46DE-BC4F-246348F9B9B8}" type="slidenum">
              <a:rPr lang="es-MX" smtClean="0"/>
              <a:t>2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3448817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0DC5B1-3015-46DE-BC4F-246348F9B9B8}" type="slidenum">
              <a:rPr lang="es-MX" smtClean="0"/>
              <a:t>20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3448817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0DC5B1-3015-46DE-BC4F-246348F9B9B8}" type="slidenum">
              <a:rPr lang="es-MX" smtClean="0"/>
              <a:t>21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344881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0DC5B1-3015-46DE-BC4F-246348F9B9B8}" type="slidenum">
              <a:rPr lang="es-MX" smtClean="0"/>
              <a:t>3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344881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0DC5B1-3015-46DE-BC4F-246348F9B9B8}" type="slidenum">
              <a:rPr lang="es-MX" smtClean="0"/>
              <a:t>4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202559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Font typeface="Arial" pitchFamily="34" charset="0"/>
              <a:buNone/>
            </a:pP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0DC5B1-3015-46DE-BC4F-246348F9B9B8}" type="slidenum">
              <a:rPr lang="es-MX" smtClean="0"/>
              <a:t>5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441166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Font typeface="Arial" pitchFamily="34" charset="0"/>
              <a:buNone/>
            </a:pP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0DC5B1-3015-46DE-BC4F-246348F9B9B8}" type="slidenum">
              <a:rPr lang="es-MX" smtClean="0"/>
              <a:t>6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098908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Font typeface="Arial" panose="020B0604020202020204" pitchFamily="34" charset="0"/>
              <a:buNone/>
            </a:pP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0DC5B1-3015-46DE-BC4F-246348F9B9B8}" type="slidenum">
              <a:rPr lang="es-MX" smtClean="0"/>
              <a:t>7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921049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itchFamily="34" charset="0"/>
              <a:buNone/>
            </a:pP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0DC5B1-3015-46DE-BC4F-246348F9B9B8}" type="slidenum">
              <a:rPr lang="es-MX" smtClean="0"/>
              <a:t>8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891198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Font typeface="Arial" panose="020B0604020202020204" pitchFamily="34" charset="0"/>
              <a:buNone/>
            </a:pP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0DC5B1-3015-46DE-BC4F-246348F9B9B8}" type="slidenum">
              <a:rPr lang="es-MX" smtClean="0"/>
              <a:t>9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02141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4499" y="2414975"/>
            <a:ext cx="8550990" cy="166636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508998" y="4405260"/>
            <a:ext cx="7041992" cy="198668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5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90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5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80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5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70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65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6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B8310-D625-438C-B978-8937EE7D26DC}" type="datetimeFigureOut">
              <a:rPr lang="es-MX" smtClean="0"/>
              <a:pPr/>
              <a:t>22/09/2016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13A92-6824-4566-B7B7-0989555DBD24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56133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B8310-D625-438C-B978-8937EE7D26DC}" type="datetimeFigureOut">
              <a:rPr lang="es-MX" smtClean="0"/>
              <a:pPr/>
              <a:t>22/09/2016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13A92-6824-4566-B7B7-0989555DBD24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98549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293491" y="311321"/>
            <a:ext cx="2263497" cy="6633083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03000" y="311321"/>
            <a:ext cx="6622825" cy="6633083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B8310-D625-438C-B978-8937EE7D26DC}" type="datetimeFigureOut">
              <a:rPr lang="es-MX" smtClean="0"/>
              <a:pPr/>
              <a:t>22/09/2016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13A92-6824-4566-B7B7-0989555DBD24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75926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B8310-D625-438C-B978-8937EE7D26DC}" type="datetimeFigureOut">
              <a:rPr lang="es-MX" smtClean="0"/>
              <a:pPr/>
              <a:t>22/09/2016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13A92-6824-4566-B7B7-0989555DBD24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30225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94670" y="4995508"/>
            <a:ext cx="8550990" cy="1544000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94670" y="3294949"/>
            <a:ext cx="8550990" cy="1700559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50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900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51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801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5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702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65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60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B8310-D625-438C-B978-8937EE7D26DC}" type="datetimeFigureOut">
              <a:rPr lang="es-MX" smtClean="0"/>
              <a:pPr/>
              <a:t>22/09/2016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13A92-6824-4566-B7B7-0989555DBD24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62960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03000" y="1813931"/>
            <a:ext cx="4443161" cy="5130473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113827" y="1813931"/>
            <a:ext cx="4443161" cy="5130473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B8310-D625-438C-B978-8937EE7D26DC}" type="datetimeFigureOut">
              <a:rPr lang="es-MX" smtClean="0"/>
              <a:pPr/>
              <a:t>22/09/2016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13A92-6824-4566-B7B7-0989555DBD24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31225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03000" y="1740150"/>
            <a:ext cx="4444908" cy="725212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504" indent="0">
              <a:buNone/>
              <a:defRPr sz="2200" b="1"/>
            </a:lvl2pPr>
            <a:lvl3pPr marL="1019007" indent="0">
              <a:buNone/>
              <a:defRPr sz="2000" b="1"/>
            </a:lvl3pPr>
            <a:lvl4pPr marL="1528511" indent="0">
              <a:buNone/>
              <a:defRPr sz="1800" b="1"/>
            </a:lvl4pPr>
            <a:lvl5pPr marL="2038015" indent="0">
              <a:buNone/>
              <a:defRPr sz="1800" b="1"/>
            </a:lvl5pPr>
            <a:lvl6pPr marL="2547518" indent="0">
              <a:buNone/>
              <a:defRPr sz="1800" b="1"/>
            </a:lvl6pPr>
            <a:lvl7pPr marL="3057022" indent="0">
              <a:buNone/>
              <a:defRPr sz="1800" b="1"/>
            </a:lvl7pPr>
            <a:lvl8pPr marL="3566526" indent="0">
              <a:buNone/>
              <a:defRPr sz="1800" b="1"/>
            </a:lvl8pPr>
            <a:lvl9pPr marL="4076029" indent="0">
              <a:buNone/>
              <a:defRPr sz="18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03000" y="2465362"/>
            <a:ext cx="4444908" cy="4479041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110335" y="1740150"/>
            <a:ext cx="4446654" cy="725212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504" indent="0">
              <a:buNone/>
              <a:defRPr sz="2200" b="1"/>
            </a:lvl2pPr>
            <a:lvl3pPr marL="1019007" indent="0">
              <a:buNone/>
              <a:defRPr sz="2000" b="1"/>
            </a:lvl3pPr>
            <a:lvl4pPr marL="1528511" indent="0">
              <a:buNone/>
              <a:defRPr sz="1800" b="1"/>
            </a:lvl4pPr>
            <a:lvl5pPr marL="2038015" indent="0">
              <a:buNone/>
              <a:defRPr sz="1800" b="1"/>
            </a:lvl5pPr>
            <a:lvl6pPr marL="2547518" indent="0">
              <a:buNone/>
              <a:defRPr sz="1800" b="1"/>
            </a:lvl6pPr>
            <a:lvl7pPr marL="3057022" indent="0">
              <a:buNone/>
              <a:defRPr sz="1800" b="1"/>
            </a:lvl7pPr>
            <a:lvl8pPr marL="3566526" indent="0">
              <a:buNone/>
              <a:defRPr sz="1800" b="1"/>
            </a:lvl8pPr>
            <a:lvl9pPr marL="4076029" indent="0">
              <a:buNone/>
              <a:defRPr sz="18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110335" y="2465362"/>
            <a:ext cx="4446654" cy="4479041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B8310-D625-438C-B978-8937EE7D26DC}" type="datetimeFigureOut">
              <a:rPr lang="es-MX" smtClean="0"/>
              <a:pPr/>
              <a:t>22/09/2016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13A92-6824-4566-B7B7-0989555DBD24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9543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B8310-D625-438C-B978-8937EE7D26DC}" type="datetimeFigureOut">
              <a:rPr lang="es-MX" smtClean="0"/>
              <a:pPr/>
              <a:t>22/09/2016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13A92-6824-4566-B7B7-0989555DBD24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57233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B8310-D625-438C-B978-8937EE7D26DC}" type="datetimeFigureOut">
              <a:rPr lang="es-MX" smtClean="0"/>
              <a:pPr/>
              <a:t>22/09/2016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13A92-6824-4566-B7B7-0989555DBD24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78548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3000" y="309520"/>
            <a:ext cx="3309667" cy="1317259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33176" y="309521"/>
            <a:ext cx="5623813" cy="6634883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03000" y="1626780"/>
            <a:ext cx="3309667" cy="5317624"/>
          </a:xfrm>
        </p:spPr>
        <p:txBody>
          <a:bodyPr/>
          <a:lstStyle>
            <a:lvl1pPr marL="0" indent="0">
              <a:buNone/>
              <a:defRPr sz="1600"/>
            </a:lvl1pPr>
            <a:lvl2pPr marL="509504" indent="0">
              <a:buNone/>
              <a:defRPr sz="1300"/>
            </a:lvl2pPr>
            <a:lvl3pPr marL="1019007" indent="0">
              <a:buNone/>
              <a:defRPr sz="1100"/>
            </a:lvl3pPr>
            <a:lvl4pPr marL="1528511" indent="0">
              <a:buNone/>
              <a:defRPr sz="1000"/>
            </a:lvl4pPr>
            <a:lvl5pPr marL="2038015" indent="0">
              <a:buNone/>
              <a:defRPr sz="1000"/>
            </a:lvl5pPr>
            <a:lvl6pPr marL="2547518" indent="0">
              <a:buNone/>
              <a:defRPr sz="1000"/>
            </a:lvl6pPr>
            <a:lvl7pPr marL="3057022" indent="0">
              <a:buNone/>
              <a:defRPr sz="1000"/>
            </a:lvl7pPr>
            <a:lvl8pPr marL="3566526" indent="0">
              <a:buNone/>
              <a:defRPr sz="1000"/>
            </a:lvl8pPr>
            <a:lvl9pPr marL="4076029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B8310-D625-438C-B978-8937EE7D26DC}" type="datetimeFigureOut">
              <a:rPr lang="es-MX" smtClean="0"/>
              <a:pPr/>
              <a:t>22/09/2016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13A92-6824-4566-B7B7-0989555DBD24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77369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71828" y="5441792"/>
            <a:ext cx="6035993" cy="642434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71828" y="694620"/>
            <a:ext cx="6035993" cy="4664393"/>
          </a:xfrm>
        </p:spPr>
        <p:txBody>
          <a:bodyPr/>
          <a:lstStyle>
            <a:lvl1pPr marL="0" indent="0">
              <a:buNone/>
              <a:defRPr sz="3600"/>
            </a:lvl1pPr>
            <a:lvl2pPr marL="509504" indent="0">
              <a:buNone/>
              <a:defRPr sz="3100"/>
            </a:lvl2pPr>
            <a:lvl3pPr marL="1019007" indent="0">
              <a:buNone/>
              <a:defRPr sz="2700"/>
            </a:lvl3pPr>
            <a:lvl4pPr marL="1528511" indent="0">
              <a:buNone/>
              <a:defRPr sz="2200"/>
            </a:lvl4pPr>
            <a:lvl5pPr marL="2038015" indent="0">
              <a:buNone/>
              <a:defRPr sz="2200"/>
            </a:lvl5pPr>
            <a:lvl6pPr marL="2547518" indent="0">
              <a:buNone/>
              <a:defRPr sz="2200"/>
            </a:lvl6pPr>
            <a:lvl7pPr marL="3057022" indent="0">
              <a:buNone/>
              <a:defRPr sz="2200"/>
            </a:lvl7pPr>
            <a:lvl8pPr marL="3566526" indent="0">
              <a:buNone/>
              <a:defRPr sz="2200"/>
            </a:lvl8pPr>
            <a:lvl9pPr marL="4076029" indent="0">
              <a:buNone/>
              <a:defRPr sz="22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71828" y="6084226"/>
            <a:ext cx="6035993" cy="912363"/>
          </a:xfrm>
        </p:spPr>
        <p:txBody>
          <a:bodyPr/>
          <a:lstStyle>
            <a:lvl1pPr marL="0" indent="0">
              <a:buNone/>
              <a:defRPr sz="1600"/>
            </a:lvl1pPr>
            <a:lvl2pPr marL="509504" indent="0">
              <a:buNone/>
              <a:defRPr sz="1300"/>
            </a:lvl2pPr>
            <a:lvl3pPr marL="1019007" indent="0">
              <a:buNone/>
              <a:defRPr sz="1100"/>
            </a:lvl3pPr>
            <a:lvl4pPr marL="1528511" indent="0">
              <a:buNone/>
              <a:defRPr sz="1000"/>
            </a:lvl4pPr>
            <a:lvl5pPr marL="2038015" indent="0">
              <a:buNone/>
              <a:defRPr sz="1000"/>
            </a:lvl5pPr>
            <a:lvl6pPr marL="2547518" indent="0">
              <a:buNone/>
              <a:defRPr sz="1000"/>
            </a:lvl6pPr>
            <a:lvl7pPr marL="3057022" indent="0">
              <a:buNone/>
              <a:defRPr sz="1000"/>
            </a:lvl7pPr>
            <a:lvl8pPr marL="3566526" indent="0">
              <a:buNone/>
              <a:defRPr sz="1000"/>
            </a:lvl8pPr>
            <a:lvl9pPr marL="4076029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B8310-D625-438C-B978-8937EE7D26DC}" type="datetimeFigureOut">
              <a:rPr lang="es-MX" smtClean="0"/>
              <a:pPr/>
              <a:t>22/09/2016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13A92-6824-4566-B7B7-0989555DBD24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60971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503000" y="311320"/>
            <a:ext cx="9053989" cy="1295665"/>
          </a:xfrm>
          <a:prstGeom prst="rect">
            <a:avLst/>
          </a:prstGeom>
        </p:spPr>
        <p:txBody>
          <a:bodyPr vert="horz" lIns="101901" tIns="50950" rIns="101901" bIns="5095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03000" y="1813931"/>
            <a:ext cx="9053989" cy="5130473"/>
          </a:xfrm>
          <a:prstGeom prst="rect">
            <a:avLst/>
          </a:prstGeom>
        </p:spPr>
        <p:txBody>
          <a:bodyPr vert="horz" lIns="101901" tIns="50950" rIns="101901" bIns="5095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502999" y="7205336"/>
            <a:ext cx="2347331" cy="413893"/>
          </a:xfrm>
          <a:prstGeom prst="rect">
            <a:avLst/>
          </a:prstGeom>
        </p:spPr>
        <p:txBody>
          <a:bodyPr vert="horz" lIns="101901" tIns="50950" rIns="101901" bIns="50950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6B8310-D625-438C-B978-8937EE7D26DC}" type="datetimeFigureOut">
              <a:rPr lang="es-MX" smtClean="0"/>
              <a:pPr/>
              <a:t>22/09/2016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437163" y="7205336"/>
            <a:ext cx="3185663" cy="413893"/>
          </a:xfrm>
          <a:prstGeom prst="rect">
            <a:avLst/>
          </a:prstGeom>
        </p:spPr>
        <p:txBody>
          <a:bodyPr vert="horz" lIns="101901" tIns="50950" rIns="101901" bIns="50950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209658" y="7205336"/>
            <a:ext cx="2347331" cy="413893"/>
          </a:xfrm>
          <a:prstGeom prst="rect">
            <a:avLst/>
          </a:prstGeom>
        </p:spPr>
        <p:txBody>
          <a:bodyPr vert="horz" lIns="101901" tIns="50950" rIns="101901" bIns="50950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13A92-6824-4566-B7B7-0989555DBD24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7208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19007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2128" indent="-382128" algn="l" defTabSz="1019007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943" indent="-318440" algn="l" defTabSz="1019007" rtl="0" eaLnBrk="1" latinLnBrk="0" hangingPunct="1">
        <a:spcBef>
          <a:spcPct val="20000"/>
        </a:spcBef>
        <a:buFont typeface="Arial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759" indent="-254752" algn="l" defTabSz="101900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3263" indent="-254752" algn="l" defTabSz="1019007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767" indent="-254752" algn="l" defTabSz="1019007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2270" indent="-254752" algn="l" defTabSz="1019007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774" indent="-254752" algn="l" defTabSz="1019007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1278" indent="-254752" algn="l" defTabSz="1019007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781" indent="-254752" algn="l" defTabSz="1019007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101900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504" algn="l" defTabSz="101900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9007" algn="l" defTabSz="101900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511" algn="l" defTabSz="101900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8015" algn="l" defTabSz="101900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518" algn="l" defTabSz="101900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7022" algn="l" defTabSz="101900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6526" algn="l" defTabSz="101900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6029" algn="l" defTabSz="101900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0058400" cy="77724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43147" y="2505381"/>
            <a:ext cx="8360230" cy="2462213"/>
          </a:xfrm>
        </p:spPr>
        <p:txBody>
          <a:bodyPr wrap="square" lIns="0" tIns="0" rIns="0" bIns="0">
            <a:spAutoFit/>
          </a:bodyPr>
          <a:lstStyle/>
          <a:p>
            <a:r>
              <a:rPr lang="es-MX" sz="4400" b="1" cap="small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s-MX" sz="4400" b="1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alud y </a:t>
            </a:r>
            <a:r>
              <a:rPr lang="es-MX" sz="4400" b="1" cap="small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s-MX" sz="4400" b="1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igración </a:t>
            </a:r>
            <a:br>
              <a:rPr lang="es-MX" sz="4400" b="1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4400" b="1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un enfoque </a:t>
            </a:r>
            <a:r>
              <a:rPr lang="es-MX" sz="4400" b="1" cap="sm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estadístico.</a:t>
            </a:r>
            <a:br>
              <a:rPr lang="es-MX" sz="4400" b="1" cap="sm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3600" b="1" cap="smal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Inmigrantes Mexicanos y Centroamericanos en Estados </a:t>
            </a:r>
            <a:r>
              <a:rPr lang="es-MX" sz="3600" b="1" cap="small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Unidos</a:t>
            </a:r>
            <a:endParaRPr lang="es-MX" sz="4400" b="1" cap="sm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110114" y="6543710"/>
            <a:ext cx="3256596" cy="923330"/>
          </a:xfrm>
        </p:spPr>
        <p:txBody>
          <a:bodyPr wrap="none" lIns="0" tIns="0" rIns="0" bIns="0">
            <a:spAutoFit/>
          </a:bodyPr>
          <a:lstStyle/>
          <a:p>
            <a:pPr algn="r" defTabSz="912495">
              <a:spcBef>
                <a:spcPts val="0"/>
              </a:spcBef>
              <a:defRPr/>
            </a:pPr>
            <a:r>
              <a:rPr lang="es-MX" sz="2000" b="1" dirty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Taller de Migración y Salud</a:t>
            </a:r>
          </a:p>
          <a:p>
            <a:pPr algn="r" defTabSz="912495">
              <a:spcBef>
                <a:spcPts val="0"/>
              </a:spcBef>
              <a:defRPr/>
            </a:pPr>
            <a:r>
              <a:rPr lang="es-MX" sz="2000" b="1" dirty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San José Costa Rica</a:t>
            </a:r>
          </a:p>
          <a:p>
            <a:pPr algn="r" defTabSz="912495">
              <a:spcBef>
                <a:spcPts val="0"/>
              </a:spcBef>
              <a:defRPr/>
            </a:pPr>
            <a:r>
              <a:rPr lang="es-MX" sz="2000" b="1" dirty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27 y 28 de septiembre de 2016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7045524" y="430610"/>
            <a:ext cx="223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>
                <a:solidFill>
                  <a:schemeClr val="bg1">
                    <a:lumMod val="50000"/>
                  </a:schemeClr>
                </a:solidFill>
                <a:latin typeface="Soberana Titular"/>
                <a:cs typeface="Times New Roman" pitchFamily="18" charset="0"/>
              </a:rPr>
              <a:t>Centro de Estudios</a:t>
            </a:r>
          </a:p>
          <a:p>
            <a:pPr algn="ctr"/>
            <a:r>
              <a:rPr lang="es-MX" sz="1200" b="1" dirty="0">
                <a:solidFill>
                  <a:schemeClr val="bg1">
                    <a:lumMod val="50000"/>
                  </a:schemeClr>
                </a:solidFill>
                <a:latin typeface="Soberana Titular"/>
                <a:cs typeface="Times New Roman" pitchFamily="18" charset="0"/>
              </a:rPr>
              <a:t>Migratorios</a:t>
            </a:r>
          </a:p>
        </p:txBody>
      </p:sp>
      <p:pic>
        <p:nvPicPr>
          <p:cNvPr id="6" name="Picture 1" descr="CRM Log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4556" y="5569109"/>
            <a:ext cx="2735918" cy="91593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" name="7 Conector recto"/>
          <p:cNvCxnSpPr/>
          <p:nvPr/>
        </p:nvCxnSpPr>
        <p:spPr>
          <a:xfrm>
            <a:off x="356259" y="3871356"/>
            <a:ext cx="9310255" cy="0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7592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0058400" cy="7772400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7045524" y="430610"/>
            <a:ext cx="223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>
                <a:solidFill>
                  <a:schemeClr val="bg1">
                    <a:lumMod val="50000"/>
                  </a:schemeClr>
                </a:solidFill>
                <a:latin typeface="Soberana Titular"/>
                <a:cs typeface="Times New Roman" pitchFamily="18" charset="0"/>
              </a:rPr>
              <a:t>Centro de Estudios</a:t>
            </a:r>
          </a:p>
          <a:p>
            <a:pPr algn="ctr"/>
            <a:r>
              <a:rPr lang="es-MX" sz="1200" b="1" dirty="0">
                <a:solidFill>
                  <a:schemeClr val="bg1">
                    <a:lumMod val="50000"/>
                  </a:schemeClr>
                </a:solidFill>
                <a:latin typeface="Soberana Titular"/>
                <a:cs typeface="Times New Roman" pitchFamily="18" charset="0"/>
              </a:rPr>
              <a:t>Migratorios</a:t>
            </a:r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>
          <a:xfrm>
            <a:off x="722184" y="5922396"/>
            <a:ext cx="8640960" cy="8309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09504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3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19007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2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28511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38015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47518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057022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566526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076029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ts val="1200"/>
              </a:spcBef>
              <a:tabLst>
                <a:tab pos="541338" algn="l"/>
              </a:tabLst>
            </a:pPr>
            <a:r>
              <a:rPr lang="es-MX" sz="5400" b="1" cap="smal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Grandes grupos de edad</a:t>
            </a:r>
          </a:p>
        </p:txBody>
      </p:sp>
    </p:spTree>
    <p:extLst>
      <p:ext uri="{BB962C8B-B14F-4D97-AF65-F5344CB8AC3E}">
        <p14:creationId xmlns:p14="http://schemas.microsoft.com/office/powerpoint/2010/main" val="1724823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0058400" cy="777240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7045524" y="430610"/>
            <a:ext cx="223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>
                <a:solidFill>
                  <a:schemeClr val="bg1">
                    <a:lumMod val="50000"/>
                  </a:schemeClr>
                </a:solidFill>
                <a:latin typeface="Soberana Titular" pitchFamily="50" charset="0"/>
                <a:cs typeface="Times New Roman" pitchFamily="18" charset="0"/>
              </a:rPr>
              <a:t>Centro de Estudios</a:t>
            </a:r>
          </a:p>
          <a:p>
            <a:pPr algn="ctr"/>
            <a:r>
              <a:rPr lang="es-MX" sz="1200" b="1" dirty="0">
                <a:solidFill>
                  <a:schemeClr val="bg1">
                    <a:lumMod val="50000"/>
                  </a:schemeClr>
                </a:solidFill>
                <a:latin typeface="Soberana Titular" pitchFamily="50" charset="0"/>
                <a:cs typeface="Times New Roman" pitchFamily="18" charset="0"/>
              </a:rPr>
              <a:t>Migratorios</a:t>
            </a:r>
          </a:p>
        </p:txBody>
      </p:sp>
      <p:graphicFrame>
        <p:nvGraphicFramePr>
          <p:cNvPr id="2" name="1 Gráfico"/>
          <p:cNvGraphicFramePr/>
          <p:nvPr>
            <p:extLst>
              <p:ext uri="{D42A27DB-BD31-4B8C-83A1-F6EECF244321}">
                <p14:modId xmlns:p14="http://schemas.microsoft.com/office/powerpoint/2010/main" val="3922944372"/>
              </p:ext>
            </p:extLst>
          </p:nvPr>
        </p:nvGraphicFramePr>
        <p:xfrm>
          <a:off x="349474" y="2196935"/>
          <a:ext cx="9289032" cy="45957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720044" y="997066"/>
            <a:ext cx="8621487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s-MX"/>
            </a:defPPr>
            <a:lvl1pPr algn="ctr">
              <a:defRPr sz="2400" b="1"/>
            </a:lvl1pPr>
          </a:lstStyle>
          <a:p>
            <a:r>
              <a:rPr lang="es-MX" dirty="0"/>
              <a:t>Distribución de la población inmigrante en Estados Unidos, según región de origen, por </a:t>
            </a:r>
            <a:r>
              <a:rPr lang="es-MX" dirty="0" smtClean="0"/>
              <a:t>grandes grupos </a:t>
            </a:r>
            <a:r>
              <a:rPr lang="es-MX" dirty="0"/>
              <a:t>de edad, 2014</a:t>
            </a:r>
          </a:p>
        </p:txBody>
      </p:sp>
      <p:sp>
        <p:nvSpPr>
          <p:cNvPr id="9" name="8 Rectángulo"/>
          <p:cNvSpPr/>
          <p:nvPr/>
        </p:nvSpPr>
        <p:spPr>
          <a:xfrm>
            <a:off x="710308" y="7127354"/>
            <a:ext cx="864096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177800" lvl="0" indent="-177800" algn="just"/>
            <a:r>
              <a:rPr lang="es-MX" sz="1200" dirty="0"/>
              <a:t>Fuente: Estimaciones de la UPM con base en </a:t>
            </a:r>
            <a:r>
              <a:rPr lang="es-MX" sz="1200" dirty="0" smtClean="0"/>
              <a:t>U.S. State Health Access Data Assistence Center, </a:t>
            </a:r>
            <a:r>
              <a:rPr lang="es-MX" sz="1200" i="1" dirty="0" smtClean="0"/>
              <a:t>National </a:t>
            </a:r>
            <a:r>
              <a:rPr lang="es-MX" sz="1200" i="1" dirty="0"/>
              <a:t>Health Interview Survey</a:t>
            </a:r>
            <a:r>
              <a:rPr lang="es-MX" sz="1200" dirty="0"/>
              <a:t> (NHIS) </a:t>
            </a:r>
            <a:r>
              <a:rPr lang="es-MX" sz="1200" dirty="0" smtClean="0"/>
              <a:t>2014. Integrated Health Interview Series. Minneapolis: Universidad of Minnesota.</a:t>
            </a:r>
            <a:endParaRPr lang="es-MX" sz="1200" dirty="0">
              <a:solidFill>
                <a:prstClr val="black"/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8248076" y="2179659"/>
            <a:ext cx="819135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s-MX" sz="1600" dirty="0" smtClean="0"/>
              <a:t>N: 47.0 M</a:t>
            </a:r>
            <a:endParaRPr lang="es-MX" sz="16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1600569" y="2023306"/>
            <a:ext cx="912493" cy="49244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s-MX" sz="1600" b="1" dirty="0" smtClean="0"/>
              <a:t>Mexicanos</a:t>
            </a:r>
          </a:p>
          <a:p>
            <a:pPr algn="r"/>
            <a:r>
              <a:rPr lang="es-MX" sz="1600" dirty="0" smtClean="0"/>
              <a:t>12.6 M</a:t>
            </a:r>
            <a:endParaRPr lang="es-MX" sz="1600" dirty="0"/>
          </a:p>
        </p:txBody>
      </p:sp>
      <p:sp>
        <p:nvSpPr>
          <p:cNvPr id="13" name="12 CuadroTexto"/>
          <p:cNvSpPr txBox="1"/>
          <p:nvPr/>
        </p:nvSpPr>
        <p:spPr>
          <a:xfrm>
            <a:off x="957380" y="2632906"/>
            <a:ext cx="1555682" cy="49244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s-MX" sz="1600" b="1" dirty="0" smtClean="0"/>
              <a:t>Centroamericanos</a:t>
            </a:r>
          </a:p>
          <a:p>
            <a:pPr algn="r"/>
            <a:r>
              <a:rPr lang="es-MX" sz="1600" dirty="0" smtClean="0"/>
              <a:t>5.9 M</a:t>
            </a:r>
            <a:endParaRPr lang="es-MX" sz="1600" dirty="0"/>
          </a:p>
        </p:txBody>
      </p:sp>
      <p:sp>
        <p:nvSpPr>
          <p:cNvPr id="14" name="13 CuadroTexto"/>
          <p:cNvSpPr txBox="1"/>
          <p:nvPr/>
        </p:nvSpPr>
        <p:spPr>
          <a:xfrm>
            <a:off x="1277532" y="3242506"/>
            <a:ext cx="1235530" cy="49244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s-MX" sz="1600" b="1" dirty="0" smtClean="0"/>
              <a:t>Otras regiones</a:t>
            </a:r>
          </a:p>
          <a:p>
            <a:pPr algn="r"/>
            <a:r>
              <a:rPr lang="es-MX" sz="1600" dirty="0" smtClean="0"/>
              <a:t>28.5 M</a:t>
            </a:r>
            <a:endParaRPr lang="es-MX" sz="1600" dirty="0"/>
          </a:p>
        </p:txBody>
      </p:sp>
      <p:cxnSp>
        <p:nvCxnSpPr>
          <p:cNvPr id="5" name="4 Conector recto de flecha"/>
          <p:cNvCxnSpPr>
            <a:stCxn id="12" idx="3"/>
          </p:cNvCxnSpPr>
          <p:nvPr/>
        </p:nvCxnSpPr>
        <p:spPr>
          <a:xfrm>
            <a:off x="2513062" y="2269528"/>
            <a:ext cx="2569577" cy="521173"/>
          </a:xfrm>
          <a:prstGeom prst="straightConnector1">
            <a:avLst/>
          </a:prstGeom>
          <a:ln w="25400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 de flecha"/>
          <p:cNvCxnSpPr>
            <a:stCxn id="13" idx="3"/>
          </p:cNvCxnSpPr>
          <p:nvPr/>
        </p:nvCxnSpPr>
        <p:spPr>
          <a:xfrm>
            <a:off x="2513062" y="2879128"/>
            <a:ext cx="2510200" cy="386586"/>
          </a:xfrm>
          <a:prstGeom prst="straightConnector1">
            <a:avLst/>
          </a:prstGeom>
          <a:ln w="25400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 de flecha"/>
          <p:cNvCxnSpPr>
            <a:stCxn id="14" idx="3"/>
          </p:cNvCxnSpPr>
          <p:nvPr/>
        </p:nvCxnSpPr>
        <p:spPr>
          <a:xfrm>
            <a:off x="2513062" y="3488728"/>
            <a:ext cx="2450824" cy="263875"/>
          </a:xfrm>
          <a:prstGeom prst="straightConnector1">
            <a:avLst/>
          </a:prstGeom>
          <a:ln w="25400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2979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0058400" cy="7772400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7045524" y="430610"/>
            <a:ext cx="223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>
                <a:solidFill>
                  <a:schemeClr val="bg1">
                    <a:lumMod val="50000"/>
                  </a:schemeClr>
                </a:solidFill>
                <a:latin typeface="Soberana Titular"/>
                <a:cs typeface="Times New Roman" pitchFamily="18" charset="0"/>
              </a:rPr>
              <a:t>Centro de Estudios</a:t>
            </a:r>
          </a:p>
          <a:p>
            <a:pPr algn="ctr"/>
            <a:r>
              <a:rPr lang="es-MX" sz="1200" b="1" dirty="0">
                <a:solidFill>
                  <a:schemeClr val="bg1">
                    <a:lumMod val="50000"/>
                  </a:schemeClr>
                </a:solidFill>
                <a:latin typeface="Soberana Titular"/>
                <a:cs typeface="Times New Roman" pitchFamily="18" charset="0"/>
              </a:rPr>
              <a:t>Migratorios</a:t>
            </a:r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>
          <a:xfrm>
            <a:off x="710308" y="5376132"/>
            <a:ext cx="8640960" cy="12311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09504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3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19007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2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28511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38015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47518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057022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566526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076029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ts val="1200"/>
              </a:spcBef>
              <a:tabLst>
                <a:tab pos="541338" algn="l"/>
              </a:tabLst>
            </a:pPr>
            <a:r>
              <a:rPr lang="es-MX" sz="4000" b="1" cap="small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Población inmigrante </a:t>
            </a:r>
            <a:r>
              <a:rPr lang="es-MX" sz="4000" b="1" cap="smal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 0 a 17 años en Estados Unidos</a:t>
            </a:r>
          </a:p>
        </p:txBody>
      </p:sp>
    </p:spTree>
    <p:extLst>
      <p:ext uri="{BB962C8B-B14F-4D97-AF65-F5344CB8AC3E}">
        <p14:creationId xmlns:p14="http://schemas.microsoft.com/office/powerpoint/2010/main" val="1724823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0058400" cy="777240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7045524" y="430610"/>
            <a:ext cx="223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>
                <a:solidFill>
                  <a:schemeClr val="bg1">
                    <a:lumMod val="50000"/>
                  </a:schemeClr>
                </a:solidFill>
                <a:latin typeface="Soberana Titular" pitchFamily="50" charset="0"/>
                <a:cs typeface="Times New Roman" pitchFamily="18" charset="0"/>
              </a:rPr>
              <a:t>Centro de Estudios</a:t>
            </a:r>
          </a:p>
          <a:p>
            <a:pPr algn="ctr"/>
            <a:r>
              <a:rPr lang="es-MX" sz="1200" b="1" dirty="0">
                <a:solidFill>
                  <a:schemeClr val="bg1">
                    <a:lumMod val="50000"/>
                  </a:schemeClr>
                </a:solidFill>
                <a:latin typeface="Soberana Titular" pitchFamily="50" charset="0"/>
                <a:cs typeface="Times New Roman" pitchFamily="18" charset="0"/>
              </a:rPr>
              <a:t>Migratorios</a:t>
            </a:r>
          </a:p>
        </p:txBody>
      </p:sp>
      <p:graphicFrame>
        <p:nvGraphicFramePr>
          <p:cNvPr id="2" name="1 Gráfico"/>
          <p:cNvGraphicFramePr/>
          <p:nvPr>
            <p:extLst>
              <p:ext uri="{D42A27DB-BD31-4B8C-83A1-F6EECF244321}">
                <p14:modId xmlns:p14="http://schemas.microsoft.com/office/powerpoint/2010/main" val="2140956453"/>
              </p:ext>
            </p:extLst>
          </p:nvPr>
        </p:nvGraphicFramePr>
        <p:xfrm>
          <a:off x="330885" y="2388840"/>
          <a:ext cx="9289032" cy="4641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714107" y="995555"/>
            <a:ext cx="8633362" cy="11079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s-MX"/>
            </a:defPPr>
            <a:lvl1pPr algn="ctr">
              <a:defRPr sz="2400" b="1"/>
            </a:lvl1pPr>
          </a:lstStyle>
          <a:p>
            <a:r>
              <a:rPr lang="es-MX" dirty="0" smtClean="0"/>
              <a:t>Distribución de la población inmigrante de </a:t>
            </a:r>
            <a:r>
              <a:rPr lang="es-MX" dirty="0"/>
              <a:t>0 a 17 años en Estados </a:t>
            </a:r>
            <a:r>
              <a:rPr lang="es-MX" dirty="0" smtClean="0"/>
              <a:t>Unidos, según región </a:t>
            </a:r>
            <a:r>
              <a:rPr lang="es-MX" dirty="0"/>
              <a:t>de </a:t>
            </a:r>
            <a:r>
              <a:rPr lang="es-MX" dirty="0" smtClean="0"/>
              <a:t>origen, por </a:t>
            </a:r>
            <a:r>
              <a:rPr lang="es-MX" dirty="0"/>
              <a:t>asistencia a revisiones médicas preventivas en </a:t>
            </a:r>
            <a:r>
              <a:rPr lang="es-MX" dirty="0" smtClean="0"/>
              <a:t>los últimos </a:t>
            </a:r>
            <a:r>
              <a:rPr lang="es-MX" dirty="0"/>
              <a:t>12 </a:t>
            </a:r>
            <a:r>
              <a:rPr lang="es-MX" dirty="0" smtClean="0"/>
              <a:t>meses, 2014</a:t>
            </a:r>
            <a:endParaRPr lang="es-MX" dirty="0"/>
          </a:p>
        </p:txBody>
      </p:sp>
      <p:sp>
        <p:nvSpPr>
          <p:cNvPr id="9" name="8 Rectángulo"/>
          <p:cNvSpPr/>
          <p:nvPr/>
        </p:nvSpPr>
        <p:spPr>
          <a:xfrm>
            <a:off x="710308" y="7127354"/>
            <a:ext cx="864096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177800" lvl="0" indent="-177800" algn="just"/>
            <a:r>
              <a:rPr lang="es-MX" sz="1200" dirty="0"/>
              <a:t>Fuente: Estimaciones de la UPM con base en </a:t>
            </a:r>
            <a:r>
              <a:rPr lang="es-MX" sz="1200" dirty="0" smtClean="0"/>
              <a:t>U.S. State Health Access Data Assistence Center, </a:t>
            </a:r>
            <a:r>
              <a:rPr lang="es-MX" sz="1200" i="1" dirty="0" smtClean="0"/>
              <a:t>National </a:t>
            </a:r>
            <a:r>
              <a:rPr lang="es-MX" sz="1200" i="1" dirty="0"/>
              <a:t>Health Interview Survey</a:t>
            </a:r>
            <a:r>
              <a:rPr lang="es-MX" sz="1200" dirty="0"/>
              <a:t> (NHIS) </a:t>
            </a:r>
            <a:r>
              <a:rPr lang="es-MX" sz="1200" dirty="0" smtClean="0"/>
              <a:t>2014. Integrated Health Interview Series. Minneapolis: Universidad of Minnesota.</a:t>
            </a:r>
            <a:endParaRPr lang="es-MX" sz="1200" dirty="0">
              <a:solidFill>
                <a:prstClr val="black"/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374736" y="2429041"/>
            <a:ext cx="714939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s-MX" sz="1600" dirty="0" smtClean="0"/>
              <a:t>N: 3.1 M</a:t>
            </a:r>
            <a:endParaRPr lang="es-MX" sz="1600" dirty="0"/>
          </a:p>
        </p:txBody>
      </p:sp>
      <p:sp>
        <p:nvSpPr>
          <p:cNvPr id="11" name="10 CuadroTexto"/>
          <p:cNvSpPr txBox="1"/>
          <p:nvPr/>
        </p:nvSpPr>
        <p:spPr>
          <a:xfrm>
            <a:off x="2132284" y="5754132"/>
            <a:ext cx="6044925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s-MX" sz="1600" dirty="0" smtClean="0"/>
              <a:t>0.7 M                                                 0.4 M                                                  2.0 M</a:t>
            </a:r>
            <a:endParaRPr lang="es-MX" sz="1600" dirty="0"/>
          </a:p>
        </p:txBody>
      </p:sp>
    </p:spTree>
    <p:extLst>
      <p:ext uri="{BB962C8B-B14F-4D97-AF65-F5344CB8AC3E}">
        <p14:creationId xmlns:p14="http://schemas.microsoft.com/office/powerpoint/2010/main" val="33008215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0058400" cy="7772400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7045524" y="430610"/>
            <a:ext cx="223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>
                <a:solidFill>
                  <a:schemeClr val="bg1">
                    <a:lumMod val="50000"/>
                  </a:schemeClr>
                </a:solidFill>
                <a:latin typeface="Soberana Titular"/>
                <a:cs typeface="Times New Roman" pitchFamily="18" charset="0"/>
              </a:rPr>
              <a:t>Centro de Estudios</a:t>
            </a:r>
          </a:p>
          <a:p>
            <a:pPr algn="ctr"/>
            <a:r>
              <a:rPr lang="es-MX" sz="1200" b="1" dirty="0">
                <a:solidFill>
                  <a:schemeClr val="bg1">
                    <a:lumMod val="50000"/>
                  </a:schemeClr>
                </a:solidFill>
                <a:latin typeface="Soberana Titular"/>
                <a:cs typeface="Times New Roman" pitchFamily="18" charset="0"/>
              </a:rPr>
              <a:t>Migratorios</a:t>
            </a:r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>
          <a:xfrm>
            <a:off x="710308" y="5293004"/>
            <a:ext cx="8640960" cy="12311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09504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3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19007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2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28511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38015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47518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057022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566526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076029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ts val="1200"/>
              </a:spcBef>
              <a:tabLst>
                <a:tab pos="541338" algn="l"/>
              </a:tabLst>
            </a:pPr>
            <a:r>
              <a:rPr lang="es-MX" sz="4000" b="1" cap="small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Población inmigrante </a:t>
            </a:r>
            <a:r>
              <a:rPr lang="es-MX" sz="4000" b="1" cap="smal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 18 años o más en Estados Unidos</a:t>
            </a:r>
          </a:p>
        </p:txBody>
      </p:sp>
    </p:spTree>
    <p:extLst>
      <p:ext uri="{BB962C8B-B14F-4D97-AF65-F5344CB8AC3E}">
        <p14:creationId xmlns:p14="http://schemas.microsoft.com/office/powerpoint/2010/main" val="1725182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0058400" cy="777240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7045524" y="430610"/>
            <a:ext cx="223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>
                <a:solidFill>
                  <a:schemeClr val="bg1">
                    <a:lumMod val="50000"/>
                  </a:schemeClr>
                </a:solidFill>
                <a:latin typeface="Soberana Titular" pitchFamily="50" charset="0"/>
                <a:cs typeface="Times New Roman" pitchFamily="18" charset="0"/>
              </a:rPr>
              <a:t>Centro de Estudios</a:t>
            </a:r>
          </a:p>
          <a:p>
            <a:pPr algn="ctr"/>
            <a:r>
              <a:rPr lang="es-MX" sz="1200" b="1" dirty="0">
                <a:solidFill>
                  <a:schemeClr val="bg1">
                    <a:lumMod val="50000"/>
                  </a:schemeClr>
                </a:solidFill>
                <a:latin typeface="Soberana Titular" pitchFamily="50" charset="0"/>
                <a:cs typeface="Times New Roman" pitchFamily="18" charset="0"/>
              </a:rPr>
              <a:t>Migratorios</a:t>
            </a:r>
          </a:p>
        </p:txBody>
      </p:sp>
      <p:graphicFrame>
        <p:nvGraphicFramePr>
          <p:cNvPr id="2" name="1 Gráfico"/>
          <p:cNvGraphicFramePr/>
          <p:nvPr>
            <p:extLst>
              <p:ext uri="{D42A27DB-BD31-4B8C-83A1-F6EECF244321}">
                <p14:modId xmlns:p14="http://schemas.microsoft.com/office/powerpoint/2010/main" val="2842074747"/>
              </p:ext>
            </p:extLst>
          </p:nvPr>
        </p:nvGraphicFramePr>
        <p:xfrm>
          <a:off x="349474" y="2208810"/>
          <a:ext cx="9289032" cy="4560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708169" y="1008941"/>
            <a:ext cx="8645237" cy="11079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s-MX"/>
            </a:defPPr>
            <a:lvl1pPr algn="ctr">
              <a:defRPr sz="2400" b="1"/>
            </a:lvl1pPr>
          </a:lstStyle>
          <a:p>
            <a:r>
              <a:rPr lang="es-MX" dirty="0"/>
              <a:t>Distribución de la población </a:t>
            </a:r>
            <a:r>
              <a:rPr lang="es-MX" dirty="0" smtClean="0"/>
              <a:t>inmigrante de </a:t>
            </a:r>
            <a:r>
              <a:rPr lang="es-MX" dirty="0"/>
              <a:t>18 años o más en Estados Unidos, </a:t>
            </a:r>
            <a:r>
              <a:rPr lang="es-MX" dirty="0" smtClean="0"/>
              <a:t>según región </a:t>
            </a:r>
            <a:r>
              <a:rPr lang="es-MX" dirty="0"/>
              <a:t>de </a:t>
            </a:r>
            <a:r>
              <a:rPr lang="es-MX" dirty="0" smtClean="0"/>
              <a:t>origen, por </a:t>
            </a:r>
            <a:r>
              <a:rPr lang="es-MX" dirty="0"/>
              <a:t>tiempo de su última visita al </a:t>
            </a:r>
            <a:r>
              <a:rPr lang="es-MX" dirty="0" smtClean="0"/>
              <a:t>médico, 2014</a:t>
            </a:r>
            <a:endParaRPr lang="es-MX" dirty="0"/>
          </a:p>
        </p:txBody>
      </p:sp>
      <p:sp>
        <p:nvSpPr>
          <p:cNvPr id="9" name="8 Rectángulo"/>
          <p:cNvSpPr/>
          <p:nvPr/>
        </p:nvSpPr>
        <p:spPr>
          <a:xfrm>
            <a:off x="710308" y="7127354"/>
            <a:ext cx="864096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177800" lvl="0" indent="-177800" algn="just"/>
            <a:r>
              <a:rPr lang="es-MX" sz="1200" dirty="0"/>
              <a:t>Fuente: Estimaciones de la UPM con base en </a:t>
            </a:r>
            <a:r>
              <a:rPr lang="es-MX" sz="1200" dirty="0" smtClean="0"/>
              <a:t>U.S. State Health Access Data Assistence Center, </a:t>
            </a:r>
            <a:r>
              <a:rPr lang="es-MX" sz="1200" i="1" dirty="0" smtClean="0"/>
              <a:t>National </a:t>
            </a:r>
            <a:r>
              <a:rPr lang="es-MX" sz="1200" i="1" dirty="0"/>
              <a:t>Health Interview Survey</a:t>
            </a:r>
            <a:r>
              <a:rPr lang="es-MX" sz="1200" dirty="0"/>
              <a:t> (NHIS) </a:t>
            </a:r>
            <a:r>
              <a:rPr lang="es-MX" sz="1200" dirty="0" smtClean="0"/>
              <a:t>2014. Integrated Health Interview Series. Minneapolis: Universidad of Minnesota.</a:t>
            </a:r>
            <a:endParaRPr lang="es-MX" sz="1200" dirty="0">
              <a:solidFill>
                <a:prstClr val="black"/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386611" y="2405290"/>
            <a:ext cx="819135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s-MX" sz="1600" dirty="0" smtClean="0"/>
              <a:t>N: 43.9 M</a:t>
            </a:r>
            <a:endParaRPr lang="es-MX" sz="16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1900878" y="5789756"/>
            <a:ext cx="6439263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s-MX" sz="1600" dirty="0" smtClean="0"/>
              <a:t>11.9 M                                                    5.5 M                                                   26.5 M</a:t>
            </a:r>
            <a:endParaRPr lang="es-MX" sz="1600" dirty="0"/>
          </a:p>
        </p:txBody>
      </p:sp>
    </p:spTree>
    <p:extLst>
      <p:ext uri="{BB962C8B-B14F-4D97-AF65-F5344CB8AC3E}">
        <p14:creationId xmlns:p14="http://schemas.microsoft.com/office/powerpoint/2010/main" val="4156721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0058400" cy="777240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7045524" y="430610"/>
            <a:ext cx="223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>
                <a:solidFill>
                  <a:schemeClr val="bg1">
                    <a:lumMod val="50000"/>
                  </a:schemeClr>
                </a:solidFill>
                <a:latin typeface="Soberana Titular" pitchFamily="50" charset="0"/>
                <a:cs typeface="Times New Roman" pitchFamily="18" charset="0"/>
              </a:rPr>
              <a:t>Centro de Estudios</a:t>
            </a:r>
          </a:p>
          <a:p>
            <a:pPr algn="ctr"/>
            <a:r>
              <a:rPr lang="es-MX" sz="1200" b="1" dirty="0">
                <a:solidFill>
                  <a:schemeClr val="bg1">
                    <a:lumMod val="50000"/>
                  </a:schemeClr>
                </a:solidFill>
                <a:latin typeface="Soberana Titular" pitchFamily="50" charset="0"/>
                <a:cs typeface="Times New Roman" pitchFamily="18" charset="0"/>
              </a:rPr>
              <a:t>Migratorios</a:t>
            </a:r>
          </a:p>
        </p:txBody>
      </p:sp>
      <p:graphicFrame>
        <p:nvGraphicFramePr>
          <p:cNvPr id="2" name="1 Gráfico"/>
          <p:cNvGraphicFramePr/>
          <p:nvPr>
            <p:extLst>
              <p:ext uri="{D42A27DB-BD31-4B8C-83A1-F6EECF244321}">
                <p14:modId xmlns:p14="http://schemas.microsoft.com/office/powerpoint/2010/main" val="521298921"/>
              </p:ext>
            </p:extLst>
          </p:nvPr>
        </p:nvGraphicFramePr>
        <p:xfrm>
          <a:off x="349474" y="2220686"/>
          <a:ext cx="9289032" cy="45482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714107" y="999152"/>
            <a:ext cx="8633361" cy="147732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s-MX"/>
            </a:defPPr>
            <a:lvl1pPr algn="ctr">
              <a:defRPr sz="2400" b="1"/>
            </a:lvl1pPr>
          </a:lstStyle>
          <a:p>
            <a:r>
              <a:rPr lang="es-MX" dirty="0"/>
              <a:t>Distribución de la población </a:t>
            </a:r>
            <a:r>
              <a:rPr lang="es-MX" dirty="0" smtClean="0"/>
              <a:t>inmigrante de </a:t>
            </a:r>
            <a:r>
              <a:rPr lang="es-MX" dirty="0"/>
              <a:t>18 años o más en Estados Unidos que ha sido diagnosticada de cáncer, diabetes, alguna enfermedad del corazón </a:t>
            </a:r>
            <a:r>
              <a:rPr lang="es-MX" dirty="0" smtClean="0"/>
              <a:t>e </a:t>
            </a:r>
            <a:r>
              <a:rPr lang="es-MX" dirty="0"/>
              <a:t>hipertensión, según región de </a:t>
            </a:r>
            <a:r>
              <a:rPr lang="es-MX" dirty="0" smtClean="0"/>
              <a:t>origen, 2014</a:t>
            </a:r>
            <a:endParaRPr lang="es-MX" dirty="0"/>
          </a:p>
        </p:txBody>
      </p:sp>
      <p:sp>
        <p:nvSpPr>
          <p:cNvPr id="9" name="8 Rectángulo"/>
          <p:cNvSpPr/>
          <p:nvPr/>
        </p:nvSpPr>
        <p:spPr>
          <a:xfrm>
            <a:off x="710308" y="7127354"/>
            <a:ext cx="864096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177800" lvl="0" indent="-177800" algn="just"/>
            <a:r>
              <a:rPr lang="es-MX" sz="1200" dirty="0"/>
              <a:t>Fuente: Estimaciones de la UPM con base en </a:t>
            </a:r>
            <a:r>
              <a:rPr lang="es-MX" sz="1200" dirty="0" smtClean="0"/>
              <a:t>U.S. State Health Access Data Assistence Center, </a:t>
            </a:r>
            <a:r>
              <a:rPr lang="es-MX" sz="1200" i="1" dirty="0" smtClean="0"/>
              <a:t>National </a:t>
            </a:r>
            <a:r>
              <a:rPr lang="es-MX" sz="1200" i="1" dirty="0"/>
              <a:t>Health Interview Survey</a:t>
            </a:r>
            <a:r>
              <a:rPr lang="es-MX" sz="1200" dirty="0"/>
              <a:t> (NHIS) </a:t>
            </a:r>
            <a:r>
              <a:rPr lang="es-MX" sz="1200" dirty="0" smtClean="0"/>
              <a:t>2014. Integrated Health Interview Series. Minneapolis: Universidad of Minnesota.</a:t>
            </a:r>
            <a:endParaRPr lang="es-MX" sz="1200" dirty="0">
              <a:solidFill>
                <a:prstClr val="black"/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1900878" y="5789756"/>
            <a:ext cx="6439263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s-MX" sz="1600" dirty="0" smtClean="0"/>
              <a:t>11.9 M                                                     5.5 M                                                  26.5 M</a:t>
            </a:r>
            <a:endParaRPr lang="es-MX" sz="16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386611" y="2405290"/>
            <a:ext cx="819135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s-MX" sz="1600" dirty="0" smtClean="0"/>
              <a:t>N: 43.9 M</a:t>
            </a:r>
            <a:endParaRPr lang="es-MX" sz="1600" dirty="0"/>
          </a:p>
        </p:txBody>
      </p:sp>
    </p:spTree>
    <p:extLst>
      <p:ext uri="{BB962C8B-B14F-4D97-AF65-F5344CB8AC3E}">
        <p14:creationId xmlns:p14="http://schemas.microsoft.com/office/powerpoint/2010/main" val="33586843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-145454"/>
            <a:ext cx="10058400" cy="777240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7045524" y="430610"/>
            <a:ext cx="223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>
                <a:solidFill>
                  <a:schemeClr val="bg1">
                    <a:lumMod val="50000"/>
                  </a:schemeClr>
                </a:solidFill>
                <a:latin typeface="Soberana Titular" pitchFamily="50" charset="0"/>
                <a:cs typeface="Times New Roman" pitchFamily="18" charset="0"/>
              </a:rPr>
              <a:t>Centro de Estudios</a:t>
            </a:r>
          </a:p>
          <a:p>
            <a:pPr algn="ctr"/>
            <a:r>
              <a:rPr lang="es-MX" sz="1200" b="1" dirty="0">
                <a:solidFill>
                  <a:schemeClr val="bg1">
                    <a:lumMod val="50000"/>
                  </a:schemeClr>
                </a:solidFill>
                <a:latin typeface="Soberana Titular" pitchFamily="50" charset="0"/>
                <a:cs typeface="Times New Roman" pitchFamily="18" charset="0"/>
              </a:rPr>
              <a:t>Migratorios</a:t>
            </a:r>
          </a:p>
        </p:txBody>
      </p:sp>
      <p:graphicFrame>
        <p:nvGraphicFramePr>
          <p:cNvPr id="2" name="1 Gráfico"/>
          <p:cNvGraphicFramePr/>
          <p:nvPr>
            <p:extLst>
              <p:ext uri="{D42A27DB-BD31-4B8C-83A1-F6EECF244321}">
                <p14:modId xmlns:p14="http://schemas.microsoft.com/office/powerpoint/2010/main" val="2374366446"/>
              </p:ext>
            </p:extLst>
          </p:nvPr>
        </p:nvGraphicFramePr>
        <p:xfrm>
          <a:off x="349474" y="2374826"/>
          <a:ext cx="9289032" cy="43703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714107" y="1011028"/>
            <a:ext cx="8633361" cy="11079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s-MX"/>
            </a:defPPr>
            <a:lvl1pPr algn="ctr">
              <a:defRPr sz="2400" b="1"/>
            </a:lvl1pPr>
          </a:lstStyle>
          <a:p>
            <a:r>
              <a:rPr lang="es-MX" dirty="0"/>
              <a:t>Distribución de la población </a:t>
            </a:r>
            <a:r>
              <a:rPr lang="es-MX" dirty="0" smtClean="0"/>
              <a:t>inmigrante de </a:t>
            </a:r>
            <a:r>
              <a:rPr lang="es-MX" dirty="0"/>
              <a:t>18 </a:t>
            </a:r>
            <a:r>
              <a:rPr lang="es-MX" dirty="0" smtClean="0"/>
              <a:t>a 64 años en </a:t>
            </a:r>
            <a:r>
              <a:rPr lang="es-MX" dirty="0"/>
              <a:t>Estados </a:t>
            </a:r>
            <a:r>
              <a:rPr lang="es-MX" dirty="0" smtClean="0"/>
              <a:t>Unidos que alguna </a:t>
            </a:r>
            <a:r>
              <a:rPr lang="es-MX" dirty="0"/>
              <a:t>vez recibió la vacuna </a:t>
            </a:r>
            <a:r>
              <a:rPr lang="es-MX" dirty="0" smtClean="0"/>
              <a:t>contra el Virus del Papiloma Humano (VPH), </a:t>
            </a:r>
            <a:r>
              <a:rPr lang="es-MX" dirty="0"/>
              <a:t>según región de </a:t>
            </a:r>
            <a:r>
              <a:rPr lang="es-MX" dirty="0" smtClean="0"/>
              <a:t>origen, 2014</a:t>
            </a:r>
            <a:endParaRPr lang="es-MX" dirty="0"/>
          </a:p>
        </p:txBody>
      </p:sp>
      <p:sp>
        <p:nvSpPr>
          <p:cNvPr id="9" name="8 Rectángulo"/>
          <p:cNvSpPr/>
          <p:nvPr/>
        </p:nvSpPr>
        <p:spPr>
          <a:xfrm>
            <a:off x="710308" y="7127354"/>
            <a:ext cx="864096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177800" lvl="0" indent="-177800" algn="just"/>
            <a:r>
              <a:rPr lang="es-MX" sz="1200" dirty="0"/>
              <a:t>Fuente: Estimaciones de la UPM con base en </a:t>
            </a:r>
            <a:r>
              <a:rPr lang="es-MX" sz="1200" dirty="0" smtClean="0"/>
              <a:t>U.S. State Health Access Data Assistence Center, </a:t>
            </a:r>
            <a:r>
              <a:rPr lang="es-MX" sz="1200" i="1" dirty="0" smtClean="0"/>
              <a:t>National </a:t>
            </a:r>
            <a:r>
              <a:rPr lang="es-MX" sz="1200" i="1" dirty="0"/>
              <a:t>Health Interview Survey</a:t>
            </a:r>
            <a:r>
              <a:rPr lang="es-MX" sz="1200" dirty="0"/>
              <a:t> (NHIS) </a:t>
            </a:r>
            <a:r>
              <a:rPr lang="es-MX" sz="1200" dirty="0" smtClean="0"/>
              <a:t>2014. Integrated Health Interview Series. Minneapolis: Universidad of Minnesota.</a:t>
            </a:r>
            <a:endParaRPr lang="es-MX" sz="1200" dirty="0">
              <a:solidFill>
                <a:prstClr val="black"/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398486" y="2440916"/>
            <a:ext cx="819135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s-MX" sz="1600" dirty="0" smtClean="0"/>
              <a:t>N: 37.5 M</a:t>
            </a:r>
            <a:endParaRPr lang="es-MX" sz="1600" dirty="0"/>
          </a:p>
        </p:txBody>
      </p:sp>
      <p:sp>
        <p:nvSpPr>
          <p:cNvPr id="11" name="10 CuadroTexto"/>
          <p:cNvSpPr txBox="1"/>
          <p:nvPr/>
        </p:nvSpPr>
        <p:spPr>
          <a:xfrm>
            <a:off x="2079008" y="6110390"/>
            <a:ext cx="6346289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s-MX" sz="1600" dirty="0" smtClean="0"/>
              <a:t>11.0 M                                                   5.0 M                                                  21.5 M</a:t>
            </a:r>
            <a:endParaRPr lang="es-MX" sz="1600" dirty="0"/>
          </a:p>
        </p:txBody>
      </p:sp>
    </p:spTree>
    <p:extLst>
      <p:ext uri="{BB962C8B-B14F-4D97-AF65-F5344CB8AC3E}">
        <p14:creationId xmlns:p14="http://schemas.microsoft.com/office/powerpoint/2010/main" val="35619042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0058400" cy="777240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7045524" y="430610"/>
            <a:ext cx="223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>
                <a:solidFill>
                  <a:schemeClr val="bg1">
                    <a:lumMod val="50000"/>
                  </a:schemeClr>
                </a:solidFill>
                <a:latin typeface="Soberana Titular" pitchFamily="50" charset="0"/>
                <a:cs typeface="Times New Roman" pitchFamily="18" charset="0"/>
              </a:rPr>
              <a:t>Centro de Estudios</a:t>
            </a:r>
          </a:p>
          <a:p>
            <a:pPr algn="ctr"/>
            <a:r>
              <a:rPr lang="es-MX" sz="1200" b="1" dirty="0">
                <a:solidFill>
                  <a:schemeClr val="bg1">
                    <a:lumMod val="50000"/>
                  </a:schemeClr>
                </a:solidFill>
                <a:latin typeface="Soberana Titular" pitchFamily="50" charset="0"/>
                <a:cs typeface="Times New Roman" pitchFamily="18" charset="0"/>
              </a:rPr>
              <a:t>Migratorios</a:t>
            </a:r>
          </a:p>
        </p:txBody>
      </p:sp>
      <p:graphicFrame>
        <p:nvGraphicFramePr>
          <p:cNvPr id="2" name="1 Gráfico"/>
          <p:cNvGraphicFramePr/>
          <p:nvPr>
            <p:extLst>
              <p:ext uri="{D42A27DB-BD31-4B8C-83A1-F6EECF244321}">
                <p14:modId xmlns:p14="http://schemas.microsoft.com/office/powerpoint/2010/main" val="4140852460"/>
              </p:ext>
            </p:extLst>
          </p:nvPr>
        </p:nvGraphicFramePr>
        <p:xfrm>
          <a:off x="420726" y="2279824"/>
          <a:ext cx="9289032" cy="45009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708169" y="997066"/>
            <a:ext cx="8645237" cy="11079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s-MX"/>
            </a:defPPr>
            <a:lvl1pPr algn="ctr">
              <a:defRPr sz="2400" b="1"/>
            </a:lvl1pPr>
          </a:lstStyle>
          <a:p>
            <a:r>
              <a:rPr lang="es-MX" dirty="0"/>
              <a:t>Distribución de la población inmigrante de 18 años o más en Estados </a:t>
            </a:r>
            <a:r>
              <a:rPr lang="es-MX" dirty="0" smtClean="0"/>
              <a:t>Unidos, </a:t>
            </a:r>
            <a:r>
              <a:rPr lang="es-MX" dirty="0"/>
              <a:t>según región de </a:t>
            </a:r>
            <a:r>
              <a:rPr lang="es-MX" dirty="0" smtClean="0"/>
              <a:t>origen, por condición de contar con seguro médico el año previo, 2015</a:t>
            </a:r>
            <a:endParaRPr lang="es-MX" dirty="0"/>
          </a:p>
        </p:txBody>
      </p:sp>
      <p:sp>
        <p:nvSpPr>
          <p:cNvPr id="8" name="7 Rectángulo"/>
          <p:cNvSpPr/>
          <p:nvPr/>
        </p:nvSpPr>
        <p:spPr>
          <a:xfrm>
            <a:off x="710308" y="7115478"/>
            <a:ext cx="864096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177800" lvl="0" indent="-177800" algn="just">
              <a:tabLst>
                <a:tab pos="177800" algn="l"/>
              </a:tabLst>
            </a:pPr>
            <a:r>
              <a:rPr lang="es-MX" sz="1200" dirty="0"/>
              <a:t>Fuente: Estimaciones de la UPM con base en </a:t>
            </a:r>
            <a:r>
              <a:rPr lang="es-MX" sz="1200" dirty="0" smtClean="0"/>
              <a:t>U.S. Census Bureau, </a:t>
            </a:r>
            <a:r>
              <a:rPr lang="es-MX" sz="1200" i="1" dirty="0" smtClean="0"/>
              <a:t>Current Population Survey</a:t>
            </a:r>
            <a:r>
              <a:rPr lang="es-MX" sz="1200" dirty="0" smtClean="0"/>
              <a:t> (</a:t>
            </a:r>
            <a:r>
              <a:rPr lang="es-MX" sz="1200" cap="small" dirty="0" smtClean="0"/>
              <a:t>CPS</a:t>
            </a:r>
            <a:r>
              <a:rPr lang="es-MX" sz="1200" dirty="0" smtClean="0"/>
              <a:t>) 2015. Integrated Public Use Series (</a:t>
            </a:r>
            <a:r>
              <a:rPr lang="es-MX" sz="1200" cap="small" dirty="0" smtClean="0"/>
              <a:t>IPUMS</a:t>
            </a:r>
            <a:r>
              <a:rPr lang="es-MX" sz="1200" dirty="0" smtClean="0"/>
              <a:t>) USA. Minneapolis: Universidad of Minnesota.</a:t>
            </a:r>
            <a:endParaRPr lang="es-MX" sz="1200" dirty="0">
              <a:solidFill>
                <a:prstClr val="black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98486" y="2440916"/>
            <a:ext cx="819135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s-MX" sz="1600" dirty="0" smtClean="0"/>
              <a:t>N: 43.2 M</a:t>
            </a:r>
            <a:endParaRPr lang="es-MX" sz="1600" dirty="0"/>
          </a:p>
        </p:txBody>
      </p:sp>
      <p:sp>
        <p:nvSpPr>
          <p:cNvPr id="10" name="9 CuadroTexto"/>
          <p:cNvSpPr txBox="1"/>
          <p:nvPr/>
        </p:nvSpPr>
        <p:spPr>
          <a:xfrm>
            <a:off x="2826990" y="3293960"/>
            <a:ext cx="585097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s-MX" sz="1600" dirty="0" smtClean="0"/>
              <a:t>11.5 M</a:t>
            </a:r>
            <a:endParaRPr lang="es-MX" sz="1600" dirty="0"/>
          </a:p>
        </p:txBody>
      </p:sp>
      <p:sp>
        <p:nvSpPr>
          <p:cNvPr id="11" name="10 CuadroTexto"/>
          <p:cNvSpPr txBox="1"/>
          <p:nvPr/>
        </p:nvSpPr>
        <p:spPr>
          <a:xfrm>
            <a:off x="2931186" y="4580453"/>
            <a:ext cx="480901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s-MX" sz="1600" dirty="0" smtClean="0"/>
              <a:t>3.6 M</a:t>
            </a:r>
            <a:endParaRPr lang="es-MX" sz="16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2826990" y="5866947"/>
            <a:ext cx="585097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s-MX" sz="1600" dirty="0" smtClean="0"/>
              <a:t>28.3 M</a:t>
            </a:r>
            <a:endParaRPr lang="es-MX" sz="1600" dirty="0"/>
          </a:p>
        </p:txBody>
      </p:sp>
    </p:spTree>
    <p:extLst>
      <p:ext uri="{BB962C8B-B14F-4D97-AF65-F5344CB8AC3E}">
        <p14:creationId xmlns:p14="http://schemas.microsoft.com/office/powerpoint/2010/main" val="7171441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0058400" cy="777240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7045524" y="430610"/>
            <a:ext cx="223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>
                <a:solidFill>
                  <a:schemeClr val="bg1">
                    <a:lumMod val="50000"/>
                  </a:schemeClr>
                </a:solidFill>
                <a:latin typeface="Soberana Titular" pitchFamily="50" charset="0"/>
                <a:cs typeface="Times New Roman" pitchFamily="18" charset="0"/>
              </a:rPr>
              <a:t>Centro de Estudios</a:t>
            </a:r>
          </a:p>
          <a:p>
            <a:pPr algn="ctr"/>
            <a:r>
              <a:rPr lang="es-MX" sz="1200" b="1" dirty="0">
                <a:solidFill>
                  <a:schemeClr val="bg1">
                    <a:lumMod val="50000"/>
                  </a:schemeClr>
                </a:solidFill>
                <a:latin typeface="Soberana Titular" pitchFamily="50" charset="0"/>
                <a:cs typeface="Times New Roman" pitchFamily="18" charset="0"/>
              </a:rPr>
              <a:t>Migratorios</a:t>
            </a:r>
          </a:p>
        </p:txBody>
      </p:sp>
      <p:graphicFrame>
        <p:nvGraphicFramePr>
          <p:cNvPr id="2" name="1 Gráfico"/>
          <p:cNvGraphicFramePr/>
          <p:nvPr>
            <p:extLst>
              <p:ext uri="{D42A27DB-BD31-4B8C-83A1-F6EECF244321}">
                <p14:modId xmlns:p14="http://schemas.microsoft.com/office/powerpoint/2010/main" val="2015205759"/>
              </p:ext>
            </p:extLst>
          </p:nvPr>
        </p:nvGraphicFramePr>
        <p:xfrm>
          <a:off x="386272" y="2185060"/>
          <a:ext cx="9289032" cy="4583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714107" y="1008942"/>
            <a:ext cx="8633361" cy="11079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s-MX"/>
            </a:defPPr>
            <a:lvl1pPr algn="ctr">
              <a:defRPr sz="2400" b="1"/>
            </a:lvl1pPr>
          </a:lstStyle>
          <a:p>
            <a:r>
              <a:rPr lang="es-MX" dirty="0"/>
              <a:t>Distribución de la población inmigrante de 18 años o más en Estados </a:t>
            </a:r>
            <a:r>
              <a:rPr lang="es-MX" dirty="0" smtClean="0"/>
              <a:t>Unidos con seguro médico el año previo, </a:t>
            </a:r>
            <a:r>
              <a:rPr lang="es-MX" dirty="0"/>
              <a:t>según </a:t>
            </a:r>
            <a:r>
              <a:rPr lang="es-MX" dirty="0" smtClean="0"/>
              <a:t>región </a:t>
            </a:r>
            <a:r>
              <a:rPr lang="es-MX" dirty="0"/>
              <a:t>de </a:t>
            </a:r>
            <a:r>
              <a:rPr lang="es-MX" dirty="0" smtClean="0"/>
              <a:t>origen, por </a:t>
            </a:r>
            <a:r>
              <a:rPr lang="es-MX" dirty="0"/>
              <a:t>tipo de seguro </a:t>
            </a:r>
            <a:r>
              <a:rPr lang="es-MX" dirty="0" smtClean="0"/>
              <a:t>médico, 2015</a:t>
            </a:r>
            <a:endParaRPr lang="es-MX" dirty="0"/>
          </a:p>
        </p:txBody>
      </p:sp>
      <p:sp>
        <p:nvSpPr>
          <p:cNvPr id="8" name="7 Rectángulo"/>
          <p:cNvSpPr/>
          <p:nvPr/>
        </p:nvSpPr>
        <p:spPr>
          <a:xfrm>
            <a:off x="710308" y="7115478"/>
            <a:ext cx="864096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177800" lvl="0" indent="-177800" algn="just">
              <a:tabLst>
                <a:tab pos="177800" algn="l"/>
              </a:tabLst>
            </a:pPr>
            <a:r>
              <a:rPr lang="es-MX" sz="1200" dirty="0"/>
              <a:t>Fuente: Estimaciones de la UPM con base en </a:t>
            </a:r>
            <a:r>
              <a:rPr lang="es-MX" sz="1200" dirty="0" smtClean="0"/>
              <a:t>U.S. Census Bureau, </a:t>
            </a:r>
            <a:r>
              <a:rPr lang="es-MX" sz="1200" i="1" dirty="0" smtClean="0"/>
              <a:t>Current Population Survey</a:t>
            </a:r>
            <a:r>
              <a:rPr lang="es-MX" sz="1200" dirty="0" smtClean="0"/>
              <a:t> (</a:t>
            </a:r>
            <a:r>
              <a:rPr lang="es-MX" sz="1200" cap="small" dirty="0" smtClean="0"/>
              <a:t>CPS</a:t>
            </a:r>
            <a:r>
              <a:rPr lang="es-MX" sz="1200" dirty="0" smtClean="0"/>
              <a:t>) 2015. Integrated Public Use Series (</a:t>
            </a:r>
            <a:r>
              <a:rPr lang="es-MX" sz="1200" cap="small" dirty="0" smtClean="0"/>
              <a:t>IPUMS</a:t>
            </a:r>
            <a:r>
              <a:rPr lang="es-MX" sz="1200" dirty="0" smtClean="0"/>
              <a:t>) USA. Minneapolis: Universidad of Minnesota.</a:t>
            </a:r>
            <a:endParaRPr lang="es-MX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9771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0058400" cy="7772400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7045524" y="430610"/>
            <a:ext cx="223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>
                <a:solidFill>
                  <a:schemeClr val="bg1">
                    <a:lumMod val="50000"/>
                  </a:schemeClr>
                </a:solidFill>
                <a:latin typeface="Soberana Titular"/>
                <a:cs typeface="Times New Roman" pitchFamily="18" charset="0"/>
              </a:rPr>
              <a:t>Centro de Estudios</a:t>
            </a:r>
          </a:p>
          <a:p>
            <a:pPr algn="ctr"/>
            <a:r>
              <a:rPr lang="es-MX" sz="1200" b="1" dirty="0">
                <a:solidFill>
                  <a:schemeClr val="bg1">
                    <a:lumMod val="50000"/>
                  </a:schemeClr>
                </a:solidFill>
                <a:latin typeface="Soberana Titular"/>
                <a:cs typeface="Times New Roman" pitchFamily="18" charset="0"/>
              </a:rPr>
              <a:t>Migratorios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709514" y="1346729"/>
            <a:ext cx="8640960" cy="615553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ctr" defTabSz="1019007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4000" b="1" cap="small" dirty="0" smtClean="0">
                <a:latin typeface="Arial" panose="020B0604020202020204" pitchFamily="34" charset="0"/>
                <a:cs typeface="Arial" panose="020B0604020202020204" pitchFamily="34" charset="0"/>
              </a:rPr>
              <a:t>Contenido</a:t>
            </a:r>
            <a:endParaRPr lang="es-MX" sz="4000" b="1" cap="smal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>
          <a:xfrm>
            <a:off x="709515" y="2158802"/>
            <a:ext cx="8640960" cy="20313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09504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3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19007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2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28511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38015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47518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057022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566526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076029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spcBef>
                <a:spcPts val="1200"/>
              </a:spcBef>
              <a:buClr>
                <a:srgbClr val="00B050"/>
              </a:buClr>
              <a:buFont typeface="Wingdings" panose="05000000000000000000" pitchFamily="2" charset="2"/>
              <a:buChar char="§"/>
              <a:tabLst>
                <a:tab pos="541338" algn="l"/>
              </a:tabLst>
            </a:pPr>
            <a:r>
              <a:rPr lang="es-MX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Población </a:t>
            </a:r>
            <a:r>
              <a:rPr lang="es-MX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inmigrante </a:t>
            </a:r>
            <a:r>
              <a:rPr lang="es-MX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en Estados Unidos</a:t>
            </a:r>
            <a:endParaRPr lang="es-MX" sz="2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indent="-457200" algn="just">
              <a:spcBef>
                <a:spcPts val="1200"/>
              </a:spcBef>
              <a:buClr>
                <a:srgbClr val="00B050"/>
              </a:buClr>
              <a:buFont typeface="Wingdings" panose="05000000000000000000" pitchFamily="2" charset="2"/>
              <a:buChar char="§"/>
              <a:tabLst>
                <a:tab pos="541338" algn="l"/>
              </a:tabLst>
            </a:pPr>
            <a:r>
              <a:rPr lang="es-MX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Grandes grupos de edad</a:t>
            </a:r>
          </a:p>
          <a:p>
            <a:pPr marL="966704" lvl="1" indent="-457200" algn="just">
              <a:spcBef>
                <a:spcPts val="1200"/>
              </a:spcBef>
              <a:buClr>
                <a:srgbClr val="00B050"/>
              </a:buClr>
              <a:buFont typeface="Wingdings" panose="05000000000000000000" pitchFamily="2" charset="2"/>
              <a:buChar char="Ø"/>
              <a:tabLst>
                <a:tab pos="541338" algn="l"/>
              </a:tabLst>
            </a:pPr>
            <a:r>
              <a:rPr lang="es-MX" sz="23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Población inmigrante </a:t>
            </a:r>
            <a:r>
              <a:rPr lang="es-MX" sz="23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 0 a 17 años en Estados Unidos</a:t>
            </a:r>
          </a:p>
          <a:p>
            <a:pPr marL="966704" lvl="1" indent="-457200" algn="just">
              <a:spcBef>
                <a:spcPts val="1200"/>
              </a:spcBef>
              <a:buClr>
                <a:srgbClr val="00B050"/>
              </a:buClr>
              <a:buFont typeface="Wingdings" panose="05000000000000000000" pitchFamily="2" charset="2"/>
              <a:buChar char="Ø"/>
              <a:tabLst>
                <a:tab pos="541338" algn="l"/>
              </a:tabLst>
            </a:pPr>
            <a:r>
              <a:rPr lang="es-MX" sz="23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Población </a:t>
            </a:r>
            <a:r>
              <a:rPr lang="es-MX" sz="23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inmigrante </a:t>
            </a:r>
            <a:r>
              <a:rPr lang="es-MX" sz="23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 18 años o más en Estados Unidos</a:t>
            </a:r>
          </a:p>
        </p:txBody>
      </p:sp>
    </p:spTree>
    <p:extLst>
      <p:ext uri="{BB962C8B-B14F-4D97-AF65-F5344CB8AC3E}">
        <p14:creationId xmlns:p14="http://schemas.microsoft.com/office/powerpoint/2010/main" val="1949262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0058400" cy="7772400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7045524" y="430610"/>
            <a:ext cx="223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>
                <a:solidFill>
                  <a:schemeClr val="bg1">
                    <a:lumMod val="50000"/>
                  </a:schemeClr>
                </a:solidFill>
                <a:latin typeface="Soberana Titular"/>
                <a:cs typeface="Times New Roman" pitchFamily="18" charset="0"/>
              </a:rPr>
              <a:t>Centro de Estudios</a:t>
            </a:r>
          </a:p>
          <a:p>
            <a:pPr algn="ctr"/>
            <a:r>
              <a:rPr lang="es-MX" sz="1200" b="1" dirty="0">
                <a:solidFill>
                  <a:schemeClr val="bg1">
                    <a:lumMod val="50000"/>
                  </a:schemeClr>
                </a:solidFill>
                <a:latin typeface="Soberana Titular"/>
                <a:cs typeface="Times New Roman" pitchFamily="18" charset="0"/>
              </a:rPr>
              <a:t>Migratorios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709514" y="1346729"/>
            <a:ext cx="8640960" cy="615553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ctr" defTabSz="1019007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4000" b="1" cap="small" dirty="0" smtClean="0">
                <a:latin typeface="Arial" panose="020B0604020202020204" pitchFamily="34" charset="0"/>
                <a:cs typeface="Arial" panose="020B0604020202020204" pitchFamily="34" charset="0"/>
              </a:rPr>
              <a:t>Síntesis</a:t>
            </a:r>
            <a:endParaRPr lang="es-MX" sz="4000" b="1" cap="smal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>
          <a:xfrm>
            <a:off x="709515" y="2158802"/>
            <a:ext cx="8640960" cy="230832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09504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3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19007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2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28511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38015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47518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057022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566526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076029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spcBef>
                <a:spcPts val="1200"/>
              </a:spcBef>
              <a:buClr>
                <a:srgbClr val="00B050"/>
              </a:buClr>
              <a:buFont typeface="Wingdings" panose="05000000000000000000" pitchFamily="2" charset="2"/>
              <a:buChar char="§"/>
              <a:tabLst>
                <a:tab pos="541338" algn="l"/>
              </a:tabLst>
            </a:pPr>
            <a:r>
              <a:rPr lang="es-MX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Población </a:t>
            </a:r>
            <a:r>
              <a:rPr lang="es-MX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inmigrante mexicana y centroamericana en desventajas respecto a los inmigrantes de otras nacionalidades.</a:t>
            </a:r>
          </a:p>
          <a:p>
            <a:pPr marL="457200" indent="-457200" algn="just">
              <a:spcBef>
                <a:spcPts val="1200"/>
              </a:spcBef>
              <a:buClr>
                <a:srgbClr val="00B050"/>
              </a:buClr>
              <a:buFont typeface="Wingdings" panose="05000000000000000000" pitchFamily="2" charset="2"/>
              <a:buChar char="§"/>
              <a:tabLst>
                <a:tab pos="541338" algn="l"/>
              </a:tabLst>
            </a:pPr>
            <a:r>
              <a:rPr lang="es-MX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Los centroamericanos se encuentran ligeramente en mejores condiciones que los mexicanos.</a:t>
            </a:r>
            <a:endParaRPr lang="es-MX" sz="23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9981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0058400" cy="7772400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7045524" y="430610"/>
            <a:ext cx="223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>
                <a:solidFill>
                  <a:schemeClr val="bg1">
                    <a:lumMod val="50000"/>
                  </a:schemeClr>
                </a:solidFill>
                <a:latin typeface="Soberana Titular"/>
                <a:cs typeface="Times New Roman" pitchFamily="18" charset="0"/>
              </a:rPr>
              <a:t>Centro de Estudios</a:t>
            </a:r>
          </a:p>
          <a:p>
            <a:pPr algn="ctr"/>
            <a:r>
              <a:rPr lang="es-MX" sz="1200" b="1" dirty="0">
                <a:solidFill>
                  <a:schemeClr val="bg1">
                    <a:lumMod val="50000"/>
                  </a:schemeClr>
                </a:solidFill>
                <a:latin typeface="Soberana Titular"/>
                <a:cs typeface="Times New Roman" pitchFamily="18" charset="0"/>
              </a:rPr>
              <a:t>Migratorios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85763" y="3923675"/>
            <a:ext cx="8640960" cy="615553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ctr" defTabSz="1019007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4000" b="1" cap="sm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¡Gracias!</a:t>
            </a:r>
            <a:endParaRPr lang="es-MX" sz="4000" b="1" cap="sm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9801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0058400" cy="7772400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7045524" y="430610"/>
            <a:ext cx="223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>
                <a:solidFill>
                  <a:schemeClr val="bg1">
                    <a:lumMod val="50000"/>
                  </a:schemeClr>
                </a:solidFill>
                <a:latin typeface="Soberana Titular"/>
                <a:cs typeface="Times New Roman" pitchFamily="18" charset="0"/>
              </a:rPr>
              <a:t>Centro de Estudios</a:t>
            </a:r>
          </a:p>
          <a:p>
            <a:pPr algn="ctr"/>
            <a:r>
              <a:rPr lang="es-MX" sz="1200" b="1" dirty="0">
                <a:solidFill>
                  <a:schemeClr val="bg1">
                    <a:lumMod val="50000"/>
                  </a:schemeClr>
                </a:solidFill>
                <a:latin typeface="Soberana Titular"/>
                <a:cs typeface="Times New Roman" pitchFamily="18" charset="0"/>
              </a:rPr>
              <a:t>Migratorios</a:t>
            </a:r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>
          <a:xfrm>
            <a:off x="686558" y="4960494"/>
            <a:ext cx="8640960" cy="18158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09504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3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19007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2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28511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38015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47518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057022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566526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076029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ts val="1200"/>
              </a:spcBef>
              <a:tabLst>
                <a:tab pos="541338" algn="l"/>
              </a:tabLst>
            </a:pPr>
            <a:r>
              <a:rPr lang="es-MX" sz="5400" b="1" cap="small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Población total residente en </a:t>
            </a:r>
          </a:p>
          <a:p>
            <a:pPr algn="r">
              <a:spcBef>
                <a:spcPts val="1200"/>
              </a:spcBef>
              <a:tabLst>
                <a:tab pos="541338" algn="l"/>
              </a:tabLst>
            </a:pPr>
            <a:r>
              <a:rPr lang="es-MX" sz="5400" b="1" cap="small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Estados Unidos</a:t>
            </a:r>
            <a:endParaRPr lang="es-MX" sz="5400" b="1" cap="small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5739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0058400" cy="777240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7045524" y="430610"/>
            <a:ext cx="223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>
                <a:solidFill>
                  <a:schemeClr val="bg1">
                    <a:lumMod val="50000"/>
                  </a:schemeClr>
                </a:solidFill>
                <a:latin typeface="Soberana Titular" pitchFamily="50" charset="0"/>
                <a:cs typeface="Times New Roman" pitchFamily="18" charset="0"/>
              </a:rPr>
              <a:t>Centro de Estudios</a:t>
            </a:r>
          </a:p>
          <a:p>
            <a:pPr algn="ctr"/>
            <a:r>
              <a:rPr lang="es-MX" sz="1200" b="1" dirty="0">
                <a:solidFill>
                  <a:schemeClr val="bg1">
                    <a:lumMod val="50000"/>
                  </a:schemeClr>
                </a:solidFill>
                <a:latin typeface="Soberana Titular" pitchFamily="50" charset="0"/>
                <a:cs typeface="Times New Roman" pitchFamily="18" charset="0"/>
              </a:rPr>
              <a:t>Migratorios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710308" y="1006674"/>
            <a:ext cx="8640960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s-MX" sz="2400" b="1" dirty="0"/>
              <a:t>Distribución de la población en Estados </a:t>
            </a:r>
            <a:r>
              <a:rPr lang="es-MX" sz="2400" b="1" dirty="0" smtClean="0"/>
              <a:t>Unidos, </a:t>
            </a:r>
            <a:r>
              <a:rPr lang="es-MX" sz="2400" b="1" dirty="0"/>
              <a:t>según región de origen y etnia o </a:t>
            </a:r>
            <a:r>
              <a:rPr lang="es-MX" sz="2400" b="1" dirty="0" smtClean="0"/>
              <a:t>raza, 2014</a:t>
            </a:r>
            <a:endParaRPr lang="es-MX" sz="2400" b="1" dirty="0"/>
          </a:p>
        </p:txBody>
      </p:sp>
      <p:sp>
        <p:nvSpPr>
          <p:cNvPr id="8" name="7 Rectángulo"/>
          <p:cNvSpPr/>
          <p:nvPr/>
        </p:nvSpPr>
        <p:spPr>
          <a:xfrm>
            <a:off x="710308" y="7127354"/>
            <a:ext cx="864096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177800" lvl="0" indent="-177800" algn="just"/>
            <a:r>
              <a:rPr lang="es-MX" sz="1200" dirty="0"/>
              <a:t>Fuente: Estimaciones de la UPM con base en </a:t>
            </a:r>
            <a:r>
              <a:rPr lang="es-MX" sz="1200" dirty="0" smtClean="0"/>
              <a:t>U.S. State Health Access Data Assistence Center, </a:t>
            </a:r>
            <a:r>
              <a:rPr lang="es-MX" sz="1200" i="1" dirty="0" smtClean="0"/>
              <a:t>National </a:t>
            </a:r>
            <a:r>
              <a:rPr lang="es-MX" sz="1200" i="1" dirty="0"/>
              <a:t>Health Interview Survey</a:t>
            </a:r>
            <a:r>
              <a:rPr lang="es-MX" sz="1200" dirty="0"/>
              <a:t> (NHIS) </a:t>
            </a:r>
            <a:r>
              <a:rPr lang="es-MX" sz="1200" dirty="0" smtClean="0"/>
              <a:t>2014. Integrated Health Interview Series. Minneapolis: Universidad of Minnesota.</a:t>
            </a:r>
            <a:endParaRPr lang="es-MX" sz="1200" dirty="0">
              <a:solidFill>
                <a:prstClr val="black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422238" y="2144032"/>
            <a:ext cx="1575752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s-MX" dirty="0" smtClean="0"/>
              <a:t>N: 313 096 338</a:t>
            </a:r>
            <a:endParaRPr lang="es-MX" dirty="0"/>
          </a:p>
        </p:txBody>
      </p:sp>
      <p:graphicFrame>
        <p:nvGraphicFramePr>
          <p:cNvPr id="5" name="4 Gráfico"/>
          <p:cNvGraphicFramePr/>
          <p:nvPr>
            <p:extLst>
              <p:ext uri="{D42A27DB-BD31-4B8C-83A1-F6EECF244321}">
                <p14:modId xmlns:p14="http://schemas.microsoft.com/office/powerpoint/2010/main" val="420174444"/>
              </p:ext>
            </p:extLst>
          </p:nvPr>
        </p:nvGraphicFramePr>
        <p:xfrm>
          <a:off x="1436916" y="1746443"/>
          <a:ext cx="7694554" cy="51297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600727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796" y="1588"/>
            <a:ext cx="10058400" cy="777240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7045524" y="430610"/>
            <a:ext cx="223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>
                <a:solidFill>
                  <a:schemeClr val="bg1">
                    <a:lumMod val="50000"/>
                  </a:schemeClr>
                </a:solidFill>
                <a:latin typeface="Soberana Titular" pitchFamily="50" charset="0"/>
                <a:cs typeface="Times New Roman" pitchFamily="18" charset="0"/>
              </a:rPr>
              <a:t>Centro de Estudios</a:t>
            </a:r>
          </a:p>
          <a:p>
            <a:pPr algn="ctr"/>
            <a:r>
              <a:rPr lang="es-MX" sz="1200" b="1" dirty="0">
                <a:solidFill>
                  <a:schemeClr val="bg1">
                    <a:lumMod val="50000"/>
                  </a:schemeClr>
                </a:solidFill>
                <a:latin typeface="Soberana Titular" pitchFamily="50" charset="0"/>
                <a:cs typeface="Times New Roman" pitchFamily="18" charset="0"/>
              </a:rPr>
              <a:t>Migratorios</a:t>
            </a:r>
          </a:p>
        </p:txBody>
      </p:sp>
      <p:graphicFrame>
        <p:nvGraphicFramePr>
          <p:cNvPr id="2" name="1 Gráfico"/>
          <p:cNvGraphicFramePr/>
          <p:nvPr>
            <p:extLst>
              <p:ext uri="{D42A27DB-BD31-4B8C-83A1-F6EECF244321}">
                <p14:modId xmlns:p14="http://schemas.microsoft.com/office/powerpoint/2010/main" val="4151928012"/>
              </p:ext>
            </p:extLst>
          </p:nvPr>
        </p:nvGraphicFramePr>
        <p:xfrm>
          <a:off x="330884" y="1888177"/>
          <a:ext cx="9307621" cy="52078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710308" y="1006674"/>
            <a:ext cx="8640960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s-MX"/>
            </a:defPPr>
            <a:lvl1pPr algn="ctr">
              <a:defRPr sz="2400" b="1"/>
            </a:lvl1pPr>
          </a:lstStyle>
          <a:p>
            <a:r>
              <a:rPr lang="es-MX" dirty="0"/>
              <a:t>Distribución de la población </a:t>
            </a:r>
            <a:r>
              <a:rPr lang="es-MX" dirty="0" smtClean="0"/>
              <a:t>inmigrante en </a:t>
            </a:r>
            <a:r>
              <a:rPr lang="es-MX" dirty="0"/>
              <a:t>Estados </a:t>
            </a:r>
            <a:r>
              <a:rPr lang="es-MX" dirty="0" smtClean="0"/>
              <a:t>Unidos, </a:t>
            </a:r>
          </a:p>
          <a:p>
            <a:r>
              <a:rPr lang="es-MX" dirty="0" smtClean="0"/>
              <a:t>según región </a:t>
            </a:r>
            <a:r>
              <a:rPr lang="es-MX" dirty="0"/>
              <a:t>de origen </a:t>
            </a:r>
            <a:r>
              <a:rPr lang="es-MX" dirty="0" smtClean="0"/>
              <a:t>por sexo, 2014</a:t>
            </a:r>
            <a:endParaRPr lang="es-MX" dirty="0"/>
          </a:p>
        </p:txBody>
      </p:sp>
      <p:sp>
        <p:nvSpPr>
          <p:cNvPr id="9" name="8 Rectángulo"/>
          <p:cNvSpPr/>
          <p:nvPr/>
        </p:nvSpPr>
        <p:spPr>
          <a:xfrm>
            <a:off x="710308" y="7127354"/>
            <a:ext cx="864096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177800" lvl="0" indent="-177800" algn="just"/>
            <a:r>
              <a:rPr lang="es-MX" sz="1200" dirty="0"/>
              <a:t>Fuente: Estimaciones de la UPM con base en </a:t>
            </a:r>
            <a:r>
              <a:rPr lang="es-MX" sz="1200" dirty="0" smtClean="0"/>
              <a:t>U.S. State Health Access Data Assistence Center, </a:t>
            </a:r>
            <a:r>
              <a:rPr lang="es-MX" sz="1200" i="1" dirty="0" smtClean="0"/>
              <a:t>National </a:t>
            </a:r>
            <a:r>
              <a:rPr lang="es-MX" sz="1200" i="1" dirty="0"/>
              <a:t>Health Interview Survey</a:t>
            </a:r>
            <a:r>
              <a:rPr lang="es-MX" sz="1200" dirty="0"/>
              <a:t> (NHIS) </a:t>
            </a:r>
            <a:r>
              <a:rPr lang="es-MX" sz="1200" dirty="0" smtClean="0"/>
              <a:t>2014. Integrated Health Interview Series. Minneapolis: Universidad of Minnesota.</a:t>
            </a:r>
            <a:endParaRPr lang="es-MX" sz="1200" dirty="0">
              <a:solidFill>
                <a:prstClr val="black"/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1669147" y="6704151"/>
            <a:ext cx="5695470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s-MX" sz="1600" dirty="0" smtClean="0"/>
              <a:t>12.6 M                                            5.9 M                                            28.5 M</a:t>
            </a:r>
            <a:endParaRPr lang="es-MX" sz="1600" dirty="0"/>
          </a:p>
        </p:txBody>
      </p:sp>
      <p:sp>
        <p:nvSpPr>
          <p:cNvPr id="8" name="7 CuadroTexto"/>
          <p:cNvSpPr txBox="1"/>
          <p:nvPr/>
        </p:nvSpPr>
        <p:spPr>
          <a:xfrm>
            <a:off x="8829967" y="5789758"/>
            <a:ext cx="819135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s-MX" sz="1600" dirty="0" smtClean="0"/>
              <a:t>N: 47.0 M</a:t>
            </a:r>
            <a:endParaRPr lang="es-MX" sz="1600" dirty="0"/>
          </a:p>
        </p:txBody>
      </p:sp>
    </p:spTree>
    <p:extLst>
      <p:ext uri="{BB962C8B-B14F-4D97-AF65-F5344CB8AC3E}">
        <p14:creationId xmlns:p14="http://schemas.microsoft.com/office/powerpoint/2010/main" val="912582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0058400" cy="777240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7045524" y="430610"/>
            <a:ext cx="223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>
                <a:solidFill>
                  <a:schemeClr val="bg1">
                    <a:lumMod val="50000"/>
                  </a:schemeClr>
                </a:solidFill>
                <a:latin typeface="Soberana Titular" pitchFamily="50" charset="0"/>
                <a:cs typeface="Times New Roman" pitchFamily="18" charset="0"/>
              </a:rPr>
              <a:t>Centro de Estudios</a:t>
            </a:r>
          </a:p>
          <a:p>
            <a:pPr algn="ctr"/>
            <a:r>
              <a:rPr lang="es-MX" sz="1200" b="1" dirty="0">
                <a:solidFill>
                  <a:schemeClr val="bg1">
                    <a:lumMod val="50000"/>
                  </a:schemeClr>
                </a:solidFill>
                <a:latin typeface="Soberana Titular" pitchFamily="50" charset="0"/>
                <a:cs typeface="Times New Roman" pitchFamily="18" charset="0"/>
              </a:rPr>
              <a:t>Migratorios</a:t>
            </a:r>
          </a:p>
        </p:txBody>
      </p:sp>
      <p:graphicFrame>
        <p:nvGraphicFramePr>
          <p:cNvPr id="2" name="1 Gráfico"/>
          <p:cNvGraphicFramePr/>
          <p:nvPr>
            <p:extLst>
              <p:ext uri="{D42A27DB-BD31-4B8C-83A1-F6EECF244321}">
                <p14:modId xmlns:p14="http://schemas.microsoft.com/office/powerpoint/2010/main" val="1343753329"/>
              </p:ext>
            </p:extLst>
          </p:nvPr>
        </p:nvGraphicFramePr>
        <p:xfrm>
          <a:off x="349474" y="2185059"/>
          <a:ext cx="9289032" cy="4583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710308" y="1006674"/>
            <a:ext cx="8640960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s-MX"/>
            </a:defPPr>
            <a:lvl1pPr algn="ctr">
              <a:defRPr sz="2400" b="1"/>
            </a:lvl1pPr>
          </a:lstStyle>
          <a:p>
            <a:r>
              <a:rPr lang="es-MX" dirty="0"/>
              <a:t>Distribución de la población </a:t>
            </a:r>
            <a:r>
              <a:rPr lang="es-MX" dirty="0" smtClean="0"/>
              <a:t>inmigrante en </a:t>
            </a:r>
            <a:r>
              <a:rPr lang="es-MX" dirty="0"/>
              <a:t>Estados </a:t>
            </a:r>
            <a:r>
              <a:rPr lang="es-MX" dirty="0" smtClean="0"/>
              <a:t>Unidos, según región </a:t>
            </a:r>
            <a:r>
              <a:rPr lang="es-MX" dirty="0"/>
              <a:t>de </a:t>
            </a:r>
            <a:r>
              <a:rPr lang="es-MX" dirty="0" smtClean="0"/>
              <a:t>origen, por </a:t>
            </a:r>
            <a:r>
              <a:rPr lang="es-MX" dirty="0"/>
              <a:t>grupos de </a:t>
            </a:r>
            <a:r>
              <a:rPr lang="es-MX" dirty="0" smtClean="0"/>
              <a:t>edad, 2014</a:t>
            </a:r>
            <a:endParaRPr lang="es-MX" dirty="0"/>
          </a:p>
        </p:txBody>
      </p:sp>
      <p:sp>
        <p:nvSpPr>
          <p:cNvPr id="9" name="8 Rectángulo"/>
          <p:cNvSpPr/>
          <p:nvPr/>
        </p:nvSpPr>
        <p:spPr>
          <a:xfrm>
            <a:off x="710308" y="7127354"/>
            <a:ext cx="864096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177800" lvl="0" indent="-177800" algn="just"/>
            <a:r>
              <a:rPr lang="es-MX" sz="1200" dirty="0"/>
              <a:t>Fuente: Estimaciones de la UPM con base en </a:t>
            </a:r>
            <a:r>
              <a:rPr lang="es-MX" sz="1200" dirty="0" smtClean="0"/>
              <a:t>U.S. State Health Access Data Assistence Center, </a:t>
            </a:r>
            <a:r>
              <a:rPr lang="es-MX" sz="1200" i="1" dirty="0" smtClean="0"/>
              <a:t>National </a:t>
            </a:r>
            <a:r>
              <a:rPr lang="es-MX" sz="1200" i="1" dirty="0"/>
              <a:t>Health Interview Survey</a:t>
            </a:r>
            <a:r>
              <a:rPr lang="es-MX" sz="1200" dirty="0"/>
              <a:t> (NHIS) </a:t>
            </a:r>
            <a:r>
              <a:rPr lang="es-MX" sz="1200" dirty="0" smtClean="0"/>
              <a:t>2014. Integrated Health Interview Series. Minneapolis: Universidad of Minnesota.</a:t>
            </a:r>
            <a:endParaRPr lang="es-MX" sz="1200" dirty="0">
              <a:solidFill>
                <a:prstClr val="black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386611" y="1977779"/>
            <a:ext cx="819135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s-MX" sz="1600" dirty="0" smtClean="0"/>
              <a:t>N: 47.0 M</a:t>
            </a:r>
            <a:endParaRPr lang="es-MX" sz="1600" dirty="0"/>
          </a:p>
        </p:txBody>
      </p:sp>
      <p:sp>
        <p:nvSpPr>
          <p:cNvPr id="11" name="10 CuadroTexto"/>
          <p:cNvSpPr txBox="1"/>
          <p:nvPr/>
        </p:nvSpPr>
        <p:spPr>
          <a:xfrm>
            <a:off x="2072908" y="5872878"/>
            <a:ext cx="6160341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s-MX" sz="1600" dirty="0" smtClean="0"/>
              <a:t>12.6 M                                                5.9 M                                                 28.5 M</a:t>
            </a:r>
            <a:endParaRPr lang="es-MX" sz="1600" dirty="0"/>
          </a:p>
        </p:txBody>
      </p:sp>
    </p:spTree>
    <p:extLst>
      <p:ext uri="{BB962C8B-B14F-4D97-AF65-F5344CB8AC3E}">
        <p14:creationId xmlns:p14="http://schemas.microsoft.com/office/powerpoint/2010/main" val="3603011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0058400" cy="777240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7045524" y="430610"/>
            <a:ext cx="223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>
                <a:solidFill>
                  <a:schemeClr val="bg1">
                    <a:lumMod val="50000"/>
                  </a:schemeClr>
                </a:solidFill>
                <a:latin typeface="Soberana Titular" pitchFamily="50" charset="0"/>
                <a:cs typeface="Times New Roman" pitchFamily="18" charset="0"/>
              </a:rPr>
              <a:t>Centro de Estudios</a:t>
            </a:r>
          </a:p>
          <a:p>
            <a:pPr algn="ctr"/>
            <a:r>
              <a:rPr lang="es-MX" sz="1200" b="1" dirty="0">
                <a:solidFill>
                  <a:schemeClr val="bg1">
                    <a:lumMod val="50000"/>
                  </a:schemeClr>
                </a:solidFill>
                <a:latin typeface="Soberana Titular" pitchFamily="50" charset="0"/>
                <a:cs typeface="Times New Roman" pitchFamily="18" charset="0"/>
              </a:rPr>
              <a:t>Migratorios</a:t>
            </a:r>
          </a:p>
        </p:txBody>
      </p:sp>
      <p:graphicFrame>
        <p:nvGraphicFramePr>
          <p:cNvPr id="2" name="1 Gráfico"/>
          <p:cNvGraphicFramePr/>
          <p:nvPr>
            <p:extLst>
              <p:ext uri="{D42A27DB-BD31-4B8C-83A1-F6EECF244321}">
                <p14:modId xmlns:p14="http://schemas.microsoft.com/office/powerpoint/2010/main" val="3272282182"/>
              </p:ext>
            </p:extLst>
          </p:nvPr>
        </p:nvGraphicFramePr>
        <p:xfrm>
          <a:off x="462230" y="2094354"/>
          <a:ext cx="9137115" cy="46745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710307" y="1006674"/>
            <a:ext cx="8640961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s-MX"/>
            </a:defPPr>
            <a:lvl1pPr algn="ctr">
              <a:defRPr sz="2400" b="1"/>
            </a:lvl1pPr>
          </a:lstStyle>
          <a:p>
            <a:r>
              <a:rPr lang="es-MX" dirty="0"/>
              <a:t>Distribución de la población </a:t>
            </a:r>
            <a:r>
              <a:rPr lang="es-MX" dirty="0" smtClean="0"/>
              <a:t>inmigrante en </a:t>
            </a:r>
            <a:r>
              <a:rPr lang="es-MX" dirty="0"/>
              <a:t>Estados </a:t>
            </a:r>
            <a:r>
              <a:rPr lang="es-MX" dirty="0" smtClean="0"/>
              <a:t>Unidos, según </a:t>
            </a:r>
            <a:r>
              <a:rPr lang="es-MX" dirty="0"/>
              <a:t>región de </a:t>
            </a:r>
            <a:r>
              <a:rPr lang="es-MX" dirty="0" smtClean="0"/>
              <a:t>origen, por percepción </a:t>
            </a:r>
            <a:r>
              <a:rPr lang="es-MX" dirty="0"/>
              <a:t>de </a:t>
            </a:r>
            <a:r>
              <a:rPr lang="es-MX" dirty="0" smtClean="0"/>
              <a:t>salud, 2014</a:t>
            </a:r>
            <a:endParaRPr lang="es-MX" dirty="0"/>
          </a:p>
        </p:txBody>
      </p:sp>
      <p:sp>
        <p:nvSpPr>
          <p:cNvPr id="9" name="8 Rectángulo"/>
          <p:cNvSpPr/>
          <p:nvPr/>
        </p:nvSpPr>
        <p:spPr>
          <a:xfrm>
            <a:off x="710308" y="7127354"/>
            <a:ext cx="864096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177800" lvl="0" indent="-177800" algn="just"/>
            <a:r>
              <a:rPr lang="es-MX" sz="1200" dirty="0"/>
              <a:t>Fuente: Estimaciones de la UPM con base en </a:t>
            </a:r>
            <a:r>
              <a:rPr lang="es-MX" sz="1200" dirty="0" smtClean="0"/>
              <a:t>U.S. State Health Access Data Assistence Center, </a:t>
            </a:r>
            <a:r>
              <a:rPr lang="es-MX" sz="1200" i="1" dirty="0" smtClean="0"/>
              <a:t>National </a:t>
            </a:r>
            <a:r>
              <a:rPr lang="es-MX" sz="1200" i="1" dirty="0"/>
              <a:t>Health Interview Survey</a:t>
            </a:r>
            <a:r>
              <a:rPr lang="es-MX" sz="1200" dirty="0"/>
              <a:t> (NHIS) </a:t>
            </a:r>
            <a:r>
              <a:rPr lang="es-MX" sz="1200" dirty="0" smtClean="0"/>
              <a:t>2014. Integrated Health Interview Series. Minneapolis: Universidad of Minnesota.</a:t>
            </a:r>
            <a:endParaRPr lang="es-MX" sz="1200" dirty="0">
              <a:solidFill>
                <a:prstClr val="black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8829967" y="5789758"/>
            <a:ext cx="819135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s-MX" sz="1600" dirty="0" smtClean="0"/>
              <a:t>N: 47.0 M</a:t>
            </a:r>
            <a:endParaRPr lang="es-MX" sz="1600" dirty="0"/>
          </a:p>
        </p:txBody>
      </p:sp>
      <p:sp>
        <p:nvSpPr>
          <p:cNvPr id="11" name="10 CuadroTexto"/>
          <p:cNvSpPr txBox="1"/>
          <p:nvPr/>
        </p:nvSpPr>
        <p:spPr>
          <a:xfrm>
            <a:off x="1669147" y="6656651"/>
            <a:ext cx="5695470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s-MX" sz="1600" dirty="0" smtClean="0"/>
              <a:t>12.6 M                                            5.9 M                                            28.5 M</a:t>
            </a:r>
            <a:endParaRPr lang="es-MX" sz="1600" dirty="0"/>
          </a:p>
        </p:txBody>
      </p:sp>
    </p:spTree>
    <p:extLst>
      <p:ext uri="{BB962C8B-B14F-4D97-AF65-F5344CB8AC3E}">
        <p14:creationId xmlns:p14="http://schemas.microsoft.com/office/powerpoint/2010/main" val="2111063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0058400" cy="777240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7045524" y="430610"/>
            <a:ext cx="223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>
                <a:solidFill>
                  <a:schemeClr val="bg1">
                    <a:lumMod val="50000"/>
                  </a:schemeClr>
                </a:solidFill>
                <a:latin typeface="Soberana Titular" pitchFamily="50" charset="0"/>
                <a:cs typeface="Times New Roman" pitchFamily="18" charset="0"/>
              </a:rPr>
              <a:t>Centro de Estudios</a:t>
            </a:r>
          </a:p>
          <a:p>
            <a:pPr algn="ctr"/>
            <a:r>
              <a:rPr lang="es-MX" sz="1200" b="1" dirty="0">
                <a:solidFill>
                  <a:schemeClr val="bg1">
                    <a:lumMod val="50000"/>
                  </a:schemeClr>
                </a:solidFill>
                <a:latin typeface="Soberana Titular" pitchFamily="50" charset="0"/>
                <a:cs typeface="Times New Roman" pitchFamily="18" charset="0"/>
              </a:rPr>
              <a:t>Migratorios</a:t>
            </a:r>
          </a:p>
        </p:txBody>
      </p:sp>
      <p:graphicFrame>
        <p:nvGraphicFramePr>
          <p:cNvPr id="2" name="1 Gráfico"/>
          <p:cNvGraphicFramePr/>
          <p:nvPr>
            <p:extLst>
              <p:ext uri="{D42A27DB-BD31-4B8C-83A1-F6EECF244321}">
                <p14:modId xmlns:p14="http://schemas.microsoft.com/office/powerpoint/2010/main" val="1764450928"/>
              </p:ext>
            </p:extLst>
          </p:nvPr>
        </p:nvGraphicFramePr>
        <p:xfrm>
          <a:off x="349474" y="2006930"/>
          <a:ext cx="9289032" cy="44756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708169" y="1008941"/>
            <a:ext cx="8645237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s-MX"/>
            </a:defPPr>
            <a:lvl1pPr algn="ctr">
              <a:defRPr sz="2400" b="1"/>
            </a:lvl1pPr>
          </a:lstStyle>
          <a:p>
            <a:r>
              <a:rPr lang="es-MX" dirty="0" smtClean="0"/>
              <a:t>Distribución de la población inmigrante en Estados Unidos sin lugar habitual de atención médica, </a:t>
            </a:r>
            <a:r>
              <a:rPr lang="es-MX" dirty="0"/>
              <a:t>según región de </a:t>
            </a:r>
            <a:r>
              <a:rPr lang="es-MX" dirty="0" smtClean="0"/>
              <a:t>origen, 2014</a:t>
            </a:r>
            <a:endParaRPr lang="es-MX" dirty="0"/>
          </a:p>
        </p:txBody>
      </p:sp>
      <p:sp>
        <p:nvSpPr>
          <p:cNvPr id="9" name="8 Rectángulo"/>
          <p:cNvSpPr/>
          <p:nvPr/>
        </p:nvSpPr>
        <p:spPr>
          <a:xfrm>
            <a:off x="710308" y="7127354"/>
            <a:ext cx="864096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177800" lvl="0" indent="-177800" algn="just"/>
            <a:r>
              <a:rPr lang="es-MX" sz="1200" dirty="0"/>
              <a:t>Fuente: Estimaciones de la UPM con base en </a:t>
            </a:r>
            <a:r>
              <a:rPr lang="es-MX" sz="1200" dirty="0" smtClean="0"/>
              <a:t>U.S. State Health Access Data Assistence Center, </a:t>
            </a:r>
            <a:r>
              <a:rPr lang="es-MX" sz="1200" i="1" dirty="0" smtClean="0"/>
              <a:t>National </a:t>
            </a:r>
            <a:r>
              <a:rPr lang="es-MX" sz="1200" i="1" dirty="0"/>
              <a:t>Health Interview Survey</a:t>
            </a:r>
            <a:r>
              <a:rPr lang="es-MX" sz="1200" dirty="0"/>
              <a:t> (NHIS) </a:t>
            </a:r>
            <a:r>
              <a:rPr lang="es-MX" sz="1200" dirty="0" smtClean="0"/>
              <a:t>2014. Integrated Health Interview Series. Minneapolis: Universidad of Minnesota.</a:t>
            </a:r>
            <a:endParaRPr lang="es-MX" sz="1200" dirty="0">
              <a:solidFill>
                <a:prstClr val="black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386611" y="1977779"/>
            <a:ext cx="819135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s-MX" sz="1600" dirty="0" smtClean="0"/>
              <a:t>N: 47.0 M</a:t>
            </a:r>
            <a:endParaRPr lang="es-MX" sz="1600" dirty="0"/>
          </a:p>
        </p:txBody>
      </p:sp>
      <p:sp>
        <p:nvSpPr>
          <p:cNvPr id="11" name="10 CuadroTexto"/>
          <p:cNvSpPr txBox="1"/>
          <p:nvPr/>
        </p:nvSpPr>
        <p:spPr>
          <a:xfrm>
            <a:off x="2001656" y="5932256"/>
            <a:ext cx="6253315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s-MX" sz="1600" dirty="0" smtClean="0"/>
              <a:t>12.6 M                                                  5.9 M                                                 28.5 M</a:t>
            </a:r>
            <a:endParaRPr lang="es-MX" sz="1600" dirty="0"/>
          </a:p>
        </p:txBody>
      </p:sp>
    </p:spTree>
    <p:extLst>
      <p:ext uri="{BB962C8B-B14F-4D97-AF65-F5344CB8AC3E}">
        <p14:creationId xmlns:p14="http://schemas.microsoft.com/office/powerpoint/2010/main" val="1915742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0058400" cy="777240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7045524" y="430610"/>
            <a:ext cx="223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>
                <a:solidFill>
                  <a:schemeClr val="bg1">
                    <a:lumMod val="50000"/>
                  </a:schemeClr>
                </a:solidFill>
                <a:latin typeface="Soberana Titular" pitchFamily="50" charset="0"/>
                <a:cs typeface="Times New Roman" pitchFamily="18" charset="0"/>
              </a:rPr>
              <a:t>Centro de Estudios</a:t>
            </a:r>
          </a:p>
          <a:p>
            <a:pPr algn="ctr"/>
            <a:r>
              <a:rPr lang="es-MX" sz="1200" b="1" dirty="0">
                <a:solidFill>
                  <a:schemeClr val="bg1">
                    <a:lumMod val="50000"/>
                  </a:schemeClr>
                </a:solidFill>
                <a:latin typeface="Soberana Titular" pitchFamily="50" charset="0"/>
                <a:cs typeface="Times New Roman" pitchFamily="18" charset="0"/>
              </a:rPr>
              <a:t>Migratorios</a:t>
            </a:r>
          </a:p>
        </p:txBody>
      </p:sp>
      <p:graphicFrame>
        <p:nvGraphicFramePr>
          <p:cNvPr id="2" name="1 Gráfico"/>
          <p:cNvGraphicFramePr/>
          <p:nvPr>
            <p:extLst>
              <p:ext uri="{D42A27DB-BD31-4B8C-83A1-F6EECF244321}">
                <p14:modId xmlns:p14="http://schemas.microsoft.com/office/powerpoint/2010/main" val="1636144898"/>
              </p:ext>
            </p:extLst>
          </p:nvPr>
        </p:nvGraphicFramePr>
        <p:xfrm>
          <a:off x="349474" y="2196935"/>
          <a:ext cx="9289032" cy="45957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720044" y="997066"/>
            <a:ext cx="8621487" cy="11079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s-MX"/>
            </a:defPPr>
            <a:lvl1pPr algn="ctr">
              <a:defRPr sz="2400" b="1"/>
            </a:lvl1pPr>
          </a:lstStyle>
          <a:p>
            <a:r>
              <a:rPr lang="es-MX" dirty="0"/>
              <a:t>Distribución de la población </a:t>
            </a:r>
            <a:r>
              <a:rPr lang="es-MX" dirty="0" smtClean="0"/>
              <a:t>inmigrante con lugar habitual para su atención médica en </a:t>
            </a:r>
            <a:r>
              <a:rPr lang="es-MX" dirty="0"/>
              <a:t>Estados </a:t>
            </a:r>
            <a:r>
              <a:rPr lang="es-MX" dirty="0" smtClean="0"/>
              <a:t>Unidos, según región </a:t>
            </a:r>
            <a:r>
              <a:rPr lang="es-MX" dirty="0"/>
              <a:t>de </a:t>
            </a:r>
            <a:r>
              <a:rPr lang="es-MX" dirty="0" smtClean="0"/>
              <a:t>origen, </a:t>
            </a:r>
          </a:p>
          <a:p>
            <a:r>
              <a:rPr lang="es-MX" dirty="0" smtClean="0"/>
              <a:t>por </a:t>
            </a:r>
            <a:r>
              <a:rPr lang="es-MX" dirty="0"/>
              <a:t>tipo de </a:t>
            </a:r>
            <a:r>
              <a:rPr lang="es-MX" dirty="0" smtClean="0"/>
              <a:t>lugar de atención, 2014</a:t>
            </a:r>
            <a:endParaRPr lang="es-MX" dirty="0"/>
          </a:p>
        </p:txBody>
      </p:sp>
      <p:sp>
        <p:nvSpPr>
          <p:cNvPr id="9" name="8 Rectángulo"/>
          <p:cNvSpPr/>
          <p:nvPr/>
        </p:nvSpPr>
        <p:spPr>
          <a:xfrm>
            <a:off x="710308" y="7127354"/>
            <a:ext cx="864096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177800" lvl="0" indent="-177800" algn="just"/>
            <a:r>
              <a:rPr lang="es-MX" sz="1200" dirty="0"/>
              <a:t>Fuente: Estimaciones de la UPM con base en </a:t>
            </a:r>
            <a:r>
              <a:rPr lang="es-MX" sz="1200" dirty="0" smtClean="0"/>
              <a:t>U.S. State Health Access Data Assistence Center, </a:t>
            </a:r>
            <a:r>
              <a:rPr lang="es-MX" sz="1200" i="1" dirty="0" smtClean="0"/>
              <a:t>National </a:t>
            </a:r>
            <a:r>
              <a:rPr lang="es-MX" sz="1200" i="1" dirty="0"/>
              <a:t>Health Interview Survey</a:t>
            </a:r>
            <a:r>
              <a:rPr lang="es-MX" sz="1200" dirty="0"/>
              <a:t> (NHIS) </a:t>
            </a:r>
            <a:r>
              <a:rPr lang="es-MX" sz="1200" dirty="0" smtClean="0"/>
              <a:t>2014. Integrated Health Interview Series. Minneapolis: Universidad of Minnesota.</a:t>
            </a:r>
            <a:endParaRPr lang="es-MX" sz="1200" dirty="0">
              <a:solidFill>
                <a:prstClr val="black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132284" y="5576002"/>
            <a:ext cx="6102633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s-MX" sz="1600" dirty="0" smtClean="0"/>
              <a:t>8.8 M                                                 4.4 M                                                  23.7 M</a:t>
            </a:r>
            <a:endParaRPr lang="es-MX" sz="1600" dirty="0"/>
          </a:p>
        </p:txBody>
      </p:sp>
      <p:sp>
        <p:nvSpPr>
          <p:cNvPr id="10" name="9 CuadroTexto"/>
          <p:cNvSpPr txBox="1"/>
          <p:nvPr/>
        </p:nvSpPr>
        <p:spPr>
          <a:xfrm>
            <a:off x="374735" y="2025281"/>
            <a:ext cx="819135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s-MX" sz="1600" dirty="0" smtClean="0"/>
              <a:t>N: 37.0 M</a:t>
            </a:r>
            <a:endParaRPr lang="es-MX" sz="1600" dirty="0"/>
          </a:p>
        </p:txBody>
      </p:sp>
    </p:spTree>
    <p:extLst>
      <p:ext uri="{BB962C8B-B14F-4D97-AF65-F5344CB8AC3E}">
        <p14:creationId xmlns:p14="http://schemas.microsoft.com/office/powerpoint/2010/main" val="119007691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8634</TotalTime>
  <Words>1215</Words>
  <Application>Microsoft Office PowerPoint</Application>
  <PresentationFormat>Personalizado</PresentationFormat>
  <Paragraphs>161</Paragraphs>
  <Slides>21</Slides>
  <Notes>21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2" baseType="lpstr">
      <vt:lpstr>Tema de Office</vt:lpstr>
      <vt:lpstr>Salud y Migración  un enfoque estadístico. Inmigrantes Mexicanos y Centroamericanos en Estados Unidos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jlbreynoso</dc:creator>
  <cp:lastModifiedBy>Ramos Martínez Luis Felipe</cp:lastModifiedBy>
  <cp:revision>399</cp:revision>
  <cp:lastPrinted>2016-09-22T17:23:02Z</cp:lastPrinted>
  <dcterms:created xsi:type="dcterms:W3CDTF">2013-09-04T18:59:32Z</dcterms:created>
  <dcterms:modified xsi:type="dcterms:W3CDTF">2016-09-22T19:20:03Z</dcterms:modified>
</cp:coreProperties>
</file>