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  <p:sldMasterId id="2147483728" r:id="rId2"/>
    <p:sldMasterId id="2147483729" r:id="rId3"/>
    <p:sldMasterId id="2147483730" r:id="rId4"/>
    <p:sldMasterId id="2147483731" r:id="rId5"/>
    <p:sldMasterId id="2147483732" r:id="rId6"/>
    <p:sldMasterId id="2147483733" r:id="rId7"/>
    <p:sldMasterId id="2147483811" r:id="rId8"/>
    <p:sldMasterId id="2147483823" r:id="rId9"/>
  </p:sldMasterIdLst>
  <p:notesMasterIdLst>
    <p:notesMasterId r:id="rId26"/>
  </p:notesMasterIdLst>
  <p:sldIdLst>
    <p:sldId id="256" r:id="rId10"/>
    <p:sldId id="320" r:id="rId11"/>
    <p:sldId id="321" r:id="rId12"/>
    <p:sldId id="335" r:id="rId13"/>
    <p:sldId id="338" r:id="rId14"/>
    <p:sldId id="350" r:id="rId15"/>
    <p:sldId id="325" r:id="rId16"/>
    <p:sldId id="327" r:id="rId17"/>
    <p:sldId id="352" r:id="rId18"/>
    <p:sldId id="342" r:id="rId19"/>
    <p:sldId id="344" r:id="rId20"/>
    <p:sldId id="351" r:id="rId21"/>
    <p:sldId id="345" r:id="rId22"/>
    <p:sldId id="353" r:id="rId23"/>
    <p:sldId id="354" r:id="rId24"/>
    <p:sldId id="333" r:id="rId25"/>
  </p:sldIdLst>
  <p:sldSz cx="11880850" cy="6858000"/>
  <p:notesSz cx="7010400" cy="9236075"/>
  <p:embeddedFontLst>
    <p:embeddedFont>
      <p:font typeface="ＭＳ Ｐゴシック" panose="020B0600070205080204" pitchFamily="34" charset="-128"/>
      <p:regular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  <p:embeddedFont>
      <p:font typeface="MS Mincho" panose="02020609040205080304" pitchFamily="49" charset="-128"/>
      <p:regular r:id="rId36"/>
    </p:embeddedFont>
    <p:embeddedFont>
      <p:font typeface="Palatino Linotype" panose="02040502050505030304" pitchFamily="18" charset="0"/>
      <p:regular r:id="rId37"/>
      <p:bold r:id="rId38"/>
      <p:italic r:id="rId39"/>
      <p:boldItalic r:id="rId40"/>
    </p:embeddedFont>
    <p:embeddedFont>
      <p:font typeface="Cambria" panose="02040503050406030204" pitchFamily="18" charset="0"/>
      <p:regular r:id="rId41"/>
      <p:bold r:id="rId42"/>
      <p:italic r:id="rId43"/>
      <p:bold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SimSun" panose="02010600030101010101" pitchFamily="2" charset="-122"/>
      <p:regular r:id="rId49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3366CC"/>
    <a:srgbClr val="0033CC"/>
    <a:srgbClr val="0099FF"/>
    <a:srgbClr val="CCECFF"/>
    <a:srgbClr val="FF6600"/>
    <a:srgbClr val="CCCC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03" autoAdjust="0"/>
    <p:restoredTop sz="89011" autoAdjust="0"/>
  </p:normalViewPr>
  <p:slideViewPr>
    <p:cSldViewPr>
      <p:cViewPr>
        <p:scale>
          <a:sx n="70" d="100"/>
          <a:sy n="70" d="100"/>
        </p:scale>
        <p:origin x="-732" y="-84"/>
      </p:cViewPr>
      <p:guideLst>
        <p:guide orient="horz" pos="2160"/>
        <p:guide pos="37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ED13F2-855B-47EB-B5CD-936A77F9FBB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0EC8E4-6679-4A3C-98F5-EAE14F15FE59}">
      <dgm:prSet phldrT="[Text]" phldr="1"/>
      <dgm:spPr/>
      <dgm:t>
        <a:bodyPr/>
        <a:lstStyle/>
        <a:p>
          <a:endParaRPr lang="en-US"/>
        </a:p>
      </dgm:t>
    </dgm:pt>
    <dgm:pt modelId="{9F1C39D7-52B8-4D30-842B-18D76CC0A729}" type="parTrans" cxnId="{902CEF6C-517D-4D42-BB28-92519AE2DF32}">
      <dgm:prSet/>
      <dgm:spPr/>
      <dgm:t>
        <a:bodyPr/>
        <a:lstStyle/>
        <a:p>
          <a:endParaRPr lang="en-US"/>
        </a:p>
      </dgm:t>
    </dgm:pt>
    <dgm:pt modelId="{BE7AF742-D29F-453C-B38C-EF54629C203F}" type="sibTrans" cxnId="{902CEF6C-517D-4D42-BB28-92519AE2DF32}">
      <dgm:prSet/>
      <dgm:spPr/>
      <dgm:t>
        <a:bodyPr/>
        <a:lstStyle/>
        <a:p>
          <a:endParaRPr lang="en-US"/>
        </a:p>
      </dgm:t>
    </dgm:pt>
    <dgm:pt modelId="{B2BC42A9-3FA1-46BF-A8A0-428EAEA3A80F}">
      <dgm:prSet phldrT="[Text]" custT="1"/>
      <dgm:spPr/>
      <dgm:t>
        <a:bodyPr/>
        <a:lstStyle/>
        <a:p>
          <a:r>
            <a:rPr lang="es-ES" sz="1000" noProof="0" dirty="0" smtClean="0">
              <a:latin typeface="+mj-lt"/>
            </a:rPr>
            <a:t>Origen</a:t>
          </a:r>
          <a:endParaRPr lang="es-ES" sz="1000" noProof="0" dirty="0">
            <a:latin typeface="+mj-lt"/>
          </a:endParaRPr>
        </a:p>
      </dgm:t>
    </dgm:pt>
    <dgm:pt modelId="{D63E382F-021A-4F3C-ABE0-54F652C5001C}" type="parTrans" cxnId="{62F4CB79-7E17-4559-8651-1189BC4B1B1F}">
      <dgm:prSet/>
      <dgm:spPr/>
      <dgm:t>
        <a:bodyPr/>
        <a:lstStyle/>
        <a:p>
          <a:endParaRPr lang="en-US"/>
        </a:p>
      </dgm:t>
    </dgm:pt>
    <dgm:pt modelId="{2950894C-4325-4735-9121-27AF09FF732E}" type="sibTrans" cxnId="{62F4CB79-7E17-4559-8651-1189BC4B1B1F}">
      <dgm:prSet/>
      <dgm:spPr/>
      <dgm:t>
        <a:bodyPr/>
        <a:lstStyle/>
        <a:p>
          <a:endParaRPr lang="en-US"/>
        </a:p>
      </dgm:t>
    </dgm:pt>
    <dgm:pt modelId="{CC67AAA3-03E8-4DD2-B728-874D76FBEA19}">
      <dgm:prSet phldrT="[Text]" custT="1"/>
      <dgm:spPr/>
      <dgm:t>
        <a:bodyPr/>
        <a:lstStyle/>
        <a:p>
          <a:r>
            <a:rPr lang="es-ES" sz="1000" noProof="0" dirty="0" smtClean="0">
              <a:latin typeface="+mj-lt"/>
            </a:rPr>
            <a:t>Tránsito</a:t>
          </a:r>
        </a:p>
      </dgm:t>
    </dgm:pt>
    <dgm:pt modelId="{2B972D77-C16C-4061-9F24-C0D88F1A4F6B}" type="parTrans" cxnId="{B5CA90F0-E983-4A53-9816-5197255653AA}">
      <dgm:prSet/>
      <dgm:spPr/>
      <dgm:t>
        <a:bodyPr/>
        <a:lstStyle/>
        <a:p>
          <a:endParaRPr lang="en-US"/>
        </a:p>
      </dgm:t>
    </dgm:pt>
    <dgm:pt modelId="{C9E518B5-5948-4574-BA5C-1AE37850F567}" type="sibTrans" cxnId="{B5CA90F0-E983-4A53-9816-5197255653AA}">
      <dgm:prSet/>
      <dgm:spPr/>
      <dgm:t>
        <a:bodyPr/>
        <a:lstStyle/>
        <a:p>
          <a:endParaRPr lang="en-US"/>
        </a:p>
      </dgm:t>
    </dgm:pt>
    <dgm:pt modelId="{C2601CBF-9D46-42E8-893F-4EEFC2460CA3}">
      <dgm:prSet phldrT="[Text]" custT="1"/>
      <dgm:spPr/>
      <dgm:t>
        <a:bodyPr/>
        <a:lstStyle/>
        <a:p>
          <a:r>
            <a:rPr lang="es-ES" sz="1000" noProof="0" dirty="0" smtClean="0">
              <a:latin typeface="+mj-lt"/>
            </a:rPr>
            <a:t>Destino</a:t>
          </a:r>
          <a:endParaRPr lang="es-ES" sz="1000" noProof="0" dirty="0">
            <a:latin typeface="+mj-lt"/>
          </a:endParaRPr>
        </a:p>
      </dgm:t>
    </dgm:pt>
    <dgm:pt modelId="{F5A624E4-B5C1-49C8-9761-63958A6D9F6A}" type="parTrans" cxnId="{4B5BD11B-32B4-4DFE-A2D1-EDA24649B313}">
      <dgm:prSet/>
      <dgm:spPr/>
      <dgm:t>
        <a:bodyPr/>
        <a:lstStyle/>
        <a:p>
          <a:endParaRPr lang="en-US"/>
        </a:p>
      </dgm:t>
    </dgm:pt>
    <dgm:pt modelId="{3ACE8DDC-4747-4602-8EE4-F706B60DBBA3}" type="sibTrans" cxnId="{4B5BD11B-32B4-4DFE-A2D1-EDA24649B313}">
      <dgm:prSet/>
      <dgm:spPr/>
      <dgm:t>
        <a:bodyPr/>
        <a:lstStyle/>
        <a:p>
          <a:endParaRPr lang="en-US"/>
        </a:p>
      </dgm:t>
    </dgm:pt>
    <dgm:pt modelId="{FBDD90E3-691F-450C-9B9A-D40BC1DB98AD}">
      <dgm:prSet phldrT="[Text]" custT="1"/>
      <dgm:spPr/>
      <dgm:t>
        <a:bodyPr/>
        <a:lstStyle/>
        <a:p>
          <a:r>
            <a:rPr lang="es-ES" sz="1000" noProof="0" dirty="0" smtClean="0">
              <a:latin typeface="+mj-lt"/>
            </a:rPr>
            <a:t>Retorno</a:t>
          </a:r>
          <a:endParaRPr lang="es-ES" sz="1000" noProof="0" dirty="0">
            <a:latin typeface="+mj-lt"/>
          </a:endParaRPr>
        </a:p>
      </dgm:t>
    </dgm:pt>
    <dgm:pt modelId="{64AED569-11A7-4B5F-97FB-4847521F3C5C}" type="parTrans" cxnId="{29F3F73B-6ADF-4919-85CA-422159AA24EA}">
      <dgm:prSet/>
      <dgm:spPr/>
      <dgm:t>
        <a:bodyPr/>
        <a:lstStyle/>
        <a:p>
          <a:endParaRPr lang="en-US"/>
        </a:p>
      </dgm:t>
    </dgm:pt>
    <dgm:pt modelId="{CD72063B-9A03-4B37-8F0B-14F8EDF30BB6}" type="sibTrans" cxnId="{29F3F73B-6ADF-4919-85CA-422159AA24EA}">
      <dgm:prSet/>
      <dgm:spPr/>
      <dgm:t>
        <a:bodyPr/>
        <a:lstStyle/>
        <a:p>
          <a:endParaRPr lang="en-US"/>
        </a:p>
      </dgm:t>
    </dgm:pt>
    <dgm:pt modelId="{37701B4E-16AF-49A1-844B-45C1E5216E61}" type="pres">
      <dgm:prSet presAssocID="{D8ED13F2-855B-47EB-B5CD-936A77F9FBB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F88F23-3F2A-45CD-B6F5-02956A649633}" type="pres">
      <dgm:prSet presAssocID="{E90EC8E4-6679-4A3C-98F5-EAE14F15FE59}" presName="centerShape" presStyleLbl="node0" presStyleIdx="0" presStyleCnt="1" custLinFactNeighborX="-150" custLinFactNeighborY="-1199"/>
      <dgm:spPr/>
      <dgm:t>
        <a:bodyPr/>
        <a:lstStyle/>
        <a:p>
          <a:endParaRPr lang="en-US"/>
        </a:p>
      </dgm:t>
    </dgm:pt>
    <dgm:pt modelId="{BAA00C32-1865-4AE8-932E-BF41E1901D91}" type="pres">
      <dgm:prSet presAssocID="{B2BC42A9-3FA1-46BF-A8A0-428EAEA3A80F}" presName="node" presStyleLbl="node1" presStyleIdx="0" presStyleCnt="4" custScaleX="109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E35939-ADF2-4140-894B-69D86D1EAA60}" type="pres">
      <dgm:prSet presAssocID="{B2BC42A9-3FA1-46BF-A8A0-428EAEA3A80F}" presName="dummy" presStyleCnt="0"/>
      <dgm:spPr/>
    </dgm:pt>
    <dgm:pt modelId="{9A77A5A3-9E23-44EA-9642-2582F1D5AC61}" type="pres">
      <dgm:prSet presAssocID="{2950894C-4325-4735-9121-27AF09FF732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6C8BFDE6-E7AA-45EF-B307-9AA59416E419}" type="pres">
      <dgm:prSet presAssocID="{CC67AAA3-03E8-4DD2-B728-874D76FBEA19}" presName="node" presStyleLbl="node1" presStyleIdx="1" presStyleCnt="4" custScaleX="1092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D2C3DB-91F5-4D7B-AC65-90BC5AEB43DF}" type="pres">
      <dgm:prSet presAssocID="{CC67AAA3-03E8-4DD2-B728-874D76FBEA19}" presName="dummy" presStyleCnt="0"/>
      <dgm:spPr/>
    </dgm:pt>
    <dgm:pt modelId="{794407A6-784F-41AA-8108-9CF3C2CAFD18}" type="pres">
      <dgm:prSet presAssocID="{C9E518B5-5948-4574-BA5C-1AE37850F56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27D1F47-1471-47F0-8470-6656961B001A}" type="pres">
      <dgm:prSet presAssocID="{C2601CBF-9D46-42E8-893F-4EEFC2460CA3}" presName="node" presStyleLbl="node1" presStyleIdx="2" presStyleCnt="4" custScaleX="1090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0DCDD1-D323-4AD5-A043-A9022AC168E0}" type="pres">
      <dgm:prSet presAssocID="{C2601CBF-9D46-42E8-893F-4EEFC2460CA3}" presName="dummy" presStyleCnt="0"/>
      <dgm:spPr/>
    </dgm:pt>
    <dgm:pt modelId="{C56F914B-8221-4144-981F-D76040DFC7F3}" type="pres">
      <dgm:prSet presAssocID="{3ACE8DDC-4747-4602-8EE4-F706B60DBBA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E36ED22E-8596-4DBD-BDE5-1060478DDCC7}" type="pres">
      <dgm:prSet presAssocID="{FBDD90E3-691F-450C-9B9A-D40BC1DB98AD}" presName="node" presStyleLbl="node1" presStyleIdx="3" presStyleCnt="4" custScaleX="1252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DD51BB-DD33-40B7-A76E-825618FE6DF1}" type="pres">
      <dgm:prSet presAssocID="{FBDD90E3-691F-450C-9B9A-D40BC1DB98AD}" presName="dummy" presStyleCnt="0"/>
      <dgm:spPr/>
    </dgm:pt>
    <dgm:pt modelId="{0BAB2138-1187-41B0-BB99-2E09C4F18142}" type="pres">
      <dgm:prSet presAssocID="{CD72063B-9A03-4B37-8F0B-14F8EDF30BB6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B5CA90F0-E983-4A53-9816-5197255653AA}" srcId="{E90EC8E4-6679-4A3C-98F5-EAE14F15FE59}" destId="{CC67AAA3-03E8-4DD2-B728-874D76FBEA19}" srcOrd="1" destOrd="0" parTransId="{2B972D77-C16C-4061-9F24-C0D88F1A4F6B}" sibTransId="{C9E518B5-5948-4574-BA5C-1AE37850F567}"/>
    <dgm:cxn modelId="{5C3E4E01-D7D0-4568-B629-8C213BD85A2B}" type="presOf" srcId="{D8ED13F2-855B-47EB-B5CD-936A77F9FBB5}" destId="{37701B4E-16AF-49A1-844B-45C1E5216E61}" srcOrd="0" destOrd="0" presId="urn:microsoft.com/office/officeart/2005/8/layout/radial6"/>
    <dgm:cxn modelId="{EC77CBBD-105E-4B6C-A26D-0020AB2384E1}" type="presOf" srcId="{C9E518B5-5948-4574-BA5C-1AE37850F567}" destId="{794407A6-784F-41AA-8108-9CF3C2CAFD18}" srcOrd="0" destOrd="0" presId="urn:microsoft.com/office/officeart/2005/8/layout/radial6"/>
    <dgm:cxn modelId="{B6BF0D03-1081-44D6-B56E-EF67F6AE13E7}" type="presOf" srcId="{3ACE8DDC-4747-4602-8EE4-F706B60DBBA3}" destId="{C56F914B-8221-4144-981F-D76040DFC7F3}" srcOrd="0" destOrd="0" presId="urn:microsoft.com/office/officeart/2005/8/layout/radial6"/>
    <dgm:cxn modelId="{4B5BD11B-32B4-4DFE-A2D1-EDA24649B313}" srcId="{E90EC8E4-6679-4A3C-98F5-EAE14F15FE59}" destId="{C2601CBF-9D46-42E8-893F-4EEFC2460CA3}" srcOrd="2" destOrd="0" parTransId="{F5A624E4-B5C1-49C8-9761-63958A6D9F6A}" sibTransId="{3ACE8DDC-4747-4602-8EE4-F706B60DBBA3}"/>
    <dgm:cxn modelId="{C54057B4-A70C-4F82-900A-134C4FFCFA0E}" type="presOf" srcId="{CD72063B-9A03-4B37-8F0B-14F8EDF30BB6}" destId="{0BAB2138-1187-41B0-BB99-2E09C4F18142}" srcOrd="0" destOrd="0" presId="urn:microsoft.com/office/officeart/2005/8/layout/radial6"/>
    <dgm:cxn modelId="{4674BAE7-61A0-47D4-8201-B78A085D6EEE}" type="presOf" srcId="{E90EC8E4-6679-4A3C-98F5-EAE14F15FE59}" destId="{10F88F23-3F2A-45CD-B6F5-02956A649633}" srcOrd="0" destOrd="0" presId="urn:microsoft.com/office/officeart/2005/8/layout/radial6"/>
    <dgm:cxn modelId="{0AB065CA-5DCE-4566-9552-89205DA46284}" type="presOf" srcId="{2950894C-4325-4735-9121-27AF09FF732E}" destId="{9A77A5A3-9E23-44EA-9642-2582F1D5AC61}" srcOrd="0" destOrd="0" presId="urn:microsoft.com/office/officeart/2005/8/layout/radial6"/>
    <dgm:cxn modelId="{E0B5518A-FCBC-491E-A480-1DD31A4747AF}" type="presOf" srcId="{FBDD90E3-691F-450C-9B9A-D40BC1DB98AD}" destId="{E36ED22E-8596-4DBD-BDE5-1060478DDCC7}" srcOrd="0" destOrd="0" presId="urn:microsoft.com/office/officeart/2005/8/layout/radial6"/>
    <dgm:cxn modelId="{FA4C165A-3B0A-46F7-B14D-44086348B047}" type="presOf" srcId="{B2BC42A9-3FA1-46BF-A8A0-428EAEA3A80F}" destId="{BAA00C32-1865-4AE8-932E-BF41E1901D91}" srcOrd="0" destOrd="0" presId="urn:microsoft.com/office/officeart/2005/8/layout/radial6"/>
    <dgm:cxn modelId="{902CEF6C-517D-4D42-BB28-92519AE2DF32}" srcId="{D8ED13F2-855B-47EB-B5CD-936A77F9FBB5}" destId="{E90EC8E4-6679-4A3C-98F5-EAE14F15FE59}" srcOrd="0" destOrd="0" parTransId="{9F1C39D7-52B8-4D30-842B-18D76CC0A729}" sibTransId="{BE7AF742-D29F-453C-B38C-EF54629C203F}"/>
    <dgm:cxn modelId="{502B829D-E504-4046-9B5D-C408C9E0F2A9}" type="presOf" srcId="{C2601CBF-9D46-42E8-893F-4EEFC2460CA3}" destId="{827D1F47-1471-47F0-8470-6656961B001A}" srcOrd="0" destOrd="0" presId="urn:microsoft.com/office/officeart/2005/8/layout/radial6"/>
    <dgm:cxn modelId="{62F4CB79-7E17-4559-8651-1189BC4B1B1F}" srcId="{E90EC8E4-6679-4A3C-98F5-EAE14F15FE59}" destId="{B2BC42A9-3FA1-46BF-A8A0-428EAEA3A80F}" srcOrd="0" destOrd="0" parTransId="{D63E382F-021A-4F3C-ABE0-54F652C5001C}" sibTransId="{2950894C-4325-4735-9121-27AF09FF732E}"/>
    <dgm:cxn modelId="{463744A8-3E59-42D8-BDB7-194A3FDD17A0}" type="presOf" srcId="{CC67AAA3-03E8-4DD2-B728-874D76FBEA19}" destId="{6C8BFDE6-E7AA-45EF-B307-9AA59416E419}" srcOrd="0" destOrd="0" presId="urn:microsoft.com/office/officeart/2005/8/layout/radial6"/>
    <dgm:cxn modelId="{29F3F73B-6ADF-4919-85CA-422159AA24EA}" srcId="{E90EC8E4-6679-4A3C-98F5-EAE14F15FE59}" destId="{FBDD90E3-691F-450C-9B9A-D40BC1DB98AD}" srcOrd="3" destOrd="0" parTransId="{64AED569-11A7-4B5F-97FB-4847521F3C5C}" sibTransId="{CD72063B-9A03-4B37-8F0B-14F8EDF30BB6}"/>
    <dgm:cxn modelId="{518DEB57-6E43-4C26-8833-AB1AFE3B2872}" type="presParOf" srcId="{37701B4E-16AF-49A1-844B-45C1E5216E61}" destId="{10F88F23-3F2A-45CD-B6F5-02956A649633}" srcOrd="0" destOrd="0" presId="urn:microsoft.com/office/officeart/2005/8/layout/radial6"/>
    <dgm:cxn modelId="{AA91302C-E231-4D48-AED4-42599BE65928}" type="presParOf" srcId="{37701B4E-16AF-49A1-844B-45C1E5216E61}" destId="{BAA00C32-1865-4AE8-932E-BF41E1901D91}" srcOrd="1" destOrd="0" presId="urn:microsoft.com/office/officeart/2005/8/layout/radial6"/>
    <dgm:cxn modelId="{34DA7931-1189-44DD-9CB3-EEBBB926DFEF}" type="presParOf" srcId="{37701B4E-16AF-49A1-844B-45C1E5216E61}" destId="{B4E35939-ADF2-4140-894B-69D86D1EAA60}" srcOrd="2" destOrd="0" presId="urn:microsoft.com/office/officeart/2005/8/layout/radial6"/>
    <dgm:cxn modelId="{981D4C5A-DC74-4C94-8B9F-2BEDD79B4E76}" type="presParOf" srcId="{37701B4E-16AF-49A1-844B-45C1E5216E61}" destId="{9A77A5A3-9E23-44EA-9642-2582F1D5AC61}" srcOrd="3" destOrd="0" presId="urn:microsoft.com/office/officeart/2005/8/layout/radial6"/>
    <dgm:cxn modelId="{788BC5C5-42CA-4A66-93DE-1C84827B27BC}" type="presParOf" srcId="{37701B4E-16AF-49A1-844B-45C1E5216E61}" destId="{6C8BFDE6-E7AA-45EF-B307-9AA59416E419}" srcOrd="4" destOrd="0" presId="urn:microsoft.com/office/officeart/2005/8/layout/radial6"/>
    <dgm:cxn modelId="{1F1765D2-25F8-4176-A5D9-BC2F8EB0A0A7}" type="presParOf" srcId="{37701B4E-16AF-49A1-844B-45C1E5216E61}" destId="{76D2C3DB-91F5-4D7B-AC65-90BC5AEB43DF}" srcOrd="5" destOrd="0" presId="urn:microsoft.com/office/officeart/2005/8/layout/radial6"/>
    <dgm:cxn modelId="{4D76814E-F84C-4C48-9B61-7019FF9B64AC}" type="presParOf" srcId="{37701B4E-16AF-49A1-844B-45C1E5216E61}" destId="{794407A6-784F-41AA-8108-9CF3C2CAFD18}" srcOrd="6" destOrd="0" presId="urn:microsoft.com/office/officeart/2005/8/layout/radial6"/>
    <dgm:cxn modelId="{576A9DB0-E0CE-4624-8737-DEBAEAE1D2EE}" type="presParOf" srcId="{37701B4E-16AF-49A1-844B-45C1E5216E61}" destId="{827D1F47-1471-47F0-8470-6656961B001A}" srcOrd="7" destOrd="0" presId="urn:microsoft.com/office/officeart/2005/8/layout/radial6"/>
    <dgm:cxn modelId="{A8D187A2-0DD9-4CAD-9EC5-612D400CC596}" type="presParOf" srcId="{37701B4E-16AF-49A1-844B-45C1E5216E61}" destId="{720DCDD1-D323-4AD5-A043-A9022AC168E0}" srcOrd="8" destOrd="0" presId="urn:microsoft.com/office/officeart/2005/8/layout/radial6"/>
    <dgm:cxn modelId="{FB521D07-A806-47B4-9771-68A414185962}" type="presParOf" srcId="{37701B4E-16AF-49A1-844B-45C1E5216E61}" destId="{C56F914B-8221-4144-981F-D76040DFC7F3}" srcOrd="9" destOrd="0" presId="urn:microsoft.com/office/officeart/2005/8/layout/radial6"/>
    <dgm:cxn modelId="{D99045F6-59EE-4D64-A8EE-B12ED2EB4284}" type="presParOf" srcId="{37701B4E-16AF-49A1-844B-45C1E5216E61}" destId="{E36ED22E-8596-4DBD-BDE5-1060478DDCC7}" srcOrd="10" destOrd="0" presId="urn:microsoft.com/office/officeart/2005/8/layout/radial6"/>
    <dgm:cxn modelId="{0A6FB50A-85AE-4A4A-B7DA-1D7368C7635D}" type="presParOf" srcId="{37701B4E-16AF-49A1-844B-45C1E5216E61}" destId="{0ADD51BB-DD33-40B7-A76E-825618FE6DF1}" srcOrd="11" destOrd="0" presId="urn:microsoft.com/office/officeart/2005/8/layout/radial6"/>
    <dgm:cxn modelId="{096E725F-C2D3-49E1-833F-CA1F10E493CC}" type="presParOf" srcId="{37701B4E-16AF-49A1-844B-45C1E5216E61}" destId="{0BAB2138-1187-41B0-BB99-2E09C4F1814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B2138-1187-41B0-BB99-2E09C4F18142}">
      <dsp:nvSpPr>
        <dsp:cNvPr id="0" name=""/>
        <dsp:cNvSpPr/>
      </dsp:nvSpPr>
      <dsp:spPr>
        <a:xfrm>
          <a:off x="1504091" y="323251"/>
          <a:ext cx="2155410" cy="2155410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F914B-8221-4144-981F-D76040DFC7F3}">
      <dsp:nvSpPr>
        <dsp:cNvPr id="0" name=""/>
        <dsp:cNvSpPr/>
      </dsp:nvSpPr>
      <dsp:spPr>
        <a:xfrm>
          <a:off x="1504091" y="323251"/>
          <a:ext cx="2155410" cy="2155410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4407A6-784F-41AA-8108-9CF3C2CAFD18}">
      <dsp:nvSpPr>
        <dsp:cNvPr id="0" name=""/>
        <dsp:cNvSpPr/>
      </dsp:nvSpPr>
      <dsp:spPr>
        <a:xfrm>
          <a:off x="1504091" y="323251"/>
          <a:ext cx="2155410" cy="2155410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7A5A3-9E23-44EA-9642-2582F1D5AC61}">
      <dsp:nvSpPr>
        <dsp:cNvPr id="0" name=""/>
        <dsp:cNvSpPr/>
      </dsp:nvSpPr>
      <dsp:spPr>
        <a:xfrm>
          <a:off x="1504091" y="323251"/>
          <a:ext cx="2155410" cy="2155410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88F23-3F2A-45CD-B6F5-02956A649633}">
      <dsp:nvSpPr>
        <dsp:cNvPr id="0" name=""/>
        <dsp:cNvSpPr/>
      </dsp:nvSpPr>
      <dsp:spPr>
        <a:xfrm>
          <a:off x="2082313" y="879387"/>
          <a:ext cx="992650" cy="9926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227683" y="1024757"/>
        <a:ext cx="701910" cy="701910"/>
      </dsp:txXfrm>
    </dsp:sp>
    <dsp:sp modelId="{BAA00C32-1865-4AE8-932E-BF41E1901D91}">
      <dsp:nvSpPr>
        <dsp:cNvPr id="0" name=""/>
        <dsp:cNvSpPr/>
      </dsp:nvSpPr>
      <dsp:spPr>
        <a:xfrm>
          <a:off x="2201659" y="838"/>
          <a:ext cx="760275" cy="6948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noProof="0" dirty="0" smtClean="0">
              <a:latin typeface="+mj-lt"/>
            </a:rPr>
            <a:t>Origen</a:t>
          </a:r>
          <a:endParaRPr lang="es-ES" sz="1000" kern="1200" noProof="0" dirty="0">
            <a:latin typeface="+mj-lt"/>
          </a:endParaRPr>
        </a:p>
      </dsp:txBody>
      <dsp:txXfrm>
        <a:off x="2312999" y="102597"/>
        <a:ext cx="537595" cy="491337"/>
      </dsp:txXfrm>
    </dsp:sp>
    <dsp:sp modelId="{6C8BFDE6-E7AA-45EF-B307-9AA59416E419}">
      <dsp:nvSpPr>
        <dsp:cNvPr id="0" name=""/>
        <dsp:cNvSpPr/>
      </dsp:nvSpPr>
      <dsp:spPr>
        <a:xfrm>
          <a:off x="3255026" y="1053528"/>
          <a:ext cx="758920" cy="6948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noProof="0" dirty="0" smtClean="0">
              <a:latin typeface="+mj-lt"/>
            </a:rPr>
            <a:t>Tránsito</a:t>
          </a:r>
        </a:p>
      </dsp:txBody>
      <dsp:txXfrm>
        <a:off x="3366167" y="1155287"/>
        <a:ext cx="536638" cy="491337"/>
      </dsp:txXfrm>
    </dsp:sp>
    <dsp:sp modelId="{827D1F47-1471-47F0-8470-6656961B001A}">
      <dsp:nvSpPr>
        <dsp:cNvPr id="0" name=""/>
        <dsp:cNvSpPr/>
      </dsp:nvSpPr>
      <dsp:spPr>
        <a:xfrm>
          <a:off x="2202899" y="2106219"/>
          <a:ext cx="757795" cy="6948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noProof="0" dirty="0" smtClean="0">
              <a:latin typeface="+mj-lt"/>
            </a:rPr>
            <a:t>Destino</a:t>
          </a:r>
          <a:endParaRPr lang="es-ES" sz="1000" kern="1200" noProof="0" dirty="0">
            <a:latin typeface="+mj-lt"/>
          </a:endParaRPr>
        </a:p>
      </dsp:txBody>
      <dsp:txXfrm>
        <a:off x="2313876" y="2207978"/>
        <a:ext cx="535841" cy="491337"/>
      </dsp:txXfrm>
    </dsp:sp>
    <dsp:sp modelId="{E36ED22E-8596-4DBD-BDE5-1060478DDCC7}">
      <dsp:nvSpPr>
        <dsp:cNvPr id="0" name=""/>
        <dsp:cNvSpPr/>
      </dsp:nvSpPr>
      <dsp:spPr>
        <a:xfrm>
          <a:off x="1093960" y="1053528"/>
          <a:ext cx="870292" cy="6948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noProof="0" dirty="0" smtClean="0">
              <a:latin typeface="+mj-lt"/>
            </a:rPr>
            <a:t>Retorno</a:t>
          </a:r>
          <a:endParaRPr lang="es-ES" sz="1000" kern="1200" noProof="0" dirty="0">
            <a:latin typeface="+mj-lt"/>
          </a:endParaRPr>
        </a:p>
      </dsp:txBody>
      <dsp:txXfrm>
        <a:off x="1221411" y="1155287"/>
        <a:ext cx="615390" cy="491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cs typeface="Arial" pitchFamily="34" charset="0"/>
              </a:defRPr>
            </a:lvl1pPr>
          </a:lstStyle>
          <a:p>
            <a:endParaRPr lang="en-GB" altLang="pt-BR"/>
          </a:p>
        </p:txBody>
      </p:sp>
      <p:sp>
        <p:nvSpPr>
          <p:cNvPr id="25603" name="Rectangle 3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25604" name="Rectangle 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504825" y="692150"/>
            <a:ext cx="6000750" cy="3463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5605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387850"/>
            <a:ext cx="560705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  <a:endParaRPr lang="en-GB" altLang="pt-BR" smtClean="0"/>
          </a:p>
        </p:txBody>
      </p:sp>
      <p:sp>
        <p:nvSpPr>
          <p:cNvPr id="25606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cs typeface="Arial" pitchFamily="34" charset="0"/>
              </a:defRPr>
            </a:lvl1pPr>
          </a:lstStyle>
          <a:p>
            <a:endParaRPr lang="en-GB" altLang="pt-BR"/>
          </a:p>
        </p:txBody>
      </p:sp>
      <p:sp>
        <p:nvSpPr>
          <p:cNvPr id="25607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29937935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4825" y="692150"/>
            <a:ext cx="60007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pt-BR" smtClean="0"/>
              <a:t>&lt;#&gt;</a:t>
            </a: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25722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4825" y="692150"/>
            <a:ext cx="60007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pt-BR" smtClean="0"/>
              <a:t>&lt;#&gt;</a:t>
            </a: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20189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4825" y="692150"/>
            <a:ext cx="60007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pt-BR" smtClean="0"/>
              <a:t>&lt;#&gt;</a:t>
            </a: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7087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4825" y="692150"/>
            <a:ext cx="60007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pt-BR" smtClean="0"/>
              <a:t>&lt;#&gt;</a:t>
            </a: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72492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4825" y="692150"/>
            <a:ext cx="60007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pt-BR" smtClean="0"/>
              <a:t>&lt;#&gt;</a:t>
            </a: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47811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4825" y="692150"/>
            <a:ext cx="60007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cs typeface="Arial" pitchFamily="34" charset="0"/>
              </a:rPr>
              <a:t>La propuesta</a:t>
            </a:r>
            <a:r>
              <a:rPr lang="es-ES" baseline="0" dirty="0" smtClean="0">
                <a:cs typeface="Arial" pitchFamily="34" charset="0"/>
              </a:rPr>
              <a:t> de la OPS para abordar las inequidades en salud de la población migrante: c</a:t>
            </a:r>
            <a:r>
              <a:rPr lang="es-ES" dirty="0" smtClean="0">
                <a:cs typeface="Arial" pitchFamily="34" charset="0"/>
              </a:rPr>
              <a:t>onectar la asistencia humanitaria de corto plazo con el acceso universal en salud y la cobertura universal de salud de largo plazo a través de la incorporación del enfoque de la seguridad humana en los planes de salud para fortalecer la </a:t>
            </a:r>
            <a:r>
              <a:rPr lang="es-ES" dirty="0" err="1" smtClean="0">
                <a:cs typeface="Arial" pitchFamily="34" charset="0"/>
              </a:rPr>
              <a:t>resiliencia</a:t>
            </a:r>
            <a:r>
              <a:rPr lang="es-ES" dirty="0" smtClean="0">
                <a:cs typeface="Arial" pitchFamily="34" charset="0"/>
              </a:rPr>
              <a:t> de los migrantes en situación de vulnerabilidad y de las comunidades de origen, tránsito, destino y retorno.</a:t>
            </a:r>
          </a:p>
          <a:p>
            <a:pPr defTabSz="928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 smtClean="0">
              <a:cs typeface="Arial" pitchFamily="34" charset="0"/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Constitución</a:t>
            </a:r>
            <a:r>
              <a:rPr lang="en-US" baseline="0" dirty="0" smtClean="0">
                <a:solidFill>
                  <a:schemeClr val="tx1"/>
                </a:solidFill>
              </a:rPr>
              <a:t> de la OMS: …..”</a:t>
            </a:r>
            <a:r>
              <a:rPr lang="es-ES" baseline="0" dirty="0" smtClean="0">
                <a:solidFill>
                  <a:schemeClr val="tx1"/>
                </a:solidFill>
              </a:rPr>
              <a:t> El goce del grado máximo de salud que se pueda lograr es uno de los derechos fundamentales de todo ser humano sin distinción </a:t>
            </a:r>
            <a:r>
              <a:rPr lang="es-ES" baseline="0" dirty="0" smtClean="0"/>
              <a:t>de raza, religión, ideología política o condición económica o social.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0CE0C-156C-43E0-88CC-FEED8E1B52A7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00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4825" y="692150"/>
            <a:ext cx="60007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pt-BR" smtClean="0"/>
              <a:t>&lt;#&gt;</a:t>
            </a: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53420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4825" y="692150"/>
            <a:ext cx="60007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pt-BR" smtClean="0"/>
              <a:t>&lt;#&gt;</a:t>
            </a: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95337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4825" y="692150"/>
            <a:ext cx="60007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pt-BR" smtClean="0"/>
              <a:t>&lt;#&gt;</a:t>
            </a: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28634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4825" y="692150"/>
            <a:ext cx="60007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pt-BR" smtClean="0"/>
              <a:t>&lt;#&gt;</a:t>
            </a: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9008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4825" y="692150"/>
            <a:ext cx="60007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pt-BR" smtClean="0"/>
              <a:t>&lt;#&gt;</a:t>
            </a: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80882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04825" y="692150"/>
            <a:ext cx="6000750" cy="3463925"/>
          </a:xfrm>
          <a:ln/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altLang="pt-BR"/>
          </a:p>
        </p:txBody>
      </p:sp>
      <p:sp>
        <p:nvSpPr>
          <p:cNvPr id="26628" name="Text Box 4"/>
          <p:cNvSpPr txBox="1">
            <a:spLocks noGrp="1"/>
          </p:cNvSpPr>
          <p:nvPr/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0" tIns="46415" rIns="92830" bIns="46415" anchor="b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s-ES_tradnl" altLang="pt-BR" sz="1200"/>
              <a:t>6</a:t>
            </a:r>
            <a:endParaRPr lang="en-GB" altLang="pt-BR" sz="1200"/>
          </a:p>
        </p:txBody>
      </p:sp>
    </p:spTree>
    <p:extLst>
      <p:ext uri="{BB962C8B-B14F-4D97-AF65-F5344CB8AC3E}">
        <p14:creationId xmlns:p14="http://schemas.microsoft.com/office/powerpoint/2010/main" val="1490762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4825" y="692150"/>
            <a:ext cx="60007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pt-BR" smtClean="0"/>
              <a:t>&lt;#&gt;</a:t>
            </a: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46484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4825" y="692150"/>
            <a:ext cx="60007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pt-BR" smtClean="0"/>
              <a:t>&lt;#&gt;</a:t>
            </a: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9842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4825" y="692150"/>
            <a:ext cx="60007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pt-BR" smtClean="0"/>
              <a:t>&lt;#&gt;</a:t>
            </a: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00098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593" y="2130433"/>
            <a:ext cx="1009967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2763" y="3886200"/>
            <a:ext cx="8315326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3191599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3477075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3775" y="274639"/>
            <a:ext cx="26733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6" y="274639"/>
            <a:ext cx="78676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3248344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593" y="2130433"/>
            <a:ext cx="1009967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2763" y="3886200"/>
            <a:ext cx="8315326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893682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2776370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217" y="4406908"/>
            <a:ext cx="100996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217" y="2906713"/>
            <a:ext cx="1009967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972655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4" y="1600204"/>
            <a:ext cx="527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626" y="1600204"/>
            <a:ext cx="527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1126418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727" y="1535113"/>
            <a:ext cx="52498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727" y="2174875"/>
            <a:ext cx="52498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5675" y="1535113"/>
            <a:ext cx="52514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5675" y="2174875"/>
            <a:ext cx="52514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3701919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3232102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1907957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7" y="273050"/>
            <a:ext cx="39084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025" y="273052"/>
            <a:ext cx="664209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727" y="1435102"/>
            <a:ext cx="39084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3183865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20088386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868" y="4800600"/>
            <a:ext cx="71278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8868" y="612775"/>
            <a:ext cx="71278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8868" y="5367338"/>
            <a:ext cx="71278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979823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2596966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3775" y="274639"/>
            <a:ext cx="26733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6" y="274639"/>
            <a:ext cx="78676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2507014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593" y="2130433"/>
            <a:ext cx="1009967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2763" y="3886200"/>
            <a:ext cx="8315326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3146696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2918012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217" y="4406908"/>
            <a:ext cx="100996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217" y="2906713"/>
            <a:ext cx="1009967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2161643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4" y="1600204"/>
            <a:ext cx="527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626" y="1600204"/>
            <a:ext cx="527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3167754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727" y="1535113"/>
            <a:ext cx="52498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727" y="2174875"/>
            <a:ext cx="52498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5675" y="1535113"/>
            <a:ext cx="52514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5675" y="2174875"/>
            <a:ext cx="52514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16404809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2202476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103022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217" y="4406908"/>
            <a:ext cx="100996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217" y="2906713"/>
            <a:ext cx="1009967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28882028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7" y="273050"/>
            <a:ext cx="39084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025" y="273052"/>
            <a:ext cx="664209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727" y="1435102"/>
            <a:ext cx="39084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18971017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868" y="4800600"/>
            <a:ext cx="71278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8868" y="612775"/>
            <a:ext cx="71278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8868" y="5367338"/>
            <a:ext cx="71278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31641717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32490346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3775" y="274639"/>
            <a:ext cx="26733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6" y="274639"/>
            <a:ext cx="78676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39212611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593" y="2130433"/>
            <a:ext cx="1009967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2763" y="3886200"/>
            <a:ext cx="8315326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29492157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5555856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217" y="4406908"/>
            <a:ext cx="100996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217" y="2906713"/>
            <a:ext cx="1009967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31029370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4" y="1600204"/>
            <a:ext cx="527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626" y="1600204"/>
            <a:ext cx="527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7696558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727" y="1535113"/>
            <a:ext cx="52498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727" y="2174875"/>
            <a:ext cx="52498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5675" y="1535113"/>
            <a:ext cx="52514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5675" y="2174875"/>
            <a:ext cx="52514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29381946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99340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4" y="1600204"/>
            <a:ext cx="527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626" y="1600204"/>
            <a:ext cx="527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1929809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28892128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7" y="273050"/>
            <a:ext cx="39084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025" y="273052"/>
            <a:ext cx="664209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727" y="1435102"/>
            <a:ext cx="39084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5797798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868" y="4800600"/>
            <a:ext cx="71278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8868" y="612775"/>
            <a:ext cx="71278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8868" y="5367338"/>
            <a:ext cx="71278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3035223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1939105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3775" y="274639"/>
            <a:ext cx="26733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6" y="274639"/>
            <a:ext cx="78676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35732634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593" y="2130433"/>
            <a:ext cx="1009967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2763" y="3886200"/>
            <a:ext cx="8315326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20337285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34480685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217" y="4406908"/>
            <a:ext cx="100996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217" y="2906713"/>
            <a:ext cx="1009967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5309537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4" y="1600204"/>
            <a:ext cx="527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626" y="1600204"/>
            <a:ext cx="527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26360889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727" y="1535113"/>
            <a:ext cx="52498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727" y="2174875"/>
            <a:ext cx="52498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5675" y="1535113"/>
            <a:ext cx="52514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5675" y="2174875"/>
            <a:ext cx="52514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284173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727" y="1535113"/>
            <a:ext cx="52498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727" y="2174875"/>
            <a:ext cx="52498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5675" y="1535113"/>
            <a:ext cx="52514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5675" y="2174875"/>
            <a:ext cx="52514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193610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29536528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7746577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7" y="273050"/>
            <a:ext cx="39084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025" y="273052"/>
            <a:ext cx="664209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727" y="1435102"/>
            <a:ext cx="39084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7046005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868" y="4800600"/>
            <a:ext cx="71278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8868" y="612775"/>
            <a:ext cx="71278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8868" y="5367338"/>
            <a:ext cx="71278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11371684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1128092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3775" y="274639"/>
            <a:ext cx="26733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6" y="274639"/>
            <a:ext cx="78676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38573057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593" y="2130433"/>
            <a:ext cx="1009967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2763" y="3886200"/>
            <a:ext cx="8315326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287855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38821559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217" y="4406908"/>
            <a:ext cx="100996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217" y="2906713"/>
            <a:ext cx="1009967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40716732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4" y="1600204"/>
            <a:ext cx="527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626" y="1600204"/>
            <a:ext cx="527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4049325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37737933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727" y="1535113"/>
            <a:ext cx="52498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727" y="2174875"/>
            <a:ext cx="52498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5675" y="1535113"/>
            <a:ext cx="52514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5675" y="2174875"/>
            <a:ext cx="52514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33790939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34105380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19512725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7" y="273050"/>
            <a:ext cx="39084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025" y="273052"/>
            <a:ext cx="664209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727" y="1435102"/>
            <a:ext cx="39084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1076184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868" y="4800600"/>
            <a:ext cx="71278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8868" y="612775"/>
            <a:ext cx="71278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8868" y="5367338"/>
            <a:ext cx="71278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23508663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36394214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3775" y="274639"/>
            <a:ext cx="26733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6" y="274639"/>
            <a:ext cx="78676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25516546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593" y="2130433"/>
            <a:ext cx="1009967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2763" y="3886200"/>
            <a:ext cx="8315326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1222775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20352202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217" y="4406908"/>
            <a:ext cx="100996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217" y="2906713"/>
            <a:ext cx="1009967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3117611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38414569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4" y="1600204"/>
            <a:ext cx="527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626" y="1600204"/>
            <a:ext cx="527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21319742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727" y="1535113"/>
            <a:ext cx="52498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727" y="2174875"/>
            <a:ext cx="52498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5675" y="1535113"/>
            <a:ext cx="52514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5675" y="2174875"/>
            <a:ext cx="52514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4858719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32365954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37654650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7" y="273050"/>
            <a:ext cx="39084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025" y="273052"/>
            <a:ext cx="664209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727" y="1435102"/>
            <a:ext cx="39084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27319354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868" y="4800600"/>
            <a:ext cx="71278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8868" y="612775"/>
            <a:ext cx="71278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8868" y="5367338"/>
            <a:ext cx="71278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8903513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19169310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3775" y="274639"/>
            <a:ext cx="26733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6" y="274639"/>
            <a:ext cx="78676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15733142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066" y="609601"/>
            <a:ext cx="10098723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2130" y="4953000"/>
            <a:ext cx="8316595" cy="82530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016" y="5934617"/>
            <a:ext cx="3851568" cy="741082"/>
          </a:xfrm>
          <a:prstGeom prst="rect">
            <a:avLst/>
          </a:prstGeom>
        </p:spPr>
      </p:pic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78666" y="6265568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Título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de la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presentación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94043" y="6265568"/>
            <a:ext cx="610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3D5E1-D8F5-4F00-A381-D556923092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854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78666" y="6265568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Título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de la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presentación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594043" y="6265568"/>
            <a:ext cx="610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9pPr>
          </a:lstStyle>
          <a:p>
            <a:fld id="{9763D5E1-D8F5-4F00-A381-D556923092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016" y="5934617"/>
            <a:ext cx="3851568" cy="7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67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7" y="273050"/>
            <a:ext cx="39084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025" y="273052"/>
            <a:ext cx="664209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727" y="1435102"/>
            <a:ext cx="39084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35649551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841418" y="3924300"/>
            <a:ext cx="109321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101311" y="3924300"/>
            <a:ext cx="109321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583588" y="3924300"/>
            <a:ext cx="109320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505" y="1371604"/>
            <a:ext cx="10098723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505" y="4068763"/>
            <a:ext cx="10098723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78666" y="6265568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Título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de la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presentación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94043" y="6265568"/>
            <a:ext cx="610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3D5E1-D8F5-4F00-A381-D556923092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016" y="5934617"/>
            <a:ext cx="3851568" cy="7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263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9432" y="1600204"/>
            <a:ext cx="5247375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75234" y="1600200"/>
            <a:ext cx="5251336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78666" y="6265568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Título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de la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presentación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94043" y="6265568"/>
            <a:ext cx="610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3D5E1-D8F5-4F00-A381-D556923092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016" y="5934617"/>
            <a:ext cx="3851568" cy="7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55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2" y="1600200"/>
            <a:ext cx="5249439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9438" y="1600200"/>
            <a:ext cx="5251501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94042" y="2212848"/>
            <a:ext cx="5251336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071114" y="2212856"/>
            <a:ext cx="5251336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1278666" y="6265568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Título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de la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presentación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94043" y="6265568"/>
            <a:ext cx="610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3D5E1-D8F5-4F00-A381-D556923092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016" y="5934617"/>
            <a:ext cx="3851568" cy="7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912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3576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78666" y="6265568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Título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de la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presentación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94043" y="6265568"/>
            <a:ext cx="610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3D5E1-D8F5-4F00-A381-D556923092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016" y="5934617"/>
            <a:ext cx="3851568" cy="7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607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5114" y="266700"/>
            <a:ext cx="3908718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384" y="273052"/>
            <a:ext cx="649115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5114" y="2438406"/>
            <a:ext cx="3908718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624132" y="6265568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Título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de la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presentación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9509" y="6265568"/>
            <a:ext cx="610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3D5E1-D8F5-4F00-A381-D556923092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016" y="5934617"/>
            <a:ext cx="3851568" cy="7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811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282" y="228600"/>
            <a:ext cx="7421405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59516" y="1143000"/>
            <a:ext cx="7866937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2282" y="5810250"/>
            <a:ext cx="7421405" cy="37005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78666" y="6265568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Título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de la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presentación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94043" y="6265568"/>
            <a:ext cx="610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3D5E1-D8F5-4F00-A381-D556923092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016" y="5934617"/>
            <a:ext cx="3851568" cy="7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819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78666" y="6265568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Título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de la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presentación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94043" y="6265568"/>
            <a:ext cx="610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3D5E1-D8F5-4F00-A381-D556923092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016" y="5934617"/>
            <a:ext cx="3851568" cy="7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88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3616" y="274639"/>
            <a:ext cx="267319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42" y="274639"/>
            <a:ext cx="78215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78666" y="6265568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Título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de la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presentación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94043" y="6265568"/>
            <a:ext cx="610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3D5E1-D8F5-4F00-A381-D556923092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016" y="5934617"/>
            <a:ext cx="3851568" cy="7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36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064" y="609601"/>
            <a:ext cx="10098723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2128" y="4953000"/>
            <a:ext cx="8316595" cy="82530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016" y="5934617"/>
            <a:ext cx="3851568" cy="741082"/>
          </a:xfrm>
          <a:prstGeom prst="rect">
            <a:avLst/>
          </a:prstGeom>
        </p:spPr>
      </p:pic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78666" y="6265560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Título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de la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presentación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94043" y="6265560"/>
            <a:ext cx="610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3D5E1-D8F5-4F00-A381-D556923092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5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868" y="4800600"/>
            <a:ext cx="71278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8868" y="612775"/>
            <a:ext cx="71278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8868" y="5367338"/>
            <a:ext cx="71278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34454638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78666" y="6265560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Título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de la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presentación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594043" y="6265560"/>
            <a:ext cx="610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9pPr>
          </a:lstStyle>
          <a:p>
            <a:fld id="{9763D5E1-D8F5-4F00-A381-D556923092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016" y="5934617"/>
            <a:ext cx="3851568" cy="7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285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841418" y="3924300"/>
            <a:ext cx="109321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101311" y="3924300"/>
            <a:ext cx="109321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583588" y="3924300"/>
            <a:ext cx="109320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505" y="1371601"/>
            <a:ext cx="10098723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505" y="4068763"/>
            <a:ext cx="10098723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78666" y="6265560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Título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de la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presentación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94043" y="6265560"/>
            <a:ext cx="610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3D5E1-D8F5-4F00-A381-D556923092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016" y="5934617"/>
            <a:ext cx="3851568" cy="7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085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9432" y="1600201"/>
            <a:ext cx="5247375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75234" y="1600200"/>
            <a:ext cx="5251336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78666" y="6265560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Título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de la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presentación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94043" y="6265560"/>
            <a:ext cx="610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3D5E1-D8F5-4F00-A381-D556923092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016" y="5934617"/>
            <a:ext cx="3851568" cy="7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7304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2" y="1600200"/>
            <a:ext cx="5249439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9433" y="1600200"/>
            <a:ext cx="5251501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94042" y="2212848"/>
            <a:ext cx="5251336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071114" y="2212849"/>
            <a:ext cx="5251336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1278666" y="6265560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Título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de la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presentación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94043" y="6265560"/>
            <a:ext cx="610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3D5E1-D8F5-4F00-A381-D556923092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016" y="5934617"/>
            <a:ext cx="3851568" cy="7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610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710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78666" y="6265560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Título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de la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presentación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94043" y="6265560"/>
            <a:ext cx="610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3D5E1-D8F5-4F00-A381-D556923092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016" y="5934617"/>
            <a:ext cx="3851568" cy="7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75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5112" y="266700"/>
            <a:ext cx="3908718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379" y="273051"/>
            <a:ext cx="649115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5112" y="2438401"/>
            <a:ext cx="3908718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624132" y="6265560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Título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de la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presentación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9509" y="6265560"/>
            <a:ext cx="610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3D5E1-D8F5-4F00-A381-D556923092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016" y="5934617"/>
            <a:ext cx="3851568" cy="7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598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282" y="228600"/>
            <a:ext cx="7421405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59516" y="1143000"/>
            <a:ext cx="7866937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2282" y="5810250"/>
            <a:ext cx="7421405" cy="37005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78666" y="6265560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Título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de la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presentación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94043" y="6265560"/>
            <a:ext cx="610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3D5E1-D8F5-4F00-A381-D556923092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016" y="5934617"/>
            <a:ext cx="3851568" cy="7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115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78666" y="6265560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Título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de la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presentación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94043" y="6265560"/>
            <a:ext cx="610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3D5E1-D8F5-4F00-A381-D556923092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016" y="5934617"/>
            <a:ext cx="3851568" cy="7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6529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3616" y="274639"/>
            <a:ext cx="267319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42" y="274639"/>
            <a:ext cx="78215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78666" y="6265560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Título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de la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presentación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94043" y="6265560"/>
            <a:ext cx="610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3D5E1-D8F5-4F00-A381-D556923092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016" y="5934617"/>
            <a:ext cx="3851568" cy="7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18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593726" y="274638"/>
            <a:ext cx="1069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title style</a:t>
            </a:r>
            <a:endParaRPr lang="en-GB" altLang="pt-BR" smtClean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593726" y="1600204"/>
            <a:ext cx="1069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  <a:endParaRPr lang="en-GB" altLang="pt-BR" smtClean="0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 bwMode="auto">
          <a:xfrm>
            <a:off x="593725" y="6356358"/>
            <a:ext cx="27717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+mn-lt"/>
                <a:cs typeface="Arial" pitchFamily="34" charset="0"/>
              </a:defRPr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 bwMode="auto">
          <a:xfrm>
            <a:off x="4059239" y="6356358"/>
            <a:ext cx="3762374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endParaRPr lang="en-GB" altLang="pt-BR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 bwMode="auto">
          <a:xfrm>
            <a:off x="8515351" y="6356358"/>
            <a:ext cx="27717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latin typeface="+mn-lt"/>
                <a:cs typeface="Arial" pitchFamily="34" charset="0"/>
              </a:defRPr>
            </a:lvl1pPr>
          </a:lstStyle>
          <a:p>
            <a:r>
              <a:rPr lang="en-US" altLang="pt-BR"/>
              <a:t>&lt;#&gt;</a:t>
            </a:r>
          </a:p>
        </p:txBody>
      </p:sp>
      <p:pic>
        <p:nvPicPr>
          <p:cNvPr id="1031" name="Picture 5" descr="PAHO logo 110years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8340" y="6234121"/>
            <a:ext cx="1052512" cy="62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08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PAHO logo 110years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8340" y="6234121"/>
            <a:ext cx="1052512" cy="62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PAHO logo 110years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8340" y="6234121"/>
            <a:ext cx="1052512" cy="62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Rectangle 4"/>
          <p:cNvSpPr>
            <a:spLocks noGrp="1"/>
          </p:cNvSpPr>
          <p:nvPr>
            <p:ph type="title"/>
          </p:nvPr>
        </p:nvSpPr>
        <p:spPr bwMode="auto">
          <a:xfrm>
            <a:off x="593726" y="274638"/>
            <a:ext cx="1069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title style</a:t>
            </a:r>
            <a:endParaRPr lang="en-GB" altLang="pt-BR" smtClean="0"/>
          </a:p>
        </p:txBody>
      </p:sp>
      <p:sp>
        <p:nvSpPr>
          <p:cNvPr id="2053" name="Rectangle 5"/>
          <p:cNvSpPr>
            <a:spLocks noGrp="1"/>
          </p:cNvSpPr>
          <p:nvPr>
            <p:ph type="body" idx="1"/>
          </p:nvPr>
        </p:nvSpPr>
        <p:spPr bwMode="auto">
          <a:xfrm>
            <a:off x="593726" y="1600204"/>
            <a:ext cx="1069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  <a:endParaRPr lang="en-GB" altLang="pt-BR" smtClean="0"/>
          </a:p>
        </p:txBody>
      </p:sp>
      <p:sp>
        <p:nvSpPr>
          <p:cNvPr id="2054" name="Rectangle 6"/>
          <p:cNvSpPr>
            <a:spLocks noGrp="1"/>
          </p:cNvSpPr>
          <p:nvPr>
            <p:ph type="dt" sz="half" idx="2"/>
          </p:nvPr>
        </p:nvSpPr>
        <p:spPr bwMode="auto">
          <a:xfrm>
            <a:off x="593725" y="6356358"/>
            <a:ext cx="27717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+mn-lt"/>
                <a:cs typeface="Arial" pitchFamily="34" charset="0"/>
              </a:defRPr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2055" name="Rectangle 7"/>
          <p:cNvSpPr>
            <a:spLocks noGrp="1"/>
          </p:cNvSpPr>
          <p:nvPr>
            <p:ph type="ftr" sz="quarter" idx="3"/>
          </p:nvPr>
        </p:nvSpPr>
        <p:spPr bwMode="auto">
          <a:xfrm>
            <a:off x="4059239" y="6356358"/>
            <a:ext cx="3762374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endParaRPr lang="en-GB" altLang="pt-BR"/>
          </a:p>
        </p:txBody>
      </p:sp>
      <p:sp>
        <p:nvSpPr>
          <p:cNvPr id="2056" name="Rectangle 8"/>
          <p:cNvSpPr>
            <a:spLocks noGrp="1"/>
          </p:cNvSpPr>
          <p:nvPr>
            <p:ph type="sldNum" sz="quarter" idx="4"/>
          </p:nvPr>
        </p:nvSpPr>
        <p:spPr bwMode="auto">
          <a:xfrm>
            <a:off x="8515351" y="6356358"/>
            <a:ext cx="27717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latin typeface="+mn-lt"/>
                <a:cs typeface="Arial" pitchFamily="34" charset="0"/>
              </a:defRPr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320813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PAHO logo 110years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8340" y="6234121"/>
            <a:ext cx="1052512" cy="62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AHO logo 110years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8340" y="6234121"/>
            <a:ext cx="1052512" cy="62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/>
          </p:cNvSpPr>
          <p:nvPr>
            <p:ph type="title"/>
          </p:nvPr>
        </p:nvSpPr>
        <p:spPr bwMode="auto">
          <a:xfrm>
            <a:off x="593726" y="274638"/>
            <a:ext cx="1069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title style</a:t>
            </a:r>
            <a:endParaRPr lang="en-GB" altLang="pt-BR" smtClean="0"/>
          </a:p>
        </p:txBody>
      </p:sp>
      <p:sp>
        <p:nvSpPr>
          <p:cNvPr id="3077" name="Rectangle 5"/>
          <p:cNvSpPr>
            <a:spLocks noGrp="1"/>
          </p:cNvSpPr>
          <p:nvPr>
            <p:ph type="body" idx="1"/>
          </p:nvPr>
        </p:nvSpPr>
        <p:spPr bwMode="auto">
          <a:xfrm>
            <a:off x="593726" y="1600204"/>
            <a:ext cx="1069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  <a:endParaRPr lang="en-GB" altLang="pt-BR" smtClean="0"/>
          </a:p>
        </p:txBody>
      </p:sp>
      <p:sp>
        <p:nvSpPr>
          <p:cNvPr id="3078" name="Rectangle 6"/>
          <p:cNvSpPr>
            <a:spLocks noGrp="1"/>
          </p:cNvSpPr>
          <p:nvPr>
            <p:ph type="dt" sz="half" idx="2"/>
          </p:nvPr>
        </p:nvSpPr>
        <p:spPr bwMode="auto">
          <a:xfrm>
            <a:off x="593725" y="6356358"/>
            <a:ext cx="27717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+mn-lt"/>
                <a:cs typeface="Arial" pitchFamily="34" charset="0"/>
              </a:defRPr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3079" name="Rectangle 7"/>
          <p:cNvSpPr>
            <a:spLocks noGrp="1"/>
          </p:cNvSpPr>
          <p:nvPr>
            <p:ph type="ftr" sz="quarter" idx="3"/>
          </p:nvPr>
        </p:nvSpPr>
        <p:spPr bwMode="auto">
          <a:xfrm>
            <a:off x="4059239" y="6356358"/>
            <a:ext cx="3762374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endParaRPr lang="en-GB" altLang="pt-BR"/>
          </a:p>
        </p:txBody>
      </p:sp>
      <p:sp>
        <p:nvSpPr>
          <p:cNvPr id="3080" name="Rectangle 8"/>
          <p:cNvSpPr>
            <a:spLocks noGrp="1"/>
          </p:cNvSpPr>
          <p:nvPr>
            <p:ph type="sldNum" sz="quarter" idx="4"/>
          </p:nvPr>
        </p:nvSpPr>
        <p:spPr bwMode="auto">
          <a:xfrm>
            <a:off x="8515351" y="6356358"/>
            <a:ext cx="27717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latin typeface="+mn-lt"/>
                <a:cs typeface="Arial" pitchFamily="34" charset="0"/>
              </a:defRPr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78176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PAHO logo 110years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8340" y="6234121"/>
            <a:ext cx="1052512" cy="62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PAHO logo 110years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8340" y="6234121"/>
            <a:ext cx="1052512" cy="62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4"/>
          <p:cNvSpPr>
            <a:spLocks noGrp="1"/>
          </p:cNvSpPr>
          <p:nvPr>
            <p:ph type="title"/>
          </p:nvPr>
        </p:nvSpPr>
        <p:spPr bwMode="auto">
          <a:xfrm>
            <a:off x="593726" y="274638"/>
            <a:ext cx="1069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title style</a:t>
            </a:r>
            <a:endParaRPr lang="en-GB" altLang="pt-BR" smtClean="0"/>
          </a:p>
        </p:txBody>
      </p:sp>
      <p:sp>
        <p:nvSpPr>
          <p:cNvPr id="4101" name="Rectangle 5"/>
          <p:cNvSpPr>
            <a:spLocks noGrp="1"/>
          </p:cNvSpPr>
          <p:nvPr>
            <p:ph type="body" idx="1"/>
          </p:nvPr>
        </p:nvSpPr>
        <p:spPr bwMode="auto">
          <a:xfrm>
            <a:off x="593726" y="1600204"/>
            <a:ext cx="1069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  <a:endParaRPr lang="en-GB" altLang="pt-BR" smtClean="0"/>
          </a:p>
        </p:txBody>
      </p:sp>
      <p:sp>
        <p:nvSpPr>
          <p:cNvPr id="4102" name="Rectangle 6"/>
          <p:cNvSpPr>
            <a:spLocks noGrp="1"/>
          </p:cNvSpPr>
          <p:nvPr>
            <p:ph type="dt" sz="half" idx="2"/>
          </p:nvPr>
        </p:nvSpPr>
        <p:spPr bwMode="auto">
          <a:xfrm>
            <a:off x="593725" y="6356358"/>
            <a:ext cx="27717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+mn-lt"/>
                <a:cs typeface="Arial" pitchFamily="34" charset="0"/>
              </a:defRPr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4103" name="Rectangle 7"/>
          <p:cNvSpPr>
            <a:spLocks noGrp="1"/>
          </p:cNvSpPr>
          <p:nvPr>
            <p:ph type="ftr" sz="quarter" idx="3"/>
          </p:nvPr>
        </p:nvSpPr>
        <p:spPr bwMode="auto">
          <a:xfrm>
            <a:off x="4059239" y="6356358"/>
            <a:ext cx="3762374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endParaRPr lang="en-GB" altLang="pt-BR"/>
          </a:p>
        </p:txBody>
      </p:sp>
      <p:sp>
        <p:nvSpPr>
          <p:cNvPr id="4104" name="Rectangle 8"/>
          <p:cNvSpPr>
            <a:spLocks noGrp="1"/>
          </p:cNvSpPr>
          <p:nvPr>
            <p:ph type="sldNum" sz="quarter" idx="4"/>
          </p:nvPr>
        </p:nvSpPr>
        <p:spPr bwMode="auto">
          <a:xfrm>
            <a:off x="8515351" y="6356358"/>
            <a:ext cx="27717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latin typeface="+mn-lt"/>
                <a:cs typeface="Arial" pitchFamily="34" charset="0"/>
              </a:defRPr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69487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PAHO logo 110years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8340" y="6234121"/>
            <a:ext cx="1052512" cy="62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PAHO logo 110years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8340" y="6234121"/>
            <a:ext cx="1052512" cy="62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Rectangle 4"/>
          <p:cNvSpPr>
            <a:spLocks noGrp="1"/>
          </p:cNvSpPr>
          <p:nvPr>
            <p:ph type="title"/>
          </p:nvPr>
        </p:nvSpPr>
        <p:spPr bwMode="auto">
          <a:xfrm>
            <a:off x="593726" y="274638"/>
            <a:ext cx="1069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title style</a:t>
            </a:r>
            <a:endParaRPr lang="en-GB" altLang="pt-BR" smtClean="0"/>
          </a:p>
        </p:txBody>
      </p:sp>
      <p:sp>
        <p:nvSpPr>
          <p:cNvPr id="5125" name="Rectangle 5"/>
          <p:cNvSpPr>
            <a:spLocks noGrp="1"/>
          </p:cNvSpPr>
          <p:nvPr>
            <p:ph type="body" idx="1"/>
          </p:nvPr>
        </p:nvSpPr>
        <p:spPr bwMode="auto">
          <a:xfrm>
            <a:off x="593726" y="1600204"/>
            <a:ext cx="1069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  <a:endParaRPr lang="en-GB" altLang="pt-BR" smtClean="0"/>
          </a:p>
        </p:txBody>
      </p:sp>
      <p:sp>
        <p:nvSpPr>
          <p:cNvPr id="5126" name="Rectangle 6"/>
          <p:cNvSpPr>
            <a:spLocks noGrp="1"/>
          </p:cNvSpPr>
          <p:nvPr>
            <p:ph type="dt" sz="half" idx="2"/>
          </p:nvPr>
        </p:nvSpPr>
        <p:spPr bwMode="auto">
          <a:xfrm>
            <a:off x="593725" y="6356358"/>
            <a:ext cx="27717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+mn-lt"/>
                <a:cs typeface="Arial" pitchFamily="34" charset="0"/>
              </a:defRPr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5127" name="Rectangle 7"/>
          <p:cNvSpPr>
            <a:spLocks noGrp="1"/>
          </p:cNvSpPr>
          <p:nvPr>
            <p:ph type="ftr" sz="quarter" idx="3"/>
          </p:nvPr>
        </p:nvSpPr>
        <p:spPr bwMode="auto">
          <a:xfrm>
            <a:off x="4059239" y="6356358"/>
            <a:ext cx="3762374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endParaRPr lang="en-GB" altLang="pt-BR"/>
          </a:p>
        </p:txBody>
      </p:sp>
      <p:sp>
        <p:nvSpPr>
          <p:cNvPr id="5128" name="Rectangle 8"/>
          <p:cNvSpPr>
            <a:spLocks noGrp="1"/>
          </p:cNvSpPr>
          <p:nvPr>
            <p:ph type="sldNum" sz="quarter" idx="4"/>
          </p:nvPr>
        </p:nvSpPr>
        <p:spPr bwMode="auto">
          <a:xfrm>
            <a:off x="8515351" y="6356358"/>
            <a:ext cx="27717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latin typeface="+mn-lt"/>
                <a:cs typeface="Arial" pitchFamily="34" charset="0"/>
              </a:defRPr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54441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PAHO logo 110years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8340" y="6234121"/>
            <a:ext cx="1052512" cy="62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PAHO logo 110years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8340" y="6234121"/>
            <a:ext cx="1052512" cy="62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Rectangle 4"/>
          <p:cNvSpPr>
            <a:spLocks noGrp="1"/>
          </p:cNvSpPr>
          <p:nvPr>
            <p:ph type="title"/>
          </p:nvPr>
        </p:nvSpPr>
        <p:spPr bwMode="auto">
          <a:xfrm>
            <a:off x="593726" y="274638"/>
            <a:ext cx="1069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title style</a:t>
            </a:r>
            <a:endParaRPr lang="en-GB" altLang="pt-BR" smtClean="0"/>
          </a:p>
        </p:txBody>
      </p:sp>
      <p:sp>
        <p:nvSpPr>
          <p:cNvPr id="6149" name="Rectangle 5"/>
          <p:cNvSpPr>
            <a:spLocks noGrp="1"/>
          </p:cNvSpPr>
          <p:nvPr>
            <p:ph type="body" idx="1"/>
          </p:nvPr>
        </p:nvSpPr>
        <p:spPr bwMode="auto">
          <a:xfrm>
            <a:off x="593726" y="1600204"/>
            <a:ext cx="1069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  <a:endParaRPr lang="en-GB" altLang="pt-BR" smtClean="0"/>
          </a:p>
        </p:txBody>
      </p:sp>
      <p:sp>
        <p:nvSpPr>
          <p:cNvPr id="6150" name="Rectangle 6"/>
          <p:cNvSpPr>
            <a:spLocks noGrp="1"/>
          </p:cNvSpPr>
          <p:nvPr>
            <p:ph type="dt" sz="half" idx="2"/>
          </p:nvPr>
        </p:nvSpPr>
        <p:spPr bwMode="auto">
          <a:xfrm>
            <a:off x="593725" y="6356358"/>
            <a:ext cx="27717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+mn-lt"/>
                <a:cs typeface="Arial" pitchFamily="34" charset="0"/>
              </a:defRPr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6151" name="Rectangle 7"/>
          <p:cNvSpPr>
            <a:spLocks noGrp="1"/>
          </p:cNvSpPr>
          <p:nvPr>
            <p:ph type="ftr" sz="quarter" idx="3"/>
          </p:nvPr>
        </p:nvSpPr>
        <p:spPr bwMode="auto">
          <a:xfrm>
            <a:off x="4059239" y="6356358"/>
            <a:ext cx="3762374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endParaRPr lang="en-GB" altLang="pt-BR"/>
          </a:p>
        </p:txBody>
      </p:sp>
      <p:sp>
        <p:nvSpPr>
          <p:cNvPr id="6152" name="Rectangle 8"/>
          <p:cNvSpPr>
            <a:spLocks noGrp="1"/>
          </p:cNvSpPr>
          <p:nvPr>
            <p:ph type="sldNum" sz="quarter" idx="4"/>
          </p:nvPr>
        </p:nvSpPr>
        <p:spPr bwMode="auto">
          <a:xfrm>
            <a:off x="8515351" y="6356358"/>
            <a:ext cx="27717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latin typeface="+mn-lt"/>
                <a:cs typeface="Arial" pitchFamily="34" charset="0"/>
              </a:defRPr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368810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PAHO logo 110years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8340" y="6234121"/>
            <a:ext cx="1052512" cy="62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PAHO logo 110years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8340" y="6234121"/>
            <a:ext cx="1052512" cy="62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Rectangle 4"/>
          <p:cNvSpPr>
            <a:spLocks noGrp="1"/>
          </p:cNvSpPr>
          <p:nvPr>
            <p:ph type="title"/>
          </p:nvPr>
        </p:nvSpPr>
        <p:spPr bwMode="auto">
          <a:xfrm>
            <a:off x="593726" y="274638"/>
            <a:ext cx="1069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title style</a:t>
            </a:r>
            <a:endParaRPr lang="en-GB" altLang="pt-BR" smtClean="0"/>
          </a:p>
        </p:txBody>
      </p:sp>
      <p:sp>
        <p:nvSpPr>
          <p:cNvPr id="7173" name="Rectangle 5"/>
          <p:cNvSpPr>
            <a:spLocks noGrp="1"/>
          </p:cNvSpPr>
          <p:nvPr>
            <p:ph type="body" idx="1"/>
          </p:nvPr>
        </p:nvSpPr>
        <p:spPr bwMode="auto">
          <a:xfrm>
            <a:off x="593726" y="1600204"/>
            <a:ext cx="1069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  <a:endParaRPr lang="en-GB" altLang="pt-BR" smtClean="0"/>
          </a:p>
        </p:txBody>
      </p:sp>
      <p:sp>
        <p:nvSpPr>
          <p:cNvPr id="7174" name="Rectangle 6"/>
          <p:cNvSpPr>
            <a:spLocks noGrp="1"/>
          </p:cNvSpPr>
          <p:nvPr>
            <p:ph type="dt" sz="half" idx="2"/>
          </p:nvPr>
        </p:nvSpPr>
        <p:spPr bwMode="auto">
          <a:xfrm>
            <a:off x="593725" y="6356358"/>
            <a:ext cx="27717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+mn-lt"/>
                <a:cs typeface="Arial" pitchFamily="34" charset="0"/>
              </a:defRPr>
            </a:lvl1pPr>
          </a:lstStyle>
          <a:p>
            <a:r>
              <a:rPr lang="en-US" altLang="pt-BR"/>
              <a:t>24/02/2016</a:t>
            </a:r>
          </a:p>
        </p:txBody>
      </p:sp>
      <p:sp>
        <p:nvSpPr>
          <p:cNvPr id="7175" name="Rectangle 7"/>
          <p:cNvSpPr>
            <a:spLocks noGrp="1"/>
          </p:cNvSpPr>
          <p:nvPr>
            <p:ph type="ftr" sz="quarter" idx="3"/>
          </p:nvPr>
        </p:nvSpPr>
        <p:spPr bwMode="auto">
          <a:xfrm>
            <a:off x="4059239" y="6356358"/>
            <a:ext cx="3762374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endParaRPr lang="en-GB" altLang="pt-BR"/>
          </a:p>
        </p:txBody>
      </p:sp>
      <p:sp>
        <p:nvSpPr>
          <p:cNvPr id="7176" name="Rectangle 8"/>
          <p:cNvSpPr>
            <a:spLocks noGrp="1"/>
          </p:cNvSpPr>
          <p:nvPr>
            <p:ph type="sldNum" sz="quarter" idx="4"/>
          </p:nvPr>
        </p:nvSpPr>
        <p:spPr bwMode="auto">
          <a:xfrm>
            <a:off x="8515351" y="6356358"/>
            <a:ext cx="27717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latin typeface="+mn-lt"/>
                <a:cs typeface="Arial" pitchFamily="34" charset="0"/>
              </a:defRPr>
            </a:lvl1pPr>
          </a:lstStyle>
          <a:p>
            <a:r>
              <a:rPr lang="en-US" altLang="pt-BR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311793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45" y="0"/>
            <a:ext cx="10692765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4045" y="1600206"/>
            <a:ext cx="10692765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78666" y="6265568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t>Título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t> de la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t>presentación</a:t>
            </a: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94043" y="6265568"/>
            <a:ext cx="610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63D5E1-D8F5-4F00-A381-D556923092B8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832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hf hdr="0" dt="0"/>
  <p:txStyles>
    <p:titleStyle>
      <a:lvl1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ＭＳ Ｐゴシック" charset="0"/>
          <a:cs typeface="ＭＳ Ｐゴシック" charset="0"/>
        </a:defRPr>
      </a:lvl1pPr>
      <a:lvl2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2pPr>
      <a:lvl3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3pPr>
      <a:lvl4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4pPr>
      <a:lvl5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Courier New" charset="0"/>
        <a:buChar char="o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Courier New" charset="0"/>
        <a:buChar char="o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43" y="0"/>
            <a:ext cx="10692765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4043" y="1600201"/>
            <a:ext cx="10692765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78666" y="6265560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t>Título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t> de la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t>presentación</a:t>
            </a: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94043" y="6265560"/>
            <a:ext cx="610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63D5E1-D8F5-4F00-A381-D556923092B8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35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hf hdr="0" dt="0"/>
  <p:txStyles>
    <p:titleStyle>
      <a:lvl1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ＭＳ Ｐゴシック" charset="0"/>
          <a:cs typeface="ＭＳ Ｐゴシック" charset="0"/>
        </a:defRPr>
      </a:lvl1pPr>
      <a:lvl2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2pPr>
      <a:lvl3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3pPr>
      <a:lvl4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4pPr>
      <a:lvl5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Courier New" charset="0"/>
        <a:buChar char="o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Courier New" charset="0"/>
        <a:buChar char="o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9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9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microsoft.com/office/2007/relationships/diagramDrawing" Target="../diagrams/drawin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4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10.png"/><Relationship Id="rId4" Type="http://schemas.openxmlformats.org/officeDocument/2006/relationships/image" Target="../media/image20.gif"/><Relationship Id="rId9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6.png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10.png"/><Relationship Id="rId4" Type="http://schemas.openxmlformats.org/officeDocument/2006/relationships/image" Target="../media/image27.jpeg"/><Relationship Id="rId9" Type="http://schemas.openxmlformats.org/officeDocument/2006/relationships/image" Target="../media/image3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942" y="0"/>
            <a:ext cx="11872913" cy="68580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0" tIns="45486" rIns="90970" bIns="45486"/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600" b="1">
              <a:cs typeface="Arial" pitchFamily="34" charset="0"/>
            </a:endParaRPr>
          </a:p>
        </p:txBody>
      </p:sp>
      <p:pic>
        <p:nvPicPr>
          <p:cNvPr id="8195" name="Picture 2" descr="Back to PA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7" y="-136525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Back to PA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12" descr="http://blogs.elpais.com/.a/6a00d8341bfb1653ef0167605d5e5c970b-320w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40450" cy="687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156328" y="2836863"/>
            <a:ext cx="54006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pt-BR" sz="2800" b="1" dirty="0">
                <a:cs typeface="Arial" pitchFamily="34" charset="0"/>
              </a:rPr>
              <a:t>La Agenda 2030 para el Desarrollo Sostenible</a:t>
            </a:r>
            <a:r>
              <a:rPr lang="es-ES_tradnl" altLang="pt-BR" dirty="0"/>
              <a:t> </a:t>
            </a:r>
            <a:r>
              <a:rPr lang="en-US" altLang="en-US" sz="2800" b="1" dirty="0">
                <a:solidFill>
                  <a:schemeClr val="bg1"/>
                </a:solidFill>
              </a:rPr>
              <a:t>| </a:t>
            </a:r>
            <a:r>
              <a:rPr lang="es-ES_tradnl" altLang="pt-BR" sz="2800" b="1" dirty="0" smtClean="0">
                <a:solidFill>
                  <a:schemeClr val="bg1"/>
                </a:solidFill>
                <a:cs typeface="Arial" pitchFamily="34" charset="0"/>
              </a:rPr>
              <a:t>Reflexiones de</a:t>
            </a:r>
            <a:r>
              <a:rPr lang="es-ES_tradnl" altLang="pt-BR" b="1" dirty="0" smtClean="0"/>
              <a:t> </a:t>
            </a:r>
            <a:r>
              <a:rPr lang="es-ES_tradnl" altLang="pt-BR" sz="2800" b="1" dirty="0">
                <a:solidFill>
                  <a:schemeClr val="bg1"/>
                </a:solidFill>
                <a:cs typeface="Arial" pitchFamily="34" charset="0"/>
              </a:rPr>
              <a:t>la Región de las Américas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6300789" y="4221171"/>
            <a:ext cx="4392612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 b="1" dirty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 b="1" dirty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 b="1" dirty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 b="1" dirty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pt-BR" sz="1800" b="1" dirty="0" smtClean="0">
                <a:solidFill>
                  <a:schemeClr val="bg1"/>
                </a:solidFill>
                <a:cs typeface="Arial" pitchFamily="34" charset="0"/>
              </a:rPr>
              <a:t>Marcelo </a:t>
            </a:r>
            <a:r>
              <a:rPr lang="es-ES_tradnl" altLang="pt-BR" sz="1800" b="1" dirty="0" err="1" smtClean="0">
                <a:solidFill>
                  <a:schemeClr val="bg1"/>
                </a:solidFill>
                <a:cs typeface="Arial" pitchFamily="34" charset="0"/>
              </a:rPr>
              <a:t>Korc</a:t>
            </a:r>
            <a:r>
              <a:rPr lang="es-ES_tradnl" altLang="pt-BR" sz="1800" b="1" dirty="0" smtClean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s-ES_tradnl" altLang="pt-BR" sz="1800" b="1" dirty="0" err="1" smtClean="0">
                <a:solidFill>
                  <a:schemeClr val="bg1"/>
                </a:solidFill>
                <a:cs typeface="Arial" pitchFamily="34" charset="0"/>
              </a:rPr>
              <a:t>Ph.D</a:t>
            </a:r>
            <a:r>
              <a:rPr lang="es-ES_tradnl" altLang="pt-BR" sz="1800" b="1" dirty="0" smtClean="0">
                <a:solidFill>
                  <a:schemeClr val="bg1"/>
                </a:solidFill>
                <a:cs typeface="Arial" pitchFamily="34" charset="0"/>
              </a:rPr>
              <a:t>., MPH</a:t>
            </a:r>
            <a:endParaRPr lang="es-ES_tradnl" altLang="pt-BR" sz="1800" b="1" dirty="0">
              <a:solidFill>
                <a:schemeClr val="bg1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pt-BR" sz="1600" b="1" dirty="0" smtClean="0">
                <a:solidFill>
                  <a:schemeClr val="bg1"/>
                </a:solidFill>
                <a:cs typeface="Arial" pitchFamily="34" charset="0"/>
              </a:rPr>
              <a:t>Asesor, </a:t>
            </a:r>
            <a:r>
              <a:rPr lang="es-ES_tradnl" altLang="pt-BR" sz="1600" b="1" dirty="0">
                <a:solidFill>
                  <a:schemeClr val="bg1"/>
                </a:solidFill>
                <a:cs typeface="Arial" pitchFamily="34" charset="0"/>
              </a:rPr>
              <a:t>Programa Especial de Desarrollo </a:t>
            </a:r>
            <a:r>
              <a:rPr lang="es-ES_tradnl" altLang="pt-BR" sz="1600" b="1" dirty="0" smtClean="0">
                <a:solidFill>
                  <a:schemeClr val="bg1"/>
                </a:solidFill>
                <a:cs typeface="Arial" pitchFamily="34" charset="0"/>
              </a:rPr>
              <a:t>Sostenible</a:t>
            </a:r>
            <a:r>
              <a:rPr lang="es-ES_tradnl" altLang="pt-BR" sz="1600" dirty="0" smtClean="0"/>
              <a:t> </a:t>
            </a:r>
            <a:r>
              <a:rPr lang="es-ES_tradnl" altLang="pt-BR" sz="1600" b="1" dirty="0">
                <a:solidFill>
                  <a:schemeClr val="bg1"/>
                </a:solidFill>
                <a:cs typeface="Arial" pitchFamily="34" charset="0"/>
              </a:rPr>
              <a:t>y </a:t>
            </a:r>
            <a:r>
              <a:rPr lang="es-ES_tradnl" altLang="pt-BR" sz="1600" b="1" dirty="0" smtClean="0">
                <a:solidFill>
                  <a:schemeClr val="bg1"/>
                </a:solidFill>
                <a:cs typeface="Arial" pitchFamily="34" charset="0"/>
              </a:rPr>
              <a:t>Equidad </a:t>
            </a:r>
            <a:r>
              <a:rPr lang="es-ES_tradnl" altLang="pt-BR" sz="1600" b="1" dirty="0">
                <a:solidFill>
                  <a:schemeClr val="bg1"/>
                </a:solidFill>
                <a:cs typeface="Arial" pitchFamily="34" charset="0"/>
              </a:rPr>
              <a:t>en </a:t>
            </a:r>
            <a:r>
              <a:rPr lang="es-ES_tradnl" altLang="pt-BR" sz="1600" b="1" dirty="0" smtClean="0">
                <a:solidFill>
                  <a:schemeClr val="bg1"/>
                </a:solidFill>
                <a:cs typeface="Arial" pitchFamily="34" charset="0"/>
              </a:rPr>
              <a:t>Salud</a:t>
            </a:r>
            <a:r>
              <a:rPr lang="es-ES_tradnl" altLang="pt-BR" sz="1600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es-ES_tradnl" altLang="pt-BR" sz="1600" dirty="0">
                <a:solidFill>
                  <a:schemeClr val="bg1"/>
                </a:solidFill>
                <a:cs typeface="Arial" pitchFamily="34" charset="0"/>
              </a:rPr>
            </a:br>
            <a:endParaRPr lang="es-ES_tradnl" altLang="pt-BR" sz="1600" b="1" dirty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pt-BR" sz="1600" b="1" dirty="0" smtClean="0">
                <a:cs typeface="Arial" pitchFamily="34" charset="0"/>
              </a:rPr>
              <a:t>San José, Costa Rica, Septiembre </a:t>
            </a:r>
            <a:r>
              <a:rPr lang="es-ES_tradnl" altLang="pt-BR" sz="1600" b="1" dirty="0">
                <a:cs typeface="Arial" pitchFamily="34" charset="0"/>
              </a:rPr>
              <a:t>del 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865" y="2636917"/>
            <a:ext cx="2096585" cy="196554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5265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"/>
          <p:cNvSpPr/>
          <p:nvPr/>
        </p:nvSpPr>
        <p:spPr>
          <a:xfrm>
            <a:off x="4427538" y="1989138"/>
            <a:ext cx="3001962" cy="4337050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0"/>
            <a:ext cx="11880850" cy="18002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0" tIns="45486" rIns="90970" bIns="45486"/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600" b="1">
              <a:cs typeface="Arial" pitchFamily="34" charset="0"/>
            </a:endParaRPr>
          </a:p>
        </p:txBody>
      </p:sp>
      <p:sp>
        <p:nvSpPr>
          <p:cNvPr id="17412" name="Rectangle 4"/>
          <p:cNvSpPr>
            <a:spLocks noGrp="1"/>
          </p:cNvSpPr>
          <p:nvPr>
            <p:ph type="title" idx="4294967295"/>
          </p:nvPr>
        </p:nvSpPr>
        <p:spPr>
          <a:xfrm>
            <a:off x="323851" y="-26988"/>
            <a:ext cx="6553200" cy="1728788"/>
          </a:xfrm>
        </p:spPr>
        <p:txBody>
          <a:bodyPr/>
          <a:lstStyle/>
          <a:p>
            <a:pPr algn="l"/>
            <a:r>
              <a:rPr lang="es-ES_tradnl" altLang="pt-BR" sz="3600" b="1" dirty="0">
                <a:solidFill>
                  <a:schemeClr val="bg1"/>
                </a:solidFill>
              </a:rPr>
              <a:t>Ejecución de la visión: </a:t>
            </a:r>
            <a:br>
              <a:rPr lang="es-ES_tradnl" altLang="pt-BR" sz="3600" b="1" dirty="0">
                <a:solidFill>
                  <a:schemeClr val="bg1"/>
                </a:solidFill>
              </a:rPr>
            </a:br>
            <a:r>
              <a:rPr lang="es-ES_tradnl" altLang="pt-BR" sz="2800" b="1" dirty="0" smtClean="0">
                <a:solidFill>
                  <a:schemeClr val="bg1"/>
                </a:solidFill>
              </a:rPr>
              <a:t>Publicación de documentos </a:t>
            </a:r>
            <a:r>
              <a:rPr lang="es-ES_tradnl" altLang="pt-BR" sz="2800" b="1" dirty="0">
                <a:solidFill>
                  <a:schemeClr val="bg1"/>
                </a:solidFill>
              </a:rPr>
              <a:t>clave</a:t>
            </a:r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1908179" y="1989142"/>
            <a:ext cx="4032251" cy="3906837"/>
          </a:xfrm>
          <a:prstGeom prst="ellipse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6000" rIns="0" bIns="3600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GB" altLang="pt-BR" sz="1400">
              <a:solidFill>
                <a:srgbClr val="002060"/>
              </a:solidFill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844086" y="2708279"/>
            <a:ext cx="18145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</a:pPr>
            <a:r>
              <a:rPr lang="es-ES_tradnl" altLang="pt-BR" sz="2000" b="1" dirty="0" smtClean="0">
                <a:solidFill>
                  <a:schemeClr val="bg1"/>
                </a:solidFill>
                <a:cs typeface="Arial" pitchFamily="34" charset="0"/>
              </a:rPr>
              <a:t>53.</a:t>
            </a:r>
            <a:r>
              <a:rPr lang="es-ES_tradnl" altLang="pt-BR" sz="2000" b="1" baseline="30000" dirty="0" smtClean="0">
                <a:solidFill>
                  <a:schemeClr val="bg1"/>
                </a:solidFill>
                <a:cs typeface="Arial" pitchFamily="34" charset="0"/>
              </a:rPr>
              <a:t>o</a:t>
            </a:r>
            <a:r>
              <a:rPr lang="es-ES_tradnl" altLang="pt-B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s-ES_tradnl" altLang="pt-BR" sz="2000" b="1" dirty="0">
                <a:solidFill>
                  <a:schemeClr val="bg1"/>
                </a:solidFill>
                <a:cs typeface="Arial" pitchFamily="34" charset="0"/>
              </a:rPr>
              <a:t>Consejo Directivo de la </a:t>
            </a:r>
            <a:r>
              <a:rPr lang="es-ES_tradnl" altLang="pt-BR" sz="2000" b="1" dirty="0" smtClean="0">
                <a:solidFill>
                  <a:schemeClr val="bg1"/>
                </a:solidFill>
                <a:cs typeface="Arial" pitchFamily="34" charset="0"/>
              </a:rPr>
              <a:t>OPS (2014)</a:t>
            </a:r>
            <a:endParaRPr lang="es-ES_tradnl" altLang="pt-BR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416" name="Group 8"/>
          <p:cNvGrpSpPr>
            <a:grpSpLocks/>
          </p:cNvGrpSpPr>
          <p:nvPr/>
        </p:nvGrpSpPr>
        <p:grpSpPr bwMode="auto">
          <a:xfrm>
            <a:off x="6227764" y="1844675"/>
            <a:ext cx="1866899" cy="4484688"/>
            <a:chOff x="39109" y="33269"/>
            <a:chExt cx="25899" cy="64619"/>
          </a:xfrm>
        </p:grpSpPr>
        <p:sp>
          <p:nvSpPr>
            <p:cNvPr id="17422" name="Oval 14"/>
            <p:cNvSpPr>
              <a:spLocks noChangeArrowheads="1"/>
            </p:cNvSpPr>
            <p:nvPr/>
          </p:nvSpPr>
          <p:spPr bwMode="auto">
            <a:xfrm>
              <a:off x="39109" y="33269"/>
              <a:ext cx="18679" cy="19633"/>
            </a:xfrm>
            <a:prstGeom prst="ellipse">
              <a:avLst/>
            </a:prstGeom>
            <a:solidFill>
              <a:srgbClr val="0033CC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pt-BR" sz="1800">
                <a:cs typeface="Arial" pitchFamily="34" charset="0"/>
              </a:endParaRPr>
            </a:p>
          </p:txBody>
        </p:sp>
        <p:sp>
          <p:nvSpPr>
            <p:cNvPr id="17423" name="Oval 15"/>
            <p:cNvSpPr>
              <a:spLocks noChangeArrowheads="1"/>
            </p:cNvSpPr>
            <p:nvPr/>
          </p:nvSpPr>
          <p:spPr bwMode="auto">
            <a:xfrm>
              <a:off x="46328" y="55605"/>
              <a:ext cx="18680" cy="19633"/>
            </a:xfrm>
            <a:prstGeom prst="ellipse">
              <a:avLst/>
            </a:prstGeom>
            <a:solidFill>
              <a:srgbClr val="0033CC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pt-BR" sz="1800">
                <a:cs typeface="Arial" pitchFamily="34" charset="0"/>
              </a:endParaRPr>
            </a:p>
          </p:txBody>
        </p:sp>
        <p:sp>
          <p:nvSpPr>
            <p:cNvPr id="17424" name="Oval 16"/>
            <p:cNvSpPr>
              <a:spLocks noChangeArrowheads="1"/>
            </p:cNvSpPr>
            <p:nvPr/>
          </p:nvSpPr>
          <p:spPr bwMode="auto">
            <a:xfrm>
              <a:off x="39109" y="78256"/>
              <a:ext cx="18679" cy="19632"/>
            </a:xfrm>
            <a:prstGeom prst="ellipse">
              <a:avLst/>
            </a:prstGeom>
            <a:solidFill>
              <a:srgbClr val="0033CC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pt-BR" sz="1800">
                <a:cs typeface="Arial" pitchFamily="34" charset="0"/>
              </a:endParaRPr>
            </a:p>
          </p:txBody>
        </p:sp>
        <p:sp>
          <p:nvSpPr>
            <p:cNvPr id="17425" name="Text Box 17"/>
            <p:cNvSpPr txBox="1">
              <a:spLocks noChangeArrowheads="1"/>
            </p:cNvSpPr>
            <p:nvPr/>
          </p:nvSpPr>
          <p:spPr bwMode="auto">
            <a:xfrm>
              <a:off x="43881" y="36173"/>
              <a:ext cx="9135" cy="16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pt-BR" sz="6000" b="1">
                  <a:solidFill>
                    <a:schemeClr val="bg1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17426" name="Text Box 18"/>
            <p:cNvSpPr txBox="1">
              <a:spLocks noChangeArrowheads="1"/>
            </p:cNvSpPr>
            <p:nvPr/>
          </p:nvSpPr>
          <p:spPr bwMode="auto">
            <a:xfrm>
              <a:off x="51101" y="57899"/>
              <a:ext cx="9134" cy="16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pt-BR" sz="6000" b="1">
                  <a:solidFill>
                    <a:schemeClr val="bg1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17427" name="Text Box 19"/>
            <p:cNvSpPr txBox="1">
              <a:spLocks noChangeArrowheads="1"/>
            </p:cNvSpPr>
            <p:nvPr/>
          </p:nvSpPr>
          <p:spPr bwMode="auto">
            <a:xfrm>
              <a:off x="43881" y="81261"/>
              <a:ext cx="9135" cy="16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pt-BR" sz="6000" b="1">
                  <a:solidFill>
                    <a:schemeClr val="bg1"/>
                  </a:solidFill>
                  <a:cs typeface="Arial" pitchFamily="34" charset="0"/>
                </a:rPr>
                <a:t>3</a:t>
              </a:r>
            </a:p>
          </p:txBody>
        </p:sp>
      </p:grp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7577138" y="2165354"/>
            <a:ext cx="29702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pt-BR" sz="1600" b="1" dirty="0" smtClean="0">
                <a:cs typeface="Arial" pitchFamily="34" charset="0"/>
              </a:rPr>
              <a:t>Primera iniciativa para brindar </a:t>
            </a:r>
            <a:r>
              <a:rPr lang="es-ES_tradnl" altLang="pt-BR" sz="1600" b="1" dirty="0">
                <a:cs typeface="Arial" pitchFamily="34" charset="0"/>
              </a:rPr>
              <a:t>apoyo a la aplicación de </a:t>
            </a:r>
            <a:r>
              <a:rPr lang="es-ES_tradnl" altLang="pt-BR" sz="1600" b="1" dirty="0" smtClean="0">
                <a:cs typeface="Arial" pitchFamily="34" charset="0"/>
              </a:rPr>
              <a:t>los ODS</a:t>
            </a:r>
            <a:r>
              <a:rPr lang="es-ES_tradnl" altLang="pt-BR" sz="1600" b="1" dirty="0">
                <a:cs typeface="Arial" pitchFamily="34" charset="0"/>
              </a:rPr>
              <a:t>, especialmente </a:t>
            </a:r>
            <a:r>
              <a:rPr lang="es-ES_tradnl" altLang="pt-BR" sz="1600" b="1" dirty="0" smtClean="0">
                <a:cs typeface="Arial" pitchFamily="34" charset="0"/>
              </a:rPr>
              <a:t>el ODS </a:t>
            </a:r>
            <a:r>
              <a:rPr lang="es-ES_tradnl" altLang="pt-BR" sz="1600" b="1" dirty="0">
                <a:cs typeface="Arial" pitchFamily="34" charset="0"/>
              </a:rPr>
              <a:t>3</a:t>
            </a:r>
            <a:endParaRPr lang="en-GB" altLang="pt-BR" sz="1600" b="1" dirty="0">
              <a:cs typeface="Arial" pitchFamily="34" charset="0"/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8172451" y="3644901"/>
            <a:ext cx="29702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pt-BR" sz="1600" b="1" dirty="0">
                <a:cs typeface="Arial" pitchFamily="34" charset="0"/>
              </a:rPr>
              <a:t>Compara las metas de </a:t>
            </a:r>
            <a:r>
              <a:rPr lang="es-ES_tradnl" altLang="pt-BR" sz="1600" b="1" dirty="0" smtClean="0">
                <a:cs typeface="Arial" pitchFamily="34" charset="0"/>
              </a:rPr>
              <a:t>los ODS </a:t>
            </a:r>
            <a:r>
              <a:rPr lang="es-ES_tradnl" altLang="pt-BR" sz="1600" b="1" dirty="0">
                <a:cs typeface="Arial" pitchFamily="34" charset="0"/>
              </a:rPr>
              <a:t>con las</a:t>
            </a:r>
            <a:r>
              <a:rPr lang="es-ES_tradnl" altLang="pt-BR" sz="1600" dirty="0"/>
              <a:t> </a:t>
            </a:r>
            <a:r>
              <a:rPr lang="es-ES_tradnl" altLang="pt-BR" sz="1600" b="1" dirty="0">
                <a:cs typeface="Arial" pitchFamily="34" charset="0"/>
              </a:rPr>
              <a:t>políticas y </a:t>
            </a:r>
            <a:r>
              <a:rPr lang="es-ES_tradnl" altLang="pt-BR" sz="1600" b="1" dirty="0" smtClean="0">
                <a:cs typeface="Arial" pitchFamily="34" charset="0"/>
              </a:rPr>
              <a:t>los programas actuales en materia de salud de los países</a:t>
            </a:r>
            <a:endParaRPr lang="es-ES_tradnl" altLang="pt-BR" sz="1600" b="1" dirty="0">
              <a:cs typeface="Arial" pitchFamily="34" charset="0"/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2844084" y="3789040"/>
            <a:ext cx="2752726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pt-BR" sz="1400" b="1" dirty="0" smtClean="0">
                <a:solidFill>
                  <a:schemeClr val="bg1"/>
                </a:solidFill>
                <a:cs typeface="Arial" pitchFamily="34" charset="0"/>
              </a:rPr>
              <a:t>Se comparan las </a:t>
            </a:r>
            <a:r>
              <a:rPr lang="es-ES_tradnl" altLang="pt-BR" sz="1400" b="1" dirty="0">
                <a:solidFill>
                  <a:schemeClr val="bg1"/>
                </a:solidFill>
                <a:cs typeface="Arial" pitchFamily="34" charset="0"/>
              </a:rPr>
              <a:t>metas </a:t>
            </a:r>
            <a:r>
              <a:rPr lang="es-ES_tradnl" altLang="pt-BR" sz="1400" b="1" dirty="0" smtClean="0">
                <a:solidFill>
                  <a:schemeClr val="bg1"/>
                </a:solidFill>
                <a:cs typeface="Arial" pitchFamily="34" charset="0"/>
              </a:rPr>
              <a:t>y los indicadores </a:t>
            </a:r>
            <a:r>
              <a:rPr lang="es-ES_tradnl" altLang="pt-BR" sz="1400" b="1" dirty="0">
                <a:solidFill>
                  <a:schemeClr val="bg1"/>
                </a:solidFill>
                <a:cs typeface="Arial" pitchFamily="34" charset="0"/>
              </a:rPr>
              <a:t>de los ODS con las metas </a:t>
            </a:r>
            <a:r>
              <a:rPr lang="es-ES_tradnl" altLang="pt-BR" sz="1400" b="1" dirty="0" smtClean="0">
                <a:solidFill>
                  <a:schemeClr val="bg1"/>
                </a:solidFill>
                <a:cs typeface="Arial" pitchFamily="34" charset="0"/>
              </a:rPr>
              <a:t>y los indicadores </a:t>
            </a:r>
            <a:r>
              <a:rPr lang="es-ES_tradnl" altLang="pt-BR" sz="1400" b="1" dirty="0">
                <a:solidFill>
                  <a:schemeClr val="bg1"/>
                </a:solidFill>
                <a:cs typeface="Arial" pitchFamily="34" charset="0"/>
              </a:rPr>
              <a:t>del Plan Estratégico de la OPS 2014-2019, la Agenda de Salud para las Américas y los mandatos actuales de la OPS. </a:t>
            </a:r>
            <a:endParaRPr lang="en-GB" altLang="pt-B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7740650" y="5445129"/>
            <a:ext cx="29702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pt-BR" sz="1600" b="1" dirty="0" smtClean="0">
                <a:cs typeface="Arial" pitchFamily="34" charset="0"/>
              </a:rPr>
              <a:t>Pone de relieve los mandatos y más importantes y las asociaciones pertinentes</a:t>
            </a:r>
            <a:endParaRPr lang="en-GB" altLang="pt-BR" sz="1600" b="1" dirty="0"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01" y="2476634"/>
            <a:ext cx="2300657" cy="29685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1136" y="5906302"/>
            <a:ext cx="1000052" cy="93754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6138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-26988"/>
            <a:ext cx="5043488" cy="68849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0" tIns="45486" rIns="90970" bIns="45486"/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600" b="1">
              <a:cs typeface="Arial" pitchFamily="34" charset="0"/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type="title" idx="4294967295"/>
          </p:nvPr>
        </p:nvSpPr>
        <p:spPr>
          <a:xfrm>
            <a:off x="231775" y="260350"/>
            <a:ext cx="4465638" cy="1498600"/>
          </a:xfrm>
        </p:spPr>
        <p:txBody>
          <a:bodyPr/>
          <a:lstStyle/>
          <a:p>
            <a:pPr algn="l"/>
            <a:r>
              <a:rPr lang="es-ES_tradnl" altLang="pt-BR" sz="3600" b="1" dirty="0">
                <a:solidFill>
                  <a:schemeClr val="bg1"/>
                </a:solidFill>
              </a:rPr>
              <a:t>Ejecución de la</a:t>
            </a:r>
            <a:r>
              <a:rPr lang="es-ES_tradnl" altLang="pt-BR" dirty="0"/>
              <a:t> </a:t>
            </a:r>
            <a:r>
              <a:rPr lang="es-ES_tradnl" altLang="pt-BR" sz="3600" b="1" dirty="0">
                <a:solidFill>
                  <a:schemeClr val="bg1"/>
                </a:solidFill>
              </a:rPr>
              <a:t>visión: </a:t>
            </a:r>
            <a:br>
              <a:rPr lang="es-ES_tradnl" altLang="pt-BR" sz="3600" b="1" dirty="0">
                <a:solidFill>
                  <a:schemeClr val="bg1"/>
                </a:solidFill>
              </a:rPr>
            </a:br>
            <a:r>
              <a:rPr lang="es-ES_tradnl" altLang="pt-BR" sz="2800" b="1" dirty="0">
                <a:solidFill>
                  <a:schemeClr val="bg1"/>
                </a:solidFill>
              </a:rPr>
              <a:t>Salud en todas las políticas</a:t>
            </a:r>
            <a:endParaRPr lang="en-US" altLang="pt-BR" dirty="0"/>
          </a:p>
        </p:txBody>
      </p:sp>
      <p:sp>
        <p:nvSpPr>
          <p:cNvPr id="19460" name="Rectangle 4"/>
          <p:cNvSpPr>
            <a:spLocks noGrp="1"/>
          </p:cNvSpPr>
          <p:nvPr>
            <p:ph sz="half" idx="4294967295"/>
          </p:nvPr>
        </p:nvSpPr>
        <p:spPr>
          <a:xfrm>
            <a:off x="252413" y="1772816"/>
            <a:ext cx="4248150" cy="3384550"/>
          </a:xfrm>
        </p:spPr>
        <p:txBody>
          <a:bodyPr/>
          <a:lstStyle/>
          <a:p>
            <a:pPr marL="0" indent="0" defTabSz="457200">
              <a:buFont typeface="Arial" pitchFamily="34" charset="0"/>
              <a:buNone/>
            </a:pPr>
            <a:r>
              <a:rPr lang="es-ES_tradnl" altLang="pt-BR" sz="2000" dirty="0" smtClean="0">
                <a:solidFill>
                  <a:schemeClr val="bg1"/>
                </a:solidFill>
                <a:ea typeface="Museo Sans 100"/>
                <a:cs typeface="Calibri" pitchFamily="34" charset="0"/>
              </a:rPr>
              <a:t>“Es un enfoque para las políticas públicas en todos los sectores que de manera sistemática tiene en cuenta las implicaciones en la salud que tienen las decisiones que se toman, busca sinergias y evita impactos perjudiciales para la salud con el fin de mejorar la salud de la población y la equidad en la salud."</a:t>
            </a:r>
            <a:endParaRPr lang="es-ES_tradnl" altLang="pt-BR" sz="2000" dirty="0">
              <a:solidFill>
                <a:schemeClr val="bg1"/>
              </a:solidFill>
              <a:ea typeface="Museo Sans 100"/>
              <a:cs typeface="Calibri" pitchFamily="34" charset="0"/>
            </a:endParaRPr>
          </a:p>
          <a:p>
            <a:pPr marL="0" indent="0" defTabSz="457200"/>
            <a:endParaRPr lang="en-US" altLang="pt-BR" sz="2000" dirty="0">
              <a:solidFill>
                <a:schemeClr val="bg1"/>
              </a:solidFill>
              <a:ea typeface="Museo Sans 100"/>
              <a:cs typeface="Calibri" pitchFamily="34" charset="0"/>
            </a:endParaRPr>
          </a:p>
          <a:p>
            <a:pPr marL="0" indent="0" defTabSz="457200"/>
            <a:endParaRPr lang="en-US" altLang="pt-BR" sz="2800" dirty="0">
              <a:ea typeface="Museo Sans 100"/>
              <a:cs typeface="Calibri" pitchFamily="34" charset="0"/>
            </a:endParaRPr>
          </a:p>
        </p:txBody>
      </p:sp>
      <p:sp>
        <p:nvSpPr>
          <p:cNvPr id="19461" name="AutoShape 5"/>
          <p:cNvSpPr>
            <a:spLocks/>
          </p:cNvSpPr>
          <p:nvPr/>
        </p:nvSpPr>
        <p:spPr bwMode="auto">
          <a:xfrm>
            <a:off x="6335713" y="3094038"/>
            <a:ext cx="5073650" cy="939800"/>
          </a:xfrm>
          <a:custGeom>
            <a:avLst/>
            <a:gdLst>
              <a:gd name="T0" fmla="*/ 0 w 5074827"/>
              <a:gd name="T1" fmla="*/ 156636 h 940310"/>
              <a:gd name="T2" fmla="*/ 156685 w 5074827"/>
              <a:gd name="T3" fmla="*/ 0 h 940310"/>
              <a:gd name="T4" fmla="*/ 4916965 w 5074827"/>
              <a:gd name="T5" fmla="*/ 0 h 940310"/>
              <a:gd name="T6" fmla="*/ 5073650 w 5074827"/>
              <a:gd name="T7" fmla="*/ 156636 h 940310"/>
              <a:gd name="T8" fmla="*/ 5073650 w 5074827"/>
              <a:gd name="T9" fmla="*/ 783164 h 940310"/>
              <a:gd name="T10" fmla="*/ 4916965 w 5074827"/>
              <a:gd name="T11" fmla="*/ 939800 h 940310"/>
              <a:gd name="T12" fmla="*/ 156685 w 5074827"/>
              <a:gd name="T13" fmla="*/ 939800 h 940310"/>
              <a:gd name="T14" fmla="*/ 0 w 5074827"/>
              <a:gd name="T15" fmla="*/ 783164 h 940310"/>
              <a:gd name="T16" fmla="*/ 0 w 5074827"/>
              <a:gd name="T17" fmla="*/ 156636 h 9403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074827"/>
              <a:gd name="T28" fmla="*/ 0 h 940310"/>
              <a:gd name="T29" fmla="*/ 5074827 w 5074827"/>
              <a:gd name="T30" fmla="*/ 940310 h 9403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074827" h="940310">
                <a:moveTo>
                  <a:pt x="0" y="156721"/>
                </a:moveTo>
                <a:cubicBezTo>
                  <a:pt x="0" y="70166"/>
                  <a:pt x="70166" y="0"/>
                  <a:pt x="156721" y="0"/>
                </a:cubicBezTo>
                <a:lnTo>
                  <a:pt x="4918106" y="0"/>
                </a:lnTo>
                <a:cubicBezTo>
                  <a:pt x="5004661" y="0"/>
                  <a:pt x="5074827" y="70166"/>
                  <a:pt x="5074827" y="156721"/>
                </a:cubicBezTo>
                <a:lnTo>
                  <a:pt x="5074827" y="783589"/>
                </a:lnTo>
                <a:cubicBezTo>
                  <a:pt x="5074827" y="870144"/>
                  <a:pt x="5004661" y="940310"/>
                  <a:pt x="4918106" y="940310"/>
                </a:cubicBezTo>
                <a:lnTo>
                  <a:pt x="156721" y="940310"/>
                </a:lnTo>
                <a:cubicBezTo>
                  <a:pt x="70166" y="940310"/>
                  <a:pt x="0" y="870144"/>
                  <a:pt x="0" y="783589"/>
                </a:cubicBezTo>
                <a:lnTo>
                  <a:pt x="0" y="156721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2102" tIns="122102" rIns="122102" bIns="122102" anchor="ctr"/>
          <a:lstStyle>
            <a:lvl1pPr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es-ES_tradnl" altLang="pt-BR" sz="2000" b="1" dirty="0" smtClean="0"/>
              <a:t>Libro blanco</a:t>
            </a:r>
            <a:r>
              <a:rPr lang="es-ES_tradnl" altLang="pt-BR" sz="2000" b="1" dirty="0"/>
              <a:t>:</a:t>
            </a:r>
            <a:r>
              <a:rPr lang="es-ES_tradnl" altLang="pt-BR" dirty="0"/>
              <a:t> </a:t>
            </a:r>
            <a:r>
              <a:rPr lang="es-ES_tradnl" altLang="pt-BR" sz="2000" dirty="0"/>
              <a:t>opciones y oportunidades</a:t>
            </a:r>
          </a:p>
        </p:txBody>
      </p:sp>
      <p:sp>
        <p:nvSpPr>
          <p:cNvPr id="19462" name="AutoShape 6"/>
          <p:cNvSpPr>
            <a:spLocks/>
          </p:cNvSpPr>
          <p:nvPr/>
        </p:nvSpPr>
        <p:spPr bwMode="auto">
          <a:xfrm>
            <a:off x="6335713" y="4145384"/>
            <a:ext cx="5545137" cy="939800"/>
          </a:xfrm>
          <a:custGeom>
            <a:avLst/>
            <a:gdLst>
              <a:gd name="T0" fmla="*/ 0 w 5074827"/>
              <a:gd name="T1" fmla="*/ 156636 h 940310"/>
              <a:gd name="T2" fmla="*/ 156685 w 5074827"/>
              <a:gd name="T3" fmla="*/ 0 h 940310"/>
              <a:gd name="T4" fmla="*/ 4916965 w 5074827"/>
              <a:gd name="T5" fmla="*/ 0 h 940310"/>
              <a:gd name="T6" fmla="*/ 5073650 w 5074827"/>
              <a:gd name="T7" fmla="*/ 156636 h 940310"/>
              <a:gd name="T8" fmla="*/ 5073650 w 5074827"/>
              <a:gd name="T9" fmla="*/ 783164 h 940310"/>
              <a:gd name="T10" fmla="*/ 4916965 w 5074827"/>
              <a:gd name="T11" fmla="*/ 939800 h 940310"/>
              <a:gd name="T12" fmla="*/ 156685 w 5074827"/>
              <a:gd name="T13" fmla="*/ 939800 h 940310"/>
              <a:gd name="T14" fmla="*/ 0 w 5074827"/>
              <a:gd name="T15" fmla="*/ 783164 h 940310"/>
              <a:gd name="T16" fmla="*/ 0 w 5074827"/>
              <a:gd name="T17" fmla="*/ 156636 h 9403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074827"/>
              <a:gd name="T28" fmla="*/ 0 h 940310"/>
              <a:gd name="T29" fmla="*/ 5074827 w 5074827"/>
              <a:gd name="T30" fmla="*/ 940310 h 9403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074827" h="940310">
                <a:moveTo>
                  <a:pt x="0" y="156721"/>
                </a:moveTo>
                <a:cubicBezTo>
                  <a:pt x="0" y="70166"/>
                  <a:pt x="70166" y="0"/>
                  <a:pt x="156721" y="0"/>
                </a:cubicBezTo>
                <a:lnTo>
                  <a:pt x="4918106" y="0"/>
                </a:lnTo>
                <a:cubicBezTo>
                  <a:pt x="5004661" y="0"/>
                  <a:pt x="5074827" y="70166"/>
                  <a:pt x="5074827" y="156721"/>
                </a:cubicBezTo>
                <a:lnTo>
                  <a:pt x="5074827" y="783589"/>
                </a:lnTo>
                <a:cubicBezTo>
                  <a:pt x="5074827" y="870144"/>
                  <a:pt x="5004661" y="940310"/>
                  <a:pt x="4918106" y="940310"/>
                </a:cubicBezTo>
                <a:lnTo>
                  <a:pt x="156721" y="940310"/>
                </a:lnTo>
                <a:cubicBezTo>
                  <a:pt x="70166" y="940310"/>
                  <a:pt x="0" y="870144"/>
                  <a:pt x="0" y="783589"/>
                </a:cubicBezTo>
                <a:lnTo>
                  <a:pt x="0" y="156721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2102" tIns="122102" rIns="122102" bIns="122102" anchor="ctr"/>
          <a:lstStyle>
            <a:lvl1pPr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es-ES_tradnl" altLang="pt-BR" sz="2000" b="1" dirty="0" smtClean="0"/>
              <a:t>Grupo especial y grupo de trabajo sobre la salud en todas las políticas y los ODS: </a:t>
            </a:r>
            <a:r>
              <a:rPr lang="es-ES_tradnl" altLang="pt-BR" sz="2000" dirty="0"/>
              <a:t>n</a:t>
            </a:r>
            <a:r>
              <a:rPr lang="es-ES_tradnl" altLang="pt-BR" sz="2000" dirty="0" smtClean="0"/>
              <a:t>ota </a:t>
            </a:r>
            <a:r>
              <a:rPr lang="es-ES_tradnl" altLang="pt-BR" sz="2000" dirty="0"/>
              <a:t>de referencia y </a:t>
            </a:r>
            <a:r>
              <a:rPr lang="es-ES_tradnl" altLang="pt-BR" sz="2000" dirty="0" smtClean="0"/>
              <a:t>plan </a:t>
            </a:r>
            <a:r>
              <a:rPr lang="es-ES_tradnl" altLang="pt-BR" sz="2000" dirty="0"/>
              <a:t>de </a:t>
            </a:r>
            <a:r>
              <a:rPr lang="es-ES_tradnl" altLang="pt-BR" sz="2000" dirty="0" smtClean="0"/>
              <a:t>trabajo para armonizar la salud en todas las políticas y la agenda de los ODS</a:t>
            </a:r>
            <a:endParaRPr lang="es-ES_tradnl" altLang="pt-BR" sz="2000" dirty="0"/>
          </a:p>
        </p:txBody>
      </p:sp>
      <p:sp>
        <p:nvSpPr>
          <p:cNvPr id="19463" name="AutoShape 7"/>
          <p:cNvSpPr>
            <a:spLocks/>
          </p:cNvSpPr>
          <p:nvPr/>
        </p:nvSpPr>
        <p:spPr bwMode="auto">
          <a:xfrm>
            <a:off x="6335713" y="5297512"/>
            <a:ext cx="5073650" cy="939800"/>
          </a:xfrm>
          <a:custGeom>
            <a:avLst/>
            <a:gdLst>
              <a:gd name="T0" fmla="*/ 0 w 5074827"/>
              <a:gd name="T1" fmla="*/ 156636 h 940310"/>
              <a:gd name="T2" fmla="*/ 156685 w 5074827"/>
              <a:gd name="T3" fmla="*/ 0 h 940310"/>
              <a:gd name="T4" fmla="*/ 4916965 w 5074827"/>
              <a:gd name="T5" fmla="*/ 0 h 940310"/>
              <a:gd name="T6" fmla="*/ 5073650 w 5074827"/>
              <a:gd name="T7" fmla="*/ 156636 h 940310"/>
              <a:gd name="T8" fmla="*/ 5073650 w 5074827"/>
              <a:gd name="T9" fmla="*/ 783164 h 940310"/>
              <a:gd name="T10" fmla="*/ 4916965 w 5074827"/>
              <a:gd name="T11" fmla="*/ 939800 h 940310"/>
              <a:gd name="T12" fmla="*/ 156685 w 5074827"/>
              <a:gd name="T13" fmla="*/ 939800 h 940310"/>
              <a:gd name="T14" fmla="*/ 0 w 5074827"/>
              <a:gd name="T15" fmla="*/ 783164 h 940310"/>
              <a:gd name="T16" fmla="*/ 0 w 5074827"/>
              <a:gd name="T17" fmla="*/ 156636 h 9403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074827"/>
              <a:gd name="T28" fmla="*/ 0 h 940310"/>
              <a:gd name="T29" fmla="*/ 5074827 w 5074827"/>
              <a:gd name="T30" fmla="*/ 940310 h 9403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074827" h="940310">
                <a:moveTo>
                  <a:pt x="0" y="156721"/>
                </a:moveTo>
                <a:cubicBezTo>
                  <a:pt x="0" y="70166"/>
                  <a:pt x="70166" y="0"/>
                  <a:pt x="156721" y="0"/>
                </a:cubicBezTo>
                <a:lnTo>
                  <a:pt x="4918106" y="0"/>
                </a:lnTo>
                <a:cubicBezTo>
                  <a:pt x="5004661" y="0"/>
                  <a:pt x="5074827" y="70166"/>
                  <a:pt x="5074827" y="156721"/>
                </a:cubicBezTo>
                <a:lnTo>
                  <a:pt x="5074827" y="783589"/>
                </a:lnTo>
                <a:cubicBezTo>
                  <a:pt x="5074827" y="870144"/>
                  <a:pt x="5004661" y="940310"/>
                  <a:pt x="4918106" y="940310"/>
                </a:cubicBezTo>
                <a:lnTo>
                  <a:pt x="156721" y="940310"/>
                </a:lnTo>
                <a:cubicBezTo>
                  <a:pt x="70166" y="940310"/>
                  <a:pt x="0" y="870144"/>
                  <a:pt x="0" y="783589"/>
                </a:cubicBezTo>
                <a:lnTo>
                  <a:pt x="0" y="156721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2102" tIns="122102" rIns="122102" bIns="122102" anchor="ctr"/>
          <a:lstStyle>
            <a:lvl1pPr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es-ES_tradnl" altLang="pt-BR" sz="2000" b="1" dirty="0">
                <a:ea typeface="Museo Sans 100"/>
                <a:cs typeface="Calibri" pitchFamily="34" charset="0"/>
              </a:rPr>
              <a:t>Aumento de la capacidad:</a:t>
            </a:r>
            <a:r>
              <a:rPr lang="es-ES_tradnl" altLang="pt-BR" sz="2000" dirty="0">
                <a:ea typeface="Museo Sans 100"/>
                <a:cs typeface="Calibri" pitchFamily="34" charset="0"/>
              </a:rPr>
              <a:t> </a:t>
            </a:r>
            <a:r>
              <a:rPr lang="es-ES_tradnl" altLang="pt-BR" sz="2000" dirty="0" smtClean="0">
                <a:ea typeface="Museo Sans 100"/>
                <a:cs typeface="Calibri" pitchFamily="34" charset="0"/>
              </a:rPr>
              <a:t>la OPS está poniendo en marcha capacitación en toda la Región de </a:t>
            </a:r>
            <a:r>
              <a:rPr lang="es-ES_tradnl" altLang="pt-BR" sz="2000" dirty="0">
                <a:ea typeface="Museo Sans 100"/>
                <a:cs typeface="Calibri" pitchFamily="34" charset="0"/>
              </a:rPr>
              <a:t>las Américas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5796410" y="836712"/>
            <a:ext cx="5397123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pt-BR" sz="2200" b="1" dirty="0">
                <a:solidFill>
                  <a:schemeClr val="tx2"/>
                </a:solidFill>
                <a:cs typeface="Arial" pitchFamily="34" charset="0"/>
              </a:rPr>
              <a:t>Salud en todas las </a:t>
            </a:r>
            <a:r>
              <a:rPr lang="es-ES_tradnl" altLang="pt-BR" sz="2200" b="1" dirty="0" smtClean="0">
                <a:solidFill>
                  <a:schemeClr val="tx2"/>
                </a:solidFill>
                <a:cs typeface="Arial" pitchFamily="34" charset="0"/>
              </a:rPr>
              <a:t>políticas</a:t>
            </a:r>
            <a:endParaRPr lang="es-ES_tradnl" altLang="pt-BR" sz="2200" b="1" dirty="0">
              <a:solidFill>
                <a:schemeClr val="tx2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pt-BR" sz="2200" dirty="0">
                <a:solidFill>
                  <a:schemeClr val="tx2"/>
                </a:solidFill>
                <a:cs typeface="Arial" pitchFamily="34" charset="0"/>
              </a:rPr>
              <a:t>Énfasis </a:t>
            </a:r>
            <a:r>
              <a:rPr lang="es-ES_tradnl" altLang="pt-BR" sz="2200" dirty="0" smtClean="0">
                <a:solidFill>
                  <a:schemeClr val="tx2"/>
                </a:solidFill>
                <a:cs typeface="Arial" pitchFamily="34" charset="0"/>
              </a:rPr>
              <a:t>en reducir las inequidades en </a:t>
            </a:r>
            <a:r>
              <a:rPr lang="es-ES_tradnl" altLang="pt-BR" sz="2200" dirty="0">
                <a:solidFill>
                  <a:schemeClr val="tx2"/>
                </a:solidFill>
                <a:cs typeface="Arial" pitchFamily="34" charset="0"/>
              </a:rPr>
              <a:t>materia de salud </a:t>
            </a:r>
            <a:r>
              <a:rPr lang="es-ES_tradnl" altLang="pt-BR" sz="2200" dirty="0" smtClean="0">
                <a:solidFill>
                  <a:schemeClr val="tx2"/>
                </a:solidFill>
                <a:cs typeface="Arial" pitchFamily="34" charset="0"/>
              </a:rPr>
              <a:t>aplicando </a:t>
            </a:r>
            <a:r>
              <a:rPr lang="es-ES_tradnl" altLang="pt-BR" sz="2200" dirty="0">
                <a:solidFill>
                  <a:schemeClr val="tx2"/>
                </a:solidFill>
                <a:cs typeface="Arial" pitchFamily="34" charset="0"/>
              </a:rPr>
              <a:t>enfoques multisectoriales y </a:t>
            </a:r>
            <a:r>
              <a:rPr lang="es-ES_tradnl" altLang="pt-BR" sz="2200" dirty="0" smtClean="0">
                <a:solidFill>
                  <a:schemeClr val="tx2"/>
                </a:solidFill>
                <a:cs typeface="Arial" pitchFamily="34" charset="0"/>
              </a:rPr>
              <a:t>determinando las situaciones beneficiosas para otros </a:t>
            </a:r>
            <a:r>
              <a:rPr lang="es-ES_tradnl" altLang="pt-BR" sz="2200" dirty="0">
                <a:solidFill>
                  <a:schemeClr val="tx2"/>
                </a:solidFill>
                <a:cs typeface="Arial" pitchFamily="34" charset="0"/>
              </a:rPr>
              <a:t>sectores.</a:t>
            </a:r>
          </a:p>
        </p:txBody>
      </p:sp>
      <p:pic>
        <p:nvPicPr>
          <p:cNvPr id="19465" name="Picture 2" descr="healt policies 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523" y="4363301"/>
            <a:ext cx="1728787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23832" y="4725152"/>
            <a:ext cx="28082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</a:pPr>
            <a:r>
              <a:rPr lang="es-ES_tradnl" altLang="pt-BR" sz="1600" i="1" dirty="0">
                <a:solidFill>
                  <a:srgbClr val="FFFFFF"/>
                </a:solidFill>
                <a:ea typeface="Museo Sans 100"/>
                <a:cs typeface="Calibri" pitchFamily="34" charset="0"/>
              </a:rPr>
              <a:t>Declaración de Helsinki </a:t>
            </a:r>
            <a:r>
              <a:rPr lang="es-ES_tradnl" altLang="pt-BR" sz="1600" i="1" dirty="0" smtClean="0">
                <a:solidFill>
                  <a:srgbClr val="FFFFFF"/>
                </a:solidFill>
                <a:ea typeface="Museo Sans 100"/>
                <a:cs typeface="Calibri" pitchFamily="34" charset="0"/>
              </a:rPr>
              <a:t>sobre la salud en todas las políticas (2013)</a:t>
            </a:r>
            <a:endParaRPr lang="es-ES_tradnl" altLang="pt-BR" sz="1600" i="1" dirty="0">
              <a:solidFill>
                <a:srgbClr val="FFFFFF"/>
              </a:solidFill>
              <a:ea typeface="Museo Sans 100"/>
              <a:cs typeface="Calibri" pitchFamily="34" charset="0"/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676901" y="3066977"/>
            <a:ext cx="658813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pt-BR" sz="6000" b="1" dirty="0">
                <a:solidFill>
                  <a:srgbClr val="002060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5653089" y="4003080"/>
            <a:ext cx="658812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pt-BR" sz="6000" b="1" dirty="0">
                <a:solidFill>
                  <a:srgbClr val="002060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5670550" y="5227223"/>
            <a:ext cx="658813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pt-BR" sz="6000" b="1" dirty="0">
                <a:solidFill>
                  <a:srgbClr val="002060"/>
                </a:solidFill>
                <a:cs typeface="Arial" pitchFamily="34" charset="0"/>
              </a:rPr>
              <a:t>3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1136" y="5906302"/>
            <a:ext cx="1000052" cy="93754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223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-26988"/>
            <a:ext cx="5043488" cy="68849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0" tIns="45486" rIns="90970" bIns="45486"/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600" b="1">
              <a:cs typeface="Arial" pitchFamily="34" charset="0"/>
            </a:endParaRPr>
          </a:p>
        </p:txBody>
      </p:sp>
      <p:sp>
        <p:nvSpPr>
          <p:cNvPr id="20483" name="Text Box 3"/>
          <p:cNvSpPr txBox="1">
            <a:spLocks/>
          </p:cNvSpPr>
          <p:nvPr/>
        </p:nvSpPr>
        <p:spPr bwMode="auto">
          <a:xfrm>
            <a:off x="2" y="0"/>
            <a:ext cx="4968874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pt-BR" sz="3600" b="1" dirty="0">
                <a:solidFill>
                  <a:schemeClr val="bg1"/>
                </a:solidFill>
                <a:cs typeface="Arial" pitchFamily="34" charset="0"/>
              </a:rPr>
              <a:t>Ejecución de la</a:t>
            </a:r>
            <a:r>
              <a:rPr lang="es-ES_tradnl" altLang="pt-BR" dirty="0"/>
              <a:t> </a:t>
            </a:r>
            <a:r>
              <a:rPr lang="es-ES_tradnl" altLang="pt-BR" sz="3600" b="1" dirty="0">
                <a:solidFill>
                  <a:schemeClr val="bg1"/>
                </a:solidFill>
                <a:cs typeface="Arial" pitchFamily="34" charset="0"/>
              </a:rPr>
              <a:t>visión: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pt-BR" sz="2800" b="1" dirty="0">
                <a:solidFill>
                  <a:schemeClr val="bg1"/>
                </a:solidFill>
                <a:cs typeface="Arial" pitchFamily="34" charset="0"/>
              </a:rPr>
              <a:t>Examen regional de las</a:t>
            </a:r>
            <a:r>
              <a:rPr lang="es-ES_tradnl" altLang="pt-BR" dirty="0"/>
              <a:t> </a:t>
            </a:r>
            <a:r>
              <a:rPr lang="es-ES_tradnl" altLang="pt-BR" sz="2800" b="1" dirty="0">
                <a:solidFill>
                  <a:schemeClr val="bg1"/>
                </a:solidFill>
                <a:cs typeface="Arial" pitchFamily="34" charset="0"/>
              </a:rPr>
              <a:t>desigualdades en </a:t>
            </a:r>
            <a:r>
              <a:rPr lang="es-ES_tradnl" altLang="pt-BR" sz="2800" b="1" dirty="0" smtClean="0">
                <a:solidFill>
                  <a:schemeClr val="bg1"/>
                </a:solidFill>
                <a:cs typeface="Arial" pitchFamily="34" charset="0"/>
              </a:rPr>
              <a:t>torno a la </a:t>
            </a:r>
            <a:r>
              <a:rPr lang="es-ES_tradnl" altLang="pt-BR" sz="2800" b="1" dirty="0">
                <a:solidFill>
                  <a:schemeClr val="bg1"/>
                </a:solidFill>
                <a:cs typeface="Arial" pitchFamily="34" charset="0"/>
              </a:rPr>
              <a:t>salud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044576" y="1700217"/>
            <a:ext cx="3671888" cy="378618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285750" indent="-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lvl="1" eaLnBrk="1" hangingPunct="1">
              <a:buFont typeface="Wingdings" pitchFamily="2" charset="2"/>
              <a:buChar char="ü"/>
            </a:pPr>
            <a:endParaRPr lang="es-ES_tradnl" altLang="pt-BR" sz="2400" dirty="0">
              <a:solidFill>
                <a:schemeClr val="bg1"/>
              </a:solidFill>
            </a:endParaRPr>
          </a:p>
          <a:p>
            <a:pPr lvl="1" eaLnBrk="1" hangingPunct="1"/>
            <a:r>
              <a:rPr lang="es-ES_tradnl" altLang="pt-BR" sz="2400" dirty="0" smtClean="0">
                <a:solidFill>
                  <a:schemeClr val="bg1"/>
                </a:solidFill>
              </a:rPr>
              <a:t>Género</a:t>
            </a:r>
            <a:endParaRPr lang="es-ES_tradnl" altLang="pt-BR" sz="2400" dirty="0">
              <a:solidFill>
                <a:schemeClr val="bg1"/>
              </a:solidFill>
            </a:endParaRPr>
          </a:p>
          <a:p>
            <a:pPr lvl="1" eaLnBrk="1" hangingPunct="1"/>
            <a:endParaRPr lang="es-ES_tradnl" altLang="pt-BR" sz="2400" dirty="0">
              <a:solidFill>
                <a:schemeClr val="bg1"/>
              </a:solidFill>
            </a:endParaRPr>
          </a:p>
          <a:p>
            <a:pPr lvl="1" eaLnBrk="1" hangingPunct="1"/>
            <a:endParaRPr lang="es-ES_tradnl" altLang="pt-BR" sz="2400" dirty="0">
              <a:solidFill>
                <a:schemeClr val="bg1"/>
              </a:solidFill>
            </a:endParaRPr>
          </a:p>
          <a:p>
            <a:pPr lvl="1" eaLnBrk="1" hangingPunct="1"/>
            <a:r>
              <a:rPr lang="es-ES_tradnl" altLang="pt-BR" sz="2400" dirty="0" smtClean="0">
                <a:solidFill>
                  <a:schemeClr val="bg1"/>
                </a:solidFill>
              </a:rPr>
              <a:t>Diversidad cultural</a:t>
            </a:r>
            <a:endParaRPr lang="es-ES_tradnl" altLang="pt-BR" sz="2400" dirty="0">
              <a:solidFill>
                <a:schemeClr val="bg1"/>
              </a:solidFill>
            </a:endParaRPr>
          </a:p>
          <a:p>
            <a:pPr lvl="1" eaLnBrk="1" hangingPunct="1"/>
            <a:endParaRPr lang="es-ES_tradnl" altLang="pt-BR" sz="2400" dirty="0">
              <a:solidFill>
                <a:schemeClr val="bg1"/>
              </a:solidFill>
            </a:endParaRPr>
          </a:p>
          <a:p>
            <a:pPr lvl="1" eaLnBrk="1" hangingPunct="1"/>
            <a:endParaRPr lang="es-ES_tradnl" altLang="pt-BR" sz="2400" dirty="0">
              <a:solidFill>
                <a:schemeClr val="bg1"/>
              </a:solidFill>
            </a:endParaRPr>
          </a:p>
          <a:p>
            <a:pPr lvl="1" eaLnBrk="1" hangingPunct="1"/>
            <a:r>
              <a:rPr lang="es-ES_tradnl" altLang="pt-BR" sz="2400" dirty="0">
                <a:solidFill>
                  <a:schemeClr val="bg1"/>
                </a:solidFill>
              </a:rPr>
              <a:t>Equidad</a:t>
            </a:r>
          </a:p>
          <a:p>
            <a:pPr lvl="1" eaLnBrk="1" hangingPunct="1"/>
            <a:endParaRPr lang="es-ES_tradnl" altLang="pt-BR" sz="2400" dirty="0">
              <a:solidFill>
                <a:schemeClr val="bg1"/>
              </a:solidFill>
            </a:endParaRPr>
          </a:p>
          <a:p>
            <a:pPr lvl="1"/>
            <a:endParaRPr lang="es-ES_tradnl" altLang="pt-BR" sz="2400" dirty="0">
              <a:solidFill>
                <a:schemeClr val="bg1"/>
              </a:solidFill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435600" y="549277"/>
            <a:ext cx="626546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911225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lvl="1" indent="-238125" eaLnBrk="1" hangingPunct="1">
              <a:spcBef>
                <a:spcPct val="0"/>
              </a:spcBef>
              <a:buFontTx/>
              <a:buChar char="•"/>
            </a:pPr>
            <a:r>
              <a:rPr lang="es-ES_tradnl" altLang="pt-BR" sz="2000" dirty="0" smtClean="0">
                <a:cs typeface="Arial" pitchFamily="34" charset="0"/>
              </a:rPr>
              <a:t>Asociación </a:t>
            </a:r>
            <a:r>
              <a:rPr lang="es-ES_tradnl" altLang="pt-BR" sz="2000" dirty="0">
                <a:cs typeface="Arial" pitchFamily="34" charset="0"/>
              </a:rPr>
              <a:t>con </a:t>
            </a:r>
            <a:r>
              <a:rPr lang="es-ES_tradnl" altLang="pt-BR" sz="2000" dirty="0" smtClean="0">
                <a:cs typeface="Arial" pitchFamily="34" charset="0"/>
              </a:rPr>
              <a:t>el Instituto para la </a:t>
            </a:r>
            <a:r>
              <a:rPr lang="es-ES_tradnl" altLang="pt-BR" sz="2000" dirty="0">
                <a:cs typeface="Arial" pitchFamily="34" charset="0"/>
              </a:rPr>
              <a:t>Equidad en </a:t>
            </a:r>
            <a:r>
              <a:rPr lang="es-ES_tradnl" altLang="pt-BR" sz="2000" dirty="0" smtClean="0">
                <a:cs typeface="Arial" pitchFamily="34" charset="0"/>
              </a:rPr>
              <a:t>la Salud del </a:t>
            </a:r>
            <a:r>
              <a:rPr lang="es-ES_tradnl" altLang="pt-BR" sz="2000" dirty="0" err="1" smtClean="0">
                <a:cs typeface="Arial" pitchFamily="34" charset="0"/>
              </a:rPr>
              <a:t>University</a:t>
            </a:r>
            <a:r>
              <a:rPr lang="es-ES_tradnl" altLang="pt-BR" sz="2000" dirty="0" smtClean="0">
                <a:cs typeface="Arial" pitchFamily="34" charset="0"/>
              </a:rPr>
              <a:t> </a:t>
            </a:r>
            <a:r>
              <a:rPr lang="es-ES_tradnl" altLang="pt-BR" sz="2000" dirty="0" err="1">
                <a:cs typeface="Arial" pitchFamily="34" charset="0"/>
              </a:rPr>
              <a:t>College</a:t>
            </a:r>
            <a:r>
              <a:rPr lang="es-ES_tradnl" altLang="pt-BR" sz="2000" dirty="0">
                <a:cs typeface="Arial" pitchFamily="34" charset="0"/>
              </a:rPr>
              <a:t> </a:t>
            </a:r>
            <a:r>
              <a:rPr lang="es-ES_tradnl" altLang="pt-BR" sz="2000" dirty="0" smtClean="0">
                <a:cs typeface="Arial" pitchFamily="34" charset="0"/>
              </a:rPr>
              <a:t>de Londres</a:t>
            </a:r>
            <a:endParaRPr lang="es-ES_tradnl" altLang="pt-BR" sz="2000" dirty="0">
              <a:cs typeface="Arial" pitchFamily="34" charset="0"/>
            </a:endParaRPr>
          </a:p>
          <a:p>
            <a:pPr marL="463550" lvl="1" indent="-238125" eaLnBrk="1" hangingPunct="1">
              <a:spcBef>
                <a:spcPct val="0"/>
              </a:spcBef>
              <a:buFontTx/>
              <a:buChar char="•"/>
            </a:pPr>
            <a:r>
              <a:rPr lang="es-ES_tradnl" altLang="pt-BR" sz="2000" dirty="0" smtClean="0">
                <a:cs typeface="Arial" pitchFamily="34" charset="0"/>
              </a:rPr>
              <a:t>Propósito de recoger </a:t>
            </a:r>
            <a:r>
              <a:rPr lang="es-ES_tradnl" altLang="pt-BR" sz="2000" dirty="0">
                <a:cs typeface="Arial" pitchFamily="34" charset="0"/>
              </a:rPr>
              <a:t>y sintetizar los datos cuantitativos y cualitativos en cuanto a </a:t>
            </a:r>
            <a:r>
              <a:rPr lang="es-ES_tradnl" altLang="pt-BR" sz="2000" dirty="0" smtClean="0">
                <a:cs typeface="Arial" pitchFamily="34" charset="0"/>
              </a:rPr>
              <a:t>los vínculos </a:t>
            </a:r>
            <a:r>
              <a:rPr lang="es-ES_tradnl" altLang="pt-BR" sz="2000" dirty="0">
                <a:cs typeface="Arial" pitchFamily="34" charset="0"/>
              </a:rPr>
              <a:t>entre </a:t>
            </a:r>
            <a:r>
              <a:rPr lang="es-ES_tradnl" altLang="pt-BR" sz="2000" dirty="0" smtClean="0">
                <a:cs typeface="Arial" pitchFamily="34" charset="0"/>
              </a:rPr>
              <a:t>el género, la equidad</a:t>
            </a:r>
            <a:r>
              <a:rPr lang="es-ES_tradnl" altLang="pt-BR" sz="2000" dirty="0">
                <a:cs typeface="Arial" pitchFamily="34" charset="0"/>
              </a:rPr>
              <a:t>, </a:t>
            </a:r>
            <a:r>
              <a:rPr lang="es-ES_tradnl" altLang="pt-BR" sz="2000" dirty="0" smtClean="0">
                <a:cs typeface="Arial" pitchFamily="34" charset="0"/>
              </a:rPr>
              <a:t>los derechos </a:t>
            </a:r>
            <a:r>
              <a:rPr lang="es-ES_tradnl" altLang="pt-BR" sz="2000" dirty="0">
                <a:cs typeface="Arial" pitchFamily="34" charset="0"/>
              </a:rPr>
              <a:t>humanos, </a:t>
            </a:r>
            <a:r>
              <a:rPr lang="es-ES_tradnl" altLang="pt-BR" sz="2000" dirty="0" smtClean="0">
                <a:cs typeface="Arial" pitchFamily="34" charset="0"/>
              </a:rPr>
              <a:t>la diversidad cultural y la salud </a:t>
            </a:r>
            <a:r>
              <a:rPr lang="es-ES_tradnl" altLang="pt-BR" sz="2000" dirty="0">
                <a:cs typeface="Arial" pitchFamily="34" charset="0"/>
              </a:rPr>
              <a:t>en trece países </a:t>
            </a:r>
            <a:r>
              <a:rPr lang="es-ES_tradnl" altLang="pt-BR" sz="2000" dirty="0" smtClean="0">
                <a:cs typeface="Arial" pitchFamily="34" charset="0"/>
              </a:rPr>
              <a:t>seleccionados.</a:t>
            </a:r>
            <a:endParaRPr lang="es-ES_tradnl" altLang="pt-BR" sz="2000" dirty="0">
              <a:cs typeface="Arial" pitchFamily="34" charset="0"/>
            </a:endParaRPr>
          </a:p>
          <a:p>
            <a:pPr marL="463550" lvl="1" indent="-238125" eaLnBrk="1" hangingPunct="1">
              <a:spcBef>
                <a:spcPct val="0"/>
              </a:spcBef>
              <a:buFontTx/>
              <a:buChar char="•"/>
            </a:pPr>
            <a:r>
              <a:rPr lang="es-ES_tradnl" altLang="pt-BR" sz="2000" dirty="0" smtClean="0">
                <a:cs typeface="Arial" pitchFamily="34" charset="0"/>
              </a:rPr>
              <a:t>El producto clave serán recomendaciones prácticas que los </a:t>
            </a:r>
            <a:r>
              <a:rPr lang="es-ES_tradnl" altLang="pt-BR" sz="2000" dirty="0">
                <a:cs typeface="Arial" pitchFamily="34" charset="0"/>
              </a:rPr>
              <a:t>Estados Miembros </a:t>
            </a:r>
            <a:r>
              <a:rPr lang="es-ES_tradnl" altLang="pt-BR" sz="2000" dirty="0" smtClean="0">
                <a:cs typeface="Arial" pitchFamily="34" charset="0"/>
              </a:rPr>
              <a:t>podrán aplicar para asegurar </a:t>
            </a:r>
            <a:r>
              <a:rPr lang="es-ES_tradnl" altLang="pt-BR" sz="2000" dirty="0">
                <a:cs typeface="Arial" pitchFamily="34" charset="0"/>
              </a:rPr>
              <a:t>que los </a:t>
            </a:r>
            <a:r>
              <a:rPr lang="es-ES_tradnl" altLang="pt-BR" sz="2000" dirty="0" smtClean="0">
                <a:cs typeface="Arial" pitchFamily="34" charset="0"/>
              </a:rPr>
              <a:t>temas transversales se estén abordando de una manera eficaz en </a:t>
            </a:r>
            <a:r>
              <a:rPr lang="es-ES_tradnl" altLang="pt-BR" sz="2000" dirty="0">
                <a:cs typeface="Arial" pitchFamily="34" charset="0"/>
              </a:rPr>
              <a:t>sus políticas </a:t>
            </a:r>
            <a:r>
              <a:rPr lang="es-ES_tradnl" altLang="pt-BR" sz="2000" dirty="0" smtClean="0">
                <a:cs typeface="Arial" pitchFamily="34" charset="0"/>
              </a:rPr>
              <a:t>de salud</a:t>
            </a:r>
            <a:r>
              <a:rPr lang="es-ES_tradnl" altLang="pt-BR" sz="2000" dirty="0" smtClean="0"/>
              <a:t> </a:t>
            </a:r>
            <a:endParaRPr lang="es-ES_tradnl" altLang="pt-BR" sz="2000" dirty="0"/>
          </a:p>
        </p:txBody>
      </p:sp>
      <p:pic>
        <p:nvPicPr>
          <p:cNvPr id="20486" name="Picture 5" descr="http://www.democracyandsociety.com/blog/wp-content/uploads/2011/04/multi-ethnic-hand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5" y="3149600"/>
            <a:ext cx="541337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http://i.bnet.com/blogs/top10_logos-6_62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2" y="5200650"/>
            <a:ext cx="541337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49" y="4262438"/>
            <a:ext cx="55880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044577" y="5235583"/>
            <a:ext cx="2588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es-ES_tradnl" altLang="pt-BR" sz="2400">
                <a:solidFill>
                  <a:srgbClr val="FFFFFF"/>
                </a:solidFill>
                <a:cs typeface="Arial" pitchFamily="34" charset="0"/>
              </a:rPr>
              <a:t>Derechos humanos</a:t>
            </a:r>
          </a:p>
        </p:txBody>
      </p:sp>
      <p:pic>
        <p:nvPicPr>
          <p:cNvPr id="2049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2715" y="4395051"/>
            <a:ext cx="5026024" cy="23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1" name="Picture 14"/>
          <p:cNvPicPr preferRelativeResize="0"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076450"/>
            <a:ext cx="5397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8F8F8"/>
                  </a:outerShdw>
                </a:effectLst>
              </a14:hiddenEffects>
            </a:ext>
          </a:extLst>
        </p:spPr>
      </p:pic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5148268" y="115890"/>
            <a:ext cx="63055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>
              <a:spcBef>
                <a:spcPct val="0"/>
              </a:spcBef>
              <a:buFontTx/>
              <a:buNone/>
            </a:pPr>
            <a:r>
              <a:rPr lang="es-ES_tradnl" altLang="pt-BR" b="1" dirty="0" smtClean="0">
                <a:solidFill>
                  <a:srgbClr val="0070C0"/>
                </a:solidFill>
                <a:cs typeface="Arial" pitchFamily="34" charset="0"/>
              </a:rPr>
              <a:t>Aspectos destacados: </a:t>
            </a:r>
            <a:r>
              <a:rPr lang="es-ES_tradnl" altLang="pt-BR" b="1" dirty="0">
                <a:solidFill>
                  <a:srgbClr val="0070C0"/>
                </a:solidFill>
                <a:cs typeface="Arial" pitchFamily="34" charset="0"/>
              </a:rPr>
              <a:t>Examen regional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1136" y="5906302"/>
            <a:ext cx="1000052" cy="93754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9538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-26988"/>
            <a:ext cx="5043488" cy="68849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0" tIns="45486" rIns="90970" bIns="45486"/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600" b="1">
              <a:cs typeface="Arial" pitchFamily="34" charset="0"/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type="title" idx="4294967295"/>
          </p:nvPr>
        </p:nvSpPr>
        <p:spPr>
          <a:xfrm>
            <a:off x="125419" y="115888"/>
            <a:ext cx="4878387" cy="1655762"/>
          </a:xfrm>
        </p:spPr>
        <p:txBody>
          <a:bodyPr/>
          <a:lstStyle/>
          <a:p>
            <a:pPr algn="l"/>
            <a:r>
              <a:rPr lang="es-ES_tradnl" altLang="pt-BR" sz="3600" b="1">
                <a:solidFill>
                  <a:schemeClr val="bg1"/>
                </a:solidFill>
              </a:rPr>
              <a:t>Ejecución de la</a:t>
            </a:r>
            <a:r>
              <a:rPr lang="es-ES_tradnl" altLang="pt-BR"/>
              <a:t> </a:t>
            </a:r>
            <a:r>
              <a:rPr lang="es-ES_tradnl" altLang="pt-BR" sz="3600" b="1">
                <a:solidFill>
                  <a:schemeClr val="bg1"/>
                </a:solidFill>
              </a:rPr>
              <a:t>visión: </a:t>
            </a:r>
            <a:br>
              <a:rPr lang="es-ES_tradnl" altLang="pt-BR" sz="3600" b="1">
                <a:solidFill>
                  <a:schemeClr val="bg1"/>
                </a:solidFill>
              </a:rPr>
            </a:br>
            <a:r>
              <a:rPr lang="es-ES_tradnl" altLang="pt-BR" sz="2800" b="1">
                <a:solidFill>
                  <a:schemeClr val="bg1"/>
                </a:solidFill>
              </a:rPr>
              <a:t>Colaboración interinstitucional</a:t>
            </a:r>
            <a:endParaRPr lang="en-US" altLang="pt-BR" sz="3600"/>
          </a:p>
        </p:txBody>
      </p:sp>
      <p:sp>
        <p:nvSpPr>
          <p:cNvPr id="21508" name="Rectangle 4"/>
          <p:cNvSpPr>
            <a:spLocks noGrp="1"/>
          </p:cNvSpPr>
          <p:nvPr>
            <p:ph sz="half" idx="4294967295"/>
          </p:nvPr>
        </p:nvSpPr>
        <p:spPr>
          <a:xfrm>
            <a:off x="252414" y="1916119"/>
            <a:ext cx="4608512" cy="4237037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s-ES_tradnl" altLang="pt-BR" sz="2400" b="1" dirty="0">
                <a:solidFill>
                  <a:schemeClr val="bg1"/>
                </a:solidFill>
              </a:rPr>
              <a:t>Grupo de Trabajo de </a:t>
            </a:r>
            <a:r>
              <a:rPr lang="es-ES_tradnl" altLang="pt-BR" sz="2400" b="1" dirty="0" smtClean="0">
                <a:solidFill>
                  <a:schemeClr val="bg1"/>
                </a:solidFill>
              </a:rPr>
              <a:t>la OPS y la OEA</a:t>
            </a:r>
            <a:r>
              <a:rPr lang="es-ES_tradnl" altLang="pt-BR" sz="2800" dirty="0" smtClean="0"/>
              <a:t> </a:t>
            </a:r>
            <a:r>
              <a:rPr lang="es-ES_tradnl" altLang="pt-BR" sz="2400" b="1" dirty="0" smtClean="0">
                <a:solidFill>
                  <a:schemeClr val="bg1"/>
                </a:solidFill>
              </a:rPr>
              <a:t>(septiembre del 2015)</a:t>
            </a:r>
            <a:endParaRPr lang="es-ES_tradnl" altLang="pt-BR" sz="2400" b="1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altLang="pt-BR" sz="2400" b="1" dirty="0">
              <a:solidFill>
                <a:schemeClr val="bg1"/>
              </a:solidFill>
            </a:endParaRPr>
          </a:p>
          <a:p>
            <a:pPr marL="509588" lvl="1" indent="1588" algn="justLow">
              <a:buFont typeface="Arial" pitchFamily="34" charset="0"/>
              <a:buNone/>
            </a:pPr>
            <a:r>
              <a:rPr lang="es-ES_tradnl" altLang="pt-BR" sz="2000" b="1" dirty="0" smtClean="0">
                <a:solidFill>
                  <a:schemeClr val="bg1"/>
                </a:solidFill>
              </a:rPr>
              <a:t>Propósito de determinar medidas conjuntas preliminares entre el sistema interamericano y el sistema de las Naciones Unidas con respecto a los ODS y sus metas</a:t>
            </a:r>
          </a:p>
          <a:p>
            <a:pPr marL="509588" lvl="1" indent="1588" algn="justLow">
              <a:buFont typeface="Arial" pitchFamily="34" charset="0"/>
              <a:buNone/>
            </a:pPr>
            <a:r>
              <a:rPr lang="es-ES_tradnl" altLang="pt-BR" sz="2000" b="1" dirty="0" smtClean="0">
                <a:solidFill>
                  <a:schemeClr val="bg1"/>
                </a:solidFill>
              </a:rPr>
              <a:t>Documento de mapeo inicial con el análisis de cada ODS que ayudará a lograr la convergencia entre los ODS y los mandatos y las colaboraciones interinstitucionales existentes</a:t>
            </a:r>
            <a:endParaRPr lang="es-ES_tradnl" altLang="pt-BR" sz="2000" b="1" dirty="0">
              <a:solidFill>
                <a:schemeClr val="bg1"/>
              </a:solidFill>
            </a:endParaRPr>
          </a:p>
        </p:txBody>
      </p:sp>
      <p:sp>
        <p:nvSpPr>
          <p:cNvPr id="21509" name="Rectangle 5"/>
          <p:cNvSpPr>
            <a:spLocks noGrp="1"/>
          </p:cNvSpPr>
          <p:nvPr>
            <p:ph sz="half" idx="4294967295"/>
          </p:nvPr>
        </p:nvSpPr>
        <p:spPr>
          <a:xfrm>
            <a:off x="5364165" y="908722"/>
            <a:ext cx="6264276" cy="3059113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s-ES_tradnl" altLang="pt-BR" sz="2000" dirty="0" smtClean="0"/>
              <a:t>Promover las </a:t>
            </a:r>
            <a:r>
              <a:rPr lang="es-ES_tradnl" altLang="pt-BR" sz="2000" dirty="0"/>
              <a:t>sinergias, </a:t>
            </a:r>
            <a:r>
              <a:rPr lang="es-ES_tradnl" altLang="pt-BR" sz="2000" dirty="0" smtClean="0"/>
              <a:t>ampliar la </a:t>
            </a:r>
            <a:r>
              <a:rPr lang="es-ES_tradnl" altLang="pt-BR" sz="2000" dirty="0"/>
              <a:t>cooperación y </a:t>
            </a:r>
            <a:r>
              <a:rPr lang="es-ES_tradnl" altLang="pt-BR" sz="2000" dirty="0" smtClean="0"/>
              <a:t>establecer una </a:t>
            </a:r>
            <a:r>
              <a:rPr lang="es-ES_tradnl" altLang="pt-BR" sz="2000" dirty="0"/>
              <a:t>alianza interinstitucional más amplia en </a:t>
            </a:r>
            <a:r>
              <a:rPr lang="es-ES_tradnl" altLang="pt-BR" sz="2000" dirty="0" smtClean="0"/>
              <a:t>torno a los </a:t>
            </a:r>
            <a:r>
              <a:rPr lang="es-ES_tradnl" altLang="pt-BR" sz="2000" dirty="0"/>
              <a:t>ODS que </a:t>
            </a:r>
            <a:r>
              <a:rPr lang="es-ES_tradnl" altLang="pt-BR" sz="2000" dirty="0" smtClean="0"/>
              <a:t>reunirá a otros </a:t>
            </a:r>
            <a:r>
              <a:rPr lang="es-ES_tradnl" altLang="pt-BR" sz="2000" dirty="0"/>
              <a:t>organismos interamericanos y del sistema de Naciones Unidas y los </a:t>
            </a:r>
            <a:r>
              <a:rPr lang="es-ES_tradnl" altLang="pt-BR" sz="2000" dirty="0" smtClean="0"/>
              <a:t>países campeones</a:t>
            </a:r>
            <a:r>
              <a:rPr lang="es-ES_tradnl" altLang="pt-BR" sz="2000" dirty="0"/>
              <a:t>: </a:t>
            </a:r>
          </a:p>
          <a:p>
            <a:pPr marL="0" indent="0">
              <a:tabLst>
                <a:tab pos="285750" algn="l"/>
              </a:tabLst>
            </a:pPr>
            <a:r>
              <a:rPr lang="es-ES_tradnl" altLang="pt-BR" sz="2000" dirty="0" smtClean="0"/>
              <a:t>	CEPAL</a:t>
            </a:r>
            <a:r>
              <a:rPr lang="es-ES_tradnl" altLang="pt-BR" sz="2000" dirty="0"/>
              <a:t>, </a:t>
            </a:r>
            <a:r>
              <a:rPr lang="es-ES_tradnl" altLang="pt-BR" sz="2000" dirty="0" smtClean="0"/>
              <a:t>PNUD-ALC</a:t>
            </a:r>
            <a:endParaRPr lang="es-ES_tradnl" altLang="pt-BR" sz="2000" dirty="0"/>
          </a:p>
          <a:p>
            <a:pPr marL="0" indent="0">
              <a:tabLst>
                <a:tab pos="285750" algn="l"/>
              </a:tabLst>
            </a:pPr>
            <a:r>
              <a:rPr lang="es-ES_tradnl" altLang="pt-BR" sz="2000" dirty="0" smtClean="0"/>
              <a:t>	Colombia</a:t>
            </a:r>
            <a:r>
              <a:rPr lang="es-ES_tradnl" altLang="pt-BR" sz="2000" dirty="0"/>
              <a:t>, Ecuador, Jamaica y México</a:t>
            </a:r>
          </a:p>
          <a:p>
            <a:pPr marL="0" indent="0">
              <a:buFont typeface="Arial" pitchFamily="34" charset="0"/>
              <a:buNone/>
            </a:pPr>
            <a:r>
              <a:rPr lang="es-ES_tradnl" altLang="pt-BR" sz="2000" dirty="0"/>
              <a:t>Permitir el flujo de información, promover </a:t>
            </a:r>
            <a:r>
              <a:rPr lang="es-ES_tradnl" altLang="pt-BR" sz="2000" dirty="0" smtClean="0"/>
              <a:t>el diálogo</a:t>
            </a:r>
            <a:r>
              <a:rPr lang="es-ES_tradnl" altLang="pt-BR" sz="2800" dirty="0" smtClean="0"/>
              <a:t> </a:t>
            </a:r>
            <a:r>
              <a:rPr lang="es-ES_tradnl" altLang="pt-BR" sz="2000" dirty="0"/>
              <a:t>entre </a:t>
            </a:r>
            <a:r>
              <a:rPr lang="es-ES_tradnl" altLang="pt-BR" sz="2000" dirty="0" smtClean="0"/>
              <a:t>los ministros de salud </a:t>
            </a:r>
            <a:r>
              <a:rPr lang="es-ES_tradnl" altLang="pt-BR" sz="2000" dirty="0"/>
              <a:t>y </a:t>
            </a:r>
            <a:r>
              <a:rPr lang="es-ES_tradnl" altLang="pt-BR" sz="2000" dirty="0" smtClean="0"/>
              <a:t>los de relaciones exteriores, y determinar los medios </a:t>
            </a:r>
            <a:r>
              <a:rPr lang="es-ES_tradnl" altLang="pt-BR" sz="2000" dirty="0"/>
              <a:t>y mecanismos existentes que facilitarán el proceso. </a:t>
            </a:r>
          </a:p>
          <a:p>
            <a:pPr marL="0" indent="0">
              <a:buFont typeface="Arial" pitchFamily="34" charset="0"/>
              <a:buNone/>
            </a:pPr>
            <a:endParaRPr lang="es-ES_tradnl" altLang="pt-BR" sz="2000" dirty="0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5364168" y="312741"/>
            <a:ext cx="4911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s-ES_tradnl" altLang="pt-BR" sz="2800" b="1" dirty="0">
                <a:solidFill>
                  <a:srgbClr val="000000"/>
                </a:solidFill>
              </a:rPr>
              <a:t>Meta de cinco años (2016-2021)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51148" y="3141663"/>
            <a:ext cx="72072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pt-BR" sz="5400" b="1" dirty="0">
                <a:solidFill>
                  <a:srgbClr val="000066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12775" y="4699305"/>
            <a:ext cx="21272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pt-BR" sz="5400" b="1" dirty="0">
                <a:solidFill>
                  <a:srgbClr val="000066"/>
                </a:solidFill>
                <a:cs typeface="Arial" pitchFamily="34" charset="0"/>
              </a:rPr>
              <a:t>2</a:t>
            </a:r>
          </a:p>
        </p:txBody>
      </p:sp>
      <p:pic>
        <p:nvPicPr>
          <p:cNvPr id="1026" name="Picture 2" descr="http://www.oas.org/imgs/logo/OAS_4la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377" y="4869160"/>
            <a:ext cx="5760640" cy="138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1136" y="5906302"/>
            <a:ext cx="1000052" cy="93754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6108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Título de la presentación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korcmarc\AppData\Local\Microsoft\Windows\Temporary Internet Files\Content.IE5\ABHCDW9R\737umbrella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6633"/>
            <a:ext cx="11979857" cy="661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39441" y="1929120"/>
            <a:ext cx="67874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200" dirty="0" smtClean="0">
                <a:solidFill>
                  <a:prstClr val="white"/>
                </a:solidFill>
                <a:latin typeface="Century Gothic" pitchFamily="34" charset="0"/>
                <a:ea typeface="ＭＳ Ｐゴシック" charset="0"/>
              </a:rPr>
              <a:t>Declaración Universal de los Derechos Humanos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200" dirty="0" smtClean="0">
                <a:solidFill>
                  <a:prstClr val="white"/>
                </a:solidFill>
                <a:latin typeface="Century Gothic" pitchFamily="34" charset="0"/>
                <a:ea typeface="ＭＳ Ｐゴシック" charset="0"/>
              </a:rPr>
              <a:t>Constitución de la OMS</a:t>
            </a:r>
          </a:p>
        </p:txBody>
      </p:sp>
      <p:sp>
        <p:nvSpPr>
          <p:cNvPr id="6" name="Rectangle 5"/>
          <p:cNvSpPr/>
          <p:nvPr/>
        </p:nvSpPr>
        <p:spPr>
          <a:xfrm>
            <a:off x="5382421" y="2762254"/>
            <a:ext cx="1956479" cy="3609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35968" y="4911448"/>
            <a:ext cx="1535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prstClr val="white"/>
                </a:solidFill>
                <a:latin typeface="Century Gothic" pitchFamily="34" charset="0"/>
                <a:ea typeface="ＭＳ Ｐゴシック" charset="0"/>
              </a:rPr>
              <a:t>Asistencia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prstClr val="white"/>
                </a:solidFill>
                <a:latin typeface="Century Gothic" pitchFamily="34" charset="0"/>
                <a:ea typeface="ＭＳ Ｐゴシック" charset="0"/>
              </a:rPr>
              <a:t>humanitaria</a:t>
            </a:r>
            <a:endParaRPr lang="es-ES" dirty="0">
              <a:solidFill>
                <a:prstClr val="white"/>
              </a:solidFill>
              <a:latin typeface="Century Gothic" pitchFamily="34" charset="0"/>
              <a:ea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26573" y="6076950"/>
            <a:ext cx="6406759" cy="47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6159" y="3140972"/>
            <a:ext cx="2383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200" dirty="0" smtClean="0">
                <a:solidFill>
                  <a:prstClr val="black"/>
                </a:solidFill>
                <a:latin typeface="Century Gothic"/>
                <a:ea typeface="ＭＳ Ｐゴシック" charset="0"/>
              </a:rPr>
              <a:t>Emergencias 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200" dirty="0" smtClean="0">
                <a:solidFill>
                  <a:prstClr val="black"/>
                </a:solidFill>
                <a:latin typeface="Century Gothic"/>
                <a:ea typeface="ＭＳ Ｐゴシック" charset="0"/>
              </a:rPr>
              <a:t>salud</a:t>
            </a:r>
            <a:endParaRPr lang="es-ES" sz="2200" dirty="0">
              <a:solidFill>
                <a:prstClr val="black"/>
              </a:solidFill>
              <a:latin typeface="Century Gothic"/>
              <a:ea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26671" y="3128990"/>
            <a:ext cx="13660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200" dirty="0" smtClean="0">
                <a:solidFill>
                  <a:prstClr val="black"/>
                </a:solidFill>
                <a:latin typeface="Century Gothic" pitchFamily="34" charset="0"/>
                <a:ea typeface="ＭＳ Ｐゴシック" charset="0"/>
              </a:rPr>
              <a:t>Salud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200" dirty="0" smtClean="0">
                <a:solidFill>
                  <a:prstClr val="black"/>
                </a:solidFill>
                <a:latin typeface="Century Gothic" pitchFamily="34" charset="0"/>
                <a:ea typeface="ＭＳ Ｐゴシック" charset="0"/>
              </a:rPr>
              <a:t>universal</a:t>
            </a:r>
            <a:endParaRPr lang="es-ES" sz="2200" dirty="0">
              <a:solidFill>
                <a:prstClr val="black"/>
              </a:solidFill>
              <a:latin typeface="Century Gothic" pitchFamily="34" charset="0"/>
              <a:ea typeface="ＭＳ Ｐゴシック" charset="0"/>
            </a:endParaRPr>
          </a:p>
        </p:txBody>
      </p:sp>
      <p:pic>
        <p:nvPicPr>
          <p:cNvPr id="1031" name="Picture 7" descr="C:\Users\korcmarc\AppData\Local\Microsoft\Windows\Temporary Internet Files\Content.IE5\ABHCDW9R\Arch_bridge_icon.svg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0081" y="2707005"/>
            <a:ext cx="8395439" cy="178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63994" y="3343263"/>
            <a:ext cx="307648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solidFill>
                  <a:prstClr val="black"/>
                </a:solidFill>
                <a:latin typeface="Century Gothic"/>
                <a:ea typeface="ＭＳ Ｐゴシック" charset="0"/>
              </a:rPr>
              <a:t>Seguridad humana</a:t>
            </a:r>
            <a:endParaRPr lang="es-ES" sz="2400" dirty="0">
              <a:solidFill>
                <a:prstClr val="black"/>
              </a:solidFill>
              <a:latin typeface="Century Gothic"/>
              <a:ea typeface="ＭＳ Ｐゴシック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43581" y="3995705"/>
            <a:ext cx="5107908" cy="2801913"/>
            <a:chOff x="1562100" y="3429000"/>
            <a:chExt cx="6096000" cy="4064000"/>
          </a:xfrm>
        </p:grpSpPr>
        <p:graphicFrame>
          <p:nvGraphicFramePr>
            <p:cNvPr id="9" name="Diagram 8"/>
            <p:cNvGraphicFramePr/>
            <p:nvPr>
              <p:extLst>
                <p:ext uri="{D42A27DB-BD31-4B8C-83A1-F6EECF244321}">
                  <p14:modId xmlns:p14="http://schemas.microsoft.com/office/powerpoint/2010/main" val="433590186"/>
                </p:ext>
              </p:extLst>
            </p:nvPr>
          </p:nvGraphicFramePr>
          <p:xfrm>
            <a:off x="1562100" y="3429000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3838590" y="4605156"/>
              <a:ext cx="1688937" cy="1603384"/>
              <a:chOff x="1805" y="2450"/>
              <a:chExt cx="845" cy="844"/>
            </a:xfrm>
          </p:grpSpPr>
          <p:pic>
            <p:nvPicPr>
              <p:cNvPr id="18" name="Picture 16" descr="Illegal immigration round"/>
              <p:cNvPicPr>
                <a:picLocks noChangeAspect="1" noChangeArrowheads="1"/>
              </p:cNvPicPr>
              <p:nvPr/>
            </p:nvPicPr>
            <p:blipFill>
              <a:blip r:embed="rId10" cstate="email">
                <a:lum bright="16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1" y="2455"/>
                <a:ext cx="839" cy="8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Oval 17"/>
              <p:cNvSpPr>
                <a:spLocks noChangeArrowheads="1"/>
              </p:cNvSpPr>
              <p:nvPr/>
            </p:nvSpPr>
            <p:spPr bwMode="auto">
              <a:xfrm>
                <a:off x="1805" y="2450"/>
                <a:ext cx="843" cy="843"/>
              </a:xfrm>
              <a:prstGeom prst="ellipse">
                <a:avLst/>
              </a:prstGeom>
              <a:noFill/>
              <a:ln w="22225" cmpd="thickThin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prstClr val="black"/>
                  </a:solidFill>
                  <a:ea typeface="ＭＳ Ｐゴシック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389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228846" y="2268239"/>
            <a:ext cx="6215635" cy="4329113"/>
          </a:xfrm>
        </p:spPr>
        <p:txBody>
          <a:bodyPr/>
          <a:lstStyle/>
          <a:p>
            <a:pPr marL="457200" indent="0" eaLnBrk="1" hangingPunct="1">
              <a:lnSpc>
                <a:spcPct val="150000"/>
              </a:lnSpc>
              <a:buNone/>
            </a:pPr>
            <a:r>
              <a:rPr lang="es-ES" sz="2600" b="1" i="1" dirty="0" smtClean="0">
                <a:solidFill>
                  <a:srgbClr val="5F5F5F"/>
                </a:solidFill>
                <a:latin typeface="Century Gothic" charset="0"/>
              </a:rPr>
              <a:t>Una migración segura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s-ES" dirty="0" smtClean="0">
                <a:solidFill>
                  <a:srgbClr val="5F5F5F"/>
                </a:solidFill>
              </a:rPr>
              <a:t>Fortalecer </a:t>
            </a:r>
            <a:r>
              <a:rPr lang="es-ES" dirty="0">
                <a:solidFill>
                  <a:srgbClr val="5F5F5F"/>
                </a:solidFill>
              </a:rPr>
              <a:t>la </a:t>
            </a:r>
            <a:r>
              <a:rPr lang="es-ES" i="1" u="sng" dirty="0" smtClean="0">
                <a:solidFill>
                  <a:srgbClr val="5F5F5F"/>
                </a:solidFill>
              </a:rPr>
              <a:t>resiliencia</a:t>
            </a:r>
            <a:r>
              <a:rPr lang="es-ES" i="1" dirty="0" smtClean="0">
                <a:solidFill>
                  <a:srgbClr val="5F5F5F"/>
                </a:solidFill>
              </a:rPr>
              <a:t> </a:t>
            </a:r>
            <a:r>
              <a:rPr lang="es-ES" dirty="0" smtClean="0">
                <a:solidFill>
                  <a:srgbClr val="5F5F5F"/>
                </a:solidFill>
              </a:rPr>
              <a:t>de </a:t>
            </a:r>
            <a:r>
              <a:rPr lang="es-ES" dirty="0">
                <a:solidFill>
                  <a:srgbClr val="5F5F5F"/>
                </a:solidFill>
              </a:rPr>
              <a:t>los individuos, las familias y las </a:t>
            </a:r>
            <a:r>
              <a:rPr lang="es-ES" dirty="0" smtClean="0">
                <a:solidFill>
                  <a:srgbClr val="5F5F5F"/>
                </a:solidFill>
              </a:rPr>
              <a:t>comunidades de origen, tránsito, destino y retorno  </a:t>
            </a:r>
            <a:r>
              <a:rPr lang="es-ES" dirty="0">
                <a:solidFill>
                  <a:srgbClr val="5F5F5F"/>
                </a:solidFill>
              </a:rPr>
              <a:t>a través de la promoción de un sistema de </a:t>
            </a:r>
            <a:r>
              <a:rPr lang="es-ES" i="1" u="sng" dirty="0">
                <a:solidFill>
                  <a:srgbClr val="5F5F5F"/>
                </a:solidFill>
              </a:rPr>
              <a:t>buena </a:t>
            </a:r>
            <a:r>
              <a:rPr lang="es-ES" i="1" u="sng" dirty="0" smtClean="0">
                <a:solidFill>
                  <a:srgbClr val="5F5F5F"/>
                </a:solidFill>
              </a:rPr>
              <a:t>gobernanza.</a:t>
            </a:r>
            <a:endParaRPr lang="es-ES" dirty="0">
              <a:solidFill>
                <a:srgbClr val="5F5F5F"/>
              </a:solidFill>
              <a:latin typeface="Century Gothic" charset="0"/>
            </a:endParaRPr>
          </a:p>
          <a:p>
            <a:pPr marL="457200" indent="0" eaLnBrk="1" hangingPunct="1">
              <a:lnSpc>
                <a:spcPct val="150000"/>
              </a:lnSpc>
              <a:buNone/>
            </a:pPr>
            <a:endParaRPr lang="es-ES" dirty="0" smtClean="0">
              <a:solidFill>
                <a:srgbClr val="5F5F5F"/>
              </a:solidFill>
              <a:latin typeface="Century Gothic" charset="0"/>
            </a:endParaRPr>
          </a:p>
          <a:p>
            <a:pPr eaLnBrk="1" hangingPunct="1">
              <a:lnSpc>
                <a:spcPct val="150000"/>
              </a:lnSpc>
            </a:pPr>
            <a:endParaRPr lang="es-ES" dirty="0" smtClean="0">
              <a:solidFill>
                <a:schemeClr val="tx2"/>
              </a:solidFill>
              <a:latin typeface="Century Gothic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8005" y="80103"/>
            <a:ext cx="11649407" cy="2275894"/>
            <a:chOff x="0" y="0"/>
            <a:chExt cx="7772400" cy="172680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72400" cy="1552575"/>
            </a:xfrm>
            <a:prstGeom prst="rect">
              <a:avLst/>
            </a:prstGeom>
            <a:extLst>
              <a:ext uri="{FAA26D3D-D897-4be2-8F04-BA451C77F1D7}">
  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  </a:ext>
            </a:extLst>
          </p:spPr>
        </p:pic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114300" y="1143000"/>
              <a:ext cx="6486525" cy="58380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 fontAlgn="base">
                <a:spcAft>
                  <a:spcPts val="600"/>
                </a:spcAft>
              </a:pPr>
              <a:r>
                <a:rPr lang="es-ES" sz="1400" i="1" spc="-10" dirty="0">
                  <a:solidFill>
                    <a:srgbClr val="000000"/>
                  </a:solidFill>
                  <a:latin typeface="Arial"/>
                  <a:ea typeface="Cambria"/>
                </a:rPr>
                <a:t>Todos tienen derecho a </a:t>
              </a:r>
              <a:r>
                <a:rPr lang="es-ES" sz="1400" b="1" i="1" spc="-10" dirty="0">
                  <a:solidFill>
                    <a:srgbClr val="000000"/>
                  </a:solidFill>
                  <a:latin typeface="Arial"/>
                  <a:ea typeface="Cambria"/>
                </a:rPr>
                <a:t>vivir libres del temor, libres de la miseria y con dignidad</a:t>
              </a:r>
              <a:r>
                <a:rPr lang="es-ES" sz="1400" i="1" spc="-10" dirty="0">
                  <a:solidFill>
                    <a:srgbClr val="000000"/>
                  </a:solidFill>
                  <a:latin typeface="Arial"/>
                  <a:ea typeface="Cambria"/>
                </a:rPr>
                <a:t>.</a:t>
              </a:r>
              <a:r>
                <a:rPr lang="es-ES" sz="1300" i="1" spc="-10" dirty="0">
                  <a:solidFill>
                    <a:srgbClr val="000000"/>
                  </a:solidFill>
                  <a:latin typeface="Arial"/>
                  <a:ea typeface="Cambria"/>
                </a:rPr>
                <a:t> </a:t>
              </a:r>
              <a:r>
                <a:rPr lang="es-ES" sz="1300" b="1" i="1" spc="-10" dirty="0">
                  <a:solidFill>
                    <a:srgbClr val="000000"/>
                  </a:solidFill>
                  <a:latin typeface="Arial"/>
                  <a:ea typeface="Cambria"/>
                </a:rPr>
                <a:t> </a:t>
              </a:r>
              <a:endParaRPr lang="en-US" sz="1200" dirty="0">
                <a:solidFill>
                  <a:prstClr val="black"/>
                </a:solidFill>
                <a:latin typeface="Arial"/>
                <a:ea typeface="Cambria"/>
              </a:endParaRPr>
            </a:p>
            <a:p>
              <a:pPr marL="342900" indent="-342900" algn="r" fontAlgn="base">
                <a:spcAft>
                  <a:spcPts val="600"/>
                </a:spcAft>
                <a:buSzPts val="1000"/>
                <a:buFont typeface="Arial"/>
                <a:buChar char="-"/>
              </a:pPr>
              <a:r>
                <a:rPr lang="es-ES" sz="1000" dirty="0">
                  <a:solidFill>
                    <a:srgbClr val="000000"/>
                  </a:solidFill>
                  <a:latin typeface="Arial"/>
                  <a:ea typeface="Cambria"/>
                </a:rPr>
                <a:t>Resolución 66/290 de la Asamblea General de las Naciones Unidas (2012)</a:t>
              </a:r>
              <a:endParaRPr lang="en-US" sz="1200" dirty="0">
                <a:solidFill>
                  <a:prstClr val="black"/>
                </a:solidFill>
                <a:latin typeface="Arial"/>
                <a:ea typeface="Cambria"/>
              </a:endParaRPr>
            </a:p>
            <a:p>
              <a:pPr algn="r" fontAlgn="base"/>
              <a:r>
                <a:rPr lang="es-ES" sz="1000" dirty="0">
                  <a:solidFill>
                    <a:prstClr val="black"/>
                  </a:solidFill>
                  <a:latin typeface="Arial"/>
                  <a:ea typeface="MS Mincho"/>
                  <a:cs typeface="Times New Roman"/>
                </a:rPr>
                <a:t> </a:t>
              </a:r>
              <a:endParaRPr lang="en-US" sz="1200" dirty="0">
                <a:solidFill>
                  <a:prstClr val="black"/>
                </a:solidFill>
                <a:latin typeface="Cambria"/>
                <a:ea typeface="MS Mincho"/>
                <a:cs typeface="Times New Roman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9335" y="2348880"/>
            <a:ext cx="4671690" cy="378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06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592" y="-11113"/>
            <a:ext cx="11872913" cy="688975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0" tIns="45486" rIns="90970" bIns="45486"/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600" b="1">
              <a:cs typeface="Arial" pitchFamily="34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7939" y="0"/>
            <a:ext cx="6132512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0" tIns="45486" rIns="90970" bIns="45486"/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600" b="1">
              <a:latin typeface="Verdana" pitchFamily="34" charset="0"/>
              <a:cs typeface="Arial" pitchFamily="34" charset="0"/>
            </a:endParaRPr>
          </a:p>
        </p:txBody>
      </p:sp>
      <p:pic>
        <p:nvPicPr>
          <p:cNvPr id="24580" name="Picture 2" descr="Back to PA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7" y="-136525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4" descr="Back to PA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12" descr="http://blogs.elpais.com/.a/6a00d8341bfb1653ef0167605d5e5c970b-320w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08" y="-11113"/>
            <a:ext cx="6151563" cy="688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8" descr="http://www.uib.no/sites/w3.uib.no/files/styles/content_main/public/media/paho3_0.jpg?itok=sCV_mLEV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8765" y="2636838"/>
            <a:ext cx="2065337" cy="1719262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6248401" y="2805117"/>
            <a:ext cx="26447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pt-BR" sz="4400" b="1" dirty="0" smtClean="0">
                <a:solidFill>
                  <a:schemeClr val="bg1"/>
                </a:solidFill>
                <a:cs typeface="Arial" pitchFamily="34" charset="0"/>
              </a:rPr>
              <a:t>MUCHAS GRACIAS</a:t>
            </a:r>
            <a:endParaRPr lang="en-US" altLang="pt-BR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865" y="2636917"/>
            <a:ext cx="2096585" cy="196554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5746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8" y="981075"/>
            <a:ext cx="4752975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-26988"/>
            <a:ext cx="5043488" cy="68849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0" tIns="45486" rIns="90970" bIns="45486"/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600" b="1">
              <a:cs typeface="Arial" pitchFamily="34" charset="0"/>
            </a:endParaRPr>
          </a:p>
        </p:txBody>
      </p:sp>
      <p:sp>
        <p:nvSpPr>
          <p:cNvPr id="9221" name="Text Box 5"/>
          <p:cNvSpPr txBox="1">
            <a:spLocks/>
          </p:cNvSpPr>
          <p:nvPr/>
        </p:nvSpPr>
        <p:spPr bwMode="auto">
          <a:xfrm>
            <a:off x="107950" y="115890"/>
            <a:ext cx="4968874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pt-BR" sz="3600" b="1" dirty="0">
                <a:solidFill>
                  <a:schemeClr val="bg1"/>
                </a:solidFill>
                <a:cs typeface="Arial" pitchFamily="34" charset="0"/>
              </a:rPr>
              <a:t>Reflexiones sobre</a:t>
            </a:r>
            <a:r>
              <a:rPr lang="es-ES_tradnl" altLang="pt-BR" dirty="0"/>
              <a:t> </a:t>
            </a:r>
            <a:r>
              <a:rPr lang="es-ES_tradnl" altLang="pt-BR" sz="3600" b="1" dirty="0" smtClean="0">
                <a:solidFill>
                  <a:schemeClr val="bg1"/>
                </a:solidFill>
                <a:cs typeface="Arial" pitchFamily="34" charset="0"/>
              </a:rPr>
              <a:t>el progreso en la Región de las Américas</a:t>
            </a:r>
            <a:endParaRPr lang="en-US" altLang="pt-BR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90505" y="1625312"/>
            <a:ext cx="4670425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pt-BR" sz="2400" dirty="0">
                <a:solidFill>
                  <a:schemeClr val="bg1"/>
                </a:solidFill>
                <a:cs typeface="Arial" pitchFamily="34" charset="0"/>
              </a:rPr>
              <a:t>Los Objetivos de Desarrollo del </a:t>
            </a:r>
            <a:r>
              <a:rPr lang="es-ES_tradnl" altLang="pt-BR" sz="2400" dirty="0" smtClean="0">
                <a:solidFill>
                  <a:schemeClr val="bg1"/>
                </a:solidFill>
                <a:cs typeface="Arial" pitchFamily="34" charset="0"/>
              </a:rPr>
              <a:t>Milenio: </a:t>
            </a:r>
            <a:endParaRPr lang="es-ES_tradnl" altLang="pt-BR" sz="2400" dirty="0">
              <a:solidFill>
                <a:schemeClr val="bg1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400" dirty="0">
              <a:solidFill>
                <a:schemeClr val="bg1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en-US" altLang="pt-BR" sz="2400" dirty="0">
              <a:solidFill>
                <a:schemeClr val="bg1"/>
              </a:solidFill>
              <a:cs typeface="Arial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altLang="pt-BR" sz="2400" dirty="0">
              <a:solidFill>
                <a:schemeClr val="bg1"/>
              </a:solidFill>
              <a:cs typeface="Arial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altLang="pt-B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52413" y="2852742"/>
            <a:ext cx="4392612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8F8F8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228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s-ES_tradnl" altLang="pt-BR" sz="2400" dirty="0" smtClean="0">
                <a:solidFill>
                  <a:schemeClr val="bg1"/>
                </a:solidFill>
                <a:cs typeface="Arial" pitchFamily="34" charset="0"/>
              </a:rPr>
              <a:t>Reducir la mortalidad </a:t>
            </a:r>
            <a:r>
              <a:rPr lang="es-ES_tradnl" altLang="pt-BR" sz="2400" dirty="0">
                <a:solidFill>
                  <a:schemeClr val="bg1"/>
                </a:solidFill>
                <a:cs typeface="Arial" pitchFamily="34" charset="0"/>
              </a:rPr>
              <a:t>infantil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s-ES_tradnl" altLang="pt-BR" sz="2400" dirty="0" smtClean="0">
                <a:solidFill>
                  <a:schemeClr val="bg1"/>
                </a:solidFill>
                <a:cs typeface="Arial" pitchFamily="34" charset="0"/>
              </a:rPr>
              <a:t>Combatir las enfermedades </a:t>
            </a:r>
            <a:r>
              <a:rPr lang="es-ES_tradnl" altLang="pt-BR" sz="2400" dirty="0">
                <a:solidFill>
                  <a:schemeClr val="bg1"/>
                </a:solidFill>
                <a:cs typeface="Arial" pitchFamily="34" charset="0"/>
              </a:rPr>
              <a:t>infecciosas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s-ES_tradnl" altLang="pt-BR" sz="2400" dirty="0" smtClean="0">
                <a:solidFill>
                  <a:schemeClr val="bg1"/>
                </a:solidFill>
                <a:cs typeface="Arial" pitchFamily="34" charset="0"/>
              </a:rPr>
              <a:t>Aumentar el acceso al agua potable y a servicios básicos de saneamiento</a:t>
            </a:r>
            <a:endParaRPr lang="es-ES_tradnl" altLang="pt-BR" sz="2400" dirty="0">
              <a:solidFill>
                <a:schemeClr val="bg1"/>
              </a:solidFill>
              <a:cs typeface="Arial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s-ES_tradnl" altLang="pt-BR" sz="2400" dirty="0" smtClean="0">
                <a:solidFill>
                  <a:schemeClr val="bg1"/>
                </a:solidFill>
                <a:cs typeface="Arial" pitchFamily="34" charset="0"/>
              </a:rPr>
              <a:t>Reducir la </a:t>
            </a:r>
            <a:r>
              <a:rPr lang="es-ES_tradnl" altLang="pt-BR" sz="2400" dirty="0">
                <a:solidFill>
                  <a:schemeClr val="bg1"/>
                </a:solidFill>
                <a:cs typeface="Arial" pitchFamily="34" charset="0"/>
              </a:rPr>
              <a:t>pobreza</a:t>
            </a:r>
          </a:p>
          <a:p>
            <a:pPr lvl="1"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s-ES_tradnl" altLang="pt-BR" sz="2400" dirty="0" smtClean="0">
                <a:solidFill>
                  <a:schemeClr val="bg1"/>
                </a:solidFill>
                <a:cs typeface="Arial" pitchFamily="34" charset="0"/>
              </a:rPr>
              <a:t>Aumentar el acceso a la educación y la infraestructura</a:t>
            </a:r>
            <a:r>
              <a:rPr lang="es-ES_tradnl" altLang="pt-BR" dirty="0" smtClean="0"/>
              <a:t> </a:t>
            </a:r>
            <a:endParaRPr lang="es-ES_tradnl" altLang="pt-BR" dirty="0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804030" y="4149732"/>
            <a:ext cx="30972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8F8F8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pt-BR" sz="1800"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815" y="4131193"/>
            <a:ext cx="4645025" cy="2445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1136" y="5906302"/>
            <a:ext cx="1000052" cy="93754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3331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0"/>
            <a:ext cx="11880850" cy="11969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0" tIns="45486" rIns="90970" bIns="45486"/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600" b="1">
              <a:cs typeface="Arial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79387" y="107952"/>
            <a:ext cx="54165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pt-BR" sz="3600" b="1" dirty="0">
                <a:solidFill>
                  <a:schemeClr val="bg1"/>
                </a:solidFill>
                <a:cs typeface="Arial" pitchFamily="34" charset="0"/>
              </a:rPr>
              <a:t>Retos</a:t>
            </a:r>
            <a:r>
              <a:rPr lang="es-ES_tradnl" altLang="pt-BR" dirty="0"/>
              <a:t> </a:t>
            </a:r>
            <a:r>
              <a:rPr lang="es-ES_tradnl" altLang="pt-BR" sz="3600" b="1" dirty="0" smtClean="0">
                <a:solidFill>
                  <a:schemeClr val="bg1"/>
                </a:solidFill>
                <a:cs typeface="Arial" pitchFamily="34" charset="0"/>
              </a:rPr>
              <a:t>que persisten a nivel subregional</a:t>
            </a:r>
            <a:endParaRPr lang="es-ES_tradnl" altLang="pt-BR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244" name="Rectangle 4"/>
          <p:cNvSpPr>
            <a:spLocks noGrp="1"/>
          </p:cNvSpPr>
          <p:nvPr>
            <p:ph sz="half" idx="4294967295"/>
          </p:nvPr>
        </p:nvSpPr>
        <p:spPr>
          <a:xfrm>
            <a:off x="90488" y="2016125"/>
            <a:ext cx="4265612" cy="2133600"/>
          </a:xfrm>
        </p:spPr>
        <p:txBody>
          <a:bodyPr/>
          <a:lstStyle/>
          <a:p>
            <a:pPr marL="114300" indent="0" algn="r">
              <a:buFont typeface="Arial" pitchFamily="34" charset="0"/>
              <a:buNone/>
            </a:pPr>
            <a:r>
              <a:rPr lang="es-ES_tradnl" altLang="pt-BR" sz="2300" dirty="0">
                <a:cs typeface="Arial" pitchFamily="34" charset="0"/>
              </a:rPr>
              <a:t>La </a:t>
            </a:r>
            <a:r>
              <a:rPr lang="es-ES_tradnl" altLang="pt-BR" sz="2300" dirty="0" smtClean="0">
                <a:cs typeface="Arial" pitchFamily="34" charset="0"/>
              </a:rPr>
              <a:t>desigualdades sociales están directamente correlacionadas </a:t>
            </a:r>
            <a:r>
              <a:rPr lang="es-ES_tradnl" altLang="pt-BR" sz="2300" dirty="0">
                <a:cs typeface="Arial" pitchFamily="34" charset="0"/>
              </a:rPr>
              <a:t>con </a:t>
            </a:r>
            <a:r>
              <a:rPr lang="es-ES_tradnl" altLang="pt-BR" sz="2300" dirty="0" smtClean="0">
                <a:cs typeface="Arial" pitchFamily="34" charset="0"/>
              </a:rPr>
              <a:t>resultados </a:t>
            </a:r>
            <a:r>
              <a:rPr lang="es-ES_tradnl" altLang="pt-BR" sz="2300" dirty="0">
                <a:cs typeface="Arial" pitchFamily="34" charset="0"/>
              </a:rPr>
              <a:t>negativos en materia de salud</a:t>
            </a:r>
          </a:p>
        </p:txBody>
      </p:sp>
      <p:sp>
        <p:nvSpPr>
          <p:cNvPr id="10245" name="Text Box 5"/>
          <p:cNvSpPr txBox="1">
            <a:spLocks/>
          </p:cNvSpPr>
          <p:nvPr/>
        </p:nvSpPr>
        <p:spPr bwMode="auto">
          <a:xfrm>
            <a:off x="8388351" y="2276475"/>
            <a:ext cx="3168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s-ES_tradnl" altLang="pt-BR" sz="1800" dirty="0">
                <a:cs typeface="Arial" pitchFamily="34" charset="0"/>
              </a:rPr>
              <a:t>Progreso hacia </a:t>
            </a:r>
            <a:r>
              <a:rPr lang="es-ES_tradnl" altLang="pt-BR" sz="1800" dirty="0" smtClean="0">
                <a:cs typeface="Arial" pitchFamily="34" charset="0"/>
              </a:rPr>
              <a:t>el ODM </a:t>
            </a:r>
            <a:r>
              <a:rPr lang="es-ES_tradnl" altLang="pt-BR" sz="1800" dirty="0">
                <a:cs typeface="Arial" pitchFamily="34" charset="0"/>
              </a:rPr>
              <a:t>6</a:t>
            </a:r>
            <a:r>
              <a:rPr lang="es-ES_tradnl" altLang="pt-BR" dirty="0"/>
              <a:t> </a:t>
            </a:r>
            <a:r>
              <a:rPr lang="es-ES_tradnl" altLang="pt-BR" sz="1800" dirty="0" smtClean="0">
                <a:cs typeface="Arial" pitchFamily="34" charset="0"/>
              </a:rPr>
              <a:t>(combatir las enfermedades infecciosas)</a:t>
            </a:r>
            <a:endParaRPr lang="es-ES_tradnl" altLang="pt-BR" sz="1800" dirty="0">
              <a:cs typeface="Arial" pitchFamily="34" charset="0"/>
            </a:endParaRPr>
          </a:p>
        </p:txBody>
      </p:sp>
      <p:pic>
        <p:nvPicPr>
          <p:cNvPr id="10246" name="Picture 6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7538" y="1800225"/>
            <a:ext cx="3854450" cy="2205038"/>
          </a:xfrm>
          <a:noFill/>
          <a:ln/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23852" y="4578358"/>
            <a:ext cx="3960813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43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buFont typeface="Arial" pitchFamily="34" charset="0"/>
              <a:buNone/>
            </a:pPr>
            <a:r>
              <a:rPr lang="es-ES_tradnl" altLang="pt-BR" sz="2300" dirty="0" smtClean="0">
                <a:cs typeface="Arial" pitchFamily="34" charset="0"/>
              </a:rPr>
              <a:t>Los países presentan grandes diferencias en cuanto al cumplimiento </a:t>
            </a:r>
            <a:r>
              <a:rPr lang="es-ES_tradnl" altLang="pt-BR" sz="2300" dirty="0">
                <a:cs typeface="Arial" pitchFamily="34" charset="0"/>
              </a:rPr>
              <a:t>de los ODM y otras metas de salud</a:t>
            </a:r>
          </a:p>
        </p:txBody>
      </p:sp>
      <p:pic>
        <p:nvPicPr>
          <p:cNvPr id="10248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0550" y="4362458"/>
            <a:ext cx="39878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Text Box 9"/>
          <p:cNvSpPr txBox="1">
            <a:spLocks/>
          </p:cNvSpPr>
          <p:nvPr/>
        </p:nvSpPr>
        <p:spPr bwMode="auto">
          <a:xfrm>
            <a:off x="8461375" y="4554538"/>
            <a:ext cx="2825751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s-ES_tradnl" altLang="pt-BR" sz="1800" dirty="0">
                <a:cs typeface="Arial" pitchFamily="34" charset="0"/>
              </a:rPr>
              <a:t>Progreso hacia </a:t>
            </a:r>
            <a:r>
              <a:rPr lang="es-ES_tradnl" altLang="pt-BR" sz="1800" dirty="0" smtClean="0">
                <a:cs typeface="Arial" pitchFamily="34" charset="0"/>
              </a:rPr>
              <a:t>el ODM </a:t>
            </a:r>
            <a:r>
              <a:rPr lang="es-ES_tradnl" altLang="pt-BR" sz="1800" dirty="0">
                <a:cs typeface="Arial" pitchFamily="34" charset="0"/>
              </a:rPr>
              <a:t>5</a:t>
            </a:r>
            <a:r>
              <a:rPr lang="es-ES_tradnl" altLang="pt-BR" dirty="0"/>
              <a:t> </a:t>
            </a:r>
            <a:r>
              <a:rPr lang="es-ES_tradnl" altLang="pt-BR" sz="1800" dirty="0" smtClean="0">
                <a:cs typeface="Arial" pitchFamily="34" charset="0"/>
              </a:rPr>
              <a:t>(reducir la mortalidad </a:t>
            </a:r>
            <a:r>
              <a:rPr lang="es-ES_tradnl" altLang="pt-BR" sz="1800" dirty="0">
                <a:cs typeface="Arial" pitchFamily="34" charset="0"/>
              </a:rPr>
              <a:t>materna)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296863" y="6334125"/>
            <a:ext cx="68310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_tradnl" altLang="pt-BR" sz="1100">
                <a:solidFill>
                  <a:schemeClr val="tx2"/>
                </a:solidFill>
              </a:rPr>
              <a:t>Fuente: Centro para desarrollo mundial, 2011</a:t>
            </a:r>
          </a:p>
        </p:txBody>
      </p:sp>
      <p:cxnSp>
        <p:nvCxnSpPr>
          <p:cNvPr id="3" name="Line 11"/>
          <p:cNvCxnSpPr/>
          <p:nvPr/>
        </p:nvCxnSpPr>
        <p:spPr>
          <a:xfrm>
            <a:off x="611190" y="4149725"/>
            <a:ext cx="10675936" cy="0"/>
          </a:xfrm>
          <a:prstGeom prst="line">
            <a:avLst/>
          </a:prstGeom>
          <a:ln w="381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244681" y="12940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1136" y="5906302"/>
            <a:ext cx="1000052" cy="93754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3602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-57151" y="-26988"/>
            <a:ext cx="5133480" cy="68849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0" tIns="45486" rIns="90970" bIns="45486"/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600" b="1">
              <a:cs typeface="Arial" pitchFamily="34" charset="0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type="title" idx="4294967295"/>
          </p:nvPr>
        </p:nvSpPr>
        <p:spPr>
          <a:xfrm>
            <a:off x="252413" y="260350"/>
            <a:ext cx="4049712" cy="1143000"/>
          </a:xfrm>
        </p:spPr>
        <p:txBody>
          <a:bodyPr/>
          <a:lstStyle/>
          <a:p>
            <a:pPr algn="l"/>
            <a:r>
              <a:rPr lang="es-ES_tradnl" altLang="pt-BR" sz="3600" b="1" dirty="0">
                <a:solidFill>
                  <a:schemeClr val="bg1"/>
                </a:solidFill>
                <a:cs typeface="Arial" pitchFamily="34" charset="0"/>
              </a:rPr>
              <a:t>Principios </a:t>
            </a:r>
            <a:r>
              <a:rPr lang="es-ES_tradnl" altLang="pt-BR" sz="3600" b="1" dirty="0" smtClean="0">
                <a:solidFill>
                  <a:schemeClr val="bg1"/>
                </a:solidFill>
                <a:cs typeface="Arial" pitchFamily="34" charset="0"/>
              </a:rPr>
              <a:t>rectores de la agenda 2030</a:t>
            </a:r>
            <a:endParaRPr lang="en-US" altLang="pt-BR" dirty="0"/>
          </a:p>
        </p:txBody>
      </p:sp>
      <p:sp>
        <p:nvSpPr>
          <p:cNvPr id="11268" name="Rectangle 4"/>
          <p:cNvSpPr>
            <a:spLocks noGrp="1"/>
          </p:cNvSpPr>
          <p:nvPr>
            <p:ph idx="4294967295"/>
          </p:nvPr>
        </p:nvSpPr>
        <p:spPr>
          <a:xfrm>
            <a:off x="252414" y="1600204"/>
            <a:ext cx="4679900" cy="4525963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s-ES_tradnl" altLang="pt-BR" sz="2000" b="1" dirty="0">
                <a:solidFill>
                  <a:schemeClr val="bg1"/>
                </a:solidFill>
              </a:rPr>
              <a:t>Un </a:t>
            </a:r>
            <a:r>
              <a:rPr lang="es-ES_tradnl" altLang="pt-BR" sz="2000" b="1" dirty="0" smtClean="0">
                <a:solidFill>
                  <a:schemeClr val="bg1"/>
                </a:solidFill>
              </a:rPr>
              <a:t>mirada </a:t>
            </a:r>
            <a:r>
              <a:rPr lang="es-ES_tradnl" altLang="pt-BR" sz="2000" b="1" dirty="0">
                <a:solidFill>
                  <a:schemeClr val="bg1"/>
                </a:solidFill>
              </a:rPr>
              <a:t>hacia atrás: Declaración de Alma-Ata</a:t>
            </a:r>
            <a:r>
              <a:rPr lang="es-ES_tradnl" altLang="pt-BR" sz="2000" dirty="0"/>
              <a:t> </a:t>
            </a:r>
            <a:r>
              <a:rPr lang="es-ES_tradnl" altLang="pt-BR" sz="2000" b="1" dirty="0">
                <a:solidFill>
                  <a:schemeClr val="bg1"/>
                </a:solidFill>
              </a:rPr>
              <a:t>(1978</a:t>
            </a:r>
            <a:r>
              <a:rPr lang="es-ES_tradnl" altLang="pt-BR" sz="2000" b="1" dirty="0" smtClean="0">
                <a:solidFill>
                  <a:schemeClr val="bg1"/>
                </a:solidFill>
              </a:rPr>
              <a:t>) </a:t>
            </a:r>
            <a:endParaRPr lang="es-ES_tradnl" altLang="pt-BR" sz="2000" b="1" dirty="0">
              <a:solidFill>
                <a:schemeClr val="bg1"/>
              </a:solidFill>
            </a:endParaRPr>
          </a:p>
          <a:p>
            <a:pPr marL="0" indent="0"/>
            <a:endParaRPr lang="es-ES_tradnl" altLang="pt-BR" sz="2000" b="1" dirty="0">
              <a:solidFill>
                <a:schemeClr val="bg1"/>
              </a:solidFill>
            </a:endParaRPr>
          </a:p>
          <a:p>
            <a:pPr marL="225425" indent="-225425">
              <a:buClr>
                <a:srgbClr val="FF0000"/>
              </a:buClr>
            </a:pPr>
            <a:r>
              <a:rPr lang="es-ES_tradnl" altLang="pt-BR" sz="2000" dirty="0" smtClean="0">
                <a:solidFill>
                  <a:schemeClr val="bg1"/>
                </a:solidFill>
              </a:rPr>
              <a:t>Instaba a una estrategia </a:t>
            </a:r>
            <a:r>
              <a:rPr lang="es-ES_tradnl" altLang="pt-BR" sz="2000" dirty="0">
                <a:solidFill>
                  <a:schemeClr val="bg1"/>
                </a:solidFill>
              </a:rPr>
              <a:t>de salud integral </a:t>
            </a:r>
            <a:r>
              <a:rPr lang="es-ES_tradnl" altLang="pt-BR" sz="2000" dirty="0" smtClean="0">
                <a:solidFill>
                  <a:schemeClr val="bg1"/>
                </a:solidFill>
              </a:rPr>
              <a:t>para prestar servicios </a:t>
            </a:r>
            <a:r>
              <a:rPr lang="es-ES_tradnl" altLang="pt-BR" sz="2000" dirty="0">
                <a:solidFill>
                  <a:schemeClr val="bg1"/>
                </a:solidFill>
              </a:rPr>
              <a:t>de </a:t>
            </a:r>
            <a:r>
              <a:rPr lang="es-ES_tradnl" altLang="pt-BR" sz="2000" dirty="0" smtClean="0">
                <a:solidFill>
                  <a:schemeClr val="bg1"/>
                </a:solidFill>
              </a:rPr>
              <a:t>salud y abordar las causas </a:t>
            </a:r>
            <a:r>
              <a:rPr lang="es-ES_tradnl" altLang="pt-BR" sz="2000" dirty="0">
                <a:solidFill>
                  <a:schemeClr val="bg1"/>
                </a:solidFill>
              </a:rPr>
              <a:t>sociales, económicas y políticas </a:t>
            </a:r>
            <a:r>
              <a:rPr lang="es-ES_tradnl" altLang="pt-BR" sz="2000" dirty="0" smtClean="0">
                <a:solidFill>
                  <a:schemeClr val="bg1"/>
                </a:solidFill>
              </a:rPr>
              <a:t>subyacentes de la mala </a:t>
            </a:r>
            <a:r>
              <a:rPr lang="es-ES_tradnl" altLang="pt-BR" sz="2000" dirty="0">
                <a:solidFill>
                  <a:schemeClr val="bg1"/>
                </a:solidFill>
              </a:rPr>
              <a:t>salud. </a:t>
            </a:r>
          </a:p>
          <a:p>
            <a:pPr marL="225425" indent="-225425">
              <a:buClr>
                <a:srgbClr val="FF0000"/>
              </a:buClr>
            </a:pPr>
            <a:r>
              <a:rPr lang="es-ES_tradnl" altLang="pt-BR" sz="2000" dirty="0" smtClean="0">
                <a:solidFill>
                  <a:schemeClr val="bg1"/>
                </a:solidFill>
              </a:rPr>
              <a:t>Reconocía </a:t>
            </a:r>
            <a:r>
              <a:rPr lang="es-ES_tradnl" altLang="pt-BR" sz="2000" dirty="0">
                <a:solidFill>
                  <a:schemeClr val="bg1"/>
                </a:solidFill>
              </a:rPr>
              <a:t>que los grandes adelantos con respecto a la esperanza de vida sana logrados </a:t>
            </a:r>
            <a:r>
              <a:rPr lang="es-ES_tradnl" altLang="pt-BR" sz="2000" dirty="0" smtClean="0">
                <a:solidFill>
                  <a:schemeClr val="bg1"/>
                </a:solidFill>
              </a:rPr>
              <a:t>en </a:t>
            </a:r>
            <a:r>
              <a:rPr lang="es-ES_tradnl" altLang="pt-BR" sz="2000" dirty="0">
                <a:solidFill>
                  <a:schemeClr val="bg1"/>
                </a:solidFill>
              </a:rPr>
              <a:t>los países </a:t>
            </a:r>
            <a:r>
              <a:rPr lang="es-ES_tradnl" altLang="pt-BR" sz="2000" dirty="0" smtClean="0">
                <a:solidFill>
                  <a:schemeClr val="bg1"/>
                </a:solidFill>
              </a:rPr>
              <a:t>desarrollados en </a:t>
            </a:r>
            <a:r>
              <a:rPr lang="es-ES_tradnl" altLang="pt-BR" sz="2000" dirty="0">
                <a:solidFill>
                  <a:schemeClr val="bg1"/>
                </a:solidFill>
              </a:rPr>
              <a:t>el último siglo </a:t>
            </a:r>
            <a:r>
              <a:rPr lang="es-ES_tradnl" altLang="pt-BR" sz="2000" dirty="0" smtClean="0">
                <a:solidFill>
                  <a:schemeClr val="bg1"/>
                </a:solidFill>
              </a:rPr>
              <a:t>se </a:t>
            </a:r>
            <a:r>
              <a:rPr lang="es-ES_tradnl" altLang="pt-BR" sz="2000" dirty="0">
                <a:solidFill>
                  <a:schemeClr val="bg1"/>
                </a:solidFill>
              </a:rPr>
              <a:t>habían debido en gran medida a las mejores condiciones sociales, ambientales y </a:t>
            </a:r>
            <a:r>
              <a:rPr lang="es-ES_tradnl" altLang="pt-BR" sz="2000" dirty="0" smtClean="0">
                <a:solidFill>
                  <a:schemeClr val="bg1"/>
                </a:solidFill>
              </a:rPr>
              <a:t>económicas.</a:t>
            </a:r>
            <a:endParaRPr lang="es-ES_tradnl" altLang="pt-BR" sz="2000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ES_tradnl" altLang="pt-BR" dirty="0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364163" y="4076704"/>
            <a:ext cx="59055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pitchFamily="34" charset="0"/>
              <a:buNone/>
            </a:pPr>
            <a:endParaRPr lang="es-ES_tradnl" altLang="pt-BR" sz="1800" b="1" dirty="0">
              <a:cs typeface="Arial" pitchFamily="34" charset="0"/>
            </a:endParaRPr>
          </a:p>
          <a:p>
            <a:pPr marL="285750" indent="-285750">
              <a:spcBef>
                <a:spcPct val="0"/>
              </a:spcBef>
            </a:pPr>
            <a:r>
              <a:rPr lang="es-ES_tradnl" altLang="pt-BR" sz="1800" dirty="0" smtClean="0">
                <a:cs typeface="Arial" pitchFamily="34" charset="0"/>
              </a:rPr>
              <a:t>El proceso más </a:t>
            </a:r>
            <a:r>
              <a:rPr lang="es-ES_tradnl" altLang="pt-BR" sz="1800" dirty="0">
                <a:cs typeface="Arial" pitchFamily="34" charset="0"/>
              </a:rPr>
              <a:t>integrador y participativo </a:t>
            </a:r>
            <a:r>
              <a:rPr lang="es-ES_tradnl" altLang="pt-BR" sz="1800" dirty="0" smtClean="0">
                <a:cs typeface="Arial" pitchFamily="34" charset="0"/>
              </a:rPr>
              <a:t>de toda la historia </a:t>
            </a:r>
            <a:r>
              <a:rPr lang="es-ES_tradnl" altLang="pt-BR" sz="1800" dirty="0">
                <a:cs typeface="Arial" pitchFamily="34" charset="0"/>
              </a:rPr>
              <a:t>de las Naciones </a:t>
            </a:r>
            <a:r>
              <a:rPr lang="es-ES_tradnl" altLang="pt-BR" sz="1800" dirty="0" smtClean="0">
                <a:cs typeface="Arial" pitchFamily="34" charset="0"/>
              </a:rPr>
              <a:t>Unidas.</a:t>
            </a:r>
            <a:endParaRPr lang="es-ES_tradnl" altLang="pt-BR" sz="1800" dirty="0">
              <a:cs typeface="Arial" pitchFamily="34" charset="0"/>
            </a:endParaRPr>
          </a:p>
          <a:p>
            <a:pPr marL="285750" indent="-285750">
              <a:spcBef>
                <a:spcPct val="0"/>
              </a:spcBef>
            </a:pPr>
            <a:endParaRPr lang="es-ES_tradnl" altLang="pt-BR" sz="1800" dirty="0">
              <a:cs typeface="Arial" pitchFamily="34" charset="0"/>
            </a:endParaRPr>
          </a:p>
          <a:p>
            <a:pPr marL="285750" indent="-285750">
              <a:spcBef>
                <a:spcPct val="0"/>
              </a:spcBef>
            </a:pPr>
            <a:r>
              <a:rPr lang="es-ES_tradnl" altLang="pt-BR" sz="1800" dirty="0">
                <a:cs typeface="Arial" pitchFamily="34" charset="0"/>
              </a:rPr>
              <a:t>Una oportunidad de innovar y demostrar una visión más amplia </a:t>
            </a:r>
            <a:r>
              <a:rPr lang="es-ES_tradnl" altLang="pt-BR" sz="1800" dirty="0" smtClean="0">
                <a:cs typeface="Arial" pitchFamily="34" charset="0"/>
              </a:rPr>
              <a:t>con respecto al desarrollo.</a:t>
            </a:r>
            <a:endParaRPr lang="es-ES_tradnl" altLang="pt-BR" sz="1800" dirty="0"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es-ES_tradnl" altLang="pt-BR" sz="1800" dirty="0">
              <a:cs typeface="Arial" pitchFamily="34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5219700" y="3205167"/>
            <a:ext cx="64817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pt-BR" sz="2000" b="1" dirty="0">
                <a:solidFill>
                  <a:srgbClr val="000000"/>
                </a:solidFill>
                <a:cs typeface="Arial" pitchFamily="34" charset="0"/>
              </a:rPr>
              <a:t>Actualidad: </a:t>
            </a:r>
            <a:r>
              <a:rPr lang="es-ES_tradnl" altLang="pt-BR" sz="2000" b="1" dirty="0" smtClean="0">
                <a:solidFill>
                  <a:srgbClr val="000000"/>
                </a:solidFill>
                <a:cs typeface="Arial" pitchFamily="34" charset="0"/>
              </a:rPr>
              <a:t>Transformar nuestro mundo: la Agenda 2030 </a:t>
            </a:r>
            <a:r>
              <a:rPr lang="es-ES_tradnl" altLang="pt-BR" sz="2000" b="1" dirty="0">
                <a:solidFill>
                  <a:srgbClr val="000000"/>
                </a:solidFill>
                <a:cs typeface="Arial" pitchFamily="34" charset="0"/>
              </a:rPr>
              <a:t>para el desarrollo sostenible (</a:t>
            </a:r>
            <a:r>
              <a:rPr lang="es-ES_tradnl" altLang="pt-BR" sz="2000" b="1" dirty="0" smtClean="0">
                <a:solidFill>
                  <a:srgbClr val="000000"/>
                </a:solidFill>
                <a:cs typeface="Arial" pitchFamily="34" charset="0"/>
              </a:rPr>
              <a:t>resolución A/RES/70/L1 de las Naciones Unidas, septiembre del 2015)</a:t>
            </a:r>
            <a:endParaRPr lang="es-ES_tradnl" altLang="pt-BR" sz="2000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1136" y="5906302"/>
            <a:ext cx="1000052" cy="937549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4" name="Group 3"/>
          <p:cNvGrpSpPr/>
          <p:nvPr/>
        </p:nvGrpSpPr>
        <p:grpSpPr>
          <a:xfrm>
            <a:off x="5830786" y="550863"/>
            <a:ext cx="5257904" cy="2051050"/>
            <a:chOff x="5830784" y="550863"/>
            <a:chExt cx="5257904" cy="2051050"/>
          </a:xfrm>
        </p:grpSpPr>
        <p:pic>
          <p:nvPicPr>
            <p:cNvPr id="11271" name="Picture 9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2475" y="550863"/>
              <a:ext cx="5256213" cy="2051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8F8F8"/>
                    </a:outerShdw>
                  </a:effectLst>
                </a14:hiddenEffects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8820745" y="575102"/>
              <a:ext cx="2267943" cy="1959512"/>
              <a:chOff x="8820745" y="575102"/>
              <a:chExt cx="2267943" cy="1959512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0116889" y="575102"/>
                <a:ext cx="922047" cy="261610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/>
                    </a:solidFill>
                  </a:rPr>
                  <a:t>17 </a:t>
                </a:r>
                <a:r>
                  <a:rPr lang="en-US" sz="1100" b="1" dirty="0" err="1" smtClean="0">
                    <a:solidFill>
                      <a:schemeClr val="bg1"/>
                    </a:solidFill>
                  </a:rPr>
                  <a:t>Objetivos</a:t>
                </a:r>
                <a:endParaRPr lang="en-US" sz="11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0017502" y="908720"/>
                <a:ext cx="1021435" cy="430887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err="1" smtClean="0">
                    <a:solidFill>
                      <a:schemeClr val="bg1"/>
                    </a:solidFill>
                  </a:rPr>
                  <a:t>Atención</a:t>
                </a:r>
                <a:r>
                  <a:rPr lang="en-US" sz="1100" b="1" dirty="0" smtClean="0">
                    <a:solidFill>
                      <a:schemeClr val="bg1"/>
                    </a:solidFill>
                  </a:rPr>
                  <a:t> en  </a:t>
                </a:r>
                <a:r>
                  <a:rPr lang="en-US" sz="1100" b="1" dirty="0" err="1" smtClean="0">
                    <a:solidFill>
                      <a:schemeClr val="bg1"/>
                    </a:solidFill>
                  </a:rPr>
                  <a:t>sostenibilidad</a:t>
                </a:r>
                <a:endParaRPr lang="en-US" sz="11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0018974" y="1364669"/>
                <a:ext cx="1069714" cy="769441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err="1" smtClean="0">
                    <a:solidFill>
                      <a:schemeClr val="bg1"/>
                    </a:solidFill>
                  </a:rPr>
                  <a:t>Atención</a:t>
                </a:r>
                <a:r>
                  <a:rPr lang="en-US" sz="1100" b="1" dirty="0" smtClean="0">
                    <a:solidFill>
                      <a:schemeClr val="bg1"/>
                    </a:solidFill>
                  </a:rPr>
                  <a:t> en </a:t>
                </a:r>
                <a:r>
                  <a:rPr lang="en-US" sz="1100" b="1" dirty="0" err="1" smtClean="0">
                    <a:solidFill>
                      <a:schemeClr val="bg1"/>
                    </a:solidFill>
                  </a:rPr>
                  <a:t>Equidad</a:t>
                </a:r>
                <a:r>
                  <a:rPr lang="en-US" sz="1100" b="1" dirty="0" smtClean="0">
                    <a:solidFill>
                      <a:schemeClr val="bg1"/>
                    </a:solidFill>
                  </a:rPr>
                  <a:t>, </a:t>
                </a:r>
                <a:r>
                  <a:rPr lang="en-US" sz="1100" b="1" dirty="0" err="1" smtClean="0">
                    <a:solidFill>
                      <a:schemeClr val="bg1"/>
                    </a:solidFill>
                  </a:rPr>
                  <a:t>gobernanza</a:t>
                </a:r>
                <a:r>
                  <a:rPr lang="en-US" sz="1100" b="1" dirty="0" smtClean="0">
                    <a:solidFill>
                      <a:schemeClr val="bg1"/>
                    </a:solidFill>
                  </a:rPr>
                  <a:t> y </a:t>
                </a:r>
                <a:r>
                  <a:rPr lang="en-US" sz="1100" b="1" dirty="0" err="1" smtClean="0">
                    <a:solidFill>
                      <a:schemeClr val="bg1"/>
                    </a:solidFill>
                  </a:rPr>
                  <a:t>capacidad</a:t>
                </a:r>
                <a:endParaRPr lang="en-US" sz="11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0044881" y="2204864"/>
                <a:ext cx="1019246" cy="261610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smtClean="0">
                    <a:solidFill>
                      <a:schemeClr val="bg1"/>
                    </a:solidFill>
                  </a:rPr>
                  <a:t>Universal</a:t>
                </a:r>
                <a:endParaRPr lang="en-US" sz="11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820745" y="608638"/>
                <a:ext cx="1005492" cy="430887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err="1" smtClean="0">
                    <a:solidFill>
                      <a:schemeClr val="bg1"/>
                    </a:solidFill>
                  </a:rPr>
                  <a:t>Intersectorial</a:t>
                </a:r>
                <a:endParaRPr lang="en-US" sz="1100" b="1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en-US" sz="11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854672" y="1124744"/>
                <a:ext cx="1046193" cy="600164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err="1" smtClean="0">
                    <a:solidFill>
                      <a:schemeClr val="bg1"/>
                    </a:solidFill>
                  </a:rPr>
                  <a:t>Promove</a:t>
                </a:r>
                <a:r>
                  <a:rPr lang="en-US" sz="1100" b="1" dirty="0" smtClean="0">
                    <a:solidFill>
                      <a:schemeClr val="bg1"/>
                    </a:solidFill>
                  </a:rPr>
                  <a:t> el </a:t>
                </a:r>
                <a:r>
                  <a:rPr lang="en-US" sz="1100" b="1" dirty="0" err="1" smtClean="0">
                    <a:solidFill>
                      <a:schemeClr val="bg1"/>
                    </a:solidFill>
                  </a:rPr>
                  <a:t>desarrollo</a:t>
                </a:r>
                <a:r>
                  <a:rPr lang="en-US" sz="11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100" b="1" dirty="0" err="1" smtClean="0">
                    <a:solidFill>
                      <a:schemeClr val="bg1"/>
                    </a:solidFill>
                  </a:rPr>
                  <a:t>económico</a:t>
                </a:r>
                <a:endParaRPr lang="en-US" sz="1100" b="1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832394" y="1765173"/>
                <a:ext cx="1068472" cy="769441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err="1" smtClean="0">
                    <a:solidFill>
                      <a:schemeClr val="bg1"/>
                    </a:solidFill>
                  </a:rPr>
                  <a:t>Apoya</a:t>
                </a:r>
                <a:r>
                  <a:rPr lang="en-US" sz="1100" b="1" dirty="0" smtClean="0">
                    <a:solidFill>
                      <a:schemeClr val="bg1"/>
                    </a:solidFill>
                  </a:rPr>
                  <a:t> a los </a:t>
                </a:r>
                <a:r>
                  <a:rPr lang="en-US" sz="1100" b="1" dirty="0" err="1" smtClean="0">
                    <a:solidFill>
                      <a:schemeClr val="bg1"/>
                    </a:solidFill>
                  </a:rPr>
                  <a:t>países</a:t>
                </a:r>
                <a:r>
                  <a:rPr lang="en-US" sz="1100" b="1" dirty="0" smtClean="0">
                    <a:solidFill>
                      <a:schemeClr val="bg1"/>
                    </a:solidFill>
                  </a:rPr>
                  <a:t> a </a:t>
                </a:r>
                <a:r>
                  <a:rPr lang="en-US" sz="1100" b="1" dirty="0" err="1" smtClean="0">
                    <a:solidFill>
                      <a:schemeClr val="bg1"/>
                    </a:solidFill>
                  </a:rPr>
                  <a:t>generar</a:t>
                </a:r>
                <a:r>
                  <a:rPr lang="en-US" sz="11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100" b="1" dirty="0" err="1" smtClean="0">
                    <a:solidFill>
                      <a:schemeClr val="bg1"/>
                    </a:solidFill>
                  </a:rPr>
                  <a:t>recursos</a:t>
                </a:r>
                <a:endParaRPr lang="en-US" sz="1100" b="1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5830784" y="1124744"/>
              <a:ext cx="1621809" cy="923330"/>
            </a:xfrm>
            <a:prstGeom prst="rect">
              <a:avLst/>
            </a:prstGeom>
            <a:solidFill>
              <a:srgbClr val="3333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1"/>
                  </a:solidFill>
                </a:rPr>
                <a:t>Objetivos</a:t>
              </a:r>
              <a:r>
                <a:rPr lang="en-US" b="1" dirty="0" smtClean="0">
                  <a:solidFill>
                    <a:schemeClr val="bg1"/>
                  </a:solidFill>
                </a:rPr>
                <a:t> de </a:t>
              </a:r>
              <a:r>
                <a:rPr lang="en-US" b="1" dirty="0" err="1" smtClean="0">
                  <a:solidFill>
                    <a:schemeClr val="bg1"/>
                  </a:solidFill>
                </a:rPr>
                <a:t>desarrollo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sostenible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863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1"/>
            <a:ext cx="11880850" cy="12684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0" tIns="45486" rIns="90970" bIns="45486"/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600" b="1">
              <a:cs typeface="Arial" pitchFamily="34" charset="0"/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type="title" idx="4294967295"/>
          </p:nvPr>
        </p:nvSpPr>
        <p:spPr>
          <a:xfrm>
            <a:off x="231776" y="125413"/>
            <a:ext cx="10693400" cy="1143000"/>
          </a:xfrm>
        </p:spPr>
        <p:txBody>
          <a:bodyPr/>
          <a:lstStyle/>
          <a:p>
            <a:pPr algn="l"/>
            <a:r>
              <a:rPr lang="es-ES_tradnl" altLang="pt-BR" sz="3600" b="1" dirty="0">
                <a:solidFill>
                  <a:schemeClr val="bg1"/>
                </a:solidFill>
                <a:cs typeface="Arial" pitchFamily="34" charset="0"/>
              </a:rPr>
              <a:t>El cambio de los ODM a </a:t>
            </a:r>
            <a:r>
              <a:rPr lang="es-ES_tradnl" altLang="pt-BR" sz="3600" b="1" dirty="0" smtClean="0">
                <a:solidFill>
                  <a:schemeClr val="bg1"/>
                </a:solidFill>
                <a:cs typeface="Arial" pitchFamily="34" charset="0"/>
              </a:rPr>
              <a:t>los ODS</a:t>
            </a:r>
            <a:endParaRPr lang="en-US" altLang="pt-BR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1136" y="5906302"/>
            <a:ext cx="1000052" cy="937549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5" name="Group 4"/>
          <p:cNvGrpSpPr/>
          <p:nvPr/>
        </p:nvGrpSpPr>
        <p:grpSpPr>
          <a:xfrm>
            <a:off x="467824" y="1628779"/>
            <a:ext cx="11089231" cy="4608513"/>
            <a:chOff x="467818" y="1628775"/>
            <a:chExt cx="11089231" cy="4608513"/>
          </a:xfrm>
        </p:grpSpPr>
        <p:pic>
          <p:nvPicPr>
            <p:cNvPr id="12292" name="Picture 9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063" y="1628775"/>
              <a:ext cx="9729787" cy="4608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8F8F8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428258" y="1742619"/>
              <a:ext cx="1152128" cy="2616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</a:rPr>
                <a:t>8 </a:t>
              </a:r>
              <a:r>
                <a:rPr lang="en-US" sz="1100" b="1" dirty="0" err="1" smtClean="0">
                  <a:solidFill>
                    <a:schemeClr val="bg1"/>
                  </a:solidFill>
                </a:rPr>
                <a:t>Objetivos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28258" y="2375302"/>
              <a:ext cx="1152128" cy="2616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err="1" smtClean="0">
                  <a:solidFill>
                    <a:schemeClr val="bg1"/>
                  </a:solidFill>
                </a:rPr>
                <a:t>Realista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28257" y="2996952"/>
              <a:ext cx="1152128" cy="2616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</a:rPr>
                <a:t>Sectorial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29822" y="4366265"/>
              <a:ext cx="1152128" cy="43088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err="1" smtClean="0">
                  <a:solidFill>
                    <a:schemeClr val="bg1"/>
                  </a:solidFill>
                </a:rPr>
                <a:t>Comunicación</a:t>
              </a:r>
              <a:r>
                <a:rPr lang="en-US" sz="1100" b="1" dirty="0" smtClean="0">
                  <a:solidFill>
                    <a:schemeClr val="bg1"/>
                  </a:solidFill>
                </a:rPr>
                <a:t> simples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28257" y="3501008"/>
              <a:ext cx="1152128" cy="60016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err="1" smtClean="0">
                  <a:solidFill>
                    <a:schemeClr val="bg1"/>
                  </a:solidFill>
                </a:rPr>
                <a:t>Lenguaje</a:t>
              </a:r>
              <a:r>
                <a:rPr lang="en-US" sz="11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100" b="1" dirty="0" err="1" smtClean="0">
                  <a:solidFill>
                    <a:schemeClr val="bg1"/>
                  </a:solidFill>
                </a:rPr>
                <a:t>comun</a:t>
              </a:r>
              <a:r>
                <a:rPr lang="en-US" sz="1100" b="1" dirty="0" smtClean="0">
                  <a:solidFill>
                    <a:schemeClr val="bg1"/>
                  </a:solidFill>
                </a:rPr>
                <a:t> y global</a:t>
              </a:r>
            </a:p>
            <a:p>
              <a:pPr algn="ctr"/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25727" y="5014337"/>
              <a:ext cx="1152128" cy="43088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</a:rPr>
                <a:t>Se </a:t>
              </a:r>
              <a:r>
                <a:rPr lang="en-US" sz="1100" b="1" dirty="0" err="1" smtClean="0">
                  <a:solidFill>
                    <a:schemeClr val="bg1"/>
                  </a:solidFill>
                </a:rPr>
                <a:t>puede</a:t>
              </a:r>
              <a:r>
                <a:rPr lang="en-US" sz="11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100" b="1" dirty="0" err="1" smtClean="0">
                  <a:solidFill>
                    <a:schemeClr val="bg1"/>
                  </a:solidFill>
                </a:rPr>
                <a:t>medir</a:t>
              </a:r>
              <a:r>
                <a:rPr lang="en-US" sz="1100" b="1" dirty="0" smtClean="0">
                  <a:solidFill>
                    <a:schemeClr val="bg1"/>
                  </a:solidFill>
                </a:rPr>
                <a:t> y </a:t>
              </a:r>
              <a:r>
                <a:rPr lang="en-US" sz="1100" b="1" dirty="0" err="1" smtClean="0">
                  <a:solidFill>
                    <a:schemeClr val="bg1"/>
                  </a:solidFill>
                </a:rPr>
                <a:t>monitorar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25727" y="5733256"/>
              <a:ext cx="1156223" cy="41549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err="1" smtClean="0">
                  <a:solidFill>
                    <a:schemeClr val="bg1"/>
                  </a:solidFill>
                </a:rPr>
                <a:t>Financiación</a:t>
              </a:r>
              <a:r>
                <a:rPr lang="en-US" sz="1050" b="1" dirty="0" smtClean="0">
                  <a:solidFill>
                    <a:schemeClr val="bg1"/>
                  </a:solidFill>
                </a:rPr>
                <a:t> </a:t>
              </a:r>
              <a:r>
                <a:rPr lang="en-US" sz="1050" b="1" dirty="0" err="1" smtClean="0">
                  <a:solidFill>
                    <a:schemeClr val="bg1"/>
                  </a:solidFill>
                </a:rPr>
                <a:t>por</a:t>
              </a:r>
              <a:r>
                <a:rPr lang="en-US" sz="1050" b="1" dirty="0" smtClean="0">
                  <a:solidFill>
                    <a:schemeClr val="bg1"/>
                  </a:solidFill>
                </a:rPr>
                <a:t> </a:t>
              </a:r>
              <a:r>
                <a:rPr lang="en-US" sz="1050" b="1" dirty="0" err="1" smtClean="0">
                  <a:solidFill>
                    <a:schemeClr val="bg1"/>
                  </a:solidFill>
                </a:rPr>
                <a:t>multiplos</a:t>
              </a:r>
              <a:r>
                <a:rPr lang="en-US" sz="1050" b="1" dirty="0" smtClean="0">
                  <a:solidFill>
                    <a:schemeClr val="bg1"/>
                  </a:solidFill>
                </a:rPr>
                <a:t> </a:t>
              </a:r>
              <a:r>
                <a:rPr lang="en-US" sz="1050" b="1" dirty="0" err="1" smtClean="0">
                  <a:solidFill>
                    <a:schemeClr val="bg1"/>
                  </a:solidFill>
                </a:rPr>
                <a:t>canales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228457" y="1655222"/>
              <a:ext cx="922047" cy="261610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</a:rPr>
                <a:t>17 </a:t>
              </a:r>
              <a:r>
                <a:rPr lang="en-US" sz="1100" b="1" dirty="0" err="1" smtClean="0">
                  <a:solidFill>
                    <a:schemeClr val="bg1"/>
                  </a:solidFill>
                </a:rPr>
                <a:t>Objetivos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15748" y="2062009"/>
              <a:ext cx="1120821" cy="430887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err="1" smtClean="0">
                  <a:solidFill>
                    <a:schemeClr val="bg1"/>
                  </a:solidFill>
                </a:rPr>
                <a:t>Atención</a:t>
              </a:r>
              <a:r>
                <a:rPr lang="en-US" sz="1100" b="1" dirty="0" smtClean="0">
                  <a:solidFill>
                    <a:schemeClr val="bg1"/>
                  </a:solidFill>
                </a:rPr>
                <a:t> en  </a:t>
              </a:r>
              <a:r>
                <a:rPr lang="en-US" sz="1100" b="1" dirty="0" err="1" smtClean="0">
                  <a:solidFill>
                    <a:schemeClr val="bg1"/>
                  </a:solidFill>
                </a:rPr>
                <a:t>sostenibilidad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56449" y="2566381"/>
              <a:ext cx="1120821" cy="769441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err="1" smtClean="0">
                  <a:solidFill>
                    <a:schemeClr val="bg1"/>
                  </a:solidFill>
                </a:rPr>
                <a:t>Atención</a:t>
              </a:r>
              <a:r>
                <a:rPr lang="en-US" sz="1100" b="1" dirty="0" smtClean="0">
                  <a:solidFill>
                    <a:schemeClr val="bg1"/>
                  </a:solidFill>
                </a:rPr>
                <a:t> en </a:t>
              </a:r>
              <a:r>
                <a:rPr lang="en-US" sz="1100" b="1" dirty="0" err="1" smtClean="0">
                  <a:solidFill>
                    <a:schemeClr val="bg1"/>
                  </a:solidFill>
                </a:rPr>
                <a:t>Equidad</a:t>
              </a:r>
              <a:r>
                <a:rPr lang="en-US" sz="1100" b="1" dirty="0" smtClean="0">
                  <a:solidFill>
                    <a:schemeClr val="bg1"/>
                  </a:solidFill>
                </a:rPr>
                <a:t>, </a:t>
              </a:r>
              <a:r>
                <a:rPr lang="en-US" sz="1100" b="1" dirty="0" err="1" smtClean="0">
                  <a:solidFill>
                    <a:schemeClr val="bg1"/>
                  </a:solidFill>
                </a:rPr>
                <a:t>gobernanza</a:t>
              </a:r>
              <a:r>
                <a:rPr lang="en-US" sz="1100" b="1" dirty="0" smtClean="0">
                  <a:solidFill>
                    <a:schemeClr val="bg1"/>
                  </a:solidFill>
                </a:rPr>
                <a:t> y </a:t>
              </a:r>
              <a:r>
                <a:rPr lang="en-US" sz="1100" b="1" dirty="0" err="1" smtClean="0">
                  <a:solidFill>
                    <a:schemeClr val="bg1"/>
                  </a:solidFill>
                </a:rPr>
                <a:t>capacidad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87756" y="3527430"/>
              <a:ext cx="1120821" cy="26161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</a:rPr>
                <a:t>Universal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56449" y="3933056"/>
              <a:ext cx="1120821" cy="600164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11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100" b="1" dirty="0" err="1" smtClean="0">
                  <a:solidFill>
                    <a:schemeClr val="bg1"/>
                  </a:solidFill>
                </a:rPr>
                <a:t>Intersectorial</a:t>
              </a:r>
              <a:endParaRPr lang="en-US" sz="1100" b="1" dirty="0" smtClean="0">
                <a:solidFill>
                  <a:schemeClr val="bg1"/>
                </a:solidFill>
              </a:endParaRPr>
            </a:p>
            <a:p>
              <a:pPr algn="ctr"/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58725" y="4631231"/>
              <a:ext cx="1120821" cy="600164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err="1" smtClean="0">
                  <a:solidFill>
                    <a:schemeClr val="bg1"/>
                  </a:solidFill>
                </a:rPr>
                <a:t>Promove</a:t>
              </a:r>
              <a:r>
                <a:rPr lang="en-US" sz="1100" b="1" dirty="0" smtClean="0">
                  <a:solidFill>
                    <a:schemeClr val="bg1"/>
                  </a:solidFill>
                </a:rPr>
                <a:t> el </a:t>
              </a:r>
              <a:r>
                <a:rPr lang="en-US" sz="1100" b="1" dirty="0" err="1" smtClean="0">
                  <a:solidFill>
                    <a:schemeClr val="bg1"/>
                  </a:solidFill>
                </a:rPr>
                <a:t>desarrollo</a:t>
              </a:r>
              <a:r>
                <a:rPr lang="en-US" sz="11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100" b="1" dirty="0" err="1" smtClean="0">
                  <a:solidFill>
                    <a:schemeClr val="bg1"/>
                  </a:solidFill>
                </a:rPr>
                <a:t>económico</a:t>
              </a:r>
              <a:endParaRPr lang="en-US" sz="11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35904" y="5348535"/>
              <a:ext cx="1120821" cy="769441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err="1" smtClean="0">
                  <a:solidFill>
                    <a:schemeClr val="bg1"/>
                  </a:solidFill>
                </a:rPr>
                <a:t>Apoya</a:t>
              </a:r>
              <a:r>
                <a:rPr lang="en-US" sz="1100" b="1" dirty="0" smtClean="0">
                  <a:solidFill>
                    <a:schemeClr val="bg1"/>
                  </a:solidFill>
                </a:rPr>
                <a:t> a los </a:t>
              </a:r>
              <a:r>
                <a:rPr lang="en-US" sz="1100" b="1" dirty="0" err="1" smtClean="0">
                  <a:solidFill>
                    <a:schemeClr val="bg1"/>
                  </a:solidFill>
                </a:rPr>
                <a:t>países</a:t>
              </a:r>
              <a:r>
                <a:rPr lang="en-US" sz="1100" b="1" dirty="0" smtClean="0">
                  <a:solidFill>
                    <a:schemeClr val="bg1"/>
                  </a:solidFill>
                </a:rPr>
                <a:t> a </a:t>
              </a:r>
              <a:r>
                <a:rPr lang="en-US" sz="1100" b="1" dirty="0" err="1" smtClean="0">
                  <a:solidFill>
                    <a:schemeClr val="bg1"/>
                  </a:solidFill>
                </a:rPr>
                <a:t>generar</a:t>
              </a:r>
              <a:r>
                <a:rPr lang="en-US" sz="11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100" b="1" dirty="0" err="1" smtClean="0">
                  <a:solidFill>
                    <a:schemeClr val="bg1"/>
                  </a:solidFill>
                </a:rPr>
                <a:t>recursos</a:t>
              </a:r>
              <a:endParaRPr lang="en-US" sz="11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6729" y="3258562"/>
              <a:ext cx="2880320" cy="1747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818" y="3212976"/>
              <a:ext cx="2701094" cy="1854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116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060105" y="0"/>
            <a:ext cx="5043488" cy="68849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0" tIns="45486" rIns="90970" bIns="45486"/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600" b="1">
              <a:cs typeface="Arial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221688" y="692700"/>
            <a:ext cx="4705351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s-ES_tradnl" altLang="pt-BR" sz="3600" b="1">
                <a:solidFill>
                  <a:schemeClr val="bg1"/>
                </a:solidFill>
              </a:rPr>
              <a:t>Los ODS y la equidad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259237" y="1223970"/>
            <a:ext cx="46974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_tradnl" altLang="pt-BR" sz="2400" dirty="0">
                <a:solidFill>
                  <a:schemeClr val="bg1"/>
                </a:solidFill>
              </a:rPr>
              <a:t>La </a:t>
            </a:r>
            <a:r>
              <a:rPr lang="es-ES_tradnl" altLang="pt-BR" sz="3200" b="1" dirty="0" smtClean="0">
                <a:solidFill>
                  <a:schemeClr val="bg1"/>
                </a:solidFill>
              </a:rPr>
              <a:t>equidad</a:t>
            </a:r>
            <a:r>
              <a:rPr lang="es-ES_tradnl" altLang="pt-BR" dirty="0" smtClean="0"/>
              <a:t> </a:t>
            </a:r>
            <a:r>
              <a:rPr lang="es-ES_tradnl" altLang="pt-BR" sz="2400" dirty="0">
                <a:solidFill>
                  <a:schemeClr val="bg1"/>
                </a:solidFill>
              </a:rPr>
              <a:t>es el principio </a:t>
            </a:r>
            <a:r>
              <a:rPr lang="es-ES_tradnl" altLang="pt-BR" sz="2400" dirty="0" smtClean="0">
                <a:solidFill>
                  <a:schemeClr val="bg1"/>
                </a:solidFill>
              </a:rPr>
              <a:t>que define a los ODS</a:t>
            </a:r>
            <a:endParaRPr lang="es-ES_tradnl" altLang="pt-BR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9537" y="2420888"/>
            <a:ext cx="4149080" cy="414908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1136" y="5906302"/>
            <a:ext cx="1000052" cy="93754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6843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1136" y="5906302"/>
            <a:ext cx="1000052" cy="93754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0"/>
            <a:ext cx="11880850" cy="11969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0" tIns="45486" rIns="90970" bIns="45486"/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600" b="1">
              <a:cs typeface="Arial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79388" y="-171450"/>
            <a:ext cx="6624637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altLang="pt-BR" sz="3600" b="1" dirty="0">
              <a:solidFill>
                <a:schemeClr val="bg1"/>
              </a:solidFill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pt-BR" sz="3600" b="1" dirty="0" smtClean="0">
                <a:solidFill>
                  <a:schemeClr val="bg1"/>
                </a:solidFill>
                <a:cs typeface="Arial" pitchFamily="34" charset="0"/>
              </a:rPr>
              <a:t>El ODS </a:t>
            </a:r>
            <a:r>
              <a:rPr lang="es-ES_tradnl" altLang="pt-BR" sz="3600" b="1" dirty="0">
                <a:solidFill>
                  <a:schemeClr val="bg1"/>
                </a:solidFill>
                <a:cs typeface="Arial" pitchFamily="34" charset="0"/>
              </a:rPr>
              <a:t>3 y sus 13 </a:t>
            </a:r>
            <a:r>
              <a:rPr lang="es-ES_tradnl" altLang="pt-BR" sz="3600" b="1" dirty="0" smtClean="0">
                <a:solidFill>
                  <a:schemeClr val="bg1"/>
                </a:solidFill>
                <a:cs typeface="Arial" pitchFamily="34" charset="0"/>
              </a:rPr>
              <a:t>metas</a:t>
            </a:r>
            <a:endParaRPr lang="es-ES_tradnl" altLang="pt-BR" sz="3600" b="1" dirty="0">
              <a:solidFill>
                <a:schemeClr val="bg1"/>
              </a:solidFill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pt-BR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836740" y="3164776"/>
            <a:ext cx="29876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>
            <a:spAutoFit/>
          </a:bodyPr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_tradnl" altLang="pt-BR" sz="2400" b="1" dirty="0" smtClean="0">
                <a:cs typeface="Arial" pitchFamily="34" charset="0"/>
              </a:rPr>
              <a:t>Garantizar una vida sana y promover el bienestar para todos</a:t>
            </a:r>
            <a:endParaRPr lang="es-ES_tradnl" altLang="pt-BR" sz="2400" b="1" dirty="0">
              <a:cs typeface="Arial" pitchFamily="34" charset="0"/>
            </a:endParaRPr>
          </a:p>
        </p:txBody>
      </p:sp>
      <p:sp>
        <p:nvSpPr>
          <p:cNvPr id="14341" name="AutoShape 5"/>
          <p:cNvSpPr>
            <a:spLocks/>
          </p:cNvSpPr>
          <p:nvPr/>
        </p:nvSpPr>
        <p:spPr bwMode="auto">
          <a:xfrm>
            <a:off x="2627319" y="1412875"/>
            <a:ext cx="2268537" cy="1474788"/>
          </a:xfrm>
          <a:custGeom>
            <a:avLst/>
            <a:gdLst>
              <a:gd name="T0" fmla="*/ 0 w 806785"/>
              <a:gd name="T1" fmla="*/ 0 h 403392"/>
              <a:gd name="T2" fmla="*/ 2268537 w 806785"/>
              <a:gd name="T3" fmla="*/ 0 h 403392"/>
              <a:gd name="T4" fmla="*/ 2268537 w 806785"/>
              <a:gd name="T5" fmla="*/ 1474788 h 403392"/>
              <a:gd name="T6" fmla="*/ 0 w 806785"/>
              <a:gd name="T7" fmla="*/ 1474788 h 403392"/>
              <a:gd name="T8" fmla="*/ 0 w 806785"/>
              <a:gd name="T9" fmla="*/ 0 h 403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6785"/>
              <a:gd name="T16" fmla="*/ 0 h 403392"/>
              <a:gd name="T17" fmla="*/ 806785 w 806785"/>
              <a:gd name="T18" fmla="*/ 403392 h 4033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6785" h="403392">
                <a:moveTo>
                  <a:pt x="0" y="0"/>
                </a:moveTo>
                <a:lnTo>
                  <a:pt x="806785" y="0"/>
                </a:lnTo>
                <a:lnTo>
                  <a:pt x="806785" y="403392"/>
                </a:lnTo>
                <a:lnTo>
                  <a:pt x="0" y="403392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lIns="36000" tIns="72000" rIns="72000" bIns="3175"/>
          <a:lstStyle>
            <a:lvl1pPr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s-ES_tradnl" altLang="pt-BR" sz="1100" dirty="0"/>
              <a:t>Para </a:t>
            </a:r>
            <a:r>
              <a:rPr lang="es-ES_tradnl" altLang="pt-BR" sz="1100" dirty="0" smtClean="0"/>
              <a:t>el 2030</a:t>
            </a:r>
            <a:r>
              <a:rPr lang="es-ES_tradnl" altLang="pt-BR" sz="1100" dirty="0"/>
              <a:t>, </a:t>
            </a:r>
            <a:r>
              <a:rPr lang="es-ES_tradnl" altLang="pt-BR" sz="1100" dirty="0" smtClean="0"/>
              <a:t>poner fin a las  </a:t>
            </a:r>
            <a:r>
              <a:rPr lang="es-ES_tradnl" altLang="pt-BR" sz="1100" dirty="0"/>
              <a:t>muertes evitables de recién nacidos y </a:t>
            </a:r>
            <a:r>
              <a:rPr lang="es-ES_tradnl" altLang="pt-BR" sz="1100" dirty="0" smtClean="0"/>
              <a:t>menores  de </a:t>
            </a:r>
            <a:r>
              <a:rPr lang="es-ES_tradnl" altLang="pt-BR" sz="1100" dirty="0"/>
              <a:t>5 años </a:t>
            </a:r>
            <a:r>
              <a:rPr lang="es-ES_tradnl" altLang="pt-BR" sz="1100" dirty="0" smtClean="0"/>
              <a:t>, logrando que todos los países intenten reducir la mortalidad neonatal al menos a 12 por cada 1000 nacidos vivos y la mortalidad de menores de 5 años al menos a 25 por cada 1000 nacidos vivos</a:t>
            </a:r>
            <a:endParaRPr lang="es-ES_tradnl" altLang="pt-BR" sz="1100" dirty="0"/>
          </a:p>
        </p:txBody>
      </p:sp>
      <p:sp>
        <p:nvSpPr>
          <p:cNvPr id="14342" name="AutoShape 6"/>
          <p:cNvSpPr>
            <a:spLocks/>
          </p:cNvSpPr>
          <p:nvPr/>
        </p:nvSpPr>
        <p:spPr bwMode="auto">
          <a:xfrm>
            <a:off x="5003800" y="1412875"/>
            <a:ext cx="4248150" cy="1474788"/>
          </a:xfrm>
          <a:custGeom>
            <a:avLst/>
            <a:gdLst>
              <a:gd name="T0" fmla="*/ 0 w 806785"/>
              <a:gd name="T1" fmla="*/ 0 h 403392"/>
              <a:gd name="T2" fmla="*/ 4248150 w 806785"/>
              <a:gd name="T3" fmla="*/ 0 h 403392"/>
              <a:gd name="T4" fmla="*/ 4248150 w 806785"/>
              <a:gd name="T5" fmla="*/ 1474788 h 403392"/>
              <a:gd name="T6" fmla="*/ 0 w 806785"/>
              <a:gd name="T7" fmla="*/ 1474788 h 403392"/>
              <a:gd name="T8" fmla="*/ 0 w 806785"/>
              <a:gd name="T9" fmla="*/ 0 h 403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6785"/>
              <a:gd name="T16" fmla="*/ 0 h 403392"/>
              <a:gd name="T17" fmla="*/ 806785 w 806785"/>
              <a:gd name="T18" fmla="*/ 403392 h 4033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6785" h="403392">
                <a:moveTo>
                  <a:pt x="0" y="0"/>
                </a:moveTo>
                <a:lnTo>
                  <a:pt x="806785" y="0"/>
                </a:lnTo>
                <a:lnTo>
                  <a:pt x="806785" y="403392"/>
                </a:lnTo>
                <a:lnTo>
                  <a:pt x="0" y="403392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lIns="36000" tIns="72000" rIns="72000" bIns="3175"/>
          <a:lstStyle>
            <a:lvl1pPr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s-ES_tradnl" altLang="pt-BR" sz="1100" dirty="0"/>
              <a:t>Para </a:t>
            </a:r>
            <a:r>
              <a:rPr lang="es-ES_tradnl" altLang="pt-BR" sz="1100" dirty="0" smtClean="0"/>
              <a:t>el 2030</a:t>
            </a:r>
            <a:r>
              <a:rPr lang="es-ES_tradnl" altLang="pt-BR" sz="1100" dirty="0"/>
              <a:t>, </a:t>
            </a:r>
            <a:r>
              <a:rPr lang="es-ES_tradnl" altLang="pt-BR" sz="1100" dirty="0" smtClean="0"/>
              <a:t>poner fin a las epidemias del sida, la tuberculosis, la malaria y las enfermedades tropicales desatendidas, y combatir la hepatitis, las enfermedades transmitidas por el agua y otras enfermedades transmisibles</a:t>
            </a:r>
            <a:endParaRPr lang="es-ES_tradnl" altLang="pt-BR" sz="1100" dirty="0"/>
          </a:p>
          <a:p>
            <a:pPr algn="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s-ES_tradnl" altLang="pt-BR" sz="1100" dirty="0"/>
              <a:t>Para </a:t>
            </a:r>
            <a:r>
              <a:rPr lang="es-ES_tradnl" altLang="pt-BR" sz="1100" dirty="0" smtClean="0"/>
              <a:t>el 2030</a:t>
            </a:r>
            <a:r>
              <a:rPr lang="es-ES_tradnl" altLang="pt-BR" sz="1100" dirty="0"/>
              <a:t>, reducir </a:t>
            </a:r>
            <a:r>
              <a:rPr lang="es-ES_tradnl" altLang="pt-BR" sz="1100" dirty="0" smtClean="0"/>
              <a:t>en un tercio la mortalidad prematura por enfermedades no transmisibles mediante su prevención </a:t>
            </a:r>
            <a:r>
              <a:rPr lang="es-ES_tradnl" altLang="pt-BR" sz="1100" dirty="0"/>
              <a:t>y tratamiento </a:t>
            </a:r>
            <a:r>
              <a:rPr lang="es-ES_tradnl" altLang="pt-BR" sz="1100" dirty="0" smtClean="0"/>
              <a:t>, y </a:t>
            </a:r>
            <a:r>
              <a:rPr lang="es-ES_tradnl" altLang="pt-BR" sz="1100" dirty="0"/>
              <a:t>promover </a:t>
            </a:r>
            <a:r>
              <a:rPr lang="es-ES_tradnl" altLang="pt-BR" sz="1100" dirty="0" smtClean="0"/>
              <a:t>la salud </a:t>
            </a:r>
            <a:r>
              <a:rPr lang="es-ES_tradnl" altLang="pt-BR" sz="1100" dirty="0"/>
              <a:t>mental y </a:t>
            </a:r>
            <a:r>
              <a:rPr lang="es-ES_tradnl" altLang="pt-BR" sz="1100" dirty="0" smtClean="0"/>
              <a:t>el bienestar</a:t>
            </a:r>
            <a:endParaRPr lang="es-ES_tradnl" altLang="pt-BR" sz="1100" dirty="0"/>
          </a:p>
          <a:p>
            <a:pPr algn="r" eaLnBrk="1" hangingPunct="1">
              <a:lnSpc>
                <a:spcPct val="90000"/>
              </a:lnSpc>
              <a:spcAft>
                <a:spcPct val="35000"/>
              </a:spcAft>
            </a:pPr>
            <a:endParaRPr lang="es-ES_tradnl" altLang="pt-BR" sz="1100" dirty="0"/>
          </a:p>
        </p:txBody>
      </p:sp>
      <p:sp>
        <p:nvSpPr>
          <p:cNvPr id="14343" name="AutoShape 7"/>
          <p:cNvSpPr>
            <a:spLocks/>
          </p:cNvSpPr>
          <p:nvPr/>
        </p:nvSpPr>
        <p:spPr bwMode="auto">
          <a:xfrm>
            <a:off x="4992693" y="3068638"/>
            <a:ext cx="4259263" cy="1728514"/>
          </a:xfrm>
          <a:custGeom>
            <a:avLst/>
            <a:gdLst>
              <a:gd name="T0" fmla="*/ 0 w 806785"/>
              <a:gd name="T1" fmla="*/ 0 h 403392"/>
              <a:gd name="T2" fmla="*/ 4259262 w 806785"/>
              <a:gd name="T3" fmla="*/ 0 h 403392"/>
              <a:gd name="T4" fmla="*/ 4259262 w 806785"/>
              <a:gd name="T5" fmla="*/ 1476375 h 403392"/>
              <a:gd name="T6" fmla="*/ 0 w 806785"/>
              <a:gd name="T7" fmla="*/ 1476375 h 403392"/>
              <a:gd name="T8" fmla="*/ 0 w 806785"/>
              <a:gd name="T9" fmla="*/ 0 h 403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6785"/>
              <a:gd name="T16" fmla="*/ 0 h 403392"/>
              <a:gd name="T17" fmla="*/ 806785 w 806785"/>
              <a:gd name="T18" fmla="*/ 403392 h 4033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6785" h="403392">
                <a:moveTo>
                  <a:pt x="0" y="0"/>
                </a:moveTo>
                <a:lnTo>
                  <a:pt x="806785" y="0"/>
                </a:lnTo>
                <a:lnTo>
                  <a:pt x="806785" y="403392"/>
                </a:lnTo>
                <a:lnTo>
                  <a:pt x="0" y="403392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lIns="36000" tIns="72000" rIns="72000" bIns="3175"/>
          <a:lstStyle>
            <a:lvl1pPr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s-ES_tradnl" altLang="pt-BR" sz="1100" dirty="0" smtClean="0"/>
              <a:t>Fortalecer la prevención y el tratamiento del </a:t>
            </a:r>
            <a:r>
              <a:rPr lang="es-ES_tradnl" altLang="pt-BR" sz="1100" dirty="0"/>
              <a:t> </a:t>
            </a:r>
            <a:r>
              <a:rPr lang="es-ES_tradnl" altLang="pt-BR" sz="1100" dirty="0" smtClean="0"/>
              <a:t>abuso de sustancias adictivas, incluido el uso indebido de estupefacientes y el consumo nocivo de alcohol</a:t>
            </a:r>
          </a:p>
          <a:p>
            <a:pPr algn="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s-ES_tradnl" altLang="pt-BR" sz="1100" dirty="0" smtClean="0"/>
              <a:t>Para el 2030, reducir considerablemente el número de muertes y enfermedades  causadas por productos químicos peligrosos y  por la polución y contaminación del aire, el agua y el suelo</a:t>
            </a:r>
          </a:p>
          <a:p>
            <a:pPr algn="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s-ES_tradnl" altLang="pt-BR" sz="1100" dirty="0" smtClean="0"/>
              <a:t>Para el 2030</a:t>
            </a:r>
            <a:r>
              <a:rPr lang="es-ES_tradnl" altLang="pt-BR" sz="1100" dirty="0"/>
              <a:t>, garantizar el acceso universal a </a:t>
            </a:r>
            <a:r>
              <a:rPr lang="es-ES_tradnl" altLang="pt-BR" sz="1100" dirty="0" smtClean="0"/>
              <a:t>los servicios </a:t>
            </a:r>
            <a:r>
              <a:rPr lang="es-ES_tradnl" altLang="pt-BR" sz="1100" dirty="0"/>
              <a:t>de salud sexual y </a:t>
            </a:r>
            <a:r>
              <a:rPr lang="es-ES_tradnl" altLang="pt-BR" sz="1100" dirty="0" smtClean="0"/>
              <a:t>reproductiva, incluidos los de planificación </a:t>
            </a:r>
            <a:r>
              <a:rPr lang="es-ES_tradnl" altLang="pt-BR" sz="1100" dirty="0"/>
              <a:t>familiar, información y </a:t>
            </a:r>
            <a:r>
              <a:rPr lang="es-ES_tradnl" altLang="pt-BR" sz="1100" dirty="0" smtClean="0"/>
              <a:t>educación, y </a:t>
            </a:r>
            <a:r>
              <a:rPr lang="es-ES_tradnl" altLang="pt-BR" sz="1100" dirty="0"/>
              <a:t>la integración de </a:t>
            </a:r>
            <a:r>
              <a:rPr lang="es-ES_tradnl" altLang="pt-BR" sz="1100" dirty="0" smtClean="0"/>
              <a:t>la salud </a:t>
            </a:r>
            <a:r>
              <a:rPr lang="es-ES_tradnl" altLang="pt-BR" sz="1100" dirty="0"/>
              <a:t>reproductiva en </a:t>
            </a:r>
            <a:r>
              <a:rPr lang="es-ES_tradnl" altLang="pt-BR" sz="1100" dirty="0" smtClean="0"/>
              <a:t> las estrategias </a:t>
            </a:r>
            <a:r>
              <a:rPr lang="es-ES_tradnl" altLang="pt-BR" sz="1100" dirty="0"/>
              <a:t>y </a:t>
            </a:r>
            <a:r>
              <a:rPr lang="es-ES_tradnl" altLang="pt-BR" sz="1100" dirty="0" smtClean="0"/>
              <a:t>los programas </a:t>
            </a:r>
            <a:r>
              <a:rPr lang="es-ES_tradnl" altLang="pt-BR" sz="1100" dirty="0"/>
              <a:t>nacionales</a:t>
            </a:r>
          </a:p>
        </p:txBody>
      </p:sp>
      <p:sp>
        <p:nvSpPr>
          <p:cNvPr id="14344" name="AutoShape 8"/>
          <p:cNvSpPr>
            <a:spLocks/>
          </p:cNvSpPr>
          <p:nvPr/>
        </p:nvSpPr>
        <p:spPr bwMode="auto">
          <a:xfrm>
            <a:off x="9396419" y="1412875"/>
            <a:ext cx="2268537" cy="1474788"/>
          </a:xfrm>
          <a:custGeom>
            <a:avLst/>
            <a:gdLst>
              <a:gd name="T0" fmla="*/ 0 w 806785"/>
              <a:gd name="T1" fmla="*/ 0 h 403392"/>
              <a:gd name="T2" fmla="*/ 2268537 w 806785"/>
              <a:gd name="T3" fmla="*/ 0 h 403392"/>
              <a:gd name="T4" fmla="*/ 2268537 w 806785"/>
              <a:gd name="T5" fmla="*/ 1474788 h 403392"/>
              <a:gd name="T6" fmla="*/ 0 w 806785"/>
              <a:gd name="T7" fmla="*/ 1474788 h 403392"/>
              <a:gd name="T8" fmla="*/ 0 w 806785"/>
              <a:gd name="T9" fmla="*/ 0 h 403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6785"/>
              <a:gd name="T16" fmla="*/ 0 h 403392"/>
              <a:gd name="T17" fmla="*/ 806785 w 806785"/>
              <a:gd name="T18" fmla="*/ 403392 h 4033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6785" h="403392">
                <a:moveTo>
                  <a:pt x="0" y="0"/>
                </a:moveTo>
                <a:lnTo>
                  <a:pt x="806785" y="0"/>
                </a:lnTo>
                <a:lnTo>
                  <a:pt x="806785" y="403392"/>
                </a:lnTo>
                <a:lnTo>
                  <a:pt x="0" y="403392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lIns="36000" tIns="72000" rIns="72000" bIns="3175"/>
          <a:lstStyle>
            <a:lvl1pPr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s-ES_tradnl" altLang="pt-BR" sz="1100" dirty="0"/>
              <a:t>Para </a:t>
            </a:r>
            <a:r>
              <a:rPr lang="es-ES_tradnl" altLang="pt-BR" sz="1100" dirty="0" smtClean="0"/>
              <a:t>el 2020</a:t>
            </a:r>
            <a:r>
              <a:rPr lang="es-ES_tradnl" altLang="pt-BR" sz="1100" dirty="0"/>
              <a:t>, reducir a la mitad el número de </a:t>
            </a:r>
            <a:r>
              <a:rPr lang="es-ES_tradnl" altLang="pt-BR" sz="1100" dirty="0" smtClean="0"/>
              <a:t>muertes y </a:t>
            </a:r>
            <a:r>
              <a:rPr lang="es-ES_tradnl" altLang="pt-BR" sz="1100" dirty="0"/>
              <a:t>lesiones </a:t>
            </a:r>
            <a:r>
              <a:rPr lang="es-ES_tradnl" altLang="pt-BR" sz="1100" dirty="0" smtClean="0"/>
              <a:t>causadas por accidentes s </a:t>
            </a:r>
            <a:r>
              <a:rPr lang="es-ES_tradnl" altLang="pt-BR" sz="1100" dirty="0"/>
              <a:t>de tránsito </a:t>
            </a:r>
            <a:r>
              <a:rPr lang="es-ES_tradnl" altLang="pt-BR" sz="1100" dirty="0" smtClean="0"/>
              <a:t>en todo el mundo</a:t>
            </a:r>
            <a:endParaRPr lang="es-ES_tradnl" altLang="pt-BR" sz="1100" dirty="0"/>
          </a:p>
          <a:p>
            <a:pPr algn="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s-ES_tradnl" altLang="pt-BR" sz="1100" dirty="0"/>
              <a:t>Para </a:t>
            </a:r>
            <a:r>
              <a:rPr lang="es-ES_tradnl" altLang="pt-BR" sz="1100" dirty="0" smtClean="0"/>
              <a:t>el 2030</a:t>
            </a:r>
            <a:r>
              <a:rPr lang="es-ES_tradnl" altLang="pt-BR" sz="1100" dirty="0"/>
              <a:t>, reducir la </a:t>
            </a:r>
            <a:r>
              <a:rPr lang="es-ES_tradnl" altLang="pt-BR" sz="1100" dirty="0" smtClean="0"/>
              <a:t>tas a mundial de mortalidad </a:t>
            </a:r>
            <a:r>
              <a:rPr lang="es-ES_tradnl" altLang="pt-BR" sz="1100" dirty="0"/>
              <a:t>materna </a:t>
            </a:r>
            <a:r>
              <a:rPr lang="es-ES_tradnl" altLang="pt-BR" sz="1100" dirty="0" smtClean="0"/>
              <a:t> a </a:t>
            </a:r>
            <a:r>
              <a:rPr lang="es-ES_tradnl" altLang="pt-BR" sz="1100" dirty="0"/>
              <a:t>menos de 70 por 100.000 nacidos vivos</a:t>
            </a:r>
          </a:p>
          <a:p>
            <a:pPr algn="r" eaLnBrk="1" hangingPunct="1">
              <a:lnSpc>
                <a:spcPct val="90000"/>
              </a:lnSpc>
              <a:spcAft>
                <a:spcPct val="35000"/>
              </a:spcAft>
            </a:pPr>
            <a:endParaRPr lang="es-ES_tradnl" altLang="pt-BR" sz="1100" dirty="0"/>
          </a:p>
        </p:txBody>
      </p:sp>
      <p:sp>
        <p:nvSpPr>
          <p:cNvPr id="14345" name="AutoShape 9"/>
          <p:cNvSpPr>
            <a:spLocks/>
          </p:cNvSpPr>
          <p:nvPr/>
        </p:nvSpPr>
        <p:spPr bwMode="auto">
          <a:xfrm>
            <a:off x="9432925" y="3068638"/>
            <a:ext cx="2268538" cy="1728514"/>
          </a:xfrm>
          <a:custGeom>
            <a:avLst/>
            <a:gdLst>
              <a:gd name="T0" fmla="*/ 0 w 806785"/>
              <a:gd name="T1" fmla="*/ 0 h 403392"/>
              <a:gd name="T2" fmla="*/ 2268538 w 806785"/>
              <a:gd name="T3" fmla="*/ 0 h 403392"/>
              <a:gd name="T4" fmla="*/ 2268538 w 806785"/>
              <a:gd name="T5" fmla="*/ 1476375 h 403392"/>
              <a:gd name="T6" fmla="*/ 0 w 806785"/>
              <a:gd name="T7" fmla="*/ 1476375 h 403392"/>
              <a:gd name="T8" fmla="*/ 0 w 806785"/>
              <a:gd name="T9" fmla="*/ 0 h 403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6785"/>
              <a:gd name="T16" fmla="*/ 0 h 403392"/>
              <a:gd name="T17" fmla="*/ 806785 w 806785"/>
              <a:gd name="T18" fmla="*/ 403392 h 4033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6785" h="403392">
                <a:moveTo>
                  <a:pt x="0" y="0"/>
                </a:moveTo>
                <a:lnTo>
                  <a:pt x="806785" y="0"/>
                </a:lnTo>
                <a:lnTo>
                  <a:pt x="806785" y="403392"/>
                </a:lnTo>
                <a:lnTo>
                  <a:pt x="0" y="403392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lIns="36000" tIns="72000" rIns="72000" bIns="3175"/>
          <a:lstStyle>
            <a:lvl1pPr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s-ES_tradnl" altLang="pt-BR" sz="1100" dirty="0"/>
              <a:t>Fortalecer la </a:t>
            </a:r>
            <a:r>
              <a:rPr lang="es-ES_tradnl" altLang="pt-BR" sz="1100" dirty="0" smtClean="0"/>
              <a:t>aplicación  del</a:t>
            </a:r>
            <a:r>
              <a:rPr lang="es-ES_tradnl" altLang="pt-BR" dirty="0" smtClean="0"/>
              <a:t> </a:t>
            </a:r>
            <a:r>
              <a:rPr lang="es-ES_tradnl" altLang="pt-BR" sz="1100" dirty="0" smtClean="0"/>
              <a:t>Convenio </a:t>
            </a:r>
            <a:r>
              <a:rPr lang="es-ES_tradnl" altLang="pt-BR" sz="1100" dirty="0"/>
              <a:t>Marco </a:t>
            </a:r>
            <a:r>
              <a:rPr lang="es-ES_tradnl" altLang="pt-BR" sz="1100" dirty="0" smtClean="0"/>
              <a:t>de la Organización Mundial de la Salud para </a:t>
            </a:r>
            <a:r>
              <a:rPr lang="es-ES_tradnl" altLang="pt-BR" sz="1100" dirty="0"/>
              <a:t>el Control del </a:t>
            </a:r>
            <a:r>
              <a:rPr lang="es-ES_tradnl" altLang="pt-BR" sz="1100" dirty="0" smtClean="0"/>
              <a:t>Tabaco </a:t>
            </a:r>
            <a:r>
              <a:rPr lang="es-ES_tradnl" altLang="pt-BR" sz="1100" dirty="0"/>
              <a:t>en todos los países, según </a:t>
            </a:r>
            <a:r>
              <a:rPr lang="es-ES_tradnl" altLang="pt-BR" sz="1100" dirty="0" smtClean="0"/>
              <a:t>proceda</a:t>
            </a:r>
            <a:endParaRPr lang="es-ES_tradnl" altLang="pt-BR" sz="1100" dirty="0"/>
          </a:p>
        </p:txBody>
      </p:sp>
      <p:sp>
        <p:nvSpPr>
          <p:cNvPr id="14346" name="AutoShape 10"/>
          <p:cNvSpPr>
            <a:spLocks/>
          </p:cNvSpPr>
          <p:nvPr/>
        </p:nvSpPr>
        <p:spPr bwMode="auto">
          <a:xfrm>
            <a:off x="5003800" y="4941168"/>
            <a:ext cx="4248150" cy="1656184"/>
          </a:xfrm>
          <a:custGeom>
            <a:avLst/>
            <a:gdLst>
              <a:gd name="T0" fmla="*/ 0 w 806785"/>
              <a:gd name="T1" fmla="*/ 0 h 403392"/>
              <a:gd name="T2" fmla="*/ 4248150 w 806785"/>
              <a:gd name="T3" fmla="*/ 0 h 403392"/>
              <a:gd name="T4" fmla="*/ 4248150 w 806785"/>
              <a:gd name="T5" fmla="*/ 1476375 h 403392"/>
              <a:gd name="T6" fmla="*/ 0 w 806785"/>
              <a:gd name="T7" fmla="*/ 1476375 h 403392"/>
              <a:gd name="T8" fmla="*/ 0 w 806785"/>
              <a:gd name="T9" fmla="*/ 0 h 403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6785"/>
              <a:gd name="T16" fmla="*/ 0 h 403392"/>
              <a:gd name="T17" fmla="*/ 806785 w 806785"/>
              <a:gd name="T18" fmla="*/ 403392 h 4033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6785" h="403392">
                <a:moveTo>
                  <a:pt x="0" y="0"/>
                </a:moveTo>
                <a:lnTo>
                  <a:pt x="806785" y="0"/>
                </a:lnTo>
                <a:lnTo>
                  <a:pt x="806785" y="403392"/>
                </a:lnTo>
                <a:lnTo>
                  <a:pt x="0" y="403392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lIns="36000" tIns="72000" rIns="72000" bIns="3175"/>
          <a:lstStyle>
            <a:lvl1pPr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s-ES_tradnl" altLang="pt-BR" sz="1100" dirty="0" smtClean="0"/>
              <a:t>Apoyar las actividades de investigación </a:t>
            </a:r>
            <a:r>
              <a:rPr lang="es-ES_tradnl" altLang="pt-BR" sz="1100" dirty="0"/>
              <a:t>y desarrollo de vacunas y medicamentos </a:t>
            </a:r>
            <a:r>
              <a:rPr lang="es-ES_tradnl" altLang="pt-BR" sz="1100" dirty="0" smtClean="0"/>
              <a:t>contra  </a:t>
            </a:r>
            <a:r>
              <a:rPr lang="es-ES_tradnl" altLang="pt-BR" sz="1100" dirty="0"/>
              <a:t>las enfermedades transmisibles y no transmisibles que </a:t>
            </a:r>
            <a:r>
              <a:rPr lang="es-ES_tradnl" altLang="pt-BR" sz="1100" dirty="0" smtClean="0"/>
              <a:t> </a:t>
            </a:r>
            <a:r>
              <a:rPr lang="es-ES_tradnl" altLang="pt-BR" sz="1100" dirty="0"/>
              <a:t>afectan </a:t>
            </a:r>
            <a:r>
              <a:rPr lang="es-ES_tradnl" altLang="pt-BR" sz="1100" dirty="0" smtClean="0"/>
              <a:t>primordialmente a </a:t>
            </a:r>
            <a:r>
              <a:rPr lang="es-ES_tradnl" altLang="pt-BR" sz="1100" dirty="0"/>
              <a:t>los países en desarrollo, </a:t>
            </a:r>
            <a:r>
              <a:rPr lang="es-ES_tradnl" altLang="pt-BR" sz="1100" dirty="0" smtClean="0"/>
              <a:t>y facilitar el  </a:t>
            </a:r>
            <a:r>
              <a:rPr lang="es-ES_tradnl" altLang="pt-BR" sz="1100" dirty="0"/>
              <a:t>acceso a medicamento </a:t>
            </a:r>
            <a:r>
              <a:rPr lang="es-ES_tradnl" altLang="pt-BR" sz="1100" dirty="0" smtClean="0"/>
              <a:t>s y vacunas esenciales asequibles de  </a:t>
            </a:r>
            <a:r>
              <a:rPr lang="es-ES_tradnl" altLang="pt-BR" sz="1100" dirty="0"/>
              <a:t>conformidad con la Declaración </a:t>
            </a:r>
            <a:r>
              <a:rPr lang="es-ES_tradnl" altLang="pt-BR" sz="1100" dirty="0" smtClean="0"/>
              <a:t>de </a:t>
            </a:r>
            <a:r>
              <a:rPr lang="es-ES_tradnl" altLang="pt-BR" sz="1100" dirty="0"/>
              <a:t>Doha </a:t>
            </a:r>
            <a:r>
              <a:rPr lang="es-ES_tradnl" altLang="pt-BR" sz="1100" dirty="0" smtClean="0"/>
              <a:t>relativa al  </a:t>
            </a:r>
            <a:r>
              <a:rPr lang="es-ES_tradnl" altLang="pt-BR" sz="1100" dirty="0"/>
              <a:t>Acuerdo de ADPIC y Salud Pública, </a:t>
            </a:r>
            <a:r>
              <a:rPr lang="es-ES_tradnl" altLang="pt-BR" sz="1100" dirty="0" smtClean="0"/>
              <a:t>en la que se afirma </a:t>
            </a:r>
            <a:r>
              <a:rPr lang="es-ES_tradnl" altLang="pt-BR" sz="1100" dirty="0"/>
              <a:t>el derecho de </a:t>
            </a:r>
            <a:r>
              <a:rPr lang="es-ES_tradnl" altLang="pt-BR" sz="1100" dirty="0" smtClean="0"/>
              <a:t>los países </a:t>
            </a:r>
            <a:r>
              <a:rPr lang="es-ES_tradnl" altLang="pt-BR" sz="1100" dirty="0"/>
              <a:t>en desarrollo a </a:t>
            </a:r>
            <a:r>
              <a:rPr lang="es-ES_tradnl" altLang="pt-BR" sz="1100" dirty="0" smtClean="0"/>
              <a:t>utilizar al máximo las </a:t>
            </a:r>
            <a:r>
              <a:rPr lang="es-ES_tradnl" altLang="pt-BR" sz="1100" dirty="0"/>
              <a:t>provisiones </a:t>
            </a:r>
            <a:r>
              <a:rPr lang="es-ES_tradnl" altLang="pt-BR" sz="1100" dirty="0" smtClean="0"/>
              <a:t> del  Acuerdo sobre los Aspectos de los Derechos de Propiedad Intelectual Relacionados con el Comercio respecto a la flexibilidad para proteger la salud pública y, en </a:t>
            </a:r>
            <a:r>
              <a:rPr lang="es-ES_tradnl" altLang="pt-BR" sz="1100" dirty="0"/>
              <a:t>particular, </a:t>
            </a:r>
            <a:r>
              <a:rPr lang="es-ES_tradnl" altLang="pt-BR" sz="1100" dirty="0" smtClean="0"/>
              <a:t>proporcionar acceso </a:t>
            </a:r>
            <a:r>
              <a:rPr lang="es-ES_tradnl" altLang="pt-BR" sz="1100" dirty="0"/>
              <a:t>a </a:t>
            </a:r>
            <a:r>
              <a:rPr lang="es-ES_tradnl" altLang="pt-BR" sz="1100" dirty="0" smtClean="0"/>
              <a:t>los medicamentos </a:t>
            </a:r>
            <a:r>
              <a:rPr lang="es-ES_tradnl" altLang="pt-BR" sz="1100" dirty="0"/>
              <a:t>para </a:t>
            </a:r>
            <a:r>
              <a:rPr lang="es-ES_tradnl" altLang="pt-BR" sz="1100" dirty="0" smtClean="0"/>
              <a:t>todos</a:t>
            </a:r>
            <a:endParaRPr lang="es-ES_tradnl" altLang="pt-BR" sz="1100" dirty="0"/>
          </a:p>
        </p:txBody>
      </p:sp>
      <p:sp>
        <p:nvSpPr>
          <p:cNvPr id="14347" name="AutoShape 11"/>
          <p:cNvSpPr>
            <a:spLocks/>
          </p:cNvSpPr>
          <p:nvPr/>
        </p:nvSpPr>
        <p:spPr bwMode="auto">
          <a:xfrm>
            <a:off x="179393" y="4904961"/>
            <a:ext cx="2268537" cy="1692399"/>
          </a:xfrm>
          <a:custGeom>
            <a:avLst/>
            <a:gdLst>
              <a:gd name="T0" fmla="*/ 0 w 806785"/>
              <a:gd name="T1" fmla="*/ 0 h 403392"/>
              <a:gd name="T2" fmla="*/ 2268537 w 806785"/>
              <a:gd name="T3" fmla="*/ 0 h 403392"/>
              <a:gd name="T4" fmla="*/ 2268537 w 806785"/>
              <a:gd name="T5" fmla="*/ 1476375 h 403392"/>
              <a:gd name="T6" fmla="*/ 0 w 806785"/>
              <a:gd name="T7" fmla="*/ 1476375 h 403392"/>
              <a:gd name="T8" fmla="*/ 0 w 806785"/>
              <a:gd name="T9" fmla="*/ 0 h 403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6785"/>
              <a:gd name="T16" fmla="*/ 0 h 403392"/>
              <a:gd name="T17" fmla="*/ 806785 w 806785"/>
              <a:gd name="T18" fmla="*/ 403392 h 4033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6785" h="403392">
                <a:moveTo>
                  <a:pt x="0" y="0"/>
                </a:moveTo>
                <a:lnTo>
                  <a:pt x="806785" y="0"/>
                </a:lnTo>
                <a:lnTo>
                  <a:pt x="806785" y="403392"/>
                </a:lnTo>
                <a:lnTo>
                  <a:pt x="0" y="403392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lIns="36000" tIns="72000" rIns="72000" bIns="3175"/>
          <a:lstStyle>
            <a:lvl1pPr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s-ES_tradnl" altLang="pt-BR" sz="1100" dirty="0"/>
              <a:t>Aumentar </a:t>
            </a:r>
            <a:r>
              <a:rPr lang="es-ES_tradnl" altLang="pt-BR" sz="1100" dirty="0" smtClean="0"/>
              <a:t>considerablemente el financiamiento de la salud y la contratación, el perfeccionamiento, la capacitación y la retención del personal de salud en los países en desarrollo, especialmente en los países menos adelantados y los pequeños Estados insulares en desarrollo</a:t>
            </a:r>
            <a:endParaRPr lang="es-ES_tradnl" altLang="pt-BR" sz="1100" dirty="0"/>
          </a:p>
        </p:txBody>
      </p:sp>
      <p:sp>
        <p:nvSpPr>
          <p:cNvPr id="14348" name="AutoShape 12"/>
          <p:cNvSpPr>
            <a:spLocks/>
          </p:cNvSpPr>
          <p:nvPr/>
        </p:nvSpPr>
        <p:spPr bwMode="auto">
          <a:xfrm>
            <a:off x="2555874" y="4941168"/>
            <a:ext cx="2268538" cy="1656184"/>
          </a:xfrm>
          <a:custGeom>
            <a:avLst/>
            <a:gdLst>
              <a:gd name="T0" fmla="*/ 0 w 806785"/>
              <a:gd name="T1" fmla="*/ 0 h 403392"/>
              <a:gd name="T2" fmla="*/ 2268538 w 806785"/>
              <a:gd name="T3" fmla="*/ 0 h 403392"/>
              <a:gd name="T4" fmla="*/ 2268538 w 806785"/>
              <a:gd name="T5" fmla="*/ 1474788 h 403392"/>
              <a:gd name="T6" fmla="*/ 0 w 806785"/>
              <a:gd name="T7" fmla="*/ 1474788 h 403392"/>
              <a:gd name="T8" fmla="*/ 0 w 806785"/>
              <a:gd name="T9" fmla="*/ 0 h 403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6785"/>
              <a:gd name="T16" fmla="*/ 0 h 403392"/>
              <a:gd name="T17" fmla="*/ 806785 w 806785"/>
              <a:gd name="T18" fmla="*/ 403392 h 4033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6785" h="403392">
                <a:moveTo>
                  <a:pt x="0" y="0"/>
                </a:moveTo>
                <a:lnTo>
                  <a:pt x="806785" y="0"/>
                </a:lnTo>
                <a:lnTo>
                  <a:pt x="806785" y="403392"/>
                </a:lnTo>
                <a:lnTo>
                  <a:pt x="0" y="403392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lIns="36000" tIns="72000" rIns="72000" bIns="3175"/>
          <a:lstStyle>
            <a:lvl1pPr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s-ES_tradnl" altLang="pt-BR" sz="1100" dirty="0"/>
              <a:t>Fortalecer la capacidad de todos los</a:t>
            </a:r>
            <a:r>
              <a:rPr lang="es-ES_tradnl" altLang="pt-BR" dirty="0"/>
              <a:t> </a:t>
            </a:r>
            <a:r>
              <a:rPr lang="es-ES_tradnl" altLang="pt-BR" sz="1100" dirty="0"/>
              <a:t>países, en particular los países en desarrollo, </a:t>
            </a:r>
            <a:r>
              <a:rPr lang="es-ES_tradnl" altLang="pt-BR" sz="1100" dirty="0" smtClean="0"/>
              <a:t>en materia de  </a:t>
            </a:r>
            <a:r>
              <a:rPr lang="es-ES_tradnl" altLang="pt-BR" sz="1100" dirty="0"/>
              <a:t>alerta temprana, reducción de </a:t>
            </a:r>
            <a:r>
              <a:rPr lang="es-ES_tradnl" altLang="pt-BR" sz="1100" dirty="0" smtClean="0"/>
              <a:t>riesgos y gestión de los riesgos para la salud nacional y mundial</a:t>
            </a:r>
            <a:endParaRPr lang="es-ES_tradnl" altLang="pt-BR" sz="1100" dirty="0"/>
          </a:p>
        </p:txBody>
      </p:sp>
      <p:sp>
        <p:nvSpPr>
          <p:cNvPr id="14350" name="AutoShape 14"/>
          <p:cNvSpPr>
            <a:spLocks/>
          </p:cNvSpPr>
          <p:nvPr/>
        </p:nvSpPr>
        <p:spPr bwMode="auto">
          <a:xfrm>
            <a:off x="9432925" y="4976969"/>
            <a:ext cx="2268538" cy="1620391"/>
          </a:xfrm>
          <a:custGeom>
            <a:avLst/>
            <a:gdLst>
              <a:gd name="T0" fmla="*/ 0 w 806785"/>
              <a:gd name="T1" fmla="*/ 0 h 403392"/>
              <a:gd name="T2" fmla="*/ 2268538 w 806785"/>
              <a:gd name="T3" fmla="*/ 0 h 403392"/>
              <a:gd name="T4" fmla="*/ 2268538 w 806785"/>
              <a:gd name="T5" fmla="*/ 1476375 h 403392"/>
              <a:gd name="T6" fmla="*/ 0 w 806785"/>
              <a:gd name="T7" fmla="*/ 1476375 h 403392"/>
              <a:gd name="T8" fmla="*/ 0 w 806785"/>
              <a:gd name="T9" fmla="*/ 0 h 403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6785"/>
              <a:gd name="T16" fmla="*/ 0 h 403392"/>
              <a:gd name="T17" fmla="*/ 806785 w 806785"/>
              <a:gd name="T18" fmla="*/ 403392 h 4033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6785" h="403392">
                <a:moveTo>
                  <a:pt x="0" y="0"/>
                </a:moveTo>
                <a:lnTo>
                  <a:pt x="806785" y="0"/>
                </a:lnTo>
                <a:lnTo>
                  <a:pt x="806785" y="403392"/>
                </a:lnTo>
                <a:lnTo>
                  <a:pt x="0" y="403392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lIns="36000" tIns="72000" rIns="72000" bIns="3175"/>
          <a:lstStyle>
            <a:lvl1pPr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s-ES_tradnl" altLang="pt-BR" sz="1100" dirty="0"/>
              <a:t>Lograr </a:t>
            </a:r>
            <a:r>
              <a:rPr lang="es-ES_tradnl" altLang="pt-BR" sz="1100" dirty="0" smtClean="0"/>
              <a:t>la cobertura </a:t>
            </a:r>
            <a:r>
              <a:rPr lang="es-ES_tradnl" altLang="pt-BR" sz="1100" dirty="0"/>
              <a:t>universal de salud,</a:t>
            </a:r>
            <a:r>
              <a:rPr lang="es-ES_tradnl" altLang="pt-BR" dirty="0"/>
              <a:t> </a:t>
            </a:r>
            <a:r>
              <a:rPr lang="es-ES_tradnl" altLang="pt-BR" sz="1100" dirty="0"/>
              <a:t>incluida </a:t>
            </a:r>
            <a:r>
              <a:rPr lang="es-ES_tradnl" altLang="pt-BR" sz="1100" dirty="0" smtClean="0"/>
              <a:t> la protección contra los  </a:t>
            </a:r>
            <a:r>
              <a:rPr lang="es-ES_tradnl" altLang="pt-BR" sz="1100" dirty="0"/>
              <a:t>riesgos </a:t>
            </a:r>
            <a:r>
              <a:rPr lang="es-ES_tradnl" altLang="pt-BR" sz="1100" dirty="0" smtClean="0"/>
              <a:t>financieros, el acceso </a:t>
            </a:r>
            <a:r>
              <a:rPr lang="es-ES_tradnl" altLang="pt-BR" sz="1100" dirty="0"/>
              <a:t>a servicios de </a:t>
            </a:r>
            <a:r>
              <a:rPr lang="es-ES_tradnl" altLang="pt-BR" sz="1100" dirty="0" smtClean="0"/>
              <a:t>salud esenciales de </a:t>
            </a:r>
            <a:r>
              <a:rPr lang="es-ES_tradnl" altLang="pt-BR" sz="1100" dirty="0"/>
              <a:t>calidad y </a:t>
            </a:r>
            <a:r>
              <a:rPr lang="es-ES_tradnl" altLang="pt-BR" sz="1100" dirty="0" smtClean="0"/>
              <a:t>el acceso a medicamentos y vacunas  inocuos, eficaces, asequibles y de calidad para todos</a:t>
            </a:r>
            <a:endParaRPr lang="es-ES_tradnl" altLang="pt-BR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06" y="3080370"/>
            <a:ext cx="1666875" cy="142875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9036771" y="4725144"/>
            <a:ext cx="2881159" cy="1944216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267180" y="4725144"/>
            <a:ext cx="2881159" cy="1944216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9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1"/>
            <a:ext cx="11880850" cy="12684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0" tIns="45486" rIns="90970" bIns="45486"/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600" b="1">
              <a:cs typeface="Arial" pitchFamily="34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79390" y="179390"/>
            <a:ext cx="619308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pt-BR" sz="3600" b="1" dirty="0" smtClean="0">
                <a:solidFill>
                  <a:schemeClr val="bg1"/>
                </a:solidFill>
                <a:cs typeface="Arial" pitchFamily="34" charset="0"/>
              </a:rPr>
              <a:t>Vínculos entre la salud </a:t>
            </a:r>
            <a:r>
              <a:rPr lang="es-ES_tradnl" altLang="pt-BR" sz="3600" b="1" dirty="0">
                <a:solidFill>
                  <a:schemeClr val="bg1"/>
                </a:solidFill>
                <a:cs typeface="Arial" pitchFamily="34" charset="0"/>
              </a:rPr>
              <a:t>y </a:t>
            </a:r>
            <a:r>
              <a:rPr lang="es-ES_tradnl" altLang="pt-BR" sz="3600" b="1" dirty="0" smtClean="0">
                <a:solidFill>
                  <a:schemeClr val="bg1"/>
                </a:solidFill>
                <a:cs typeface="Arial" pitchFamily="34" charset="0"/>
              </a:rPr>
              <a:t>la agenda de los ODS más amplia</a:t>
            </a:r>
            <a:endParaRPr lang="en-US" altLang="pt-BR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763714" y="2828142"/>
            <a:ext cx="326072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>
            <a:spAutoFit/>
          </a:bodyPr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_tradnl" altLang="pt-BR" b="1" dirty="0" smtClean="0">
                <a:cs typeface="Arial" pitchFamily="34" charset="0"/>
              </a:rPr>
              <a:t>Garantizar una vida sana y promover el bienestar de todos</a:t>
            </a:r>
            <a:endParaRPr lang="es-ES_tradnl" altLang="pt-BR" b="1" dirty="0">
              <a:cs typeface="Arial" pitchFamily="34" charset="0"/>
            </a:endParaRP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6732514" y="2001056"/>
            <a:ext cx="192405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_tradnl" altLang="pt-BR" sz="1400" b="1" dirty="0">
                <a:ea typeface="SimSun" pitchFamily="2" charset="-122"/>
              </a:rPr>
              <a:t>Meta 1.3: </a:t>
            </a:r>
            <a:r>
              <a:rPr lang="es-ES_tradnl" altLang="pt-BR" sz="1400" b="1" dirty="0" smtClean="0">
                <a:ea typeface="SimSun" pitchFamily="2" charset="-122"/>
              </a:rPr>
              <a:t>Implementar sistemas </a:t>
            </a:r>
            <a:r>
              <a:rPr lang="es-ES_tradnl" altLang="pt-BR" sz="1400" b="1" dirty="0">
                <a:ea typeface="SimSun" pitchFamily="2" charset="-122"/>
              </a:rPr>
              <a:t>de protección social </a:t>
            </a:r>
            <a:r>
              <a:rPr lang="es-ES_tradnl" altLang="pt-BR" sz="1400" b="1" dirty="0" smtClean="0">
                <a:ea typeface="SimSun" pitchFamily="2" charset="-122"/>
              </a:rPr>
              <a:t>para todos</a:t>
            </a:r>
            <a:endParaRPr lang="es-ES_tradnl" altLang="pt-BR" sz="1400" b="1" dirty="0">
              <a:ea typeface="SimSun" pitchFamily="2" charset="-122"/>
            </a:endParaRP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6732514" y="3212320"/>
            <a:ext cx="192405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_tradnl" altLang="pt-BR" sz="1400" b="1" dirty="0">
                <a:ea typeface="SimSun" pitchFamily="2" charset="-122"/>
              </a:rPr>
              <a:t>Meta 6.1: L</a:t>
            </a:r>
            <a:r>
              <a:rPr lang="es-ES_tradnl" altLang="pt-BR" sz="1400" b="1" dirty="0" smtClean="0">
                <a:ea typeface="SimSun" pitchFamily="2" charset="-122"/>
              </a:rPr>
              <a:t>ograr </a:t>
            </a:r>
            <a:r>
              <a:rPr lang="es-ES_tradnl" altLang="pt-BR" sz="1400" b="1" dirty="0">
                <a:ea typeface="SimSun" pitchFamily="2" charset="-122"/>
              </a:rPr>
              <a:t>el acceso universal y equitativo al agua potable </a:t>
            </a:r>
            <a:r>
              <a:rPr lang="es-ES_tradnl" altLang="pt-BR" sz="1400" b="1" dirty="0" smtClean="0">
                <a:ea typeface="SimSun" pitchFamily="2" charset="-122"/>
              </a:rPr>
              <a:t>a un precio asequible</a:t>
            </a:r>
            <a:endParaRPr lang="es-ES_tradnl" altLang="pt-BR" sz="1400" b="1" dirty="0">
              <a:ea typeface="SimSun" pitchFamily="2" charset="-122"/>
            </a:endParaRP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9684846" y="3052038"/>
            <a:ext cx="2004939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_tradnl" altLang="pt-BR" sz="1400" b="1" dirty="0">
                <a:ea typeface="SimSun" pitchFamily="2" charset="-122"/>
              </a:rPr>
              <a:t>Meta 2.2: </a:t>
            </a:r>
            <a:r>
              <a:rPr lang="es-ES_tradnl" altLang="pt-BR" sz="1400" b="1" dirty="0" smtClean="0">
                <a:ea typeface="SimSun" pitchFamily="2" charset="-122"/>
              </a:rPr>
              <a:t>Poner fin a todas las formas de malnutrición, lograr las metas sobre la reducción del retraso del crecimiento y la emaciación infantiles</a:t>
            </a:r>
            <a:endParaRPr lang="es-ES_tradnl" altLang="pt-BR" sz="1400" b="1" dirty="0">
              <a:ea typeface="SimSun" pitchFamily="2" charset="-122"/>
            </a:endParaRPr>
          </a:p>
        </p:txBody>
      </p:sp>
      <p:sp>
        <p:nvSpPr>
          <p:cNvPr id="15375" name="AutoShape 15"/>
          <p:cNvSpPr>
            <a:spLocks/>
          </p:cNvSpPr>
          <p:nvPr/>
        </p:nvSpPr>
        <p:spPr bwMode="auto">
          <a:xfrm>
            <a:off x="5148263" y="1856591"/>
            <a:ext cx="314325" cy="3892550"/>
          </a:xfrm>
          <a:prstGeom prst="leftBracket">
            <a:avLst>
              <a:gd name="adj" fmla="val 831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s-ES_tradnl" altLang="pt-BR"/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9684845" y="1844826"/>
            <a:ext cx="207694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_tradnl" altLang="pt-BR" sz="1400" b="1" dirty="0">
                <a:ea typeface="SimSun" pitchFamily="2" charset="-122"/>
              </a:rPr>
              <a:t>Meta 16.1: </a:t>
            </a:r>
            <a:r>
              <a:rPr lang="es-ES_tradnl" altLang="pt-BR" sz="1400" b="1" dirty="0" smtClean="0">
                <a:ea typeface="SimSun" pitchFamily="2" charset="-122"/>
              </a:rPr>
              <a:t>Reducir </a:t>
            </a:r>
            <a:r>
              <a:rPr lang="es-ES_tradnl" altLang="pt-BR" sz="1400" b="1" dirty="0">
                <a:ea typeface="SimSun" pitchFamily="2" charset="-122"/>
              </a:rPr>
              <a:t>todas las</a:t>
            </a:r>
            <a:r>
              <a:rPr lang="es-ES_tradnl" altLang="pt-BR" sz="1400" dirty="0"/>
              <a:t> </a:t>
            </a:r>
            <a:r>
              <a:rPr lang="es-ES_tradnl" altLang="pt-BR" sz="1400" b="1" dirty="0">
                <a:ea typeface="SimSun" pitchFamily="2" charset="-122"/>
              </a:rPr>
              <a:t>formas de violencia y </a:t>
            </a:r>
            <a:r>
              <a:rPr lang="es-ES_tradnl" altLang="pt-BR" sz="1400" b="1" dirty="0" smtClean="0">
                <a:ea typeface="SimSun" pitchFamily="2" charset="-122"/>
              </a:rPr>
              <a:t>las correspondientes tasas </a:t>
            </a:r>
            <a:r>
              <a:rPr lang="es-ES_tradnl" altLang="pt-BR" sz="1400" b="1" dirty="0">
                <a:ea typeface="SimSun" pitchFamily="2" charset="-122"/>
              </a:rPr>
              <a:t>de mortalidad </a:t>
            </a:r>
            <a:r>
              <a:rPr lang="es-ES_tradnl" altLang="pt-BR" sz="1400" b="1" dirty="0" smtClean="0">
                <a:ea typeface="SimSun" pitchFamily="2" charset="-122"/>
              </a:rPr>
              <a:t>en </a:t>
            </a:r>
            <a:r>
              <a:rPr lang="es-ES_tradnl" altLang="pt-BR" sz="1400" b="1" dirty="0">
                <a:ea typeface="SimSun" pitchFamily="2" charset="-122"/>
              </a:rPr>
              <a:t>todas partes</a:t>
            </a: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6732518" y="4669649"/>
            <a:ext cx="19383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_tradnl" altLang="pt-BR" sz="1400" b="1" dirty="0">
                <a:ea typeface="SimSun" pitchFamily="2" charset="-122"/>
              </a:rPr>
              <a:t>Meta 5.2: </a:t>
            </a:r>
            <a:r>
              <a:rPr lang="es-ES_tradnl" altLang="pt-BR" sz="1400" b="1" dirty="0" smtClean="0">
                <a:ea typeface="SimSun" pitchFamily="2" charset="-122"/>
              </a:rPr>
              <a:t>Eliminar todas </a:t>
            </a:r>
            <a:r>
              <a:rPr lang="es-ES_tradnl" altLang="pt-BR" sz="1400" b="1" dirty="0">
                <a:ea typeface="SimSun" pitchFamily="2" charset="-122"/>
              </a:rPr>
              <a:t>las</a:t>
            </a:r>
            <a:r>
              <a:rPr lang="es-ES_tradnl" altLang="pt-BR" sz="1400" dirty="0"/>
              <a:t> </a:t>
            </a:r>
            <a:r>
              <a:rPr lang="es-ES_tradnl" altLang="pt-BR" sz="1400" b="1" dirty="0">
                <a:ea typeface="SimSun" pitchFamily="2" charset="-122"/>
              </a:rPr>
              <a:t>formas de violencia contra todas las mujeres y </a:t>
            </a:r>
            <a:r>
              <a:rPr lang="es-ES_tradnl" altLang="pt-BR" sz="1400" b="1" dirty="0" smtClean="0">
                <a:ea typeface="SimSun" pitchFamily="2" charset="-122"/>
              </a:rPr>
              <a:t>niñas…</a:t>
            </a:r>
            <a:endParaRPr lang="es-ES_tradnl" altLang="pt-BR" sz="1400" b="1" dirty="0">
              <a:ea typeface="SimSun" pitchFamily="2" charset="-122"/>
            </a:endParaRPr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9706596" y="4634625"/>
            <a:ext cx="192246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_tradnl" altLang="pt-BR" sz="1400" b="1" dirty="0">
                <a:ea typeface="SimSun" pitchFamily="2" charset="-122"/>
              </a:rPr>
              <a:t>Meta 4.2: </a:t>
            </a:r>
            <a:r>
              <a:rPr lang="es-ES_tradnl" altLang="pt-BR" sz="1400" b="1" dirty="0" smtClean="0">
                <a:ea typeface="SimSun" pitchFamily="2" charset="-122"/>
              </a:rPr>
              <a:t>Asegurar el acceso a servicios de atención y desarrollo en la primera infancia y educación preescolar</a:t>
            </a:r>
            <a:endParaRPr lang="es-ES_tradnl" altLang="pt-BR" sz="1400" b="1" dirty="0">
              <a:ea typeface="SimSun" pitchFamily="2" charset="-122"/>
            </a:endParaRP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5580390" y="5930116"/>
            <a:ext cx="49622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s-ES_tradnl" altLang="pt-BR" sz="1400" b="1" dirty="0" smtClean="0">
                <a:ea typeface="SimSun" pitchFamily="2" charset="-122"/>
              </a:rPr>
              <a:t>Otros objetivos y metas, </a:t>
            </a:r>
            <a:r>
              <a:rPr lang="es-ES_tradnl" altLang="pt-BR" sz="1400" b="1" dirty="0">
                <a:ea typeface="SimSun" pitchFamily="2" charset="-122"/>
              </a:rPr>
              <a:t>por ejemplo, </a:t>
            </a:r>
            <a:r>
              <a:rPr lang="es-ES_tradnl" altLang="pt-BR" sz="1400" b="1" dirty="0" smtClean="0">
                <a:ea typeface="SimSun" pitchFamily="2" charset="-122"/>
              </a:rPr>
              <a:t/>
            </a:r>
            <a:br>
              <a:rPr lang="es-ES_tradnl" altLang="pt-BR" sz="1400" b="1" dirty="0" smtClean="0">
                <a:ea typeface="SimSun" pitchFamily="2" charset="-122"/>
              </a:rPr>
            </a:br>
            <a:r>
              <a:rPr lang="es-ES_tradnl" altLang="pt-BR" sz="1400" b="1" dirty="0" smtClean="0">
                <a:ea typeface="SimSun" pitchFamily="2" charset="-122"/>
              </a:rPr>
              <a:t>el 10 </a:t>
            </a:r>
            <a:r>
              <a:rPr lang="es-ES_tradnl" altLang="pt-BR" sz="1400" b="1" dirty="0">
                <a:ea typeface="SimSun" pitchFamily="2" charset="-122"/>
              </a:rPr>
              <a:t>(desigualdad), </a:t>
            </a:r>
            <a:r>
              <a:rPr lang="es-ES_tradnl" altLang="pt-BR" sz="1400" b="1" dirty="0" smtClean="0">
                <a:ea typeface="SimSun" pitchFamily="2" charset="-122"/>
              </a:rPr>
              <a:t>el 11 </a:t>
            </a:r>
            <a:r>
              <a:rPr lang="es-ES_tradnl" altLang="pt-BR" sz="1400" b="1" dirty="0">
                <a:ea typeface="SimSun" pitchFamily="2" charset="-122"/>
              </a:rPr>
              <a:t>(ciudades</a:t>
            </a:r>
            <a:r>
              <a:rPr lang="es-ES_tradnl" altLang="pt-BR" sz="1400" b="1" dirty="0" smtClean="0">
                <a:ea typeface="SimSun" pitchFamily="2" charset="-122"/>
              </a:rPr>
              <a:t>) y el  13 </a:t>
            </a:r>
            <a:r>
              <a:rPr lang="es-ES_tradnl" altLang="pt-BR" sz="1400" b="1" dirty="0">
                <a:ea typeface="SimSun" pitchFamily="2" charset="-122"/>
              </a:rPr>
              <a:t>(cambio climático)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672" y="3206991"/>
            <a:ext cx="1620937" cy="13893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6738" y="1856591"/>
            <a:ext cx="1098550" cy="1098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5788" y="3302386"/>
            <a:ext cx="1079499" cy="1079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501" y="4645828"/>
            <a:ext cx="1048786" cy="1048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726" y="1899185"/>
            <a:ext cx="1039641" cy="1039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721" y="3284324"/>
            <a:ext cx="1074320" cy="1074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721" y="4641869"/>
            <a:ext cx="1098550" cy="10985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1136" y="5906302"/>
            <a:ext cx="1000052" cy="93754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339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-57147" y="0"/>
            <a:ext cx="11938000" cy="15113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0" tIns="45486" rIns="90970" bIns="45486"/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600" b="1">
              <a:cs typeface="Arial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55579" y="133353"/>
            <a:ext cx="4705351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pt-BR" sz="3600" b="1">
                <a:solidFill>
                  <a:schemeClr val="bg1"/>
                </a:solidFill>
                <a:cs typeface="Arial" pitchFamily="34" charset="0"/>
              </a:rPr>
              <a:t>Función de la OPS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429501" y="1820863"/>
            <a:ext cx="617538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pt-BR" sz="6600" b="1">
                <a:cs typeface="Arial" pitchFamily="34" charset="0"/>
              </a:rPr>
              <a:t>3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122863" y="1847850"/>
            <a:ext cx="620712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pt-BR" sz="6600" b="1">
                <a:cs typeface="Arial" pitchFamily="34" charset="0"/>
              </a:rPr>
              <a:t>2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507038" y="2019303"/>
            <a:ext cx="1460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_tradnl" altLang="pt-BR" sz="1600" b="1" dirty="0">
                <a:cs typeface="Arial" pitchFamily="34" charset="0"/>
              </a:rPr>
              <a:t>Cooperación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7627938" y="1916835"/>
            <a:ext cx="1539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_tradnl" altLang="pt-BR" sz="1600" b="1" dirty="0">
                <a:cs typeface="Arial" pitchFamily="34" charset="0"/>
              </a:rPr>
              <a:t>Coordinación de</a:t>
            </a:r>
            <a:r>
              <a:rPr lang="es-ES_tradnl" altLang="pt-BR" sz="1600" dirty="0"/>
              <a:t> </a:t>
            </a:r>
            <a:r>
              <a:rPr lang="es-ES_tradnl" altLang="pt-BR" sz="1600" b="1" dirty="0">
                <a:cs typeface="Arial" pitchFamily="34" charset="0"/>
              </a:rPr>
              <a:t>planes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820988" y="1812925"/>
            <a:ext cx="617537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pt-BR" sz="6600" b="1">
                <a:cs typeface="Arial" pitchFamily="34" charset="0"/>
              </a:rPr>
              <a:t>1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063131" y="1916835"/>
            <a:ext cx="1581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_tradnl" altLang="pt-BR" sz="1600" b="1" dirty="0">
                <a:cs typeface="Arial" pitchFamily="34" charset="0"/>
              </a:rPr>
              <a:t>Intercambio de</a:t>
            </a:r>
            <a:r>
              <a:rPr lang="es-ES_tradnl" altLang="pt-BR" sz="1600" dirty="0"/>
              <a:t> </a:t>
            </a:r>
            <a:r>
              <a:rPr lang="es-ES_tradnl" altLang="pt-BR" sz="1600" b="1" dirty="0">
                <a:cs typeface="Arial" pitchFamily="34" charset="0"/>
              </a:rPr>
              <a:t>información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9515475" y="1820863"/>
            <a:ext cx="617538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pt-BR" sz="6600" b="1">
                <a:cs typeface="Arial" pitchFamily="34" charset="0"/>
              </a:rPr>
              <a:t>4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9901238" y="1916117"/>
            <a:ext cx="1619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_tradnl" altLang="pt-BR" sz="1600" b="1" dirty="0" smtClean="0">
                <a:cs typeface="Arial" pitchFamily="34" charset="0"/>
              </a:rPr>
              <a:t>Priorización de </a:t>
            </a:r>
            <a:r>
              <a:rPr lang="es-ES_tradnl" altLang="pt-BR" sz="1600" b="1" dirty="0">
                <a:cs typeface="Arial" pitchFamily="34" charset="0"/>
              </a:rPr>
              <a:t>los</a:t>
            </a:r>
            <a:r>
              <a:rPr lang="es-ES_tradnl" altLang="pt-BR" sz="1600" dirty="0"/>
              <a:t> </a:t>
            </a:r>
            <a:r>
              <a:rPr lang="es-ES_tradnl" altLang="pt-BR" sz="1600" b="1" dirty="0">
                <a:cs typeface="Arial" pitchFamily="34" charset="0"/>
              </a:rPr>
              <a:t>indicadores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775" y="2781300"/>
            <a:ext cx="8569326" cy="14605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16399" name="Rectangle 15"/>
          <p:cNvSpPr>
            <a:spLocks noGrp="1"/>
          </p:cNvSpPr>
          <p:nvPr>
            <p:ph type="title" idx="4294967295"/>
          </p:nvPr>
        </p:nvSpPr>
        <p:spPr>
          <a:xfrm>
            <a:off x="684213" y="4724408"/>
            <a:ext cx="10734675" cy="519113"/>
          </a:xfrm>
        </p:spPr>
        <p:txBody>
          <a:bodyPr anchor="t">
            <a:spAutoFit/>
          </a:bodyPr>
          <a:lstStyle/>
          <a:p>
            <a:pPr defTabSz="457200"/>
            <a:r>
              <a:rPr lang="es-ES_tradnl" altLang="pt-BR" sz="2800" b="1" dirty="0">
                <a:ea typeface="Museo Sans 100"/>
                <a:cs typeface="Calibri" pitchFamily="34" charset="0"/>
              </a:rPr>
              <a:t>Cada ODS </a:t>
            </a:r>
            <a:r>
              <a:rPr lang="es-ES_tradnl" altLang="pt-BR" sz="2800" b="1" dirty="0" smtClean="0">
                <a:ea typeface="Museo Sans 100"/>
                <a:cs typeface="Calibri" pitchFamily="34" charset="0"/>
              </a:rPr>
              <a:t>requiere colaboración multisectorial</a:t>
            </a:r>
            <a:endParaRPr lang="es-ES_tradnl" altLang="pt-BR" sz="2800" b="1" dirty="0">
              <a:ea typeface="Museo Sans 100"/>
              <a:cs typeface="Calibri" pitchFamily="34" charset="0"/>
            </a:endParaRPr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1819315" y="5458052"/>
            <a:ext cx="205584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>
            <a:spAutoFit/>
          </a:bodyPr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_tradnl" altLang="pt-BR" sz="1800" b="1" dirty="0" smtClean="0">
                <a:cs typeface="Arial" pitchFamily="34" charset="0"/>
              </a:rPr>
              <a:t>Garantizar una vida sana y promover el bienestar de todos </a:t>
            </a:r>
            <a:endParaRPr lang="es-ES_tradnl" altLang="pt-BR" sz="1800" b="1" dirty="0">
              <a:cs typeface="Arial" pitchFamily="34" charset="0"/>
            </a:endParaRP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3948114" y="5478470"/>
            <a:ext cx="4908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pt-BR" sz="4800">
                <a:solidFill>
                  <a:srgbClr val="FF0000"/>
                </a:solidFill>
                <a:cs typeface="Arial" pitchFamily="34" charset="0"/>
              </a:rPr>
              <a:t>=</a:t>
            </a:r>
          </a:p>
        </p:txBody>
      </p:sp>
      <p:pic>
        <p:nvPicPr>
          <p:cNvPr id="16403" name="Picture 5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9752" y="5454658"/>
            <a:ext cx="792163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5751514" y="5445132"/>
            <a:ext cx="4908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pt-BR" sz="4800">
                <a:solidFill>
                  <a:srgbClr val="FF0000"/>
                </a:solidFill>
                <a:cs typeface="Arial" pitchFamily="34" charset="0"/>
              </a:rPr>
              <a:t>+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7392989" y="5453070"/>
            <a:ext cx="4908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pt-BR" sz="4800">
                <a:solidFill>
                  <a:srgbClr val="FF0000"/>
                </a:solidFill>
                <a:cs typeface="Arial" pitchFamily="34" charset="0"/>
              </a:rPr>
              <a:t>+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9139239" y="5429258"/>
            <a:ext cx="4908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pt-BR" sz="4800">
                <a:solidFill>
                  <a:srgbClr val="FF0000"/>
                </a:solidFill>
                <a:cs typeface="Arial" pitchFamily="34" charset="0"/>
              </a:rPr>
              <a:t>+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59" y="5397508"/>
            <a:ext cx="946400" cy="9151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914" y="5405320"/>
            <a:ext cx="919287" cy="9192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266" y="5405320"/>
            <a:ext cx="919287" cy="919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0700" y="5364130"/>
            <a:ext cx="948531" cy="948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938" y="5397500"/>
            <a:ext cx="927100" cy="9271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1136" y="5906302"/>
            <a:ext cx="1000052" cy="93754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0568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apWhiteSpanish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MapWhiteSpanish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1809</Words>
  <Application>Microsoft Office PowerPoint</Application>
  <PresentationFormat>Custom</PresentationFormat>
  <Paragraphs>185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16</vt:i4>
      </vt:variant>
    </vt:vector>
  </HeadingPairs>
  <TitlesOfParts>
    <vt:vector size="38" baseType="lpstr">
      <vt:lpstr>Arial</vt:lpstr>
      <vt:lpstr>ＭＳ Ｐゴシック</vt:lpstr>
      <vt:lpstr>Museo Sans 100</vt:lpstr>
      <vt:lpstr>Wingdings</vt:lpstr>
      <vt:lpstr>Century Gothic</vt:lpstr>
      <vt:lpstr>Times New Roman</vt:lpstr>
      <vt:lpstr>Verdana</vt:lpstr>
      <vt:lpstr>MS Mincho</vt:lpstr>
      <vt:lpstr>Palatino Linotype</vt:lpstr>
      <vt:lpstr>Courier New</vt:lpstr>
      <vt:lpstr>Cambria</vt:lpstr>
      <vt:lpstr>Calibri</vt:lpstr>
      <vt:lpstr>SimSun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MapWhiteSpanish</vt:lpstr>
      <vt:lpstr>1_MapWhiteSpanish</vt:lpstr>
      <vt:lpstr>PowerPoint Presentation</vt:lpstr>
      <vt:lpstr>PowerPoint Presentation</vt:lpstr>
      <vt:lpstr>PowerPoint Presentation</vt:lpstr>
      <vt:lpstr>Principios rectores de la agenda 2030</vt:lpstr>
      <vt:lpstr>El cambio de los ODM a los ODS</vt:lpstr>
      <vt:lpstr>PowerPoint Presentation</vt:lpstr>
      <vt:lpstr>PowerPoint Presentation</vt:lpstr>
      <vt:lpstr>PowerPoint Presentation</vt:lpstr>
      <vt:lpstr>Cada ODS requiere colaboración multisectorial</vt:lpstr>
      <vt:lpstr>Ejecución de la visión:  Publicación de documentos clave</vt:lpstr>
      <vt:lpstr>Ejecución de la visión:  Salud en todas las políticas</vt:lpstr>
      <vt:lpstr>PowerPoint Presentation</vt:lpstr>
      <vt:lpstr>Ejecución de la visión:  Colaboración interinstitucional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2016-09-25T22:54:56Z</dcterms:created>
  <dcterms:modified xsi:type="dcterms:W3CDTF">2016-09-29T19:38:48Z</dcterms:modified>
</cp:coreProperties>
</file>