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2" r:id="rId6"/>
    <p:sldId id="283" r:id="rId7"/>
    <p:sldId id="314" r:id="rId8"/>
    <p:sldId id="338" r:id="rId9"/>
    <p:sldId id="315" r:id="rId10"/>
    <p:sldId id="262" r:id="rId11"/>
    <p:sldId id="263" r:id="rId12"/>
    <p:sldId id="335" r:id="rId13"/>
    <p:sldId id="291" r:id="rId14"/>
    <p:sldId id="343" r:id="rId15"/>
    <p:sldId id="342" r:id="rId16"/>
    <p:sldId id="341" r:id="rId17"/>
    <p:sldId id="344" r:id="rId18"/>
    <p:sldId id="346" r:id="rId19"/>
    <p:sldId id="345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F22"/>
    <a:srgbClr val="CF2022"/>
    <a:srgbClr val="678ABA"/>
    <a:srgbClr val="23A38B"/>
    <a:srgbClr val="022C50"/>
    <a:srgbClr val="D53D24"/>
    <a:srgbClr val="E27124"/>
    <a:srgbClr val="3369A5"/>
    <a:srgbClr val="6DBDB0"/>
    <a:srgbClr val="1A5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1" autoAdjust="0"/>
    <p:restoredTop sz="86483" autoAdjust="0"/>
  </p:normalViewPr>
  <p:slideViewPr>
    <p:cSldViewPr>
      <p:cViewPr>
        <p:scale>
          <a:sx n="50" d="100"/>
          <a:sy n="50" d="100"/>
        </p:scale>
        <p:origin x="-1596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73FCE-78E9-4729-A286-A10C88E795EF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875B-B3A1-4D63-8D46-B15E291B6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0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obstante, en la Región hay consenso en cuanto a los elementos que deben formar parte de esta solución: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invertir en modelos basados en la atención primaria y la prestación integrada de servicios eficaces, centrados en las personas y que se amplíen gradualmente;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eliminar los pagos en el punto de servicio;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garantizar el uso racional de los medicamentos y las tecnologías sanitarias;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 maneras sostenibles de aumentar el financiamiento para la salud;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proteger a las personas económicamente, en especial a las que tienen menos capacidad para pagar los servicios;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 países han avanzado. Sin embargo, esta meta no se logrará de la noche a la mañana. </a:t>
            </a:r>
          </a:p>
          <a:p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necesario emprender esfuerzos concertados y constantes para establecer un sistema de salud fuerte y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resiliente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sea accesible para todos. Ningún país ha llegado a una situación perfecta en cuanto a la salud universal.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trayecto largo y siguen existiendo muchos obstáculos.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6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</a:p>
          <a:p>
            <a:r>
              <a:rPr lang="en-US" dirty="0" smtClean="0"/>
              <a:t>Para mas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visite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p</a:t>
            </a:r>
            <a:r>
              <a:rPr lang="pt-BR" dirty="0" smtClean="0"/>
              <a:t>á</a:t>
            </a:r>
            <a:r>
              <a:rPr lang="en-US" dirty="0" err="1" smtClean="0"/>
              <a:t>gina</a:t>
            </a:r>
            <a:r>
              <a:rPr lang="en-US" dirty="0" smtClean="0"/>
              <a:t>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países de la Región de las Américas se han comprometido a lograr el acceso universal a la salud y la cobertura universal de salud.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ón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Panamerican de la Salud usa el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témino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corto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universal”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refereirse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ambos,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a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0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se define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geográfico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económico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sociocultural,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impiden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define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responder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tecnologías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medicamentos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mecanismos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necesarios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acceso universal a la salud y la cobertura universal de salud implican que todas las personas y las comunidades tengan acceso, sin discriminación alguna, a servicios de salud integrales, adecuados, oportunos, de calidad,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determinados a nivel nacional, de acuerdo con las necesidades, así como a medicamentos de calidad, seguros, eficaces y asequibles, a la vez que se asegura que el uso de esos servicios no expone a los usuarios a dificultades financieras, en particular a los grupos en situación de vulnerabilidad;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aumento de la salud de la población sería beneficioso para las economías de la Región.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trabajadores serían más productivos. Los niños perderían menos días de escuela. Disminuirían la pobreza y la desigualdad. Las sociedades serían más armoniosas. El crecimiento sería más robusto y sostenible.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se define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geográfico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económico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sociocultural,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impiden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salud se considera un derecho fundamental.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la población estaría cubierta por un sistema de salud con el financiamiento adecuado y bien organizado para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ofrecer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servicios de salud de calidad.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hay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barreras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utilizar estos servicios (económicas,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sociales, de genero)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Todas las personas —ricas o pobres, jóvenes o mayores, hombres o mujeres, población LGTB,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migrantes,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ciudad o del campo— tienen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 a los servicios que necesitan, en el momento en que los necesiten.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servicios de salud serían integrales y abarcarían no solo el tratamiento, sino también la prevención, la rehabilitación y los cuidados paliativos.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estarían protegidos contra los problemas financieros. Ninguna persona que necesitase atención de salud quedaría arruinada, ni perdería su vivienda, ni decidiría renunciar a la atención por no poder sufragar su costo.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sistemas de salud serían flexibles, innovadores y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resilientes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afrontar los cambios en las necesidades en de salud y las emergencias de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salud. Existirían mecanismos fuertes de participación social y de rendición de cuentas. 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Aumentaría el reconocimiento de la población hacia su gobierno, porque la salud universal es importante para todos.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6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salud universal es una meta ambiciosa.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lograrla es necesario contar con dinero,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medicamentos asequibles, abundancia de médicos y enfermeras bien capacitados,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redes integradas de atención de salud y decisiones bien sopesadas acerca de cuáles son los servicios prioritarios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acceso universal a la salud y la cobertura universal de salud implican que todas las personas y las comunidades tengan acceso, sin discriminación alguna, a servicios de salud integrales, adecuados, oportunos, de calidad, determinados a nivel nacional, de acuerdo con las necesidades, así como a medicamentos de calidad, seguros, eficaces y asequibles, a la vez que se asegura que el uso de esos servicios no expone a los usuarios a dificultades financieras, en particular a los grupos en situación de vulnerabilidad;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Pero, sobre todo, se necesita visión, planificación, voluntad política, la convicción de las comunidades y el compromiso con los valores de asequibilidad, accesibilidad, calidad, equidad y solidaridad.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also takes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intersectoral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cooperation. The strategy calls for the Member States of the Pan American Health Organization to “implement policies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actions with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multisectoral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approach”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address what we call the social determinants of health, which are generally defined as the social and economic conditions in which a person is born or lives,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 “promote a society-wide commitment to fostering health and well-being”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particular, the strategy calls for the Member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“strengthen links between health and community by promoting the active participation of municipalities and social organizations in improving living conditions and developing healthy spaces to live, work, and play.”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multisectorial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sostenibilidad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cobertura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universal. ‘ 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coordinación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intersectorial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mecanismos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intersectoriales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sector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planes,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multisectorial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civil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liderazgo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y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condicionadas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pobreza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gobiernos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875B-B3A1-4D63-8D46-B15E291B6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5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03_map.jpg"/>
          <p:cNvPicPr>
            <a:picLocks noChangeAspect="1"/>
          </p:cNvPicPr>
          <p:nvPr userDrawn="1"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3" y="6275835"/>
            <a:ext cx="1643342" cy="3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5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9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6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B43DC-8C60-40FE-AE96-7F6D1AFC63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838200"/>
          </a:xfrm>
          <a:prstGeom prst="rect">
            <a:avLst/>
          </a:prstGeom>
          <a:effectLst>
            <a:outerShdw blurRad="76200" dist="38100" dir="2700000" algn="tl" rotWithShape="0">
              <a:schemeClr val="tx1">
                <a:alpha val="43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7924800" cy="4525963"/>
          </a:xfrm>
          <a:prstGeom prst="rect">
            <a:avLst/>
          </a:prstGeom>
          <a:effectLst>
            <a:outerShdw blurRad="76200" dist="38100" dir="2700000" algn="tl" rotWithShape="0">
              <a:schemeClr val="tx1">
                <a:alpha val="43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C:\Users\valdesam\Desktop\UH-Logos\WhiteHorizontalSPANISH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1720"/>
            <a:ext cx="25603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2">
              <a:lumMod val="40000"/>
              <a:lumOff val="6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B9F22"/>
        </a:buClr>
        <a:buFont typeface="Wingdings" charset="2"/>
        <a:buChar char="§"/>
        <a:defRPr sz="28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B9F22"/>
        </a:buClr>
        <a:buFont typeface="Wingdings" charset="2"/>
        <a:buChar char="§"/>
        <a:defRPr sz="2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B9F22"/>
        </a:buClr>
        <a:buFont typeface="Wingdings" charset="2"/>
        <a:buChar char="§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B9F22"/>
        </a:buClr>
        <a:buFont typeface="Wingdings" charset="2"/>
        <a:buChar char="§"/>
        <a:defRPr sz="18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B9F22"/>
        </a:buClr>
        <a:buFont typeface="Wingdings" charset="2"/>
        <a:buChar char="§"/>
        <a:defRPr sz="18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al Health logo ICON_blue.eps"/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9525000" cy="10542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434164" cy="173736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90600" y="3657600"/>
            <a:ext cx="72766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 smtClean="0">
                <a:solidFill>
                  <a:srgbClr val="FFC000"/>
                </a:solidFill>
              </a:rPr>
              <a:t>Conferencia Regional  sobre Migración</a:t>
            </a:r>
          </a:p>
          <a:p>
            <a:r>
              <a:rPr lang="es-CR" sz="2400" i="1" dirty="0" smtClean="0">
                <a:solidFill>
                  <a:srgbClr val="FFC000"/>
                </a:solidFill>
              </a:rPr>
              <a:t>Taller sobre migración y salud 29 de septiembre de 2016 </a:t>
            </a:r>
            <a:endParaRPr lang="es-CR" sz="2400" i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0600" y="5181600"/>
            <a:ext cx="602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Dr. Mario Cruz </a:t>
            </a:r>
            <a:r>
              <a:rPr lang="es-CR" dirty="0" err="1" smtClean="0">
                <a:solidFill>
                  <a:schemeClr val="bg1"/>
                </a:solidFill>
              </a:rPr>
              <a:t>Peñate</a:t>
            </a:r>
            <a:r>
              <a:rPr lang="es-CR" dirty="0" smtClean="0">
                <a:solidFill>
                  <a:schemeClr val="bg1"/>
                </a:solidFill>
              </a:rPr>
              <a:t>, Asesor en Sistemas y Servicios de Salud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4495800" cy="4800600"/>
          </a:xfrm>
          <a:effectLst/>
        </p:spPr>
        <p:txBody>
          <a:bodyPr>
            <a:noAutofit/>
          </a:bodyPr>
          <a:lstStyle/>
          <a:p>
            <a:pPr>
              <a:spcBef>
                <a:spcPts val="1080"/>
              </a:spcBef>
            </a:pPr>
            <a:r>
              <a:rPr lang="es-ES_tradnl" sz="2400" b="1" dirty="0" smtClean="0">
                <a:solidFill>
                  <a:srgbClr val="6DBDB0"/>
                </a:solidFill>
              </a:rPr>
              <a:t>Invertir</a:t>
            </a:r>
            <a:r>
              <a:rPr lang="es-ES_tradnl" sz="2000" dirty="0" smtClean="0">
                <a:solidFill>
                  <a:schemeClr val="bg1"/>
                </a:solidFill>
              </a:rPr>
              <a:t> en modelos basados en la atención primaria y la prestación integrada de servicios eficaces, centrados en las personas y que se amplíen</a:t>
            </a:r>
          </a:p>
          <a:p>
            <a:pPr>
              <a:spcBef>
                <a:spcPts val="1080"/>
              </a:spcBef>
            </a:pPr>
            <a:r>
              <a:rPr lang="es-ES_tradnl" sz="2400" b="1" dirty="0">
                <a:solidFill>
                  <a:srgbClr val="6DBDB0"/>
                </a:solidFill>
              </a:rPr>
              <a:t>E</a:t>
            </a:r>
            <a:r>
              <a:rPr lang="es-ES_tradnl" sz="2400" b="1" dirty="0" smtClean="0">
                <a:solidFill>
                  <a:srgbClr val="6DBDB0"/>
                </a:solidFill>
              </a:rPr>
              <a:t>liminar</a:t>
            </a:r>
            <a:r>
              <a:rPr lang="es-ES_tradnl" sz="2000" dirty="0" smtClean="0">
                <a:solidFill>
                  <a:schemeClr val="bg1"/>
                </a:solidFill>
              </a:rPr>
              <a:t> los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pagos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en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el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punto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de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servicio</a:t>
            </a:r>
          </a:p>
          <a:p>
            <a:pPr lvl="0">
              <a:spcBef>
                <a:spcPts val="1080"/>
              </a:spcBef>
            </a:pPr>
            <a:r>
              <a:rPr lang="es-ES_tradnl" sz="2400" b="1" dirty="0">
                <a:solidFill>
                  <a:srgbClr val="6DBDB0"/>
                </a:solidFill>
              </a:rPr>
              <a:t>G</a:t>
            </a:r>
            <a:r>
              <a:rPr lang="es-ES_tradnl" sz="2400" b="1" dirty="0" smtClean="0">
                <a:solidFill>
                  <a:srgbClr val="6DBDB0"/>
                </a:solidFill>
              </a:rPr>
              <a:t>arantizar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el uso racional de los medicamentos y las tecnologías sanitarias</a:t>
            </a:r>
          </a:p>
          <a:p>
            <a:pPr lvl="0">
              <a:spcBef>
                <a:spcPts val="1080"/>
              </a:spcBef>
            </a:pPr>
            <a:r>
              <a:rPr lang="es-ES_tradnl" sz="2400" b="1" dirty="0">
                <a:solidFill>
                  <a:srgbClr val="6DBDB0"/>
                </a:solidFill>
              </a:rPr>
              <a:t>E</a:t>
            </a:r>
            <a:r>
              <a:rPr lang="es-ES_tradnl" sz="2400" b="1" dirty="0" smtClean="0">
                <a:solidFill>
                  <a:srgbClr val="6DBDB0"/>
                </a:solidFill>
              </a:rPr>
              <a:t>ncontrar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maneras sostenibles de aumentar el financiamiento para la salud</a:t>
            </a:r>
          </a:p>
          <a:p>
            <a:pPr lvl="0">
              <a:spcBef>
                <a:spcPts val="1080"/>
              </a:spcBef>
            </a:pPr>
            <a:r>
              <a:rPr lang="es-ES_tradnl" sz="2400" b="1" dirty="0">
                <a:solidFill>
                  <a:srgbClr val="6DBDB0"/>
                </a:solidFill>
              </a:rPr>
              <a:t>P</a:t>
            </a:r>
            <a:r>
              <a:rPr lang="es-ES_tradnl" sz="2400" b="1" dirty="0" smtClean="0">
                <a:solidFill>
                  <a:srgbClr val="6DBDB0"/>
                </a:solidFill>
              </a:rPr>
              <a:t>roteger</a:t>
            </a:r>
            <a:r>
              <a:rPr lang="es-ES_tradnl" sz="2000" dirty="0" smtClean="0">
                <a:solidFill>
                  <a:schemeClr val="bg1"/>
                </a:solidFill>
              </a:rPr>
              <a:t> a las personas económicamente, en especial a las que tienen menos capacidad para pagar los servicios</a:t>
            </a: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76" y="4876800"/>
            <a:ext cx="438037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65" y="609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0" cy="838200"/>
          </a:xfrm>
        </p:spPr>
        <p:txBody>
          <a:bodyPr/>
          <a:lstStyle/>
          <a:p>
            <a:r>
              <a:rPr lang="es-CR" sz="2800" dirty="0"/>
              <a:t>La Salud es un Derecho, el derecho a la salud y los derechos humanos relacionados con la Salud, corresponden a todas las personas</a:t>
            </a:r>
            <a:br>
              <a:rPr lang="es-CR" sz="2800" dirty="0"/>
            </a:br>
            <a:endParaRPr lang="es-C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570037"/>
            <a:ext cx="7924800" cy="4525963"/>
          </a:xfrm>
        </p:spPr>
        <p:txBody>
          <a:bodyPr>
            <a:normAutofit fontScale="92500" lnSpcReduction="20000"/>
          </a:bodyPr>
          <a:lstStyle/>
          <a:p>
            <a:r>
              <a:rPr lang="es-CR" dirty="0"/>
              <a:t>En la Estrategia para el acceso universal a la salud y </a:t>
            </a:r>
            <a:r>
              <a:rPr lang="es-CR" dirty="0" smtClean="0"/>
              <a:t>la cobertura </a:t>
            </a:r>
            <a:r>
              <a:rPr lang="es-CR" dirty="0"/>
              <a:t>universal de salud se establece que:</a:t>
            </a:r>
          </a:p>
          <a:p>
            <a:pPr marL="0" indent="0">
              <a:buNone/>
            </a:pPr>
            <a:r>
              <a:rPr lang="es-CR" dirty="0" smtClean="0"/>
              <a:t>«Este </a:t>
            </a:r>
            <a:r>
              <a:rPr lang="es-CR" dirty="0"/>
              <a:t>derecho debe ser promovido y protegido sin </a:t>
            </a:r>
            <a:r>
              <a:rPr lang="es-CR" dirty="0" smtClean="0"/>
              <a:t>distinción </a:t>
            </a:r>
            <a:r>
              <a:rPr lang="es-CR" dirty="0"/>
              <a:t>de edad, etnia, sexo, género, orientación sexual, idioma</a:t>
            </a:r>
            <a:r>
              <a:rPr lang="es-CR" dirty="0" smtClean="0"/>
              <a:t>, </a:t>
            </a:r>
            <a:r>
              <a:rPr lang="es-CR" dirty="0"/>
              <a:t>origen nacional, lugar de nacimiento, o cualquier </a:t>
            </a:r>
            <a:r>
              <a:rPr lang="es-CR" dirty="0" smtClean="0"/>
              <a:t>otra condición»</a:t>
            </a:r>
          </a:p>
          <a:p>
            <a:r>
              <a:rPr lang="es-CR" dirty="0" smtClean="0"/>
              <a:t>Los derechos humanos </a:t>
            </a:r>
            <a:r>
              <a:rPr lang="es-CR" dirty="0"/>
              <a:t>relacionados con la salud, según lo </a:t>
            </a:r>
            <a:r>
              <a:rPr lang="es-CR" dirty="0" smtClean="0"/>
              <a:t>establecido por </a:t>
            </a:r>
            <a:r>
              <a:rPr lang="es-CR" dirty="0"/>
              <a:t>la Declaración Universal de Derechos Humanos</a:t>
            </a:r>
            <a:r>
              <a:rPr lang="es-CR" dirty="0" smtClean="0"/>
              <a:t>, corresponden </a:t>
            </a:r>
            <a:r>
              <a:rPr lang="es-CR" dirty="0"/>
              <a:t>a todas las personas, incluidos los </a:t>
            </a:r>
            <a:r>
              <a:rPr lang="es-CR" dirty="0" smtClean="0"/>
              <a:t>migrantes, los </a:t>
            </a:r>
            <a:r>
              <a:rPr lang="es-CR" dirty="0"/>
              <a:t>refugiados y otros </a:t>
            </a:r>
            <a:r>
              <a:rPr lang="es-CR" dirty="0" smtClean="0"/>
              <a:t>extranjeros.</a:t>
            </a: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92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838200"/>
          </a:xfrm>
        </p:spPr>
        <p:txBody>
          <a:bodyPr>
            <a:noAutofit/>
          </a:bodyPr>
          <a:lstStyle/>
          <a:p>
            <a:r>
              <a:rPr lang="es-CR" sz="2800" dirty="0"/>
              <a:t>La migración es a la vez consecuencia y causa de inseguridad humana y de restricciones a los derechos humanos relacionados con la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s-CR" dirty="0" smtClean="0"/>
              <a:t>La </a:t>
            </a:r>
            <a:r>
              <a:rPr lang="es-CR" dirty="0"/>
              <a:t>privación económica, </a:t>
            </a:r>
            <a:r>
              <a:rPr lang="es-CR" dirty="0" smtClean="0"/>
              <a:t>la </a:t>
            </a:r>
            <a:r>
              <a:rPr lang="es-CR" dirty="0"/>
              <a:t>inseguridad alimentaria, los riesgos ambientales</a:t>
            </a:r>
            <a:r>
              <a:rPr lang="es-CR" dirty="0" smtClean="0"/>
              <a:t>, la </a:t>
            </a:r>
            <a:r>
              <a:rPr lang="es-CR" dirty="0"/>
              <a:t>violencia, la persecución política y religiosa, y </a:t>
            </a:r>
            <a:r>
              <a:rPr lang="es-CR" dirty="0" smtClean="0"/>
              <a:t>la </a:t>
            </a:r>
            <a:r>
              <a:rPr lang="es-CR" dirty="0"/>
              <a:t>discriminación étnica y de género son condiciones </a:t>
            </a:r>
            <a:r>
              <a:rPr lang="es-CR" dirty="0" smtClean="0"/>
              <a:t>que pueden </a:t>
            </a:r>
            <a:r>
              <a:rPr lang="es-CR" dirty="0"/>
              <a:t>generar corrientes masivas de </a:t>
            </a:r>
            <a:r>
              <a:rPr lang="es-CR" dirty="0" smtClean="0"/>
              <a:t>migración. Las </a:t>
            </a:r>
            <a:r>
              <a:rPr lang="es-CR" dirty="0"/>
              <a:t>familias fragmentadas son una consecuencia </a:t>
            </a:r>
            <a:r>
              <a:rPr lang="es-CR" dirty="0" smtClean="0"/>
              <a:t>importante </a:t>
            </a:r>
            <a:r>
              <a:rPr lang="es-CR" dirty="0"/>
              <a:t>de la migración</a:t>
            </a:r>
            <a:r>
              <a:rPr lang="es-CR" dirty="0" smtClean="0"/>
              <a:t>.</a:t>
            </a:r>
          </a:p>
          <a:p>
            <a:r>
              <a:rPr lang="es-CR" dirty="0" smtClean="0"/>
              <a:t> </a:t>
            </a:r>
            <a:r>
              <a:rPr lang="es-CR" dirty="0"/>
              <a:t>Niveles sin precedentes de </a:t>
            </a:r>
            <a:r>
              <a:rPr lang="es-CR" dirty="0" smtClean="0"/>
              <a:t>desplazamientos están </a:t>
            </a:r>
            <a:r>
              <a:rPr lang="es-CR" dirty="0"/>
              <a:t>teniendo consecuencias para la salud de la </a:t>
            </a:r>
            <a:r>
              <a:rPr lang="es-CR" dirty="0" smtClean="0"/>
              <a:t>población </a:t>
            </a:r>
            <a:r>
              <a:rPr lang="es-CR" dirty="0"/>
              <a:t>y los sistemas de salud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726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838200"/>
          </a:xfrm>
        </p:spPr>
        <p:txBody>
          <a:bodyPr/>
          <a:lstStyle/>
          <a:p>
            <a:r>
              <a:rPr lang="es-CR" sz="2800" dirty="0" smtClean="0"/>
              <a:t>A menudo </a:t>
            </a:r>
            <a:r>
              <a:rPr lang="es-CR" sz="2800" dirty="0"/>
              <a:t>los migrantes carecen de acceso a servicios adecuados de salud y de protección financiera en la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46237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s-CR" dirty="0"/>
              <a:t>Aunque todos los derechos humanos relacionados con la salud protegidos por la Declaración Universal de Derechos Humanos se aplican por igual a todas las personas, incluidos los </a:t>
            </a:r>
            <a:r>
              <a:rPr lang="es-CR" dirty="0" smtClean="0"/>
              <a:t>migrantes; según </a:t>
            </a:r>
            <a:r>
              <a:rPr lang="es-CR" dirty="0"/>
              <a:t>cálculos estimativos de la OMS, las necesidades de salud de los migrantes y los refugiados no se atienden de manera sistemática a nivel mundial, mientras que el acceso a los servicios de salud en los países receptores sigue siendo sumamente variable</a:t>
            </a:r>
          </a:p>
        </p:txBody>
      </p:sp>
    </p:spTree>
    <p:extLst>
      <p:ext uri="{BB962C8B-B14F-4D97-AF65-F5344CB8AC3E}">
        <p14:creationId xmlns:p14="http://schemas.microsoft.com/office/powerpoint/2010/main" val="32797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R" dirty="0"/>
              <a:t>E</a:t>
            </a:r>
            <a:r>
              <a:rPr lang="es-CR" dirty="0" smtClean="0"/>
              <a:t>n </a:t>
            </a:r>
            <a:r>
              <a:rPr lang="es-CR" dirty="0"/>
              <a:t>la Estrategia de la OPS para el acceso universal a la salud y la cobertura universal de </a:t>
            </a:r>
            <a:r>
              <a:rPr lang="es-CR" dirty="0" smtClean="0"/>
              <a:t>salud, </a:t>
            </a:r>
            <a:r>
              <a:rPr lang="es-CR" dirty="0"/>
              <a:t>se establece el marco mediante el cual los países de la Región pueden formular y aplicar estrategias de colaboración para abordar las necesidades de salud de los migrantes. </a:t>
            </a:r>
            <a:r>
              <a:rPr lang="es-CR" dirty="0">
                <a:solidFill>
                  <a:srgbClr val="FFC000"/>
                </a:solidFill>
              </a:rPr>
              <a:t>Un compromiso firme con el derecho a la salud, donde sea nacionalmente reconocido y promoviendo el goce del grado máximo de salud que se pueda lograr, la equidad y la solidaridad —según se estableció en la estrategia mencionada— debe seguir siendo el centro de las iniciativas para responder a las necesidades de salud de las poblaciones de migrantes</a:t>
            </a:r>
            <a:r>
              <a:rPr lang="es-CR" dirty="0"/>
              <a:t>. Un compromiso de este tipo implica brindar acceso a servicios de salud integrales y de calidad para los migrantes en sus territorios de origen y destino, durante el tránsito y al retornar a su país de origen. Exige además que se aborden los determinantes sociales de la salud y la eliminación de las barreras para acceder a los servicios de salud, como el costo, el idioma, las diferencias culturales, la discriminación y la falta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36974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686800" cy="838200"/>
          </a:xfrm>
        </p:spPr>
        <p:txBody>
          <a:bodyPr/>
          <a:lstStyle/>
          <a:p>
            <a:r>
              <a:rPr lang="es-CR" sz="2400" dirty="0"/>
              <a:t> Al reconocer que los migrantes constituyen un grupo en situación de vulnerabilidad en nuestra Región, los Estados Miembros, como corresponda en sus respectivos contextos y prioridades, pueden aprovechar los siguientes elementos de política para abordar las necesidades de salud específicas de los migrantes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3276600"/>
            <a:ext cx="7924800" cy="2971800"/>
          </a:xfrm>
        </p:spPr>
        <p:txBody>
          <a:bodyPr>
            <a:normAutofit fontScale="77500" lnSpcReduction="20000"/>
          </a:bodyPr>
          <a:lstStyle/>
          <a:p>
            <a:r>
              <a:rPr lang="es-CR" dirty="0" smtClean="0"/>
              <a:t>Servicios de salud que sean incluyentes y que respondan a las necesidades de salud de los migrantes</a:t>
            </a:r>
          </a:p>
          <a:p>
            <a:r>
              <a:rPr lang="es-CR" dirty="0" smtClean="0"/>
              <a:t>Arreglos institucionales para brindar acceso a servicios de salud integrales, de calidad y centrados en las personas.</a:t>
            </a:r>
          </a:p>
          <a:p>
            <a:r>
              <a:rPr lang="es-CR" dirty="0"/>
              <a:t>Mecanismos para ofrecer protección financiera en salud. </a:t>
            </a:r>
            <a:endParaRPr lang="es-CR" dirty="0" smtClean="0"/>
          </a:p>
          <a:p>
            <a:r>
              <a:rPr lang="es-CR" dirty="0"/>
              <a:t>Acción intersectorial y establecimiento de asociaciones, redes y marcos </a:t>
            </a:r>
            <a:r>
              <a:rPr lang="es-CR" dirty="0" err="1"/>
              <a:t>multipaíses</a:t>
            </a:r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84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447800"/>
            <a:ext cx="3048000" cy="1752600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 smtClean="0">
                <a:solidFill>
                  <a:srgbClr val="EB9F22"/>
                </a:solidFill>
              </a:rPr>
              <a:t>Esta meta no se logrará de la noche a la mañana. </a:t>
            </a:r>
            <a:endParaRPr lang="es-ES_tradnl" b="1" dirty="0">
              <a:solidFill>
                <a:srgbClr val="EB9F22"/>
              </a:solidFill>
            </a:endParaRPr>
          </a:p>
        </p:txBody>
      </p:sp>
      <p:pic>
        <p:nvPicPr>
          <p:cNvPr id="2" name="Picture 1" descr="BUILDING W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0933" y="2438845"/>
            <a:ext cx="3462868" cy="262467"/>
          </a:xfrm>
          <a:prstGeom prst="rect">
            <a:avLst/>
          </a:prstGeom>
        </p:spPr>
      </p:pic>
      <p:pic>
        <p:nvPicPr>
          <p:cNvPr id="4" name="Picture 3" descr="BUILDING WAL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800" y="4267646"/>
            <a:ext cx="5486400" cy="254000"/>
          </a:xfrm>
          <a:prstGeom prst="rect">
            <a:avLst/>
          </a:prstGeom>
        </p:spPr>
      </p:pic>
      <p:pic>
        <p:nvPicPr>
          <p:cNvPr id="5" name="Picture 4" descr="BUILDING WAL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66" y="4013644"/>
            <a:ext cx="4792134" cy="254001"/>
          </a:xfrm>
          <a:prstGeom prst="rect">
            <a:avLst/>
          </a:prstGeom>
        </p:spPr>
      </p:pic>
      <p:pic>
        <p:nvPicPr>
          <p:cNvPr id="6" name="Picture 5" descr="BUILDING WALL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/>
          <a:stretch/>
        </p:blipFill>
        <p:spPr>
          <a:xfrm>
            <a:off x="1841500" y="2701312"/>
            <a:ext cx="3348567" cy="262467"/>
          </a:xfrm>
          <a:prstGeom prst="rect">
            <a:avLst/>
          </a:prstGeom>
        </p:spPr>
      </p:pic>
      <p:pic>
        <p:nvPicPr>
          <p:cNvPr id="7" name="Picture 6" descr="BUILDING WALL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2"/>
          <a:stretch/>
        </p:blipFill>
        <p:spPr>
          <a:xfrm>
            <a:off x="1540933" y="2959545"/>
            <a:ext cx="3649134" cy="262467"/>
          </a:xfrm>
          <a:prstGeom prst="rect">
            <a:avLst/>
          </a:prstGeom>
        </p:spPr>
      </p:pic>
      <p:pic>
        <p:nvPicPr>
          <p:cNvPr id="8" name="Picture 7" descr="BUILDING WALL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766" y="3222012"/>
            <a:ext cx="3915833" cy="262467"/>
          </a:xfrm>
          <a:prstGeom prst="rect">
            <a:avLst/>
          </a:prstGeom>
        </p:spPr>
      </p:pic>
      <p:pic>
        <p:nvPicPr>
          <p:cNvPr id="9" name="Picture 8" descr="BUILDING WALL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-304801" y="4530112"/>
            <a:ext cx="5494867" cy="270488"/>
          </a:xfrm>
          <a:prstGeom prst="rect">
            <a:avLst/>
          </a:prstGeom>
        </p:spPr>
      </p:pic>
      <p:pic>
        <p:nvPicPr>
          <p:cNvPr id="11" name="Picture 10" descr="BUILDING WALL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"/>
          <a:stretch/>
        </p:blipFill>
        <p:spPr>
          <a:xfrm>
            <a:off x="960967" y="3484480"/>
            <a:ext cx="4224866" cy="262466"/>
          </a:xfrm>
          <a:prstGeom prst="rect">
            <a:avLst/>
          </a:prstGeom>
        </p:spPr>
      </p:pic>
      <p:pic>
        <p:nvPicPr>
          <p:cNvPr id="12" name="Picture 11" descr="BUILDING WALL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"/>
          <a:stretch/>
        </p:blipFill>
        <p:spPr>
          <a:xfrm>
            <a:off x="690032" y="3742712"/>
            <a:ext cx="4497917" cy="266700"/>
          </a:xfrm>
          <a:prstGeom prst="rect">
            <a:avLst/>
          </a:prstGeom>
        </p:spPr>
      </p:pic>
      <p:pic>
        <p:nvPicPr>
          <p:cNvPr id="15" name="Picture 14" descr="BUILDING WALL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201" y="1655680"/>
            <a:ext cx="577850" cy="262466"/>
          </a:xfrm>
          <a:prstGeom prst="rect">
            <a:avLst/>
          </a:prstGeom>
        </p:spPr>
      </p:pic>
      <p:pic>
        <p:nvPicPr>
          <p:cNvPr id="16" name="Picture 15" descr="BUILDING WALL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433" y="1918145"/>
            <a:ext cx="2313518" cy="262467"/>
          </a:xfrm>
          <a:prstGeom prst="rect">
            <a:avLst/>
          </a:prstGeom>
        </p:spPr>
      </p:pic>
      <p:pic>
        <p:nvPicPr>
          <p:cNvPr id="17" name="Picture 16" descr="BUILDING WALL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01" y="2180612"/>
            <a:ext cx="2889250" cy="2624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81600" y="1371600"/>
            <a:ext cx="304800" cy="3657600"/>
            <a:chOff x="5181600" y="914400"/>
            <a:chExt cx="228600" cy="4343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181600" y="914400"/>
              <a:ext cx="0" cy="4343400"/>
            </a:xfrm>
            <a:prstGeom prst="line">
              <a:avLst/>
            </a:prstGeom>
            <a:ln w="38100" cmpd="sng">
              <a:solidFill>
                <a:srgbClr val="EB9F2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57800" y="914400"/>
              <a:ext cx="0" cy="4343400"/>
            </a:xfrm>
            <a:prstGeom prst="line">
              <a:avLst/>
            </a:prstGeom>
            <a:ln w="38100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34000" y="914400"/>
              <a:ext cx="0" cy="4343400"/>
            </a:xfrm>
            <a:prstGeom prst="line">
              <a:avLst/>
            </a:prstGeom>
            <a:ln w="38100" cmpd="sng">
              <a:solidFill>
                <a:srgbClr val="D53D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10200" y="914400"/>
              <a:ext cx="0" cy="4343400"/>
            </a:xfrm>
            <a:prstGeom prst="line">
              <a:avLst/>
            </a:prstGeom>
            <a:ln w="38100" cmpd="sng">
              <a:solidFill>
                <a:srgbClr val="6DBDB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BUILDING WALL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875" y="1654175"/>
            <a:ext cx="573617" cy="262466"/>
          </a:xfrm>
          <a:prstGeom prst="rect">
            <a:avLst/>
          </a:prstGeom>
        </p:spPr>
      </p:pic>
      <p:pic>
        <p:nvPicPr>
          <p:cNvPr id="24" name="Picture 23" descr="BUILDING WALL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01" y="1660525"/>
            <a:ext cx="577850" cy="262466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562600" y="3124200"/>
            <a:ext cx="3048000" cy="19812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4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charset="2"/>
              <a:buNone/>
            </a:pPr>
            <a:r>
              <a:rPr lang="es-ES_tradnl" sz="2000" dirty="0" smtClean="0"/>
              <a:t>Es necesario emprender esfuerzos concertados y constantes para establecer un sistema de salud fuerte y </a:t>
            </a:r>
            <a:r>
              <a:rPr lang="es-ES_tradnl" sz="2000" dirty="0" err="1" smtClean="0"/>
              <a:t>resiliente</a:t>
            </a:r>
            <a:r>
              <a:rPr lang="es-ES_tradnl" sz="2000" dirty="0" smtClean="0"/>
              <a:t> que sea accesible para todos.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8476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iversal Health logo IC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600" y="-3657600"/>
            <a:ext cx="14821072" cy="14016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718" y="2286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7200" b="1" dirty="0" smtClean="0">
                <a:solidFill>
                  <a:schemeClr val="bg1"/>
                </a:solidFill>
                <a:latin typeface="Arial"/>
                <a:cs typeface="Arial"/>
              </a:rPr>
              <a:t>¡</a:t>
            </a:r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>Gracias!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718" y="3429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EB9F22"/>
                </a:solidFill>
                <a:latin typeface="Arial"/>
                <a:cs typeface="Arial"/>
              </a:rPr>
              <a:t>www.paho.org/saluduniversal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rgbClr val="EB9F22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718" y="4267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EB9F22"/>
                </a:solidFill>
                <a:latin typeface="Arial"/>
                <a:cs typeface="Arial"/>
              </a:rPr>
              <a:t>#</a:t>
            </a:r>
            <a:r>
              <a:rPr lang="en-US" sz="4000" b="1" dirty="0" err="1">
                <a:solidFill>
                  <a:srgbClr val="EB9F22"/>
                </a:solidFill>
                <a:latin typeface="Arial"/>
                <a:cs typeface="Arial"/>
              </a:rPr>
              <a:t>SaludUniversal</a:t>
            </a:r>
            <a:endParaRPr lang="en-US" sz="4000" b="1" dirty="0">
              <a:solidFill>
                <a:srgbClr val="EB9F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9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_NEW_02_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Picture 17" descr="Universal Health logo IC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-3581400"/>
            <a:ext cx="14821072" cy="14016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188184"/>
            <a:ext cx="3200400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2000" dirty="0">
                <a:solidFill>
                  <a:schemeClr val="bg1"/>
                </a:solidFill>
                <a:latin typeface="Arial"/>
                <a:cs typeface="Arial"/>
              </a:rPr>
              <a:t>países de la Región de las Américas se han comprometido a lograr el acceso universal a la salud y la cobertura universal de </a:t>
            </a:r>
            <a:r>
              <a:rPr lang="es-ES_tradnl" sz="2000" dirty="0" smtClean="0">
                <a:solidFill>
                  <a:schemeClr val="bg1"/>
                </a:solidFill>
                <a:latin typeface="Arial"/>
                <a:cs typeface="Arial"/>
              </a:rPr>
              <a:t>salud. </a:t>
            </a:r>
          </a:p>
          <a:p>
            <a:r>
              <a:rPr lang="es-ES_tradnl" sz="2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s-ES_tradnl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_tradnl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endParaRPr lang="es-ES_tradnl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ES_tradnl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_tradnl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6600" b="1" dirty="0" smtClean="0"/>
              <a:t>2014</a:t>
            </a:r>
            <a:endParaRPr lang="en-US" sz="6600" b="1" dirty="0"/>
          </a:p>
        </p:txBody>
      </p:sp>
      <p:grpSp>
        <p:nvGrpSpPr>
          <p:cNvPr id="6" name="Group 4"/>
          <p:cNvGrpSpPr/>
          <p:nvPr/>
        </p:nvGrpSpPr>
        <p:grpSpPr>
          <a:xfrm>
            <a:off x="2057400" y="4267200"/>
            <a:ext cx="5943600" cy="1447800"/>
            <a:chOff x="-685800" y="1752600"/>
            <a:chExt cx="5943600" cy="1447800"/>
          </a:xfrm>
        </p:grpSpPr>
        <p:sp>
          <p:nvSpPr>
            <p:cNvPr id="7" name="Rounded Rectangle 14"/>
            <p:cNvSpPr/>
            <p:nvPr/>
          </p:nvSpPr>
          <p:spPr>
            <a:xfrm>
              <a:off x="-533400" y="1905000"/>
              <a:ext cx="5791200" cy="1295400"/>
            </a:xfrm>
            <a:prstGeom prst="roundRect">
              <a:avLst>
                <a:gd name="adj" fmla="val 50000"/>
              </a:avLst>
            </a:prstGeom>
            <a:solidFill>
              <a:srgbClr val="EB9F22">
                <a:alpha val="7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9"/>
            <p:cNvSpPr/>
            <p:nvPr/>
          </p:nvSpPr>
          <p:spPr>
            <a:xfrm>
              <a:off x="-685800" y="1752600"/>
              <a:ext cx="5791200" cy="1295400"/>
            </a:xfrm>
            <a:prstGeom prst="roundRect">
              <a:avLst>
                <a:gd name="adj" fmla="val 50000"/>
              </a:avLst>
            </a:prstGeom>
            <a:solidFill>
              <a:srgbClr val="EB9F22">
                <a:alpha val="7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-76200" y="1986091"/>
              <a:ext cx="4800600" cy="92845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s-ES_tradnl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Países adoptan la Estrategia para el acceso universal a la salud y la cobertura universal de salud</a:t>
              </a:r>
              <a:endParaRPr lang="es-ES_tradnl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iversal Health photos_ca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05000"/>
            <a:ext cx="2901347" cy="318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Universal Health photos_ca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2901347" cy="318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Universal Health photos_ca2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2901347" cy="318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Universal Health photos_ca2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2901347" cy="318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156063"/>
            <a:ext cx="8153400" cy="1098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¿Qué es el </a:t>
            </a:r>
            <a:r>
              <a:rPr lang="es-ES_tradnl" sz="3600" dirty="0" smtClean="0">
                <a:solidFill>
                  <a:srgbClr val="EB9F22"/>
                </a:solidFill>
                <a:latin typeface="Arial"/>
                <a:cs typeface="Arial"/>
              </a:rPr>
              <a:t>acceso </a:t>
            </a:r>
            <a:r>
              <a:rPr lang="es-ES_tradnl" sz="3600" dirty="0" smtClean="0">
                <a:solidFill>
                  <a:srgbClr val="8EB4E3"/>
                </a:solidFill>
                <a:latin typeface="Arial"/>
                <a:cs typeface="Arial"/>
              </a:rPr>
              <a:t>universal a la salud y </a:t>
            </a:r>
            <a:r>
              <a:rPr lang="es-ES_tradnl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la</a:t>
            </a:r>
            <a:r>
              <a:rPr lang="es-ES_tradnl" sz="3600" dirty="0" smtClean="0">
                <a:solidFill>
                  <a:srgbClr val="EB9F22"/>
                </a:solidFill>
                <a:latin typeface="Arial"/>
                <a:cs typeface="Arial"/>
              </a:rPr>
              <a:t> cobertura</a:t>
            </a:r>
            <a:r>
              <a:rPr lang="es-ES_tradnl" sz="3600" dirty="0" smtClean="0">
                <a:solidFill>
                  <a:srgbClr val="8EB4E3"/>
                </a:solidFill>
                <a:latin typeface="Arial"/>
                <a:cs typeface="Arial"/>
              </a:rPr>
              <a:t> universal de salud?</a:t>
            </a:r>
            <a:endParaRPr lang="es-ES_tradnl" sz="3600" dirty="0">
              <a:solidFill>
                <a:srgbClr val="8EB4E3"/>
              </a:solidFill>
              <a:latin typeface="Arial"/>
              <a:cs typeface="Arial"/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533400" y="1676400"/>
            <a:ext cx="3048000" cy="1600200"/>
          </a:xfrm>
          <a:prstGeom prst="stripedRightArrow">
            <a:avLst>
              <a:gd name="adj1" fmla="val 67677"/>
              <a:gd name="adj2" fmla="val 43947"/>
            </a:avLst>
          </a:prstGeom>
          <a:solidFill>
            <a:srgbClr val="1A57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12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057400"/>
            <a:ext cx="1827093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_tradnl" sz="3600" b="1" dirty="0" smtClean="0">
                <a:solidFill>
                  <a:srgbClr val="EB9F22"/>
                </a:solidFill>
                <a:latin typeface="Arial"/>
                <a:cs typeface="Arial"/>
              </a:rPr>
              <a:t>Acceso</a:t>
            </a:r>
            <a:endParaRPr lang="es-ES_tradnl" sz="3600" dirty="0">
              <a:solidFill>
                <a:srgbClr val="EB9F22"/>
              </a:solidFill>
              <a:latin typeface="Arial"/>
              <a:cs typeface="Arial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533400" y="3429000"/>
            <a:ext cx="3048000" cy="1600200"/>
          </a:xfrm>
          <a:prstGeom prst="stripedRightArrow">
            <a:avLst>
              <a:gd name="adj1" fmla="val 67677"/>
              <a:gd name="adj2" fmla="val 43947"/>
            </a:avLst>
          </a:prstGeom>
          <a:solidFill>
            <a:srgbClr val="1A57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12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827665"/>
            <a:ext cx="239064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_tradnl" sz="3600" b="1" dirty="0" smtClean="0">
                <a:solidFill>
                  <a:srgbClr val="EB9F22"/>
                </a:solidFill>
                <a:latin typeface="Arial"/>
                <a:cs typeface="Arial"/>
              </a:rPr>
              <a:t>Cobertura</a:t>
            </a:r>
            <a:endParaRPr lang="es-ES_tradnl" sz="3600" dirty="0">
              <a:solidFill>
                <a:srgbClr val="EB9F22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1752600"/>
            <a:ext cx="6629400" cy="1371600"/>
            <a:chOff x="4038600" y="5334000"/>
            <a:chExt cx="6553200" cy="1371600"/>
          </a:xfrm>
        </p:grpSpPr>
        <p:sp>
          <p:nvSpPr>
            <p:cNvPr id="23" name="Rounded Rectangle 22"/>
            <p:cNvSpPr/>
            <p:nvPr/>
          </p:nvSpPr>
          <p:spPr>
            <a:xfrm>
              <a:off x="4114800" y="5410200"/>
              <a:ext cx="6172200" cy="1295400"/>
            </a:xfrm>
            <a:prstGeom prst="roundRect">
              <a:avLst>
                <a:gd name="adj" fmla="val 50000"/>
              </a:avLst>
            </a:prstGeom>
            <a:solidFill>
              <a:srgbClr val="EB9F22">
                <a:alpha val="7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5334000"/>
              <a:ext cx="6553200" cy="1295400"/>
            </a:xfrm>
            <a:prstGeom prst="roundRect">
              <a:avLst>
                <a:gd name="adj" fmla="val 50000"/>
              </a:avLst>
            </a:prstGeom>
            <a:solidFill>
              <a:srgbClr val="EB9F22">
                <a:alpha val="7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15220" y="5637514"/>
              <a:ext cx="4519449" cy="7632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_tradnl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Ausencia de barreras para utilizar los servicios de salud</a:t>
              </a:r>
              <a:endParaRPr lang="es-ES_tradnl" sz="2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33800" y="3581400"/>
            <a:ext cx="6324600" cy="1371600"/>
            <a:chOff x="5334000" y="5257800"/>
            <a:chExt cx="6324600" cy="1371600"/>
          </a:xfrm>
        </p:grpSpPr>
        <p:sp>
          <p:nvSpPr>
            <p:cNvPr id="26" name="Rounded Rectangle 25"/>
            <p:cNvSpPr/>
            <p:nvPr/>
          </p:nvSpPr>
          <p:spPr>
            <a:xfrm>
              <a:off x="5410200" y="5334000"/>
              <a:ext cx="6248400" cy="1295400"/>
            </a:xfrm>
            <a:prstGeom prst="roundRect">
              <a:avLst>
                <a:gd name="adj" fmla="val 50000"/>
              </a:avLst>
            </a:prstGeom>
            <a:solidFill>
              <a:srgbClr val="EB9F22">
                <a:alpha val="7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34000" y="5257800"/>
              <a:ext cx="6248400" cy="1295400"/>
            </a:xfrm>
            <a:prstGeom prst="roundRect">
              <a:avLst>
                <a:gd name="adj" fmla="val 50000"/>
              </a:avLst>
            </a:prstGeom>
            <a:solidFill>
              <a:srgbClr val="EB9F22">
                <a:alpha val="7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0" y="5381315"/>
              <a:ext cx="4648200" cy="10956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_tradnl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Existencia de mecanismos de organización y financiamiento para cubrir a toda la población</a:t>
              </a:r>
              <a:endParaRPr lang="es-ES_tradnl" sz="2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638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" grpId="0"/>
      <p:bldP spid="2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-3200400" y="1143000"/>
            <a:ext cx="15544800" cy="6400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Beneficios sociales y económicos</a:t>
            </a:r>
            <a:endParaRPr lang="es-ES_tradnl" sz="3600" b="0" dirty="0"/>
          </a:p>
        </p:txBody>
      </p:sp>
      <p:sp>
        <p:nvSpPr>
          <p:cNvPr id="6" name="Striped Right Arrow 5"/>
          <p:cNvSpPr/>
          <p:nvPr/>
        </p:nvSpPr>
        <p:spPr>
          <a:xfrm rot="16200000">
            <a:off x="-620337" y="2696786"/>
            <a:ext cx="3981450" cy="1699377"/>
          </a:xfrm>
          <a:prstGeom prst="stripedRightArrow">
            <a:avLst>
              <a:gd name="adj1" fmla="val 67677"/>
              <a:gd name="adj2" fmla="val 4394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00" y="3657600"/>
            <a:ext cx="1955800" cy="768348"/>
            <a:chOff x="381000" y="4000500"/>
            <a:chExt cx="1955800" cy="768348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4000500"/>
              <a:ext cx="1955800" cy="768348"/>
            </a:xfrm>
            <a:prstGeom prst="roundRect">
              <a:avLst>
                <a:gd name="adj" fmla="val 50000"/>
              </a:avLst>
            </a:prstGeom>
            <a:solidFill>
              <a:srgbClr val="E16E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81000" y="4025900"/>
              <a:ext cx="1955800" cy="698500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alpha val="43000"/>
                </a:schemeClr>
              </a:outerShdw>
            </a:effectLst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s-ES_tradnl" sz="2000" smtClean="0"/>
                <a:t>Trabajadores productivos</a:t>
              </a:r>
            </a:p>
          </p:txBody>
        </p:sp>
      </p:grpSp>
      <p:sp>
        <p:nvSpPr>
          <p:cNvPr id="9" name="Striped Right Arrow 8"/>
          <p:cNvSpPr/>
          <p:nvPr/>
        </p:nvSpPr>
        <p:spPr>
          <a:xfrm rot="5400000">
            <a:off x="923924" y="2715838"/>
            <a:ext cx="4083050" cy="1699377"/>
          </a:xfrm>
          <a:prstGeom prst="stripedRightArrow">
            <a:avLst>
              <a:gd name="adj1" fmla="val 67677"/>
              <a:gd name="adj2" fmla="val 4394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5400000">
            <a:off x="2221288" y="2960311"/>
            <a:ext cx="4724400" cy="1699377"/>
          </a:xfrm>
          <a:prstGeom prst="stripedRightArrow">
            <a:avLst>
              <a:gd name="adj1" fmla="val 67677"/>
              <a:gd name="adj2" fmla="val 4394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000250" y="2254251"/>
            <a:ext cx="1955800" cy="977900"/>
            <a:chOff x="3886198" y="1905002"/>
            <a:chExt cx="2133600" cy="1066800"/>
          </a:xfrm>
        </p:grpSpPr>
        <p:sp>
          <p:nvSpPr>
            <p:cNvPr id="20" name="Rounded Rectangle 19"/>
            <p:cNvSpPr/>
            <p:nvPr/>
          </p:nvSpPr>
          <p:spPr>
            <a:xfrm>
              <a:off x="3886198" y="1905002"/>
              <a:ext cx="2133600" cy="1066800"/>
            </a:xfrm>
            <a:prstGeom prst="roundRect">
              <a:avLst>
                <a:gd name="adj" fmla="val 50000"/>
              </a:avLst>
            </a:prstGeom>
            <a:solidFill>
              <a:srgbClr val="E16E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3924298" y="1905002"/>
              <a:ext cx="2057400" cy="1066800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alpha val="43000"/>
                </a:schemeClr>
              </a:outerShdw>
            </a:effectLst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s-ES_tradnl" sz="2000" dirty="0" smtClean="0"/>
                <a:t>Menos ausencia en las escuelas</a:t>
              </a:r>
            </a:p>
          </p:txBody>
        </p:sp>
      </p:grpSp>
      <p:sp>
        <p:nvSpPr>
          <p:cNvPr id="22" name="Striped Right Arrow 21"/>
          <p:cNvSpPr/>
          <p:nvPr/>
        </p:nvSpPr>
        <p:spPr>
          <a:xfrm rot="16200000">
            <a:off x="4044953" y="3188912"/>
            <a:ext cx="4267198" cy="1699377"/>
          </a:xfrm>
          <a:prstGeom prst="stripedRightArrow">
            <a:avLst>
              <a:gd name="adj1" fmla="val 67677"/>
              <a:gd name="adj2" fmla="val 4394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213350" y="4140200"/>
            <a:ext cx="1955800" cy="977900"/>
            <a:chOff x="5498932" y="3962400"/>
            <a:chExt cx="2133600" cy="1066800"/>
          </a:xfrm>
        </p:grpSpPr>
        <p:sp>
          <p:nvSpPr>
            <p:cNvPr id="23" name="Rounded Rectangle 22"/>
            <p:cNvSpPr/>
            <p:nvPr/>
          </p:nvSpPr>
          <p:spPr>
            <a:xfrm>
              <a:off x="5498932" y="3962400"/>
              <a:ext cx="2133600" cy="1066800"/>
            </a:xfrm>
            <a:prstGeom prst="roundRect">
              <a:avLst>
                <a:gd name="adj" fmla="val 50000"/>
              </a:avLst>
            </a:prstGeom>
            <a:solidFill>
              <a:srgbClr val="E16E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5537032" y="3962400"/>
              <a:ext cx="2057400" cy="1066800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alpha val="43000"/>
                </a:schemeClr>
              </a:outerShdw>
            </a:effectLst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s-ES_tradnl" sz="2000" dirty="0" smtClean="0"/>
                <a:t>Sociedades en armonía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06800" y="3162301"/>
            <a:ext cx="1955800" cy="977900"/>
            <a:chOff x="2209800" y="2971800"/>
            <a:chExt cx="2133600" cy="1066800"/>
          </a:xfrm>
        </p:grpSpPr>
        <p:sp>
          <p:nvSpPr>
            <p:cNvPr id="18" name="Rounded Rectangle 17"/>
            <p:cNvSpPr/>
            <p:nvPr/>
          </p:nvSpPr>
          <p:spPr>
            <a:xfrm>
              <a:off x="2209800" y="2971800"/>
              <a:ext cx="2133600" cy="1066800"/>
            </a:xfrm>
            <a:prstGeom prst="roundRect">
              <a:avLst>
                <a:gd name="adj" fmla="val 50000"/>
              </a:avLst>
            </a:prstGeom>
            <a:solidFill>
              <a:srgbClr val="E16E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247900" y="2971800"/>
              <a:ext cx="2057400" cy="1066800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alpha val="43000"/>
                </a:schemeClr>
              </a:outerShdw>
            </a:effectLst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s-ES_tradnl" sz="2000" dirty="0" smtClean="0"/>
                <a:t>Disminución de pobreza e   inequidades</a:t>
              </a:r>
            </a:p>
          </p:txBody>
        </p:sp>
      </p:grpSp>
      <p:sp>
        <p:nvSpPr>
          <p:cNvPr id="27" name="Striped Right Arrow 26"/>
          <p:cNvSpPr/>
          <p:nvPr/>
        </p:nvSpPr>
        <p:spPr>
          <a:xfrm rot="16200000">
            <a:off x="5794375" y="2284037"/>
            <a:ext cx="3981450" cy="1699377"/>
          </a:xfrm>
          <a:prstGeom prst="stripedRightArrow">
            <a:avLst>
              <a:gd name="adj1" fmla="val 67677"/>
              <a:gd name="adj2" fmla="val 4394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81800" y="2603499"/>
            <a:ext cx="1981200" cy="1123951"/>
            <a:chOff x="6781800" y="2667000"/>
            <a:chExt cx="1981200" cy="1123951"/>
          </a:xfrm>
        </p:grpSpPr>
        <p:sp>
          <p:nvSpPr>
            <p:cNvPr id="28" name="Rounded Rectangle 27"/>
            <p:cNvSpPr/>
            <p:nvPr/>
          </p:nvSpPr>
          <p:spPr>
            <a:xfrm>
              <a:off x="6807200" y="2667000"/>
              <a:ext cx="1955800" cy="1123951"/>
            </a:xfrm>
            <a:prstGeom prst="roundRect">
              <a:avLst>
                <a:gd name="adj" fmla="val 50000"/>
              </a:avLst>
            </a:prstGeom>
            <a:solidFill>
              <a:srgbClr val="E16E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6781800" y="2743201"/>
              <a:ext cx="1981199" cy="990600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alpha val="43000"/>
                </a:schemeClr>
              </a:outerShdw>
            </a:effectLst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s-ES_tradnl" sz="2000" smtClean="0"/>
                <a:t>Crecimiento sostenible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9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6" grpId="0" animBg="1"/>
      <p:bldP spid="9" grpId="0" animBg="1"/>
      <p:bldP spid="19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iversal Health logo ICON_blue.eps"/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519">
            <a:off x="535551" y="-1966578"/>
            <a:ext cx="7466131" cy="826403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4582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¿Qué significa?</a:t>
            </a:r>
            <a:endParaRPr lang="es-ES_tradnl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2286000"/>
            <a:ext cx="9220200" cy="609600"/>
            <a:chOff x="533400" y="2286000"/>
            <a:chExt cx="9220200" cy="609600"/>
          </a:xfrm>
        </p:grpSpPr>
        <p:sp>
          <p:nvSpPr>
            <p:cNvPr id="23" name="Rounded Rectangle 22"/>
            <p:cNvSpPr/>
            <p:nvPr/>
          </p:nvSpPr>
          <p:spPr>
            <a:xfrm>
              <a:off x="533400" y="22860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EB9F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85800" y="2286000"/>
              <a:ext cx="80010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1A5797"/>
                </a:buClr>
              </a:pPr>
              <a:r>
                <a:rPr lang="es-ES_tradnl" dirty="0" smtClean="0"/>
                <a:t>No hay barreras para utilizar servicios</a:t>
              </a:r>
              <a:endParaRPr lang="es-ES_tradnl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91400" y="2133600"/>
            <a:ext cx="1676400" cy="914400"/>
            <a:chOff x="7467600" y="2133600"/>
            <a:chExt cx="1676400" cy="914400"/>
          </a:xfrm>
        </p:grpSpPr>
        <p:sp>
          <p:nvSpPr>
            <p:cNvPr id="32" name="Rounded Rectangle 31"/>
            <p:cNvSpPr/>
            <p:nvPr/>
          </p:nvSpPr>
          <p:spPr>
            <a:xfrm>
              <a:off x="7467600" y="2133600"/>
              <a:ext cx="1676400" cy="914400"/>
            </a:xfrm>
            <a:prstGeom prst="roundRect">
              <a:avLst>
                <a:gd name="adj" fmla="val 50000"/>
              </a:avLst>
            </a:prstGeom>
            <a:solidFill>
              <a:srgbClr val="1A5797"/>
            </a:solidFill>
            <a:ln w="19050" cmpd="sng">
              <a:solidFill>
                <a:srgbClr val="EB9F2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NO BARRIERS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2188534"/>
              <a:ext cx="1086464" cy="78326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33400" y="3276600"/>
            <a:ext cx="9220200" cy="609600"/>
            <a:chOff x="533400" y="3276600"/>
            <a:chExt cx="9220200" cy="609600"/>
          </a:xfrm>
        </p:grpSpPr>
        <p:sp>
          <p:nvSpPr>
            <p:cNvPr id="35" name="Rounded Rectangle 34"/>
            <p:cNvSpPr/>
            <p:nvPr/>
          </p:nvSpPr>
          <p:spPr>
            <a:xfrm>
              <a:off x="533400" y="32766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EB9F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85800" y="3276600"/>
              <a:ext cx="80010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1A5797"/>
                </a:buClr>
              </a:pPr>
              <a:r>
                <a:rPr lang="es-ES_tradnl" dirty="0" smtClean="0"/>
                <a:t>Los servicios son integrales</a:t>
              </a:r>
              <a:endParaRPr lang="es-ES_tradnl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" y="4267200"/>
            <a:ext cx="9220200" cy="609600"/>
            <a:chOff x="533400" y="4267200"/>
            <a:chExt cx="9220200" cy="609600"/>
          </a:xfrm>
        </p:grpSpPr>
        <p:sp>
          <p:nvSpPr>
            <p:cNvPr id="18" name="Rounded Rectangle 17"/>
            <p:cNvSpPr/>
            <p:nvPr/>
          </p:nvSpPr>
          <p:spPr>
            <a:xfrm>
              <a:off x="533400" y="42672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EB9F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685800" y="4267200"/>
              <a:ext cx="80010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1A5797"/>
                </a:buClr>
              </a:pPr>
              <a:r>
                <a:rPr lang="es-ES_tradnl" dirty="0" smtClean="0"/>
                <a:t>Protección contra dificultades financieras</a:t>
              </a:r>
              <a:endParaRPr lang="es-ES_tradnl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4114800"/>
            <a:ext cx="1524000" cy="914400"/>
            <a:chOff x="7162800" y="4114800"/>
            <a:chExt cx="1676400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7162800" y="4114800"/>
              <a:ext cx="1676400" cy="914400"/>
            </a:xfrm>
            <a:prstGeom prst="roundRect">
              <a:avLst>
                <a:gd name="adj" fmla="val 50000"/>
              </a:avLst>
            </a:prstGeom>
            <a:solidFill>
              <a:srgbClr val="1A5797"/>
            </a:solidFill>
            <a:ln w="19050" cmpd="sng">
              <a:solidFill>
                <a:srgbClr val="EB9F2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FINANCE.eps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4170304"/>
              <a:ext cx="609600" cy="78269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5257800"/>
            <a:ext cx="9220200" cy="609600"/>
            <a:chOff x="533400" y="5257800"/>
            <a:chExt cx="9220200" cy="609600"/>
          </a:xfrm>
        </p:grpSpPr>
        <p:sp>
          <p:nvSpPr>
            <p:cNvPr id="25" name="Rounded Rectangle 24"/>
            <p:cNvSpPr/>
            <p:nvPr/>
          </p:nvSpPr>
          <p:spPr>
            <a:xfrm>
              <a:off x="533400" y="52578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EB9F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85800" y="5257800"/>
              <a:ext cx="85344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1A5797"/>
                </a:buClr>
              </a:pPr>
              <a:r>
                <a:rPr lang="es-ES_tradnl" dirty="0" smtClean="0"/>
                <a:t>Sistemas </a:t>
              </a:r>
              <a:r>
                <a:rPr lang="es-ES_tradnl" dirty="0" err="1" smtClean="0"/>
                <a:t>resilientes</a:t>
              </a:r>
              <a:r>
                <a:rPr lang="es-ES_tradnl" dirty="0" smtClean="0"/>
                <a:t> y fuerte participación social</a:t>
              </a:r>
              <a:endParaRPr lang="es-ES_tradnl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400" y="1371600"/>
            <a:ext cx="9220200" cy="609600"/>
            <a:chOff x="533400" y="1371600"/>
            <a:chExt cx="9220200" cy="609600"/>
          </a:xfrm>
        </p:grpSpPr>
        <p:sp>
          <p:nvSpPr>
            <p:cNvPr id="19" name="Rounded Rectangle 18"/>
            <p:cNvSpPr/>
            <p:nvPr/>
          </p:nvSpPr>
          <p:spPr>
            <a:xfrm>
              <a:off x="533400" y="13716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EB9F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685800" y="1371600"/>
              <a:ext cx="84582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1A5797"/>
                </a:buClr>
              </a:pPr>
              <a:r>
                <a:rPr lang="es-ES_tradnl" dirty="0" smtClean="0"/>
                <a:t>Toda la población está cubierta</a:t>
              </a:r>
              <a:endParaRPr lang="es-ES_tradnl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1219200"/>
            <a:ext cx="1676400" cy="914400"/>
            <a:chOff x="4648200" y="1219200"/>
            <a:chExt cx="1676400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4648200" y="1219200"/>
              <a:ext cx="1676400" cy="914400"/>
            </a:xfrm>
            <a:prstGeom prst="roundRect">
              <a:avLst>
                <a:gd name="adj" fmla="val 50000"/>
              </a:avLst>
            </a:prstGeom>
            <a:solidFill>
              <a:srgbClr val="1A5797"/>
            </a:solidFill>
            <a:ln w="19050" cmpd="sng">
              <a:solidFill>
                <a:srgbClr val="EB9F2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ATIENT COVER.ep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95400"/>
              <a:ext cx="673418" cy="79225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019800" y="3124200"/>
            <a:ext cx="1676400" cy="914400"/>
            <a:chOff x="10134600" y="5410200"/>
            <a:chExt cx="1676400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10134600" y="5410200"/>
              <a:ext cx="1676400" cy="914400"/>
            </a:xfrm>
            <a:prstGeom prst="roundRect">
              <a:avLst>
                <a:gd name="adj" fmla="val 50000"/>
              </a:avLst>
            </a:prstGeom>
            <a:solidFill>
              <a:srgbClr val="1A5797"/>
            </a:solidFill>
            <a:ln w="19050" cmpd="sng">
              <a:solidFill>
                <a:srgbClr val="EB9F2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APPY PEOP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700" y="5442137"/>
              <a:ext cx="838200" cy="850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1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64770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200" dirty="0" smtClean="0">
                <a:solidFill>
                  <a:schemeClr val="bg1"/>
                </a:solidFill>
              </a:rPr>
              <a:t>Aumento del reconocimiento de la población hacia sus gobiernos…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09600" y="1447800"/>
            <a:ext cx="7924800" cy="838200"/>
          </a:xfrm>
          <a:prstGeom prst="rect">
            <a:avLst/>
          </a:prstGeom>
          <a:effectLst>
            <a:outerShdw blurRad="76200" dist="38100" dir="2700000" algn="tl" rotWithShape="0">
              <a:schemeClr val="tx1">
                <a:alpha val="43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4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200" dirty="0" smtClean="0"/>
              <a:t>…porque la salud universal es importante</a:t>
            </a:r>
          </a:p>
          <a:p>
            <a:pPr marL="0" indent="0">
              <a:buNone/>
            </a:pPr>
            <a:r>
              <a:rPr lang="es-ES_tradnl" sz="2200" dirty="0" smtClean="0"/>
              <a:t> para todos</a:t>
            </a:r>
          </a:p>
          <a:p>
            <a:pPr marL="0" indent="0">
              <a:buNone/>
            </a:pPr>
            <a:endParaRPr lang="es-ES_tradnl" sz="2200" dirty="0"/>
          </a:p>
        </p:txBody>
      </p:sp>
      <p:pic>
        <p:nvPicPr>
          <p:cNvPr id="36" name="Picture 35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3200400" y="2133600"/>
            <a:ext cx="745160" cy="1435100"/>
          </a:xfrm>
          <a:prstGeom prst="rect">
            <a:avLst/>
          </a:prstGeom>
        </p:spPr>
      </p:pic>
      <p:pic>
        <p:nvPicPr>
          <p:cNvPr id="37" name="Picture 36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4648200" y="2362200"/>
            <a:ext cx="745160" cy="1435100"/>
          </a:xfrm>
          <a:prstGeom prst="rect">
            <a:avLst/>
          </a:prstGeom>
        </p:spPr>
      </p:pic>
      <p:pic>
        <p:nvPicPr>
          <p:cNvPr id="38" name="Picture 37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5105400" y="2895600"/>
            <a:ext cx="745160" cy="1435100"/>
          </a:xfrm>
          <a:prstGeom prst="rect">
            <a:avLst/>
          </a:prstGeom>
        </p:spPr>
      </p:pic>
      <p:pic>
        <p:nvPicPr>
          <p:cNvPr id="41" name="Picture 40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5548670" y="1993900"/>
            <a:ext cx="547330" cy="1054100"/>
          </a:xfrm>
          <a:prstGeom prst="rect">
            <a:avLst/>
          </a:prstGeom>
        </p:spPr>
      </p:pic>
      <p:pic>
        <p:nvPicPr>
          <p:cNvPr id="42" name="Picture 41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6324600" y="1981200"/>
            <a:ext cx="666028" cy="1282700"/>
          </a:xfrm>
          <a:prstGeom prst="rect">
            <a:avLst/>
          </a:prstGeom>
        </p:spPr>
      </p:pic>
      <p:pic>
        <p:nvPicPr>
          <p:cNvPr id="43" name="Picture 42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6553200" y="2590800"/>
            <a:ext cx="666028" cy="1282700"/>
          </a:xfrm>
          <a:prstGeom prst="rect">
            <a:avLst/>
          </a:prstGeom>
        </p:spPr>
      </p:pic>
      <p:pic>
        <p:nvPicPr>
          <p:cNvPr id="44" name="Picture 43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7086600" y="1676400"/>
            <a:ext cx="586896" cy="1130300"/>
          </a:xfrm>
          <a:prstGeom prst="rect">
            <a:avLst/>
          </a:prstGeom>
        </p:spPr>
      </p:pic>
      <p:pic>
        <p:nvPicPr>
          <p:cNvPr id="46" name="Picture 45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7620000" y="2819400"/>
            <a:ext cx="666028" cy="1282700"/>
          </a:xfrm>
          <a:prstGeom prst="rect">
            <a:avLst/>
          </a:prstGeom>
        </p:spPr>
      </p:pic>
      <p:pic>
        <p:nvPicPr>
          <p:cNvPr id="47" name="Picture 46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7620000" y="1143000"/>
            <a:ext cx="586896" cy="1130300"/>
          </a:xfrm>
          <a:prstGeom prst="rect">
            <a:avLst/>
          </a:prstGeom>
        </p:spPr>
      </p:pic>
      <p:pic>
        <p:nvPicPr>
          <p:cNvPr id="39" name="Picture 38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6019800" y="3429000"/>
            <a:ext cx="745160" cy="1435100"/>
          </a:xfrm>
          <a:prstGeom prst="rect">
            <a:avLst/>
          </a:prstGeom>
        </p:spPr>
      </p:pic>
      <p:pic>
        <p:nvPicPr>
          <p:cNvPr id="40" name="Picture 39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5715000" y="2514600"/>
            <a:ext cx="666028" cy="1282700"/>
          </a:xfrm>
          <a:prstGeom prst="rect">
            <a:avLst/>
          </a:prstGeom>
        </p:spPr>
      </p:pic>
      <p:pic>
        <p:nvPicPr>
          <p:cNvPr id="45" name="Picture 44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6705600" y="3810000"/>
            <a:ext cx="745160" cy="1435100"/>
          </a:xfrm>
          <a:prstGeom prst="rect">
            <a:avLst/>
          </a:prstGeom>
        </p:spPr>
      </p:pic>
      <p:pic>
        <p:nvPicPr>
          <p:cNvPr id="31" name="Picture 30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3581400" y="2667000"/>
            <a:ext cx="784726" cy="1511300"/>
          </a:xfrm>
          <a:prstGeom prst="rect">
            <a:avLst/>
          </a:prstGeom>
        </p:spPr>
      </p:pic>
      <p:pic>
        <p:nvPicPr>
          <p:cNvPr id="32" name="Picture 31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4267200" y="2895600"/>
            <a:ext cx="745160" cy="1435100"/>
          </a:xfrm>
          <a:prstGeom prst="rect">
            <a:avLst/>
          </a:prstGeom>
        </p:spPr>
      </p:pic>
      <p:pic>
        <p:nvPicPr>
          <p:cNvPr id="33" name="Picture 32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4572000" y="3505200"/>
            <a:ext cx="745160" cy="1435100"/>
          </a:xfrm>
          <a:prstGeom prst="rect">
            <a:avLst/>
          </a:prstGeom>
        </p:spPr>
      </p:pic>
      <p:pic>
        <p:nvPicPr>
          <p:cNvPr id="34" name="Picture 33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5029200" y="4267200"/>
            <a:ext cx="745160" cy="1435100"/>
          </a:xfrm>
          <a:prstGeom prst="rect">
            <a:avLst/>
          </a:prstGeom>
        </p:spPr>
      </p:pic>
      <p:pic>
        <p:nvPicPr>
          <p:cNvPr id="35" name="Picture 34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5638800" y="4648200"/>
            <a:ext cx="745160" cy="1435100"/>
          </a:xfrm>
          <a:prstGeom prst="rect">
            <a:avLst/>
          </a:prstGeom>
        </p:spPr>
      </p:pic>
      <p:pic>
        <p:nvPicPr>
          <p:cNvPr id="2" name="Picture 1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3253874" y="3746500"/>
            <a:ext cx="784726" cy="1511300"/>
          </a:xfrm>
          <a:prstGeom prst="rect">
            <a:avLst/>
          </a:prstGeom>
        </p:spPr>
      </p:pic>
      <p:pic>
        <p:nvPicPr>
          <p:cNvPr id="28" name="Picture 27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2667000" y="2895600"/>
            <a:ext cx="784726" cy="1511300"/>
          </a:xfrm>
          <a:prstGeom prst="rect">
            <a:avLst/>
          </a:prstGeom>
        </p:spPr>
      </p:pic>
      <p:pic>
        <p:nvPicPr>
          <p:cNvPr id="29" name="Picture 28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1676400" y="2743200"/>
            <a:ext cx="784726" cy="1511300"/>
          </a:xfrm>
          <a:prstGeom prst="rect">
            <a:avLst/>
          </a:prstGeom>
        </p:spPr>
      </p:pic>
      <p:pic>
        <p:nvPicPr>
          <p:cNvPr id="30" name="Picture 29" descr="GOVERNMENT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/>
          <a:stretch/>
        </p:blipFill>
        <p:spPr>
          <a:xfrm>
            <a:off x="3962400" y="4267200"/>
            <a:ext cx="784726" cy="1511300"/>
          </a:xfrm>
          <a:prstGeom prst="rect">
            <a:avLst/>
          </a:prstGeom>
        </p:spPr>
      </p:pic>
      <p:pic>
        <p:nvPicPr>
          <p:cNvPr id="5" name="Picture 4" descr="GOVERNMENT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7"/>
          <a:stretch/>
        </p:blipFill>
        <p:spPr>
          <a:xfrm>
            <a:off x="721648" y="4038600"/>
            <a:ext cx="23263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dirty="0" smtClean="0"/>
              <a:t>E</a:t>
            </a:r>
            <a:r>
              <a:rPr lang="es-ES_tradnl" sz="4000" b="0" dirty="0" smtClean="0"/>
              <a:t>s una meta ambiciosa y para lograrla </a:t>
            </a:r>
            <a:br>
              <a:rPr lang="es-ES_tradnl" sz="4000" b="0" dirty="0" smtClean="0"/>
            </a:br>
            <a:r>
              <a:rPr lang="es-ES_tradnl" sz="4000" b="0" dirty="0" smtClean="0"/>
              <a:t>se necesita</a:t>
            </a:r>
            <a:endParaRPr lang="es-ES_tradnl" sz="4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4970" y="5105400"/>
            <a:ext cx="4731830" cy="838200"/>
          </a:xfrm>
          <a:prstGeom prst="rect">
            <a:avLst/>
          </a:prstGeom>
          <a:effectLst>
            <a:outerShdw blurRad="76200" dist="38100" dir="2700000" algn="tl" rotWithShape="0">
              <a:schemeClr val="tx1">
                <a:alpha val="43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s-ES_tradnl" sz="3600" b="0" dirty="0" smtClean="0"/>
              <a:t>Pero, sobre todo…</a:t>
            </a:r>
            <a:endParaRPr lang="es-ES_tradnl" sz="3600" b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71600" y="1295400"/>
            <a:ext cx="9220200" cy="662710"/>
            <a:chOff x="457200" y="1295400"/>
            <a:chExt cx="9220200" cy="662710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12954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6DBD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85800" y="1348509"/>
              <a:ext cx="7924800" cy="609601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 smtClean="0"/>
                <a:t>Recursos financieros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200" y="2057400"/>
            <a:ext cx="9220200" cy="609600"/>
            <a:chOff x="457200" y="2057400"/>
            <a:chExt cx="9220200" cy="609600"/>
          </a:xfrm>
        </p:grpSpPr>
        <p:sp>
          <p:nvSpPr>
            <p:cNvPr id="12" name="Rounded Rectangle 11"/>
            <p:cNvSpPr/>
            <p:nvPr/>
          </p:nvSpPr>
          <p:spPr>
            <a:xfrm>
              <a:off x="457200" y="20574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6DBD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85800" y="2110509"/>
              <a:ext cx="7924800" cy="457201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 smtClean="0"/>
                <a:t>Personal de salud capacitado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2819400"/>
            <a:ext cx="9220200" cy="609600"/>
            <a:chOff x="457200" y="2819400"/>
            <a:chExt cx="92202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28194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6DBD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85800" y="2938316"/>
              <a:ext cx="8534400" cy="4191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5100" dirty="0" smtClean="0"/>
                <a:t>Medicamentos de calidad, seguros, eficaces y asequibles </a:t>
              </a:r>
            </a:p>
            <a:p>
              <a:endParaRPr lang="es-ES_tradnl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8200" y="3544450"/>
            <a:ext cx="9220200" cy="646550"/>
            <a:chOff x="457200" y="3544450"/>
            <a:chExt cx="9220200" cy="646550"/>
          </a:xfrm>
        </p:grpSpPr>
        <p:sp>
          <p:nvSpPr>
            <p:cNvPr id="16" name="Rounded Rectangle 15"/>
            <p:cNvSpPr/>
            <p:nvPr/>
          </p:nvSpPr>
          <p:spPr>
            <a:xfrm>
              <a:off x="457200" y="35814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6DBD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33400" y="3544450"/>
              <a:ext cx="8077200" cy="5969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s-ES_tradnl" sz="2400" dirty="0" smtClean="0"/>
                <a:t>Servicios de salud integrales, adecuados, oportunos y de calidad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1600" y="4343400"/>
            <a:ext cx="9220200" cy="609600"/>
            <a:chOff x="457200" y="4343400"/>
            <a:chExt cx="9220200" cy="609600"/>
          </a:xfrm>
        </p:grpSpPr>
        <p:sp>
          <p:nvSpPr>
            <p:cNvPr id="18" name="Rounded Rectangle 17"/>
            <p:cNvSpPr/>
            <p:nvPr/>
          </p:nvSpPr>
          <p:spPr>
            <a:xfrm>
              <a:off x="457200" y="4343400"/>
              <a:ext cx="9220200" cy="609600"/>
            </a:xfrm>
            <a:prstGeom prst="roundRect">
              <a:avLst>
                <a:gd name="adj" fmla="val 50000"/>
              </a:avLst>
            </a:prstGeom>
            <a:solidFill>
              <a:srgbClr val="6DBD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85800" y="4402281"/>
              <a:ext cx="7924800" cy="5207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 smtClean="0"/>
                <a:t>Decisiones sopesadas acerca de las prioridades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5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0" dirty="0" smtClean="0"/>
              <a:t>…se necesita:</a:t>
            </a:r>
            <a:endParaRPr lang="es-ES_tradnl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308793"/>
            <a:ext cx="4343400" cy="3276599"/>
          </a:xfrm>
          <a:effectLst/>
        </p:spPr>
        <p:txBody>
          <a:bodyPr>
            <a:normAutofit lnSpcReduction="10000"/>
          </a:bodyPr>
          <a:lstStyle/>
          <a:p>
            <a:r>
              <a:rPr lang="es-ES_tradnl" dirty="0" smtClean="0"/>
              <a:t>Visión</a:t>
            </a:r>
          </a:p>
          <a:p>
            <a:r>
              <a:rPr lang="es-ES_tradnl" dirty="0" smtClean="0"/>
              <a:t>Planificación</a:t>
            </a:r>
          </a:p>
          <a:p>
            <a:r>
              <a:rPr lang="es-ES_tradnl" dirty="0" smtClean="0"/>
              <a:t>Voluntad política</a:t>
            </a:r>
          </a:p>
          <a:p>
            <a:r>
              <a:rPr lang="es-ES_tradnl" dirty="0" smtClean="0"/>
              <a:t>Convicción de las comunidades</a:t>
            </a:r>
          </a:p>
          <a:p>
            <a:r>
              <a:rPr lang="es-ES_tradnl" dirty="0" smtClean="0"/>
              <a:t>Compromiso </a:t>
            </a:r>
            <a:br>
              <a:rPr lang="es-ES_tradnl" dirty="0" smtClean="0"/>
            </a:br>
            <a:r>
              <a:rPr lang="es-ES_tradnl" dirty="0" smtClean="0"/>
              <a:t>con los valores de:</a:t>
            </a:r>
            <a:endParaRPr lang="es-ES_tradnl" dirty="0"/>
          </a:p>
        </p:txBody>
      </p:sp>
      <p:grpSp>
        <p:nvGrpSpPr>
          <p:cNvPr id="35" name="Group 34"/>
          <p:cNvGrpSpPr/>
          <p:nvPr/>
        </p:nvGrpSpPr>
        <p:grpSpPr>
          <a:xfrm>
            <a:off x="5181600" y="1143000"/>
            <a:ext cx="5410200" cy="685800"/>
            <a:chOff x="6096000" y="1096821"/>
            <a:chExt cx="54102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6096000" y="1173021"/>
              <a:ext cx="5410200" cy="609600"/>
            </a:xfrm>
            <a:prstGeom prst="roundRect">
              <a:avLst>
                <a:gd name="adj" fmla="val 50000"/>
              </a:avLst>
            </a:prstGeom>
            <a:solidFill>
              <a:srgbClr val="3369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172200" y="1096821"/>
              <a:ext cx="3200400" cy="609601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dirty="0"/>
                <a:t>El </a:t>
              </a:r>
              <a:r>
                <a:rPr lang="es-ES_tradnl" dirty="0" smtClean="0"/>
                <a:t>derecho </a:t>
              </a:r>
              <a:r>
                <a:rPr lang="es-ES_tradnl" dirty="0"/>
                <a:t>a la salud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4000" y="3886199"/>
            <a:ext cx="5410200" cy="609601"/>
            <a:chOff x="5334000" y="4975859"/>
            <a:chExt cx="5410200" cy="609601"/>
          </a:xfrm>
        </p:grpSpPr>
        <p:sp>
          <p:nvSpPr>
            <p:cNvPr id="15" name="Rounded Rectangle 14"/>
            <p:cNvSpPr/>
            <p:nvPr/>
          </p:nvSpPr>
          <p:spPr>
            <a:xfrm>
              <a:off x="5334000" y="4975859"/>
              <a:ext cx="5410200" cy="609600"/>
            </a:xfrm>
            <a:prstGeom prst="roundRect">
              <a:avLst>
                <a:gd name="adj" fmla="val 50000"/>
              </a:avLst>
            </a:prstGeom>
            <a:solidFill>
              <a:srgbClr val="3369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410200" y="4975859"/>
              <a:ext cx="2743200" cy="609601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dirty="0" smtClean="0"/>
                <a:t>Solidaridad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4069080" y="1688174"/>
            <a:ext cx="1112520" cy="2350426"/>
          </a:xfrm>
          <a:prstGeom prst="straightConnector1">
            <a:avLst/>
          </a:prstGeom>
          <a:ln w="57150" cmpd="sng">
            <a:solidFill>
              <a:srgbClr val="EB9F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53840" y="4038600"/>
            <a:ext cx="1264920" cy="1"/>
          </a:xfrm>
          <a:prstGeom prst="straightConnector1">
            <a:avLst/>
          </a:prstGeom>
          <a:ln w="57150" cmpd="sng">
            <a:solidFill>
              <a:srgbClr val="EB9F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69080" y="3055850"/>
            <a:ext cx="914400" cy="982750"/>
          </a:xfrm>
          <a:prstGeom prst="straightConnector1">
            <a:avLst/>
          </a:prstGeom>
          <a:ln w="57150" cmpd="sng">
            <a:solidFill>
              <a:srgbClr val="EB9F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105400" y="2446249"/>
            <a:ext cx="5410200" cy="624839"/>
            <a:chOff x="5486400" y="6004559"/>
            <a:chExt cx="5410200" cy="624839"/>
          </a:xfrm>
        </p:grpSpPr>
        <p:sp>
          <p:nvSpPr>
            <p:cNvPr id="33" name="Rounded Rectangle 32"/>
            <p:cNvSpPr/>
            <p:nvPr/>
          </p:nvSpPr>
          <p:spPr>
            <a:xfrm>
              <a:off x="5486400" y="6004559"/>
              <a:ext cx="5410200" cy="609600"/>
            </a:xfrm>
            <a:prstGeom prst="roundRect">
              <a:avLst>
                <a:gd name="adj" fmla="val 50000"/>
              </a:avLst>
            </a:prstGeom>
            <a:solidFill>
              <a:srgbClr val="3369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654040" y="6019798"/>
              <a:ext cx="3413760" cy="6096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4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20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EB9F22"/>
                </a:buClr>
                <a:buFont typeface="Wingdings" charset="2"/>
                <a:buChar char="§"/>
                <a:defRPr sz="1800" kern="1200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dirty="0" smtClean="0"/>
                <a:t>Equidad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niversal Health logo ICON.eps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2072" y="-8991600"/>
            <a:ext cx="25489072" cy="24104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839200" cy="83820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También cooperación intersectorial</a:t>
            </a:r>
            <a:r>
              <a:rPr lang="es-ES_tradnl" sz="3600" b="0" dirty="0" smtClean="0"/>
              <a:t>:</a:t>
            </a:r>
            <a:endParaRPr lang="es-ES_tradnl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2819400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i="1" dirty="0" smtClean="0"/>
              <a:t>[La salud universal requiere] la definición e implementación de políticas y acciones con un enfoque multisectorial para abordar los determinantes sociales de la salud y fomentar el compromiso de toda la sociedad para promover la salud y el bienestar.</a:t>
            </a:r>
            <a:endParaRPr lang="es-ES_tradnl" i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86200" y="4724400"/>
            <a:ext cx="4724400" cy="8382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4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9F22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000" dirty="0" smtClean="0">
                <a:solidFill>
                  <a:srgbClr val="EB9F22"/>
                </a:solidFill>
              </a:rPr>
              <a:t>Estrategia para el acceso universal a la salud y la cobertura universal de salud</a:t>
            </a:r>
            <a:endParaRPr lang="es-ES_tradnl" sz="2000" dirty="0">
              <a:solidFill>
                <a:srgbClr val="EB9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96F1C212C6254381DE351F293650BA" ma:contentTypeVersion="0" ma:contentTypeDescription="Crear nuevo documento." ma:contentTypeScope="" ma:versionID="f9099af2b9ed0932983fb36a2a9096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0A140-1561-4D55-A1C2-876FB511E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BF35B8-DD87-4F1B-BC58-D683776E00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CEEC2F-7873-4620-95E5-4176AC9A27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8998</TotalTime>
  <Words>1864</Words>
  <Application>Microsoft Office PowerPoint</Application>
  <PresentationFormat>Presentación en pantalla (4:3)</PresentationFormat>
  <Paragraphs>139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Presentación de PowerPoint</vt:lpstr>
      <vt:lpstr>Presentación de PowerPoint</vt:lpstr>
      <vt:lpstr>Presentación de PowerPoint</vt:lpstr>
      <vt:lpstr>Beneficios sociales y económicos</vt:lpstr>
      <vt:lpstr>Presentación de PowerPoint</vt:lpstr>
      <vt:lpstr>Presentación de PowerPoint</vt:lpstr>
      <vt:lpstr>Es una meta ambiciosa y para lograrla  se necesita</vt:lpstr>
      <vt:lpstr>…se necesita:</vt:lpstr>
      <vt:lpstr>También cooperación intersectorial:</vt:lpstr>
      <vt:lpstr>Presentación de PowerPoint</vt:lpstr>
      <vt:lpstr>La Salud es un Derecho, el derecho a la salud y los derechos humanos relacionados con la Salud, corresponden a todas las personas </vt:lpstr>
      <vt:lpstr>La migración es a la vez consecuencia y causa de inseguridad humana y de restricciones a los derechos humanos relacionados con la salud</vt:lpstr>
      <vt:lpstr>A menudo los migrantes carecen de acceso a servicios adecuados de salud y de protección financiera en la salud</vt:lpstr>
      <vt:lpstr>Presentación de PowerPoint</vt:lpstr>
      <vt:lpstr> Al reconocer que los migrantes constituyen un grupo en situación de vulnerabilidad en nuestra Región, los Estados Miembros, como corresponda en sus respectivos contextos y prioridades, pueden aprovechar los siguientes elementos de política para abordar las necesidades de salud específicas de los migrantes</vt:lpstr>
      <vt:lpstr>Presentación de PowerPoint</vt:lpstr>
      <vt:lpstr>Presentación de PowerPoint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Valdes;Mrs. America (WDC)</dc:creator>
  <cp:keywords>#UHC #UniversalHealth #PAHO #2015</cp:keywords>
  <cp:lastModifiedBy>Cruz-Penate, Dr. Mario (CRI)</cp:lastModifiedBy>
  <cp:revision>645</cp:revision>
  <dcterms:created xsi:type="dcterms:W3CDTF">2015-09-09T21:26:27Z</dcterms:created>
  <dcterms:modified xsi:type="dcterms:W3CDTF">2016-09-29T15:04:10Z</dcterms:modified>
  <cp:category>#SaludUnivesal #UniversalHealth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0x0101003396F1C212C6254381DE351F293650BA</vt:lpwstr>
  </property>
</Properties>
</file>