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4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9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7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0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4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1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8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2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11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4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8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CA899-55A6-4B89-81BF-1E083F397C3D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F10C6-B8C3-49EA-87D7-C4AE0B01D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1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620688"/>
            <a:ext cx="9144000" cy="4536504"/>
            <a:chOff x="1143000" y="-47370"/>
            <a:chExt cx="4648200" cy="1190370"/>
          </a:xfrm>
        </p:grpSpPr>
        <p:sp>
          <p:nvSpPr>
            <p:cNvPr id="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752600" y="121441"/>
              <a:ext cx="3371850" cy="152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600" kern="10" dirty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para </a:t>
              </a:r>
              <a:r>
                <a:rPr lang="en-US" sz="1600" kern="10" dirty="0" err="1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Retornos</a:t>
              </a:r>
              <a:r>
                <a:rPr lang="en-US" sz="1600" kern="10" dirty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 </a:t>
              </a:r>
              <a:r>
                <a:rPr lang="en-US" sz="1600" kern="10" dirty="0" err="1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Voluntarios</a:t>
              </a:r>
              <a:r>
                <a:rPr lang="en-US" sz="1600" kern="10" dirty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 </a:t>
              </a:r>
              <a:r>
                <a:rPr lang="en-US" sz="1600" kern="10" dirty="0" err="1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Asistidos</a:t>
              </a:r>
              <a:r>
                <a:rPr lang="en-US" sz="1600" kern="10" dirty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 de</a:t>
              </a:r>
            </a:p>
          </p:txBody>
        </p:sp>
        <p:sp>
          <p:nvSpPr>
            <p:cNvPr id="6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543050" y="292736"/>
              <a:ext cx="3790950" cy="152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CR" sz="1600" kern="10" dirty="0" smtClean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migrantes </a:t>
              </a:r>
              <a:r>
                <a:rPr lang="es-CR" sz="1600" kern="10" dirty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en situación de alta vulnerabilidad</a:t>
              </a:r>
              <a:endParaRPr lang="en-US" sz="1600" kern="1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 panose="020B0502020104020203" pitchFamily="34" charset="0"/>
                <a:ea typeface="Batang"/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303602" y="-47370"/>
              <a:ext cx="4267200" cy="1524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CR" sz="1600" kern="10" dirty="0">
                  <a:ln w="18415" cmpd="sng">
                    <a:solidFill>
                      <a:srgbClr val="00206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ill Sans MT" panose="020B0502020104020203" pitchFamily="34" charset="0"/>
                  <a:ea typeface="Batang"/>
                </a:rPr>
                <a:t>Fondo de la Conferencia Regional sobre Migración</a:t>
              </a:r>
              <a:endParaRPr lang="en-US" sz="1600" kern="10" dirty="0">
                <a:ln w="18415" cmpd="sng">
                  <a:solidFill>
                    <a:srgbClr val="00206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 panose="020B0502020104020203" pitchFamily="34" charset="0"/>
                <a:ea typeface="Batang"/>
              </a:endParaRPr>
            </a:p>
          </p:txBody>
        </p:sp>
        <p:grpSp>
          <p:nvGrpSpPr>
            <p:cNvPr id="8" name="Group 75"/>
            <p:cNvGrpSpPr>
              <a:grpSpLocks/>
            </p:cNvGrpSpPr>
            <p:nvPr/>
          </p:nvGrpSpPr>
          <p:grpSpPr bwMode="auto">
            <a:xfrm>
              <a:off x="1143000" y="914400"/>
              <a:ext cx="4648200" cy="228600"/>
              <a:chOff x="720" y="720"/>
              <a:chExt cx="2928" cy="144"/>
            </a:xfrm>
          </p:grpSpPr>
          <p:pic>
            <p:nvPicPr>
              <p:cNvPr id="9" name="Picture 46" descr="beliz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0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7" descr="canada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6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48" descr="costarica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52" y="720"/>
                <a:ext cx="267" cy="14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49" descr="dominicana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2" y="720"/>
                <a:ext cx="266" cy="14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50" descr="elsalvador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10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51" descr="guatemala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64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52" descr="honduras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26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53" descr="mexico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2" y="722"/>
                <a:ext cx="267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54" descr="nicaragua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54" y="722"/>
                <a:ext cx="266" cy="140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55" descr="panama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0" y="722"/>
                <a:ext cx="266" cy="142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56" descr="usa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8" y="722"/>
                <a:ext cx="266" cy="141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20" name="TextBox 19"/>
          <p:cNvSpPr txBox="1"/>
          <p:nvPr/>
        </p:nvSpPr>
        <p:spPr>
          <a:xfrm>
            <a:off x="5292080" y="5733256"/>
            <a:ext cx="3418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R" dirty="0" smtClean="0">
                <a:solidFill>
                  <a:schemeClr val="accent1">
                    <a:lumMod val="75000"/>
                  </a:schemeClr>
                </a:solidFill>
              </a:rPr>
              <a:t>San José </a:t>
            </a:r>
            <a:r>
              <a:rPr lang="es-CR" dirty="0" smtClean="0">
                <a:solidFill>
                  <a:schemeClr val="accent1">
                    <a:lumMod val="75000"/>
                  </a:schemeClr>
                </a:solidFill>
              </a:rPr>
              <a:t>29 de septiembre de 2016</a:t>
            </a:r>
            <a:endParaRPr lang="es-C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s-CR" dirty="0" smtClean="0">
                <a:solidFill>
                  <a:schemeClr val="accent1">
                    <a:lumMod val="75000"/>
                  </a:schemeClr>
                </a:solidFill>
              </a:rPr>
              <a:t>Salvador Gutiérrez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001546"/>
            <a:ext cx="1845664" cy="112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69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467544" y="980728"/>
            <a:ext cx="8295456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CR" altLang="en-US" sz="4400" b="1" dirty="0">
                <a:solidFill>
                  <a:srgbClr val="002060"/>
                </a:solidFill>
                <a:latin typeface="Century Gothic" pitchFamily="34" charset="0"/>
              </a:rPr>
              <a:t>¿ Qué es el Fondo de Reserva de la CRM ?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altLang="en-US" sz="2800" dirty="0">
                <a:solidFill>
                  <a:srgbClr val="002060"/>
                </a:solidFill>
                <a:latin typeface="Century Gothic" pitchFamily="34" charset="0"/>
              </a:rPr>
              <a:t>   Es un fondo creado por los </a:t>
            </a:r>
            <a:r>
              <a:rPr lang="es-ES" altLang="en-US" sz="2800" b="1" dirty="0">
                <a:solidFill>
                  <a:srgbClr val="002060"/>
                </a:solidFill>
                <a:latin typeface="Century Gothic" pitchFamily="34" charset="0"/>
              </a:rPr>
              <a:t>11 países miembros de la Conferencia Regional sobre Migración (CRM)</a:t>
            </a:r>
            <a:r>
              <a:rPr lang="es-ES" altLang="en-US" sz="2800" dirty="0">
                <a:solidFill>
                  <a:srgbClr val="002060"/>
                </a:solidFill>
                <a:latin typeface="Century Gothic" pitchFamily="34" charset="0"/>
              </a:rPr>
              <a:t> que ha sido destinado para financiar retornos voluntarios asistidos de </a:t>
            </a:r>
            <a:r>
              <a:rPr lang="es-ES" altLang="en-US" sz="2800" b="1" dirty="0">
                <a:solidFill>
                  <a:srgbClr val="002060"/>
                </a:solidFill>
                <a:latin typeface="Century Gothic" pitchFamily="34" charset="0"/>
              </a:rPr>
              <a:t>migrantes regionales en situación de alta vulnerabilidad.</a:t>
            </a:r>
            <a:r>
              <a:rPr lang="es-ES" altLang="en-US" sz="2800" dirty="0">
                <a:solidFill>
                  <a:srgbClr val="002060"/>
                </a:solidFill>
                <a:latin typeface="Century Gothic" pitchFamily="34" charset="0"/>
              </a:rPr>
              <a:t>  El Fondo es administrado por la </a:t>
            </a:r>
            <a:r>
              <a:rPr lang="es-ES" altLang="en-US" sz="2800" b="1" dirty="0">
                <a:solidFill>
                  <a:srgbClr val="002060"/>
                </a:solidFill>
                <a:latin typeface="Century Gothic" pitchFamily="34" charset="0"/>
              </a:rPr>
              <a:t>Organización Internacional para las Migraciones (OIM).</a:t>
            </a:r>
          </a:p>
        </p:txBody>
      </p:sp>
    </p:spTree>
    <p:extLst>
      <p:ext uri="{BB962C8B-B14F-4D97-AF65-F5344CB8AC3E}">
        <p14:creationId xmlns:p14="http://schemas.microsoft.com/office/powerpoint/2010/main" val="368696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395536" y="1219200"/>
            <a:ext cx="8352928" cy="388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CR" altLang="en-US" sz="4800" b="1" dirty="0">
                <a:solidFill>
                  <a:srgbClr val="002060"/>
                </a:solidFill>
                <a:latin typeface="Century Gothic" pitchFamily="34" charset="0"/>
              </a:rPr>
              <a:t>¿ Qué es un retorno voluntario asistido?</a:t>
            </a:r>
            <a:endParaRPr lang="es-ES" altLang="en-US" sz="4800" b="1" dirty="0">
              <a:solidFill>
                <a:srgbClr val="002060"/>
              </a:solidFill>
              <a:latin typeface="Century Gothic" pitchFamily="34" charset="0"/>
            </a:endParaRP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altLang="en-US" sz="3200" dirty="0">
                <a:solidFill>
                  <a:srgbClr val="002060"/>
                </a:solidFill>
                <a:latin typeface="Century Gothic" pitchFamily="34" charset="0"/>
              </a:rPr>
              <a:t>    Es un regreso, </a:t>
            </a:r>
            <a:r>
              <a:rPr lang="es-ES" altLang="en-US" sz="3200" b="1" dirty="0">
                <a:solidFill>
                  <a:srgbClr val="002060"/>
                </a:solidFill>
                <a:latin typeface="Century Gothic" pitchFamily="34" charset="0"/>
              </a:rPr>
              <a:t>con apoyo logístico y financiero</a:t>
            </a:r>
            <a:r>
              <a:rPr lang="es-ES" altLang="en-US" sz="3200" dirty="0">
                <a:solidFill>
                  <a:srgbClr val="002060"/>
                </a:solidFill>
                <a:latin typeface="Century Gothic" pitchFamily="34" charset="0"/>
              </a:rPr>
              <a:t> de un migrante que no puede o no quiere permanecer en el país receptor y que </a:t>
            </a:r>
            <a:r>
              <a:rPr lang="es-ES" altLang="en-US" sz="3200" b="1" dirty="0">
                <a:solidFill>
                  <a:srgbClr val="002060"/>
                </a:solidFill>
                <a:latin typeface="Century Gothic" pitchFamily="34" charset="0"/>
              </a:rPr>
              <a:t>voluntariamente</a:t>
            </a:r>
            <a:r>
              <a:rPr lang="es-ES" altLang="en-US" sz="3200" dirty="0">
                <a:solidFill>
                  <a:srgbClr val="002060"/>
                </a:solidFill>
                <a:latin typeface="Century Gothic" pitchFamily="34" charset="0"/>
              </a:rPr>
              <a:t> quiere regresar a su país de origen. </a:t>
            </a:r>
            <a:endParaRPr lang="en-US" altLang="en-US" sz="44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027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381000" y="513248"/>
            <a:ext cx="8295456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CR" altLang="en-US" sz="4000" b="1" dirty="0">
                <a:solidFill>
                  <a:srgbClr val="333399"/>
                </a:solidFill>
                <a:latin typeface="Century Gothic" pitchFamily="34" charset="0"/>
              </a:rPr>
              <a:t>   </a:t>
            </a:r>
            <a:r>
              <a:rPr lang="es-CR" altLang="en-US" sz="4000" b="1" dirty="0">
                <a:solidFill>
                  <a:srgbClr val="002060"/>
                </a:solidFill>
                <a:latin typeface="Century Gothic" pitchFamily="34" charset="0"/>
              </a:rPr>
              <a:t>¿ Qué tipo de vulnerabilidades cubre el Fondo de Reserva 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   </a:t>
            </a:r>
            <a:r>
              <a:rPr lang="es-ES" altLang="en-US" sz="2000" dirty="0" smtClean="0">
                <a:solidFill>
                  <a:srgbClr val="002060"/>
                </a:solidFill>
                <a:latin typeface="Century Gothic" pitchFamily="34" charset="0"/>
              </a:rPr>
              <a:t>Son situaciones 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de vulnerabilidad aquellas condiciones físicas, sociales, económicas, políticas, culturales, o de cualquier otra índole que presenta una persona y que la hacen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susceptible de sufrir graves daños, abusos o perjuicios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.</a:t>
            </a:r>
            <a:endParaRPr lang="es-CR" altLang="en-US" sz="2000" b="1" dirty="0">
              <a:solidFill>
                <a:srgbClr val="002060"/>
              </a:solidFill>
              <a:latin typeface="Century Gothic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   El Fondo de Reserva financia los retornos de migrantes que se encuentren en alguna de las siguientes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situaciones de alta vulnerabilidad: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Personas menores de edad no acompañadas.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Personas con algún tipo de discapacidad.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Adultos mayores de 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setenta años de edad.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Personas enfermas.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Personas heridas.</a:t>
            </a:r>
          </a:p>
        </p:txBody>
      </p:sp>
    </p:spTree>
    <p:extLst>
      <p:ext uri="{BB962C8B-B14F-4D97-AF65-F5344CB8AC3E}">
        <p14:creationId xmlns:p14="http://schemas.microsoft.com/office/powerpoint/2010/main" val="325274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467544" y="439382"/>
            <a:ext cx="8208912" cy="601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CR" altLang="en-US" sz="4400" b="1" dirty="0">
                <a:solidFill>
                  <a:srgbClr val="002060"/>
                </a:solidFill>
                <a:latin typeface="Century Gothic" pitchFamily="34" charset="0"/>
              </a:rPr>
              <a:t>¿ Quiénes pueden solicitar los recursos del Fondo de Reserva ?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ES" altLang="en-US" sz="2800" dirty="0">
                <a:solidFill>
                  <a:srgbClr val="002060"/>
                </a:solidFill>
                <a:latin typeface="Century Gothic" pitchFamily="34" charset="0"/>
              </a:rPr>
              <a:t>Los recursos del Fondo de Reserva </a:t>
            </a:r>
            <a:r>
              <a:rPr lang="es-ES" altLang="en-US" sz="2800" b="1" dirty="0">
                <a:solidFill>
                  <a:srgbClr val="002060"/>
                </a:solidFill>
                <a:latin typeface="Century Gothic" pitchFamily="34" charset="0"/>
              </a:rPr>
              <a:t>no pueden ser solicitados directamente por las personas migrantes</a:t>
            </a:r>
            <a:r>
              <a:rPr lang="es-ES" altLang="en-US" sz="2800" dirty="0">
                <a:solidFill>
                  <a:srgbClr val="002060"/>
                </a:solidFill>
                <a:latin typeface="Century Gothic" pitchFamily="34" charset="0"/>
              </a:rPr>
              <a:t>.  Sólo pueden solicitarlos: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 sz="2800" b="1" dirty="0">
                <a:solidFill>
                  <a:srgbClr val="002060"/>
                </a:solidFill>
                <a:latin typeface="Century Gothic" pitchFamily="34" charset="0"/>
              </a:rPr>
              <a:t>Autoridades de gobierno</a:t>
            </a:r>
            <a:r>
              <a:rPr lang="es-ES" altLang="en-US" sz="2800" dirty="0">
                <a:solidFill>
                  <a:srgbClr val="002060"/>
                </a:solidFill>
                <a:latin typeface="Century Gothic" pitchFamily="34" charset="0"/>
              </a:rPr>
              <a:t> de los países de origen y destino de los migrantes que desean retornar.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 sz="2800" b="1" dirty="0">
                <a:solidFill>
                  <a:srgbClr val="002060"/>
                </a:solidFill>
                <a:latin typeface="Century Gothic" pitchFamily="34" charset="0"/>
              </a:rPr>
              <a:t>Organismos internacionales</a:t>
            </a:r>
            <a:r>
              <a:rPr lang="es-ES" altLang="en-US" sz="2800" dirty="0">
                <a:solidFill>
                  <a:srgbClr val="002060"/>
                </a:solidFill>
                <a:latin typeface="Century Gothic" pitchFamily="34" charset="0"/>
              </a:rPr>
              <a:t>.</a:t>
            </a:r>
            <a:endParaRPr lang="es-ES" altLang="en-US" sz="2800" b="1" dirty="0">
              <a:solidFill>
                <a:srgbClr val="002060"/>
              </a:solidFill>
              <a:latin typeface="Century Gothic" pitchFamily="34" charset="0"/>
            </a:endParaRP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s-ES" altLang="en-US" sz="2800" b="1" dirty="0">
                <a:solidFill>
                  <a:srgbClr val="002060"/>
                </a:solidFill>
                <a:latin typeface="Century Gothic" pitchFamily="34" charset="0"/>
              </a:rPr>
              <a:t>Organizaciones civiles </a:t>
            </a:r>
            <a:r>
              <a:rPr lang="es-ES" altLang="en-US" sz="2800" dirty="0">
                <a:solidFill>
                  <a:srgbClr val="002060"/>
                </a:solidFill>
                <a:latin typeface="Century Gothic" pitchFamily="34" charset="0"/>
              </a:rPr>
              <a:t>bajo  ciertas condiciones..</a:t>
            </a:r>
          </a:p>
        </p:txBody>
      </p:sp>
    </p:spTree>
    <p:extLst>
      <p:ext uri="{BB962C8B-B14F-4D97-AF65-F5344CB8AC3E}">
        <p14:creationId xmlns:p14="http://schemas.microsoft.com/office/powerpoint/2010/main" val="430271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2"/>
          <p:cNvSpPr txBox="1">
            <a:spLocks noChangeArrowheads="1"/>
          </p:cNvSpPr>
          <p:nvPr/>
        </p:nvSpPr>
        <p:spPr bwMode="auto">
          <a:xfrm>
            <a:off x="467544" y="1122183"/>
            <a:ext cx="8208912" cy="4395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es-CR" altLang="en-US" sz="4800" b="1" dirty="0">
                <a:solidFill>
                  <a:srgbClr val="002060"/>
                </a:solidFill>
                <a:latin typeface="Century Gothic" pitchFamily="34" charset="0"/>
              </a:rPr>
              <a:t>¿ A quién se solicitan los recursos del Fondo de Reserva?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s-ES" altLang="en-US" sz="3600" dirty="0">
                <a:solidFill>
                  <a:srgbClr val="002060"/>
                </a:solidFill>
                <a:latin typeface="Century Gothic" pitchFamily="34" charset="0"/>
              </a:rPr>
              <a:t>   </a:t>
            </a:r>
            <a:r>
              <a:rPr lang="es-ES" altLang="en-US" sz="3200" dirty="0">
                <a:solidFill>
                  <a:srgbClr val="002060"/>
                </a:solidFill>
                <a:latin typeface="Century Gothic" pitchFamily="34" charset="0"/>
              </a:rPr>
              <a:t>La asistencia con recursos del Fondo de Reserva se debe solicitar a la </a:t>
            </a:r>
            <a:r>
              <a:rPr lang="es-ES" altLang="en-US" sz="3200" b="1" dirty="0">
                <a:solidFill>
                  <a:srgbClr val="002060"/>
                </a:solidFill>
                <a:latin typeface="Century Gothic" pitchFamily="34" charset="0"/>
              </a:rPr>
              <a:t>oficina de la OIM del país en donde se encuentre el migrante.</a:t>
            </a:r>
            <a:endParaRPr lang="es-ES" altLang="en-US" sz="32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19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0"/>
          <p:cNvSpPr>
            <a:spLocks noChangeArrowheads="1"/>
          </p:cNvSpPr>
          <p:nvPr/>
        </p:nvSpPr>
        <p:spPr bwMode="auto">
          <a:xfrm>
            <a:off x="381000" y="188640"/>
            <a:ext cx="8295456" cy="677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R" altLang="en-US" sz="3600" b="1" dirty="0">
                <a:solidFill>
                  <a:srgbClr val="002060"/>
                </a:solidFill>
                <a:latin typeface="Century Gothic" pitchFamily="34" charset="0"/>
              </a:rPr>
              <a:t>¿ Qué tipo de asistencia se puede financiar con recursos del Fondo de Reserva ?</a:t>
            </a:r>
            <a:endParaRPr lang="es-CR" altLang="en-US" sz="3600" dirty="0">
              <a:solidFill>
                <a:srgbClr val="002060"/>
              </a:solidFill>
              <a:latin typeface="Century Gothic" pitchFamily="34" charset="0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s-CR" altLang="en-US" sz="2000" dirty="0">
                <a:solidFill>
                  <a:srgbClr val="002060"/>
                </a:solidFill>
                <a:latin typeface="Century Gothic" pitchFamily="34" charset="0"/>
              </a:rPr>
              <a:t>1. El costo del </a:t>
            </a:r>
            <a:r>
              <a:rPr lang="es-CR" altLang="en-US" sz="2000" b="1" dirty="0">
                <a:solidFill>
                  <a:srgbClr val="002060"/>
                </a:solidFill>
                <a:latin typeface="Century Gothic" pitchFamily="34" charset="0"/>
              </a:rPr>
              <a:t>transporte</a:t>
            </a:r>
            <a:r>
              <a:rPr lang="es-CR" altLang="en-US" sz="2000" dirty="0">
                <a:solidFill>
                  <a:srgbClr val="002060"/>
                </a:solidFill>
                <a:latin typeface="Century Gothic" pitchFamily="34" charset="0"/>
              </a:rPr>
              <a:t> que se requiera para el retorno del </a:t>
            </a:r>
            <a:r>
              <a:rPr lang="es-CR" altLang="en-US" sz="2000" b="1" dirty="0">
                <a:solidFill>
                  <a:srgbClr val="002060"/>
                </a:solidFill>
                <a:latin typeface="Century Gothic" pitchFamily="34" charset="0"/>
              </a:rPr>
              <a:t>migrante,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2. El costo del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transporte 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de las personas que funjan como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escoltas 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del migrante, en caso de que se requiera.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4. El costo de los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servicios de escolta médica o de asistencia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, en caso de ser necesarios.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5. Ciertos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medicamentos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 que sean necesario administrar durante el retorno del migrante, como insulina.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6. Ciertos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aparatos médicos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 que sean necesarios para el retorno del migrante, como muletas o prótesis.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7. De ser necesarias, las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evaluaciones médicas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 que se requieran para comprobar que el migrante puede retornar,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8. El costo de los </a:t>
            </a:r>
            <a:r>
              <a:rPr lang="es-ES" altLang="en-US" sz="2000" b="1" dirty="0">
                <a:solidFill>
                  <a:srgbClr val="002060"/>
                </a:solidFill>
                <a:latin typeface="Century Gothic" pitchFamily="34" charset="0"/>
              </a:rPr>
              <a:t>documentos</a:t>
            </a:r>
            <a:r>
              <a:rPr lang="es-ES" altLang="en-US" sz="2000" dirty="0">
                <a:solidFill>
                  <a:srgbClr val="002060"/>
                </a:solidFill>
                <a:latin typeface="Century Gothic" pitchFamily="34" charset="0"/>
              </a:rPr>
              <a:t> que sean necesarios para que el migrante pueda efectuar el retorno.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 altLang="en-US" sz="2000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898557"/>
              </p:ext>
            </p:extLst>
          </p:nvPr>
        </p:nvGraphicFramePr>
        <p:xfrm>
          <a:off x="179512" y="116634"/>
          <a:ext cx="8784980" cy="6538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5490"/>
                <a:gridCol w="983282"/>
                <a:gridCol w="998181"/>
                <a:gridCol w="998181"/>
                <a:gridCol w="983282"/>
                <a:gridCol w="983282"/>
                <a:gridCol w="983282"/>
              </a:tblGrid>
              <a:tr h="64256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CR" sz="19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RETORNOS</a:t>
                      </a:r>
                      <a:r>
                        <a:rPr lang="es-CR" sz="19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ASISTIDOS CON FONDO </a:t>
                      </a:r>
                      <a:r>
                        <a:rPr lang="es-CR" sz="19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DE </a:t>
                      </a:r>
                      <a:r>
                        <a:rPr lang="es-CR" sz="1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LA CRM PARA MIGRANTES EN SITUACION DE ALTA VULNERABILIDAD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  <a:tr h="293515"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VULNERABILIDAD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2011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2012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2013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2014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2015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R" sz="1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2016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s-CR" sz="1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Niños, niñas y adolescentes</a:t>
                      </a:r>
                      <a:endParaRPr lang="es-CR" sz="1900" b="0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28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113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15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45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12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7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062415">
                <a:tc>
                  <a:txBody>
                    <a:bodyPr/>
                    <a:lstStyle/>
                    <a:p>
                      <a:pPr algn="l" fontAlgn="b"/>
                      <a:r>
                        <a:rPr lang="es-CR" sz="1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Trata</a:t>
                      </a:r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, violencia familiar, física y psicológica, asaltos y lesiones por </a:t>
                      </a:r>
                      <a:r>
                        <a:rPr lang="es-CR" sz="1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delitos</a:t>
                      </a:r>
                      <a:endParaRPr lang="es-CR" sz="1900" b="0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8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2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16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11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5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</a:t>
                      </a:r>
                      <a:r>
                        <a:rPr lang="es-CR" sz="1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12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959874">
                <a:tc>
                  <a:txBody>
                    <a:bodyPr/>
                    <a:lstStyle/>
                    <a:p>
                      <a:pPr algn="l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Heridos físicos por accidentes (ferroviarios u otros)</a:t>
                      </a:r>
                      <a:endParaRPr lang="es-CR" sz="1900" b="0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7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6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 4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1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Adulto mayor</a:t>
                      </a:r>
                      <a:endParaRPr lang="es-CR" sz="1900" b="0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 2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 2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-  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Enfermedad </a:t>
                      </a:r>
                      <a:endParaRPr lang="es-CR" sz="1900" b="0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 5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 1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7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642560">
                <a:tc>
                  <a:txBody>
                    <a:bodyPr/>
                    <a:lstStyle/>
                    <a:p>
                      <a:pPr algn="l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Discapacidad (física y mental)</a:t>
                      </a:r>
                      <a:endParaRPr lang="es-CR" sz="1900" b="0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4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18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 3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2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s-CR" sz="1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Otros</a:t>
                      </a:r>
                      <a:endParaRPr lang="es-CR" sz="1900" b="0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18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15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  1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16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13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  6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79097">
                <a:tc>
                  <a:txBody>
                    <a:bodyPr/>
                    <a:lstStyle/>
                    <a:p>
                      <a:pPr algn="l" fontAlgn="b"/>
                      <a:r>
                        <a:rPr lang="es-CR" sz="19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Total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69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161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 42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>
                          <a:solidFill>
                            <a:srgbClr val="002060"/>
                          </a:solidFill>
                          <a:effectLst/>
                        </a:rPr>
                        <a:t>              82 </a:t>
                      </a:r>
                      <a:endParaRPr lang="es-CR" sz="1900" b="1" i="0" u="none" strike="noStrike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34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R" sz="19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             </a:t>
                      </a:r>
                      <a:r>
                        <a:rPr lang="es-CR" sz="19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25 </a:t>
                      </a:r>
                      <a:endParaRPr lang="es-CR" sz="19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18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631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Salvador Gutierrez</dc:creator>
  <cp:lastModifiedBy>Salvador Gutiérrez</cp:lastModifiedBy>
  <cp:revision>3</cp:revision>
  <dcterms:created xsi:type="dcterms:W3CDTF">2014-05-13T20:29:18Z</dcterms:created>
  <dcterms:modified xsi:type="dcterms:W3CDTF">2016-09-29T13:43:34Z</dcterms:modified>
</cp:coreProperties>
</file>