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3" r:id="rId1"/>
  </p:sldMasterIdLst>
  <p:notesMasterIdLst>
    <p:notesMasterId r:id="rId40"/>
  </p:notesMasterIdLst>
  <p:sldIdLst>
    <p:sldId id="256" r:id="rId2"/>
    <p:sldId id="343" r:id="rId3"/>
    <p:sldId id="347" r:id="rId4"/>
    <p:sldId id="355" r:id="rId5"/>
    <p:sldId id="354" r:id="rId6"/>
    <p:sldId id="414" r:id="rId7"/>
    <p:sldId id="358" r:id="rId8"/>
    <p:sldId id="357" r:id="rId9"/>
    <p:sldId id="401" r:id="rId10"/>
    <p:sldId id="413" r:id="rId11"/>
    <p:sldId id="362" r:id="rId12"/>
    <p:sldId id="363" r:id="rId13"/>
    <p:sldId id="367" r:id="rId14"/>
    <p:sldId id="411" r:id="rId15"/>
    <p:sldId id="371" r:id="rId16"/>
    <p:sldId id="408" r:id="rId17"/>
    <p:sldId id="377" r:id="rId18"/>
    <p:sldId id="380" r:id="rId19"/>
    <p:sldId id="385" r:id="rId20"/>
    <p:sldId id="364" r:id="rId21"/>
    <p:sldId id="366" r:id="rId22"/>
    <p:sldId id="383" r:id="rId23"/>
    <p:sldId id="389" r:id="rId24"/>
    <p:sldId id="396" r:id="rId25"/>
    <p:sldId id="410" r:id="rId26"/>
    <p:sldId id="406" r:id="rId27"/>
    <p:sldId id="405" r:id="rId28"/>
    <p:sldId id="407" r:id="rId29"/>
    <p:sldId id="318" r:id="rId30"/>
    <p:sldId id="322" r:id="rId31"/>
    <p:sldId id="327" r:id="rId32"/>
    <p:sldId id="321" r:id="rId33"/>
    <p:sldId id="409" r:id="rId34"/>
    <p:sldId id="402" r:id="rId35"/>
    <p:sldId id="404" r:id="rId36"/>
    <p:sldId id="412" r:id="rId37"/>
    <p:sldId id="399" r:id="rId38"/>
    <p:sldId id="263"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81D7E"/>
    <a:srgbClr val="006A71"/>
    <a:srgbClr val="8D8B00"/>
    <a:srgbClr val="8B3102"/>
    <a:srgbClr val="D9531E"/>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0097" autoAdjust="0"/>
  </p:normalViewPr>
  <p:slideViewPr>
    <p:cSldViewPr snapToGrid="0">
      <p:cViewPr>
        <p:scale>
          <a:sx n="125" d="100"/>
          <a:sy n="125" d="100"/>
        </p:scale>
        <p:origin x="-424" y="-128"/>
      </p:cViewPr>
      <p:guideLst>
        <p:guide orient="horz" pos="2160"/>
        <p:guide pos="3840"/>
      </p:guideLst>
    </p:cSldViewPr>
  </p:slideViewPr>
  <p:outlineViewPr>
    <p:cViewPr>
      <p:scale>
        <a:sx n="33" d="100"/>
        <a:sy n="33" d="100"/>
      </p:scale>
      <p:origin x="0" y="1698"/>
    </p:cViewPr>
  </p:outlineViewPr>
  <p:notesTextViewPr>
    <p:cViewPr>
      <p:scale>
        <a:sx n="3" d="2"/>
        <a:sy n="3" d="2"/>
      </p:scale>
      <p:origin x="0" y="0"/>
    </p:cViewPr>
  </p:notesTextViewPr>
  <p:sorterViewPr>
    <p:cViewPr varScale="1">
      <p:scale>
        <a:sx n="100" d="100"/>
        <a:sy n="100" d="100"/>
      </p:scale>
      <p:origin x="0" y="-27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4" Type="http://schemas.microsoft.com/office/2011/relationships/chartStyle" Target="style1.xml"/><Relationship Id="rId1" Type="http://schemas.openxmlformats.org/officeDocument/2006/relationships/package" Target="../embeddings/Hoja_de_c_lculo_de_Microsoft_Excel2.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5.xlsx"/><Relationship Id="rId2" Type="http://schemas.microsoft.com/office/2011/relationships/chartColorStyle" Target="colors2.xml"/><Relationship Id="rId3"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EEUU: TB en extranjeros &lt;1 año después de la llegada</c:v>
                </c:pt>
              </c:strCache>
            </c:strRef>
          </c:tx>
          <c:spPr>
            <a:ln w="50800" cap="rnd">
              <a:solidFill>
                <a:srgbClr val="FFC000"/>
              </a:solidFill>
              <a:round/>
            </a:ln>
            <a:effectLst/>
          </c:spPr>
          <c:marker>
            <c:symbol val="none"/>
          </c:marker>
          <c:cat>
            <c:numRef>
              <c:f>Sheet1!$A$2:$A$12</c:f>
              <c:numCache>
                <c:formatCode>General</c:formatCode>
                <c:ptCount val="11"/>
                <c:pt idx="0">
                  <c:v>2002.0</c:v>
                </c:pt>
                <c:pt idx="1">
                  <c:v>2003.0</c:v>
                </c:pt>
                <c:pt idx="2">
                  <c:v>2004.0</c:v>
                </c:pt>
                <c:pt idx="3">
                  <c:v>2005.0</c:v>
                </c:pt>
                <c:pt idx="4">
                  <c:v>2006.0</c:v>
                </c:pt>
                <c:pt idx="5">
                  <c:v>2007.0</c:v>
                </c:pt>
                <c:pt idx="6">
                  <c:v>2008.0</c:v>
                </c:pt>
                <c:pt idx="7">
                  <c:v>2009.0</c:v>
                </c:pt>
                <c:pt idx="8">
                  <c:v>2010.0</c:v>
                </c:pt>
                <c:pt idx="9">
                  <c:v>2011.0</c:v>
                </c:pt>
                <c:pt idx="10">
                  <c:v>2012.0</c:v>
                </c:pt>
              </c:numCache>
            </c:numRef>
          </c:cat>
          <c:val>
            <c:numRef>
              <c:f>Sheet1!$B$2:$B$12</c:f>
              <c:numCache>
                <c:formatCode>General</c:formatCode>
                <c:ptCount val="11"/>
                <c:pt idx="0">
                  <c:v>1482.0</c:v>
                </c:pt>
                <c:pt idx="1">
                  <c:v>1424.0</c:v>
                </c:pt>
                <c:pt idx="2">
                  <c:v>1626.0</c:v>
                </c:pt>
                <c:pt idx="3">
                  <c:v>1465.0</c:v>
                </c:pt>
                <c:pt idx="4">
                  <c:v>1521.0</c:v>
                </c:pt>
                <c:pt idx="5">
                  <c:v>1511.0</c:v>
                </c:pt>
                <c:pt idx="6">
                  <c:v>1326.0</c:v>
                </c:pt>
                <c:pt idx="7">
                  <c:v>1012.0</c:v>
                </c:pt>
                <c:pt idx="8">
                  <c:v>1079.0</c:v>
                </c:pt>
                <c:pt idx="9">
                  <c:v>925.0</c:v>
                </c:pt>
                <c:pt idx="10">
                  <c:v>940.0</c:v>
                </c:pt>
              </c:numCache>
            </c:numRef>
          </c:val>
          <c:smooth val="0"/>
        </c:ser>
        <c:ser>
          <c:idx val="1"/>
          <c:order val="1"/>
          <c:tx>
            <c:strRef>
              <c:f>Sheet1!$C$1</c:f>
              <c:strCache>
                <c:ptCount val="1"/>
                <c:pt idx="0">
                  <c:v>Extranjero: Frotis(-) / cultivo(+) TB </c:v>
                </c:pt>
              </c:strCache>
            </c:strRef>
          </c:tx>
          <c:spPr>
            <a:ln w="50800" cap="rnd">
              <a:solidFill>
                <a:schemeClr val="accent2"/>
              </a:solidFill>
              <a:round/>
            </a:ln>
            <a:effectLst/>
          </c:spPr>
          <c:marker>
            <c:symbol val="none"/>
          </c:marker>
          <c:cat>
            <c:numRef>
              <c:f>Sheet1!$A$2:$A$12</c:f>
              <c:numCache>
                <c:formatCode>General</c:formatCode>
                <c:ptCount val="11"/>
                <c:pt idx="0">
                  <c:v>2002.0</c:v>
                </c:pt>
                <c:pt idx="1">
                  <c:v>2003.0</c:v>
                </c:pt>
                <c:pt idx="2">
                  <c:v>2004.0</c:v>
                </c:pt>
                <c:pt idx="3">
                  <c:v>2005.0</c:v>
                </c:pt>
                <c:pt idx="4">
                  <c:v>2006.0</c:v>
                </c:pt>
                <c:pt idx="5">
                  <c:v>2007.0</c:v>
                </c:pt>
                <c:pt idx="6">
                  <c:v>2008.0</c:v>
                </c:pt>
                <c:pt idx="7">
                  <c:v>2009.0</c:v>
                </c:pt>
                <c:pt idx="8">
                  <c:v>2010.0</c:v>
                </c:pt>
                <c:pt idx="9">
                  <c:v>2011.0</c:v>
                </c:pt>
                <c:pt idx="10">
                  <c:v>2012.0</c:v>
                </c:pt>
              </c:numCache>
            </c:numRef>
          </c:cat>
          <c:val>
            <c:numRef>
              <c:f>Sheet1!$C$2:$C$12</c:f>
              <c:numCache>
                <c:formatCode>General</c:formatCode>
                <c:ptCount val="11"/>
                <c:pt idx="5">
                  <c:v>4.0</c:v>
                </c:pt>
                <c:pt idx="6">
                  <c:v>178.0</c:v>
                </c:pt>
                <c:pt idx="7">
                  <c:v>402.0</c:v>
                </c:pt>
                <c:pt idx="8">
                  <c:v>462.0</c:v>
                </c:pt>
                <c:pt idx="9">
                  <c:v>520.0</c:v>
                </c:pt>
                <c:pt idx="10">
                  <c:v>629.0</c:v>
                </c:pt>
              </c:numCache>
            </c:numRef>
          </c:val>
          <c:smooth val="0"/>
        </c:ser>
        <c:ser>
          <c:idx val="2"/>
          <c:order val="2"/>
          <c:tx>
            <c:strRef>
              <c:f>Sheet1!$D$1</c:f>
              <c:strCache>
                <c:ptCount val="1"/>
                <c:pt idx="0">
                  <c:v>Baseline (mean TB cases 2002-2006)</c:v>
                </c:pt>
              </c:strCache>
            </c:strRef>
          </c:tx>
          <c:spPr>
            <a:ln w="28575" cap="rnd">
              <a:solidFill>
                <a:schemeClr val="tx2"/>
              </a:solidFill>
              <a:prstDash val="dash"/>
              <a:round/>
            </a:ln>
            <a:effectLst/>
          </c:spPr>
          <c:marker>
            <c:symbol val="none"/>
          </c:marker>
          <c:cat>
            <c:numRef>
              <c:f>Sheet1!$A$2:$A$12</c:f>
              <c:numCache>
                <c:formatCode>General</c:formatCode>
                <c:ptCount val="11"/>
                <c:pt idx="0">
                  <c:v>2002.0</c:v>
                </c:pt>
                <c:pt idx="1">
                  <c:v>2003.0</c:v>
                </c:pt>
                <c:pt idx="2">
                  <c:v>2004.0</c:v>
                </c:pt>
                <c:pt idx="3">
                  <c:v>2005.0</c:v>
                </c:pt>
                <c:pt idx="4">
                  <c:v>2006.0</c:v>
                </c:pt>
                <c:pt idx="5">
                  <c:v>2007.0</c:v>
                </c:pt>
                <c:pt idx="6">
                  <c:v>2008.0</c:v>
                </c:pt>
                <c:pt idx="7">
                  <c:v>2009.0</c:v>
                </c:pt>
                <c:pt idx="8">
                  <c:v>2010.0</c:v>
                </c:pt>
                <c:pt idx="9">
                  <c:v>2011.0</c:v>
                </c:pt>
                <c:pt idx="10">
                  <c:v>2012.0</c:v>
                </c:pt>
              </c:numCache>
            </c:numRef>
          </c:cat>
          <c:val>
            <c:numRef>
              <c:f>Sheet1!$D$2:$D$12</c:f>
              <c:numCache>
                <c:formatCode>General</c:formatCode>
                <c:ptCount val="11"/>
                <c:pt idx="0">
                  <c:v>1504.0</c:v>
                </c:pt>
                <c:pt idx="1">
                  <c:v>1504.0</c:v>
                </c:pt>
                <c:pt idx="2">
                  <c:v>1504.0</c:v>
                </c:pt>
                <c:pt idx="3">
                  <c:v>1504.0</c:v>
                </c:pt>
                <c:pt idx="4">
                  <c:v>1504.0</c:v>
                </c:pt>
                <c:pt idx="5">
                  <c:v>1504.0</c:v>
                </c:pt>
                <c:pt idx="6">
                  <c:v>1504.0</c:v>
                </c:pt>
                <c:pt idx="7">
                  <c:v>1504.0</c:v>
                </c:pt>
                <c:pt idx="8">
                  <c:v>1504.0</c:v>
                </c:pt>
                <c:pt idx="9">
                  <c:v>1504.0</c:v>
                </c:pt>
                <c:pt idx="10">
                  <c:v>1504.0</c:v>
                </c:pt>
              </c:numCache>
            </c:numRef>
          </c:val>
          <c:smooth val="0"/>
        </c:ser>
        <c:dLbls>
          <c:showLegendKey val="0"/>
          <c:showVal val="0"/>
          <c:showCatName val="0"/>
          <c:showSerName val="0"/>
          <c:showPercent val="0"/>
          <c:showBubbleSize val="0"/>
        </c:dLbls>
        <c:marker val="1"/>
        <c:smooth val="0"/>
        <c:axId val="2142090376"/>
        <c:axId val="2142093960"/>
      </c:lineChart>
      <c:catAx>
        <c:axId val="21420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1" i="0" u="none" strike="noStrike" kern="1200" baseline="0">
                <a:solidFill>
                  <a:schemeClr val="bg2"/>
                </a:solidFill>
                <a:latin typeface="+mn-lt"/>
                <a:ea typeface="+mn-ea"/>
                <a:cs typeface="+mn-cs"/>
              </a:defRPr>
            </a:pPr>
            <a:endParaRPr lang="es-ES"/>
          </a:p>
        </c:txPr>
        <c:crossAx val="2142093960"/>
        <c:crosses val="autoZero"/>
        <c:auto val="1"/>
        <c:lblAlgn val="ctr"/>
        <c:lblOffset val="100"/>
        <c:noMultiLvlLbl val="0"/>
      </c:catAx>
      <c:valAx>
        <c:axId val="2142093960"/>
        <c:scaling>
          <c:orientation val="minMax"/>
          <c:max val="2000.0"/>
        </c:scaling>
        <c:delete val="0"/>
        <c:axPos val="l"/>
        <c:title>
          <c:tx>
            <c:rich>
              <a:bodyPr rot="-5400000" spcFirstLastPara="1" vertOverflow="ellipsis" vert="horz" wrap="square" anchor="ctr" anchorCtr="1"/>
              <a:lstStyle/>
              <a:p>
                <a:pPr>
                  <a:defRPr lang="es-ES_tradnl" sz="1800" b="0" i="0" u="none" strike="noStrike" kern="1200" baseline="0" noProof="0">
                    <a:solidFill>
                      <a:schemeClr val="bg2"/>
                    </a:solidFill>
                    <a:latin typeface="+mn-lt"/>
                    <a:ea typeface="+mn-ea"/>
                    <a:cs typeface="+mn-cs"/>
                  </a:defRPr>
                </a:pPr>
                <a:r>
                  <a:rPr lang="es-ES_tradnl" sz="1800" noProof="0" dirty="0" smtClean="0"/>
                  <a:t>N</a:t>
                </a:r>
                <a:r>
                  <a:rPr lang="es-ES_tradnl" sz="1800" noProof="0" dirty="0" smtClean="0"/>
                  <a:t>úmero de caso</a:t>
                </a:r>
                <a:r>
                  <a:rPr lang="es-ES_tradnl" sz="1800" noProof="0" dirty="0" smtClean="0"/>
                  <a:t>s</a:t>
                </a:r>
                <a:endParaRPr lang="es-ES_tradnl" sz="1800" noProof="0" dirty="0"/>
              </a:p>
            </c:rich>
          </c:tx>
          <c:layout/>
          <c:overlay val="0"/>
          <c:spPr>
            <a:noFill/>
            <a:ln>
              <a:noFill/>
            </a:ln>
            <a:effectLst/>
          </c:spPr>
        </c:title>
        <c:numFmt formatCode="General" sourceLinked="1"/>
        <c:majorTickMark val="out"/>
        <c:minorTickMark val="none"/>
        <c:tickLblPos val="nextTo"/>
        <c:spPr>
          <a:noFill/>
          <a:ln>
            <a:solidFill>
              <a:schemeClr val="tx2">
                <a:lumMod val="75000"/>
              </a:schemeClr>
            </a:solidFill>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s-ES"/>
          </a:p>
        </c:txPr>
        <c:crossAx val="2142090376"/>
        <c:crosses val="autoZero"/>
        <c:crossBetween val="between"/>
        <c:majorUnit val="400.0"/>
      </c:valAx>
      <c:spPr>
        <a:noFill/>
        <a:ln>
          <a:noFill/>
        </a:ln>
        <a:effectLst/>
      </c:spPr>
    </c:plotArea>
    <c:legend>
      <c:legendPos val="l"/>
      <c:legendEntry>
        <c:idx val="2"/>
        <c:delete val="1"/>
      </c:legendEntry>
      <c:layout>
        <c:manualLayout>
          <c:xMode val="edge"/>
          <c:yMode val="edge"/>
          <c:x val="0.137826065011104"/>
          <c:y val="0.447643513834514"/>
          <c:w val="0.483919089440743"/>
          <c:h val="0.183984955791141"/>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s-ES"/>
        </a:p>
      </c:txPr>
    </c:legend>
    <c:plotVisOnly val="1"/>
    <c:dispBlanksAs val="gap"/>
    <c:showDLblsOverMax val="0"/>
  </c:chart>
  <c:spPr>
    <a:noFill/>
    <a:ln>
      <a:noFill/>
    </a:ln>
    <a:effectLst/>
  </c:spPr>
  <c:txPr>
    <a:bodyPr/>
    <a:lstStyle/>
    <a:p>
      <a:pPr>
        <a:defRPr>
          <a:solidFill>
            <a:schemeClr val="bg2"/>
          </a:solidFill>
        </a:defRPr>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_tradnl" noProof="0">
                <a:solidFill>
                  <a:schemeClr val="bg1"/>
                </a:solidFill>
              </a:defRPr>
            </a:pPr>
            <a:r>
              <a:rPr lang="es-ES_tradnl" noProof="0" dirty="0" smtClean="0">
                <a:solidFill>
                  <a:schemeClr val="bg1"/>
                </a:solidFill>
              </a:rPr>
              <a:t>N</a:t>
            </a:r>
            <a:r>
              <a:rPr lang="es-ES_tradnl" noProof="0" dirty="0" smtClean="0">
                <a:solidFill>
                  <a:schemeClr val="bg1"/>
                </a:solidFill>
              </a:rPr>
              <a:t>úmero de años de vida descontados con infecciones parasitarias</a:t>
            </a:r>
            <a:endParaRPr lang="es-ES_tradnl" noProof="0" dirty="0">
              <a:solidFill>
                <a:schemeClr val="bg1"/>
              </a:solidFill>
            </a:endParaRPr>
          </a:p>
        </c:rich>
      </c:tx>
      <c:layout/>
      <c:overlay val="0"/>
    </c:title>
    <c:autoTitleDeleted val="0"/>
    <c:plotArea>
      <c:layout/>
      <c:barChart>
        <c:barDir val="col"/>
        <c:grouping val="clustered"/>
        <c:varyColors val="0"/>
        <c:ser>
          <c:idx val="0"/>
          <c:order val="0"/>
          <c:tx>
            <c:strRef>
              <c:f>'Calc sheet'!$C$212</c:f>
              <c:strCache>
                <c:ptCount val="1"/>
                <c:pt idx="0">
                  <c:v>Infecciones parasitarias</c:v>
                </c:pt>
              </c:strCache>
            </c:strRef>
          </c:tx>
          <c:spPr>
            <a:solidFill>
              <a:srgbClr val="FFFF00"/>
            </a:solidFill>
          </c:spPr>
          <c:invertIfNegative val="0"/>
          <c:cat>
            <c:strRef>
              <c:f>'Calc sheet'!$A$213:$A$215</c:f>
              <c:strCache>
                <c:ptCount val="3"/>
                <c:pt idx="0">
                  <c:v>Sin programa</c:v>
                </c:pt>
                <c:pt idx="1">
                  <c:v>Prueba y tratamiento domésticos</c:v>
                </c:pt>
                <c:pt idx="2">
                  <c:v>MDA en el extranjero</c:v>
                </c:pt>
              </c:strCache>
            </c:strRef>
          </c:cat>
          <c:val>
            <c:numRef>
              <c:f>'Calc sheet'!$C$213:$C$215</c:f>
              <c:numCache>
                <c:formatCode>#,##0</c:formatCode>
                <c:ptCount val="3"/>
                <c:pt idx="0">
                  <c:v>142655.0</c:v>
                </c:pt>
                <c:pt idx="1">
                  <c:v>39334.0</c:v>
                </c:pt>
                <c:pt idx="2">
                  <c:v>28254.0</c:v>
                </c:pt>
              </c:numCache>
            </c:numRef>
          </c:val>
        </c:ser>
        <c:dLbls>
          <c:showLegendKey val="0"/>
          <c:showVal val="0"/>
          <c:showCatName val="0"/>
          <c:showSerName val="0"/>
          <c:showPercent val="0"/>
          <c:showBubbleSize val="0"/>
        </c:dLbls>
        <c:gapWidth val="150"/>
        <c:axId val="2066466328"/>
        <c:axId val="2066469528"/>
      </c:barChart>
      <c:catAx>
        <c:axId val="2066466328"/>
        <c:scaling>
          <c:orientation val="minMax"/>
        </c:scaling>
        <c:delete val="0"/>
        <c:axPos val="b"/>
        <c:numFmt formatCode="General" sourceLinked="0"/>
        <c:majorTickMark val="out"/>
        <c:minorTickMark val="none"/>
        <c:tickLblPos val="nextTo"/>
        <c:txPr>
          <a:bodyPr/>
          <a:lstStyle/>
          <a:p>
            <a:pPr>
              <a:defRPr>
                <a:solidFill>
                  <a:schemeClr val="bg1"/>
                </a:solidFill>
              </a:defRPr>
            </a:pPr>
            <a:endParaRPr lang="es-ES"/>
          </a:p>
        </c:txPr>
        <c:crossAx val="2066469528"/>
        <c:crosses val="autoZero"/>
        <c:auto val="1"/>
        <c:lblAlgn val="ctr"/>
        <c:lblOffset val="100"/>
        <c:noMultiLvlLbl val="0"/>
      </c:catAx>
      <c:valAx>
        <c:axId val="2066469528"/>
        <c:scaling>
          <c:orientation val="minMax"/>
        </c:scaling>
        <c:delete val="0"/>
        <c:axPos val="l"/>
        <c:majorGridlines/>
        <c:numFmt formatCode="#,##0" sourceLinked="1"/>
        <c:majorTickMark val="out"/>
        <c:minorTickMark val="none"/>
        <c:tickLblPos val="nextTo"/>
        <c:txPr>
          <a:bodyPr/>
          <a:lstStyle/>
          <a:p>
            <a:pPr>
              <a:defRPr>
                <a:solidFill>
                  <a:schemeClr val="bg1"/>
                </a:solidFill>
              </a:defRPr>
            </a:pPr>
            <a:endParaRPr lang="es-ES"/>
          </a:p>
        </c:txPr>
        <c:crossAx val="2066466328"/>
        <c:crosses val="autoZero"/>
        <c:crossBetween val="between"/>
      </c:valAx>
    </c:plotArea>
    <c:plotVisOnly val="1"/>
    <c:dispBlanksAs val="gap"/>
    <c:showDLblsOverMax val="0"/>
  </c:chart>
  <c:spPr>
    <a:solidFill>
      <a:srgbClr val="000066"/>
    </a:solidFill>
  </c:spPr>
  <c:txPr>
    <a:bodyPr/>
    <a:lstStyle/>
    <a:p>
      <a:pPr>
        <a:defRPr sz="14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_tradnl" noProof="0">
                <a:solidFill>
                  <a:schemeClr val="bg1"/>
                </a:solidFill>
              </a:defRPr>
            </a:pPr>
            <a:r>
              <a:rPr lang="es-ES_tradnl" noProof="0" dirty="0" smtClean="0">
                <a:solidFill>
                  <a:schemeClr val="bg1"/>
                </a:solidFill>
              </a:rPr>
              <a:t>Costo total (programa y enfermedad)</a:t>
            </a:r>
            <a:r>
              <a:rPr lang="es-ES_tradnl" noProof="0" dirty="0">
                <a:solidFill>
                  <a:schemeClr val="bg1"/>
                </a:solidFill>
              </a:rPr>
              <a:t>, </a:t>
            </a:r>
            <a:r>
              <a:rPr lang="es-ES_tradnl" noProof="0" dirty="0" smtClean="0">
                <a:solidFill>
                  <a:schemeClr val="bg1"/>
                </a:solidFill>
              </a:rPr>
              <a:t>US$2013</a:t>
            </a:r>
            <a:r>
              <a:rPr lang="es-ES_tradnl" baseline="0" noProof="0" dirty="0" smtClean="0">
                <a:solidFill>
                  <a:schemeClr val="bg1"/>
                </a:solidFill>
              </a:rPr>
              <a:t> </a:t>
            </a:r>
            <a:r>
              <a:rPr lang="es-ES_tradnl" noProof="0" dirty="0" smtClean="0">
                <a:solidFill>
                  <a:schemeClr val="bg1"/>
                </a:solidFill>
              </a:rPr>
              <a:t>millones</a:t>
            </a:r>
            <a:endParaRPr lang="es-ES_tradnl" noProof="0" dirty="0">
              <a:solidFill>
                <a:schemeClr val="bg1"/>
              </a:solidFill>
            </a:endParaRPr>
          </a:p>
        </c:rich>
      </c:tx>
      <c:layout>
        <c:manualLayout>
          <c:xMode val="edge"/>
          <c:yMode val="edge"/>
          <c:x val="0.150972100709634"/>
          <c:y val="0.0277777777777778"/>
        </c:manualLayout>
      </c:layout>
      <c:overlay val="0"/>
    </c:title>
    <c:autoTitleDeleted val="0"/>
    <c:plotArea>
      <c:layout/>
      <c:barChart>
        <c:barDir val="col"/>
        <c:grouping val="clustered"/>
        <c:varyColors val="0"/>
        <c:ser>
          <c:idx val="0"/>
          <c:order val="0"/>
          <c:tx>
            <c:strRef>
              <c:f>'Calc sheet'!$B$212</c:f>
              <c:strCache>
                <c:ptCount val="1"/>
                <c:pt idx="0">
                  <c:v>Costo total (programa y enfermedad)</c:v>
                </c:pt>
              </c:strCache>
            </c:strRef>
          </c:tx>
          <c:spPr>
            <a:solidFill>
              <a:srgbClr val="FFFF00"/>
            </a:solidFill>
          </c:spPr>
          <c:invertIfNegative val="0"/>
          <c:cat>
            <c:strRef>
              <c:f>'Calc sheet'!$A$214:$A$215</c:f>
              <c:strCache>
                <c:ptCount val="2"/>
                <c:pt idx="0">
                  <c:v>Prueba y tratamiento domésticos</c:v>
                </c:pt>
                <c:pt idx="1">
                  <c:v>MDA en el extranjero</c:v>
                </c:pt>
              </c:strCache>
            </c:strRef>
          </c:cat>
          <c:val>
            <c:numRef>
              <c:f>'Calc sheet'!$B$214:$B$215</c:f>
              <c:numCache>
                <c:formatCode>_("$"* #,##0_);_("$"* \(#,##0\);_("$"* "-"??_);_(@_)</c:formatCode>
                <c:ptCount val="2"/>
                <c:pt idx="0">
                  <c:v>3.812074E6</c:v>
                </c:pt>
                <c:pt idx="1">
                  <c:v>418824.0</c:v>
                </c:pt>
              </c:numCache>
            </c:numRef>
          </c:val>
        </c:ser>
        <c:dLbls>
          <c:showLegendKey val="0"/>
          <c:showVal val="0"/>
          <c:showCatName val="0"/>
          <c:showSerName val="0"/>
          <c:showPercent val="0"/>
          <c:showBubbleSize val="0"/>
        </c:dLbls>
        <c:gapWidth val="150"/>
        <c:axId val="2142184120"/>
        <c:axId val="2142187368"/>
      </c:barChart>
      <c:catAx>
        <c:axId val="2142184120"/>
        <c:scaling>
          <c:orientation val="minMax"/>
        </c:scaling>
        <c:delete val="0"/>
        <c:axPos val="b"/>
        <c:numFmt formatCode="General" sourceLinked="0"/>
        <c:majorTickMark val="out"/>
        <c:minorTickMark val="none"/>
        <c:tickLblPos val="nextTo"/>
        <c:txPr>
          <a:bodyPr/>
          <a:lstStyle/>
          <a:p>
            <a:pPr>
              <a:defRPr>
                <a:solidFill>
                  <a:schemeClr val="bg1"/>
                </a:solidFill>
              </a:defRPr>
            </a:pPr>
            <a:endParaRPr lang="es-ES"/>
          </a:p>
        </c:txPr>
        <c:crossAx val="2142187368"/>
        <c:crosses val="autoZero"/>
        <c:auto val="1"/>
        <c:lblAlgn val="ctr"/>
        <c:lblOffset val="100"/>
        <c:noMultiLvlLbl val="0"/>
      </c:catAx>
      <c:valAx>
        <c:axId val="2142187368"/>
        <c:scaling>
          <c:orientation val="minMax"/>
        </c:scaling>
        <c:delete val="0"/>
        <c:axPos val="l"/>
        <c:majorGridlines/>
        <c:numFmt formatCode="#,##0.0" sourceLinked="0"/>
        <c:majorTickMark val="out"/>
        <c:minorTickMark val="none"/>
        <c:tickLblPos val="nextTo"/>
        <c:txPr>
          <a:bodyPr/>
          <a:lstStyle/>
          <a:p>
            <a:pPr>
              <a:defRPr>
                <a:solidFill>
                  <a:schemeClr val="bg1"/>
                </a:solidFill>
              </a:defRPr>
            </a:pPr>
            <a:endParaRPr lang="es-ES"/>
          </a:p>
        </c:txPr>
        <c:crossAx val="2142184120"/>
        <c:crosses val="autoZero"/>
        <c:crossBetween val="between"/>
        <c:dispUnits>
          <c:builtInUnit val="millions"/>
        </c:dispUnits>
      </c:valAx>
    </c:plotArea>
    <c:plotVisOnly val="1"/>
    <c:dispBlanksAs val="gap"/>
    <c:showDLblsOverMax val="0"/>
  </c:chart>
  <c:spPr>
    <a:solidFill>
      <a:srgbClr val="000066"/>
    </a:solidFill>
  </c:spPr>
  <c:txPr>
    <a:bodyPr/>
    <a:lstStyle/>
    <a:p>
      <a:pPr>
        <a:defRPr sz="14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Tipo de usuario</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solidFill>
                    <a:latin typeface="+mn-lt"/>
                    <a:ea typeface="+mn-ea"/>
                    <a:cs typeface="+mn-cs"/>
                  </a:defRPr>
                </a:pPr>
                <a:endParaRPr lang="es-E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Control de TB</c:v>
                </c:pt>
                <c:pt idx="1">
                  <c:v>Coord. Sal. Ref./TB</c:v>
                </c:pt>
                <c:pt idx="2">
                  <c:v>Coord. Sal. Ref.</c:v>
                </c:pt>
                <c:pt idx="3">
                  <c:v>Usuarios de clínicas</c:v>
                </c:pt>
              </c:strCache>
            </c:strRef>
          </c:cat>
          <c:val>
            <c:numRef>
              <c:f>Sheet1!$B$2:$B$5</c:f>
              <c:numCache>
                <c:formatCode>General</c:formatCode>
                <c:ptCount val="4"/>
                <c:pt idx="0">
                  <c:v>237.0</c:v>
                </c:pt>
                <c:pt idx="1">
                  <c:v>307.0</c:v>
                </c:pt>
                <c:pt idx="2">
                  <c:v>172.0</c:v>
                </c:pt>
                <c:pt idx="3">
                  <c:v>161.0</c:v>
                </c:pt>
              </c:numCache>
            </c:numRef>
          </c:val>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0.55346</cdr:x>
      <cdr:y>0</cdr:y>
    </cdr:from>
    <cdr:to>
      <cdr:x>1</cdr:x>
      <cdr:y>0.12862</cdr:y>
    </cdr:to>
    <cdr:sp macro="" textlink="">
      <cdr:nvSpPr>
        <cdr:cNvPr id="3" name="TextBox 1"/>
        <cdr:cNvSpPr txBox="1"/>
      </cdr:nvSpPr>
      <cdr:spPr>
        <a:xfrm xmlns:a="http://schemas.openxmlformats.org/drawingml/2006/main">
          <a:off x="4386060" y="0"/>
          <a:ext cx="3538740" cy="5847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_tradnl" sz="1600" noProof="0" dirty="0" smtClean="0">
              <a:solidFill>
                <a:schemeClr val="bg2"/>
              </a:solidFill>
            </a:rPr>
            <a:t>Algoritmo basado en cultivos</a:t>
          </a:r>
        </a:p>
        <a:p xmlns:a="http://schemas.openxmlformats.org/drawingml/2006/main">
          <a:pPr algn="ctr"/>
          <a:r>
            <a:rPr lang="es-ES_tradnl" sz="1600" noProof="0" dirty="0" smtClean="0">
              <a:solidFill>
                <a:schemeClr val="bg2"/>
              </a:solidFill>
            </a:rPr>
            <a:t>2007-2012 (fase de implementaci</a:t>
          </a:r>
          <a:r>
            <a:rPr lang="es-ES_tradnl" sz="1600" noProof="0" dirty="0" smtClean="0">
              <a:solidFill>
                <a:schemeClr val="bg2"/>
              </a:solidFill>
            </a:rPr>
            <a:t>ón</a:t>
          </a:r>
          <a:r>
            <a:rPr lang="es-ES_tradnl" sz="1600" noProof="0" dirty="0" smtClean="0">
              <a:solidFill>
                <a:schemeClr val="bg2"/>
              </a:solidFill>
            </a:rPr>
            <a:t>)</a:t>
          </a:r>
          <a:endParaRPr lang="es-ES_tradnl" sz="1600" noProof="0" dirty="0">
            <a:solidFill>
              <a:schemeClr val="bg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9D8F3C2-1545-407C-9696-9FBD8A87D061}" type="datetimeFigureOut">
              <a:rPr lang="en-US" smtClean="0"/>
              <a:pPr/>
              <a:t>9/28/16</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E82054C-5FFB-4925-88B8-34BFE44764D6}" type="slidenum">
              <a:rPr lang="en-US" smtClean="0"/>
              <a:pPr/>
              <a:t>‹Nr.›</a:t>
            </a:fld>
            <a:endParaRPr lang="en-US" dirty="0"/>
          </a:p>
        </p:txBody>
      </p:sp>
    </p:spTree>
    <p:extLst>
      <p:ext uri="{BB962C8B-B14F-4D97-AF65-F5344CB8AC3E}">
        <p14:creationId xmlns:p14="http://schemas.microsoft.com/office/powerpoint/2010/main" val="335208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dirty="0"/>
          </a:p>
        </p:txBody>
      </p:sp>
    </p:spTree>
    <p:extLst>
      <p:ext uri="{BB962C8B-B14F-4D97-AF65-F5344CB8AC3E}">
        <p14:creationId xmlns:p14="http://schemas.microsoft.com/office/powerpoint/2010/main" val="298172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403248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9C76F-572A-41EB-8C3E-7B0F53571053}" type="slidenum">
              <a:rPr lang="en-US"/>
              <a:pPr/>
              <a:t>17</a:t>
            </a:fld>
            <a:endParaRPr lang="en-US" dirty="0"/>
          </a:p>
        </p:txBody>
      </p:sp>
      <p:sp>
        <p:nvSpPr>
          <p:cNvPr id="327682" name="Rectangle 2"/>
          <p:cNvSpPr>
            <a:spLocks noGrp="1" noRot="1" noChangeAspect="1" noChangeArrowheads="1" noTextEdit="1"/>
          </p:cNvSpPr>
          <p:nvPr>
            <p:ph type="sldImg"/>
          </p:nvPr>
        </p:nvSpPr>
        <p:spPr>
          <a:xfrm>
            <a:off x="457200" y="720725"/>
            <a:ext cx="6400800" cy="3600450"/>
          </a:xfrm>
          <a:ln/>
        </p:spPr>
      </p:sp>
      <p:sp>
        <p:nvSpPr>
          <p:cNvPr id="3276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36526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898111">
              <a:defRPr/>
            </a:pPr>
            <a:r>
              <a:rPr lang="en-US" dirty="0" smtClean="0"/>
              <a:t>This slide shows</a:t>
            </a:r>
            <a:r>
              <a:rPr lang="en-US" baseline="0" dirty="0" smtClean="0"/>
              <a:t> a series of figures to demonstrate the difference in costs and health outcomes for overseas presumptive treatment vs. domestic screen and treat. </a:t>
            </a:r>
          </a:p>
          <a:p>
            <a:pPr defTabSz="898111">
              <a:defRPr/>
            </a:pPr>
            <a:endParaRPr lang="en-US" baseline="0" dirty="0" smtClean="0"/>
          </a:p>
          <a:p>
            <a:pPr marL="171450" indent="-171450" defTabSz="898111">
              <a:buFont typeface="Arial" panose="020B0604020202020204" pitchFamily="34" charset="0"/>
              <a:buChar char="•"/>
              <a:defRPr/>
            </a:pPr>
            <a:r>
              <a:rPr lang="en-US" baseline="0" dirty="0" smtClean="0"/>
              <a:t>Overseas presumptive treatment costs only $400,000 for an annual cohort of 27,700 Asian refugees compared to $3.8 million for a domestic screening and treatment program. </a:t>
            </a:r>
          </a:p>
          <a:p>
            <a:pPr marL="628650" lvl="1" indent="-171450" defTabSz="898111">
              <a:buFont typeface="Arial" panose="020B0604020202020204" pitchFamily="34" charset="0"/>
              <a:buChar char="•"/>
              <a:defRPr/>
            </a:pPr>
            <a:r>
              <a:rPr lang="en-US" baseline="0" dirty="0" smtClean="0"/>
              <a:t>The ratio of costs shown here is slightly different than that shown in the previously slide because the cost numbers are from 2013 (when albendazole was less expensive) and because our full analysis assumed that some fraction of the refugee population (5%) would still undergo stool ova and parasite testing even if they received presumptive treatment overseas.</a:t>
            </a:r>
          </a:p>
          <a:p>
            <a:pPr marL="171450" indent="-171450" defTabSz="898111">
              <a:buFont typeface="Arial" panose="020B0604020202020204" pitchFamily="34" charset="0"/>
              <a:buChar char="•"/>
              <a:defRPr/>
            </a:pPr>
            <a:r>
              <a:rPr lang="en-US" baseline="0" dirty="0" smtClean="0"/>
              <a:t>With no program, a cohort of 27,700 Asian refugees would spend 140,000 discounted life-years with parasitic infections (5.1 years per refugee) compared to just 30,000 life years if the same population participated in an overseas MDA program. This is equivalent to average of 5.1 years per refugee with no program compared to 1.0 years with overseas MDA.</a:t>
            </a:r>
            <a:endParaRPr lang="en-US" dirty="0" smtClean="0"/>
          </a:p>
          <a:p>
            <a:endParaRPr lang="en-US" dirty="0"/>
          </a:p>
        </p:txBody>
      </p:sp>
      <p:sp>
        <p:nvSpPr>
          <p:cNvPr id="4" name="Slide Number Placeholder 3"/>
          <p:cNvSpPr>
            <a:spLocks noGrp="1"/>
          </p:cNvSpPr>
          <p:nvPr>
            <p:ph type="sldNum" sz="quarter" idx="10"/>
          </p:nvPr>
        </p:nvSpPr>
        <p:spPr/>
        <p:txBody>
          <a:bodyPr/>
          <a:lstStyle/>
          <a:p>
            <a:fld id="{094AB5C3-C471-4749-BCDF-A7652C1418D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76442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B66CD5AC-FA1A-4974-9F8C-37947908C864}" type="slidenum">
              <a:rPr lang="en-US" altLang="en-US" smtClean="0">
                <a:solidFill>
                  <a:srgbClr val="000000"/>
                </a:solidFill>
              </a:rPr>
              <a:pPr/>
              <a:t>19</a:t>
            </a:fld>
            <a:endParaRPr lang="en-US" altLang="en-US" dirty="0">
              <a:solidFill>
                <a:srgbClr val="000000"/>
              </a:solidFill>
            </a:endParaRPr>
          </a:p>
        </p:txBody>
      </p:sp>
    </p:spTree>
    <p:extLst>
      <p:ext uri="{BB962C8B-B14F-4D97-AF65-F5344CB8AC3E}">
        <p14:creationId xmlns:p14="http://schemas.microsoft.com/office/powerpoint/2010/main" val="973335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8BB21-CDE9-4E65-9F80-782E2C404FE8}" type="slidenum">
              <a:rPr lang="en-US" smtClean="0"/>
              <a:t>20</a:t>
            </a:fld>
            <a:endParaRPr lang="en-US" dirty="0"/>
          </a:p>
        </p:txBody>
      </p:sp>
    </p:spTree>
    <p:extLst>
      <p:ext uri="{BB962C8B-B14F-4D97-AF65-F5344CB8AC3E}">
        <p14:creationId xmlns:p14="http://schemas.microsoft.com/office/powerpoint/2010/main" val="2339707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8BB21-CDE9-4E65-9F80-782E2C404FE8}" type="slidenum">
              <a:rPr lang="en-US" smtClean="0"/>
              <a:t>22</a:t>
            </a:fld>
            <a:endParaRPr lang="en-US" dirty="0"/>
          </a:p>
        </p:txBody>
      </p:sp>
    </p:spTree>
    <p:extLst>
      <p:ext uri="{BB962C8B-B14F-4D97-AF65-F5344CB8AC3E}">
        <p14:creationId xmlns:p14="http://schemas.microsoft.com/office/powerpoint/2010/main" val="3707786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8BB21-CDE9-4E65-9F80-782E2C404FE8}" type="slidenum">
              <a:rPr lang="en-US" smtClean="0"/>
              <a:t>24</a:t>
            </a:fld>
            <a:endParaRPr lang="en-US" dirty="0"/>
          </a:p>
        </p:txBody>
      </p:sp>
    </p:spTree>
    <p:extLst>
      <p:ext uri="{BB962C8B-B14F-4D97-AF65-F5344CB8AC3E}">
        <p14:creationId xmlns:p14="http://schemas.microsoft.com/office/powerpoint/2010/main" val="1849502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dirty="0"/>
          </a:p>
        </p:txBody>
      </p:sp>
    </p:spTree>
    <p:extLst>
      <p:ext uri="{BB962C8B-B14F-4D97-AF65-F5344CB8AC3E}">
        <p14:creationId xmlns:p14="http://schemas.microsoft.com/office/powerpoint/2010/main" val="175702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B466E-4AA6-4CAA-BD30-7A9742734322}" type="slidenum">
              <a:rPr lang="en-US" smtClean="0"/>
              <a:t>26</a:t>
            </a:fld>
            <a:endParaRPr lang="en-US" dirty="0"/>
          </a:p>
        </p:txBody>
      </p:sp>
    </p:spTree>
    <p:extLst>
      <p:ext uri="{BB962C8B-B14F-4D97-AF65-F5344CB8AC3E}">
        <p14:creationId xmlns:p14="http://schemas.microsoft.com/office/powerpoint/2010/main" val="1615095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dirty="0"/>
          </a:p>
        </p:txBody>
      </p:sp>
    </p:spTree>
    <p:extLst>
      <p:ext uri="{BB962C8B-B14F-4D97-AF65-F5344CB8AC3E}">
        <p14:creationId xmlns:p14="http://schemas.microsoft.com/office/powerpoint/2010/main" val="408834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598942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Talking</a:t>
            </a:r>
            <a:r>
              <a:rPr lang="en-US" baseline="0" dirty="0" smtClean="0"/>
              <a:t> points:</a:t>
            </a:r>
          </a:p>
          <a:p>
            <a:endParaRPr lang="en-US" baseline="0" dirty="0" smtClean="0"/>
          </a:p>
          <a:p>
            <a:r>
              <a:rPr lang="en-US" baseline="0" dirty="0" smtClean="0"/>
              <a:t>The purpose of EDN is to capture overseas medical exam data, notify state health departments when a refugee arrives in their jurisdiction, and capture results from the domestic TB exam.</a:t>
            </a:r>
          </a:p>
          <a:p>
            <a:endParaRPr lang="en-US" baseline="0" dirty="0" smtClean="0"/>
          </a:p>
          <a:p>
            <a:r>
              <a:rPr lang="en-US" baseline="0" dirty="0" smtClean="0"/>
              <a:t>EDN users include HD in all 50 states plus D.C. and includes more 800 active users.  Most of these users are TB and refugee health coordinators and TB controllers.  In 2013, we made EDN available at the clinic level, so providers could have access to medical exam records at the point of care.  EDN includes info not only on the overseas TB workup and significant medical conditions but also provides a vaccination record for the 60% of refugees that participate in the overseas vaccine program. </a:t>
            </a:r>
          </a:p>
          <a:p>
            <a:endParaRPr lang="en-US" baseline="0" dirty="0" smtClean="0"/>
          </a:p>
        </p:txBody>
      </p:sp>
      <p:sp>
        <p:nvSpPr>
          <p:cNvPr id="4" name="Slide Number Placeholder 3"/>
          <p:cNvSpPr>
            <a:spLocks noGrp="1"/>
          </p:cNvSpPr>
          <p:nvPr>
            <p:ph type="sldNum" sz="quarter" idx="10"/>
          </p:nvPr>
        </p:nvSpPr>
        <p:spPr/>
        <p:txBody>
          <a:bodyPr/>
          <a:lstStyle/>
          <a:p>
            <a:fld id="{D62EDA2A-5A85-4007-A5ED-D32D25020512}" type="slidenum">
              <a:rPr lang="en-US" smtClean="0"/>
              <a:pPr/>
              <a:t>28</a:t>
            </a:fld>
            <a:endParaRPr lang="en-US" dirty="0"/>
          </a:p>
        </p:txBody>
      </p:sp>
    </p:spTree>
    <p:extLst>
      <p:ext uri="{BB962C8B-B14F-4D97-AF65-F5344CB8AC3E}">
        <p14:creationId xmlns:p14="http://schemas.microsoft.com/office/powerpoint/2010/main" val="3613647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31</a:t>
            </a:fld>
            <a:endParaRPr lang="en-US" dirty="0"/>
          </a:p>
        </p:txBody>
      </p:sp>
    </p:spTree>
    <p:extLst>
      <p:ext uri="{BB962C8B-B14F-4D97-AF65-F5344CB8AC3E}">
        <p14:creationId xmlns:p14="http://schemas.microsoft.com/office/powerpoint/2010/main" val="2355827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35</a:t>
            </a:fld>
            <a:endParaRPr lang="en-US" dirty="0"/>
          </a:p>
        </p:txBody>
      </p:sp>
    </p:spTree>
    <p:extLst>
      <p:ext uri="{BB962C8B-B14F-4D97-AF65-F5344CB8AC3E}">
        <p14:creationId xmlns:p14="http://schemas.microsoft.com/office/powerpoint/2010/main" val="220514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369404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8BB21-CDE9-4E65-9F80-782E2C404FE8}" type="slidenum">
              <a:rPr lang="en-US" smtClean="0"/>
              <a:t>8</a:t>
            </a:fld>
            <a:endParaRPr lang="en-US" dirty="0"/>
          </a:p>
        </p:txBody>
      </p:sp>
    </p:spTree>
    <p:extLst>
      <p:ext uri="{BB962C8B-B14F-4D97-AF65-F5344CB8AC3E}">
        <p14:creationId xmlns:p14="http://schemas.microsoft.com/office/powerpoint/2010/main" val="65086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2597299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300457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r>
              <a:rPr lang="en-US" sz="2000" dirty="0" smtClean="0">
                <a:latin typeface="Myriad Web Pro" panose="020B0503030403090204" charset="0"/>
              </a:rPr>
              <a:t>Technical instructions for the required medical screening </a:t>
            </a:r>
          </a:p>
          <a:p>
            <a:pPr lvl="1">
              <a:buFont typeface="Arial" panose="020B0604020202020204" pitchFamily="34" charset="0"/>
              <a:buChar char="•"/>
            </a:pPr>
            <a:r>
              <a:rPr lang="en-US" sz="2000" dirty="0" smtClean="0">
                <a:latin typeface="Myriad Web Pro" panose="020B0503030403090204" charset="0"/>
              </a:rPr>
              <a:t>2009 Tuberculosis Technical Instructions implemented</a:t>
            </a:r>
          </a:p>
          <a:p>
            <a:endParaRPr lang="en-US" dirty="0"/>
          </a:p>
        </p:txBody>
      </p:sp>
      <p:sp>
        <p:nvSpPr>
          <p:cNvPr id="4" name="Slide Number Placeholder 3"/>
          <p:cNvSpPr>
            <a:spLocks noGrp="1"/>
          </p:cNvSpPr>
          <p:nvPr>
            <p:ph type="sldNum" sz="quarter" idx="10"/>
          </p:nvPr>
        </p:nvSpPr>
        <p:spPr/>
        <p:txBody>
          <a:bodyPr/>
          <a:lstStyle/>
          <a:p>
            <a:fld id="{8718BB21-CDE9-4E65-9F80-782E2C404FE8}" type="slidenum">
              <a:rPr lang="en-US" smtClean="0"/>
              <a:t>11</a:t>
            </a:fld>
            <a:endParaRPr lang="en-US" dirty="0"/>
          </a:p>
        </p:txBody>
      </p:sp>
    </p:spTree>
    <p:extLst>
      <p:ext uri="{BB962C8B-B14F-4D97-AF65-F5344CB8AC3E}">
        <p14:creationId xmlns:p14="http://schemas.microsoft.com/office/powerpoint/2010/main" val="2675029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lvl="1">
              <a:buFont typeface="Arial" panose="020B0604020202020204" pitchFamily="34" charset="0"/>
              <a:buChar char="•"/>
            </a:pPr>
            <a:endParaRPr lang="en-US" sz="2000" dirty="0" smtClean="0">
              <a:latin typeface="Myriad Web Pro" panose="020B0503030403090204" charset="0"/>
            </a:endParaRPr>
          </a:p>
          <a:p>
            <a:pPr lvl="1">
              <a:buFont typeface="Arial" panose="020B0604020202020204" pitchFamily="34" charset="0"/>
              <a:buChar char="•"/>
            </a:pPr>
            <a:endParaRPr lang="en-US" sz="2000" dirty="0" smtClean="0">
              <a:latin typeface="Myriad Web Pro" panose="020B0503030403090204" charset="0"/>
            </a:endParaRPr>
          </a:p>
          <a:p>
            <a:endParaRPr lang="en-US" dirty="0"/>
          </a:p>
        </p:txBody>
      </p:sp>
      <p:sp>
        <p:nvSpPr>
          <p:cNvPr id="4" name="Slide Number Placeholder 3"/>
          <p:cNvSpPr>
            <a:spLocks noGrp="1"/>
          </p:cNvSpPr>
          <p:nvPr>
            <p:ph type="sldNum" sz="quarter" idx="10"/>
          </p:nvPr>
        </p:nvSpPr>
        <p:spPr/>
        <p:txBody>
          <a:bodyPr/>
          <a:lstStyle/>
          <a:p>
            <a:fld id="{8718BB21-CDE9-4E65-9F80-782E2C404FE8}" type="slidenum">
              <a:rPr lang="en-US" smtClean="0"/>
              <a:t>12</a:t>
            </a:fld>
            <a:endParaRPr lang="en-US" dirty="0"/>
          </a:p>
        </p:txBody>
      </p:sp>
    </p:spTree>
    <p:extLst>
      <p:ext uri="{BB962C8B-B14F-4D97-AF65-F5344CB8AC3E}">
        <p14:creationId xmlns:p14="http://schemas.microsoft.com/office/powerpoint/2010/main" val="408860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5F1EACE7-D223-45B5-BB83-06FA2482956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29356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2057400"/>
            <a:ext cx="85344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9603ED90-F839-448D-BA27-5CBE1293A97E}"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90906233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7C20120F-C365-46BB-AFB4-F2A4CFB74AD1}"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160261392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D3A0E1DC-6B20-4243-BE4C-84B327F63C36}"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207863298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1D5DDF68-162C-411C-BE73-32567A14C09A}"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285590178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1143000"/>
          </a:xfrm>
          <a:prstGeom prst="rect">
            <a:avLst/>
          </a:prstGeom>
        </p:spPr>
        <p:txBody>
          <a:bodyPr anchor="b" anchorCtr="0"/>
          <a:lstStyle>
            <a:lvl1pPr>
              <a:lnSpc>
                <a:spcPts val="3000"/>
              </a:lnSpc>
              <a:defRPr sz="3600" b="1" baseline="0">
                <a:solidFill>
                  <a:schemeClr val="tx1"/>
                </a:solidFill>
                <a:effectLst/>
              </a:defRPr>
            </a:lvl1pPr>
          </a:lstStyle>
          <a:p>
            <a:r>
              <a:rPr lang="en-US" dirty="0" smtClean="0"/>
              <a:t>Headline – Myriad Pro, Bold, 36pt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3200" b="1" baseline="0">
                <a:solidFill>
                  <a:schemeClr val="bg2"/>
                </a:solidFill>
              </a:defRPr>
            </a:lvl1pPr>
            <a:lvl2pPr>
              <a:buClr>
                <a:schemeClr val="tx1"/>
              </a:buClr>
              <a:buSzPct val="100000"/>
              <a:buFont typeface="Wingdings" pitchFamily="2" charset="2"/>
              <a:buChar char="§"/>
              <a:defRPr sz="2800">
                <a:solidFill>
                  <a:schemeClr val="bg2"/>
                </a:solidFill>
              </a:defRPr>
            </a:lvl2pPr>
            <a:lvl3pPr>
              <a:buClr>
                <a:schemeClr val="tx1"/>
              </a:buClr>
              <a:buSzPct val="100000"/>
              <a:buFont typeface="Arial" pitchFamily="34" charset="0"/>
              <a:buChar char="•"/>
              <a:defRPr sz="2400">
                <a:solidFill>
                  <a:schemeClr val="bg2"/>
                </a:solidFill>
              </a:defRPr>
            </a:lvl3pPr>
            <a:lvl4pPr>
              <a:buClr>
                <a:schemeClr val="tx1"/>
              </a:buClr>
              <a:buSzPct val="70000"/>
              <a:buFont typeface="Courier New" pitchFamily="49" charset="0"/>
              <a:buChar char="o"/>
              <a:defRPr sz="20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32pt</a:t>
            </a:r>
          </a:p>
          <a:p>
            <a:pPr lvl="1"/>
            <a:r>
              <a:rPr lang="en-US" dirty="0" smtClean="0"/>
              <a:t>Second level – Myriad Pro, 28pt</a:t>
            </a:r>
          </a:p>
          <a:p>
            <a:pPr lvl="2"/>
            <a:r>
              <a:rPr lang="en-US" dirty="0" smtClean="0"/>
              <a:t>Third level – Myriad Pro, 24pt	</a:t>
            </a:r>
          </a:p>
          <a:p>
            <a:pPr lvl="3"/>
            <a:r>
              <a:rPr lang="en-US" dirty="0" smtClean="0"/>
              <a:t>Fourth level – Myriad Pro, 20pt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18pt</a:t>
            </a:r>
            <a:endParaRPr lang="en-US" dirty="0"/>
          </a:p>
        </p:txBody>
      </p:sp>
    </p:spTree>
    <p:extLst>
      <p:ext uri="{BB962C8B-B14F-4D97-AF65-F5344CB8AC3E}">
        <p14:creationId xmlns:p14="http://schemas.microsoft.com/office/powerpoint/2010/main" val="1004885924"/>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Arial" pitchFamily="34" charset="0"/>
              <a:buChar char="•"/>
              <a:defRPr sz="2400" b="1" baseline="0">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3"/>
            <a:endParaRPr lang="en-US" dirty="0"/>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1273176"/>
            <a:ext cx="10363200" cy="1362075"/>
          </a:xfrm>
          <a:prstGeom prst="rect">
            <a:avLst/>
          </a:prstGeom>
        </p:spPr>
        <p:txBody>
          <a:bodyPr anchor="t"/>
          <a:lstStyle>
            <a:lvl1pPr algn="ctr">
              <a:lnSpc>
                <a:spcPts val="3800"/>
              </a:lnSpc>
              <a:defRPr sz="3600" b="1" cap="all" baseline="0">
                <a:solidFill>
                  <a:schemeClr val="bg1"/>
                </a:solidFill>
                <a:effectLst/>
                <a:latin typeface="Calibri" pitchFamily="34" charset="0"/>
              </a:defRPr>
            </a:lvl1pPr>
          </a:lstStyle>
          <a:p>
            <a:r>
              <a:rPr lang="en-US" dirty="0" smtClean="0"/>
              <a:t>Section Header</a:t>
            </a:r>
            <a:br>
              <a:rPr lang="en-US" dirty="0" smtClean="0"/>
            </a:br>
            <a:endParaRPr lang="en-US" dirty="0"/>
          </a:p>
        </p:txBody>
      </p:sp>
      <p:sp>
        <p:nvSpPr>
          <p:cNvPr id="3" name="Text Placeholder 2"/>
          <p:cNvSpPr>
            <a:spLocks noGrp="1"/>
          </p:cNvSpPr>
          <p:nvPr>
            <p:ph type="body" idx="1" hasCustomPrompt="1"/>
          </p:nvPr>
        </p:nvSpPr>
        <p:spPr>
          <a:xfrm>
            <a:off x="963084" y="2743201"/>
            <a:ext cx="10363200" cy="568325"/>
          </a:xfrm>
          <a:prstGeom prst="rect">
            <a:avLst/>
          </a:prstGeom>
        </p:spPr>
        <p:txBody>
          <a:bodyPr anchor="b"/>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Header</a:t>
            </a:r>
            <a:endParaRPr lang="en-US" dirty="0"/>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bg1"/>
              </a:buClr>
              <a:buSzPct val="70000"/>
              <a:buFont typeface="Wingdings" pitchFamily="2" charset="2"/>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Photo Title</a:t>
            </a:r>
            <a:endParaRPr lang="en-US" dirty="0"/>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a:t>
            </a:r>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1981200"/>
            <a:ext cx="85344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Header</a:t>
            </a:r>
            <a:endParaRPr lang="en-US" dirty="0"/>
          </a:p>
        </p:txBody>
      </p:sp>
      <p:sp>
        <p:nvSpPr>
          <p:cNvPr id="8"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bg1"/>
              </a:buClr>
              <a:buSzPct val="70000"/>
              <a:buFont typeface="Arial" pitchFamily="34" charset="0"/>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9"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
        <p:nvSpPr>
          <p:cNvPr id="10"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6" r:id="rId2"/>
    <p:sldLayoutId id="2147483717" r:id="rId3"/>
    <p:sldLayoutId id="2147483718" r:id="rId4"/>
    <p:sldLayoutId id="2147483719" r:id="rId5"/>
    <p:sldLayoutId id="2147483720" r:id="rId6"/>
    <p:sldLayoutId id="2147483721" r:id="rId7"/>
    <p:sldLayoutId id="2147483722" r:id="rId8"/>
    <p:sldLayoutId id="2147483724" r:id="rId9"/>
    <p:sldLayoutId id="2147483725" r:id="rId10"/>
    <p:sldLayoutId id="2147483734" r:id="rId11"/>
    <p:sldLayoutId id="2147483735" r:id="rId12"/>
    <p:sldLayoutId id="2147483736" r:id="rId13"/>
    <p:sldLayoutId id="2147483738" r:id="rId14"/>
    <p:sldLayoutId id="2147483739" r:id="rId15"/>
  </p:sldLayoutIdLst>
  <p:transition xmlns:p14="http://schemas.microsoft.com/office/powerpoint/2010/mai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gif"/><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Hoja_de_Microsoft_Excel_97_-_20041.xls"/><Relationship Id="rId5" Type="http://schemas.openxmlformats.org/officeDocument/2006/relationships/image" Target="../media/image25.emf"/><Relationship Id="rId1" Type="http://schemas.openxmlformats.org/officeDocument/2006/relationships/vmlDrawing" Target="../drawings/vmlDrawing2.vml"/><Relationship Id="rId2"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hyperlink" Target="http://www.cdc.gov/immigrantrefugeehealth/profiles/index.html" TargetMode="External"/><Relationship Id="rId4" Type="http://schemas.openxmlformats.org/officeDocument/2006/relationships/hyperlink" Target="http://www.cdc.immigrantrefugeehealth/guidelines/domestic/domestic-guidelines.html"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chart" Target="../charts/chart4.xml"/><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45.jpeg"/><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4"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484103"/>
            <a:ext cx="8229600" cy="596001"/>
          </a:xfrm>
        </p:spPr>
        <p:txBody>
          <a:bodyPr/>
          <a:lstStyle/>
          <a:p>
            <a:r>
              <a:rPr lang="es-ES_tradnl" dirty="0" smtClean="0">
                <a:solidFill>
                  <a:srgbClr val="FFC000"/>
                </a:solidFill>
                <a:latin typeface="+mj-lt"/>
              </a:rPr>
              <a:t>Salud de inmigrantes y refugiados: </a:t>
            </a:r>
            <a:br>
              <a:rPr lang="es-ES_tradnl" dirty="0" smtClean="0">
                <a:solidFill>
                  <a:srgbClr val="FFC000"/>
                </a:solidFill>
                <a:latin typeface="+mj-lt"/>
              </a:rPr>
            </a:br>
            <a:r>
              <a:rPr lang="es-ES_tradnl" dirty="0" smtClean="0">
                <a:solidFill>
                  <a:srgbClr val="FFC000"/>
                </a:solidFill>
                <a:latin typeface="+mj-lt"/>
              </a:rPr>
              <a:t>Perspectiva de los Estados Unidos </a:t>
            </a:r>
            <a:endParaRPr lang="es-ES_tradnl" dirty="0">
              <a:solidFill>
                <a:srgbClr val="FFC000"/>
              </a:solidFill>
              <a:latin typeface="+mj-lt"/>
            </a:endParaRPr>
          </a:p>
        </p:txBody>
      </p:sp>
      <p:sp>
        <p:nvSpPr>
          <p:cNvPr id="3" name="Text Placeholder 2"/>
          <p:cNvSpPr>
            <a:spLocks noGrp="1"/>
          </p:cNvSpPr>
          <p:nvPr>
            <p:ph type="body" sz="quarter" idx="10"/>
          </p:nvPr>
        </p:nvSpPr>
        <p:spPr>
          <a:xfrm>
            <a:off x="2971800" y="4660446"/>
            <a:ext cx="6400800" cy="1295400"/>
          </a:xfrm>
        </p:spPr>
        <p:txBody>
          <a:bodyPr/>
          <a:lstStyle/>
          <a:p>
            <a:r>
              <a:rPr lang="es-ES_tradnl" dirty="0" smtClean="0"/>
              <a:t>Martin S. Cetron, MD</a:t>
            </a:r>
          </a:p>
          <a:p>
            <a:r>
              <a:rPr lang="es-ES_tradnl" dirty="0" smtClean="0"/>
              <a:t>Director, Migraci</a:t>
            </a:r>
            <a:r>
              <a:rPr lang="es-ES_tradnl" dirty="0" smtClean="0"/>
              <a:t>ón Mundial y Cuarentena, </a:t>
            </a:r>
            <a:r>
              <a:rPr lang="es-ES_tradnl" dirty="0" smtClean="0"/>
              <a:t>CDC</a:t>
            </a:r>
          </a:p>
          <a:p>
            <a:r>
              <a:rPr lang="es-ES_tradnl" dirty="0" smtClean="0"/>
              <a:t>Nina Marano, DVM MPH Dipl ACVPM</a:t>
            </a:r>
          </a:p>
          <a:p>
            <a:r>
              <a:rPr lang="es-ES_tradnl" dirty="0" smtClean="0"/>
              <a:t> </a:t>
            </a:r>
            <a:r>
              <a:rPr lang="es-ES_tradnl" dirty="0" smtClean="0"/>
              <a:t>Divisi</a:t>
            </a:r>
            <a:r>
              <a:rPr lang="es-ES_tradnl" dirty="0" smtClean="0"/>
              <a:t>ón de Salud de Inmigrantes, Refugiados y Migrantes</a:t>
            </a:r>
            <a:r>
              <a:rPr lang="es-ES_tradnl" dirty="0" smtClean="0"/>
              <a:t>, DGMQ, CDC</a:t>
            </a:r>
            <a:endParaRPr lang="es-ES_tradnl" dirty="0" smtClean="0"/>
          </a:p>
        </p:txBody>
      </p:sp>
      <p:pic>
        <p:nvPicPr>
          <p:cNvPr id="7" name="Picture 6" descr="Logos of the United States Department of Health and Human Services and Centers for Disease Control and Prevention"/>
          <p:cNvPicPr>
            <a:picLocks noChangeAspect="1"/>
          </p:cNvPicPr>
          <p:nvPr/>
        </p:nvPicPr>
        <p:blipFill>
          <a:blip r:embed="rId4" cstate="print"/>
          <a:stretch>
            <a:fillRect/>
          </a:stretch>
        </p:blipFill>
        <p:spPr>
          <a:xfrm>
            <a:off x="1676400" y="6515100"/>
            <a:ext cx="190500" cy="190500"/>
          </a:xfrm>
          <a:prstGeom prst="rect">
            <a:avLst/>
          </a:prstGeom>
        </p:spPr>
      </p:pic>
      <p:sp>
        <p:nvSpPr>
          <p:cNvPr id="8" name="Text Placeholder 5"/>
          <p:cNvSpPr txBox="1">
            <a:spLocks/>
          </p:cNvSpPr>
          <p:nvPr/>
        </p:nvSpPr>
        <p:spPr>
          <a:xfrm>
            <a:off x="3667125" y="6260668"/>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dirty="0" smtClean="0">
                <a:solidFill>
                  <a:srgbClr val="000000"/>
                </a:solidFill>
              </a:rPr>
              <a:t>Centro Nacional de Enfermedades Zoon</a:t>
            </a:r>
            <a:r>
              <a:rPr lang="es-ES_tradnl" dirty="0" smtClean="0">
                <a:solidFill>
                  <a:srgbClr val="000000"/>
                </a:solidFill>
              </a:rPr>
              <a:t>óticas Emergentes</a:t>
            </a:r>
            <a:endParaRPr lang="es-ES_tradnl" dirty="0">
              <a:solidFill>
                <a:srgbClr val="000000"/>
              </a:solidFill>
            </a:endParaRPr>
          </a:p>
        </p:txBody>
      </p:sp>
      <p:sp>
        <p:nvSpPr>
          <p:cNvPr id="9" name="Text Placeholder 6"/>
          <p:cNvSpPr txBox="1">
            <a:spLocks/>
          </p:cNvSpPr>
          <p:nvPr/>
        </p:nvSpPr>
        <p:spPr>
          <a:xfrm>
            <a:off x="3667125" y="6442202"/>
            <a:ext cx="3335655"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dirty="0" smtClean="0">
                <a:solidFill>
                  <a:srgbClr val="333333"/>
                </a:solidFill>
              </a:rPr>
              <a:t>Divisi</a:t>
            </a:r>
            <a:r>
              <a:rPr lang="es-ES_tradnl" dirty="0" smtClean="0">
                <a:solidFill>
                  <a:srgbClr val="333333"/>
                </a:solidFill>
              </a:rPr>
              <a:t>ón de Migración Mundial y Cuarentena</a:t>
            </a:r>
            <a:endParaRPr lang="es-ES_tradnl" dirty="0">
              <a:solidFill>
                <a:srgbClr val="333333"/>
              </a:solidFill>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3600" y="1566460"/>
            <a:ext cx="3657600" cy="2849831"/>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172200" y="1566460"/>
            <a:ext cx="3505200" cy="2849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200" dirty="0" smtClean="0">
                <a:solidFill>
                  <a:schemeClr val="bg1"/>
                </a:solidFill>
              </a:rPr>
              <a:t>Ubicaci</a:t>
            </a:r>
            <a:r>
              <a:rPr lang="es-ES_tradnl" sz="3200" dirty="0" smtClean="0">
                <a:solidFill>
                  <a:schemeClr val="bg1"/>
                </a:solidFill>
              </a:rPr>
              <a:t>ón de los programas de salud de refugiados del CDC en el extranjero</a:t>
            </a:r>
            <a:endParaRPr lang="es-ES_tradnl" sz="3200" dirty="0">
              <a:solidFill>
                <a:schemeClr val="bg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8529" y="1324437"/>
            <a:ext cx="9022082" cy="4908082"/>
          </a:xfrm>
          <a:prstGeom prst="rect">
            <a:avLst/>
          </a:prstGeom>
        </p:spPr>
      </p:pic>
      <p:sp>
        <p:nvSpPr>
          <p:cNvPr id="4" name="TextBox 3"/>
          <p:cNvSpPr txBox="1"/>
          <p:nvPr/>
        </p:nvSpPr>
        <p:spPr>
          <a:xfrm>
            <a:off x="4448175" y="4282885"/>
            <a:ext cx="346710" cy="276999"/>
          </a:xfrm>
          <a:prstGeom prst="rect">
            <a:avLst/>
          </a:prstGeom>
          <a:solidFill>
            <a:schemeClr val="bg1"/>
          </a:solidFill>
        </p:spPr>
        <p:txBody>
          <a:bodyPr wrap="square" rtlCol="0">
            <a:spAutoFit/>
          </a:bodyPr>
          <a:lstStyle/>
          <a:p>
            <a:pPr algn="ctr"/>
            <a:r>
              <a:rPr lang="es-ES_tradnl" sz="400" dirty="0" smtClean="0">
                <a:solidFill>
                  <a:schemeClr val="tx1">
                    <a:lumMod val="50000"/>
                  </a:schemeClr>
                </a:solidFill>
              </a:rPr>
              <a:t>Nairobi     Kenia</a:t>
            </a:r>
          </a:p>
          <a:p>
            <a:pPr algn="ctr"/>
            <a:r>
              <a:rPr lang="es-ES_tradnl" sz="400" dirty="0" smtClean="0">
                <a:solidFill>
                  <a:schemeClr val="tx1">
                    <a:lumMod val="50000"/>
                  </a:schemeClr>
                </a:solidFill>
              </a:rPr>
              <a:t>(2007)</a:t>
            </a:r>
            <a:endParaRPr lang="es-ES_tradnl" sz="400" dirty="0">
              <a:solidFill>
                <a:schemeClr val="tx1">
                  <a:lumMod val="50000"/>
                </a:schemeClr>
              </a:solidFill>
            </a:endParaRPr>
          </a:p>
        </p:txBody>
      </p:sp>
      <p:sp>
        <p:nvSpPr>
          <p:cNvPr id="5" name="TextBox 4"/>
          <p:cNvSpPr txBox="1"/>
          <p:nvPr/>
        </p:nvSpPr>
        <p:spPr>
          <a:xfrm>
            <a:off x="4267200" y="3088707"/>
            <a:ext cx="361950" cy="276999"/>
          </a:xfrm>
          <a:prstGeom prst="rect">
            <a:avLst/>
          </a:prstGeom>
          <a:solidFill>
            <a:schemeClr val="bg1"/>
          </a:solidFill>
        </p:spPr>
        <p:txBody>
          <a:bodyPr wrap="square" rtlCol="0">
            <a:spAutoFit/>
          </a:bodyPr>
          <a:lstStyle/>
          <a:p>
            <a:pPr algn="ctr"/>
            <a:r>
              <a:rPr lang="es-ES_tradnl" sz="400" dirty="0" smtClean="0">
                <a:solidFill>
                  <a:schemeClr val="tx1">
                    <a:lumMod val="50000"/>
                  </a:schemeClr>
                </a:solidFill>
              </a:rPr>
              <a:t>Amman Jord</a:t>
            </a:r>
            <a:r>
              <a:rPr lang="es-ES_tradnl" sz="400" dirty="0" smtClean="0">
                <a:solidFill>
                  <a:schemeClr val="tx1">
                    <a:lumMod val="50000"/>
                  </a:schemeClr>
                </a:solidFill>
              </a:rPr>
              <a:t>á</a:t>
            </a:r>
            <a:r>
              <a:rPr lang="es-ES_tradnl" sz="400" dirty="0" smtClean="0">
                <a:solidFill>
                  <a:schemeClr val="tx1">
                    <a:lumMod val="50000"/>
                  </a:schemeClr>
                </a:solidFill>
              </a:rPr>
              <a:t>n</a:t>
            </a:r>
          </a:p>
          <a:p>
            <a:pPr algn="ctr"/>
            <a:r>
              <a:rPr lang="es-ES_tradnl" sz="400" dirty="0" smtClean="0">
                <a:solidFill>
                  <a:schemeClr val="tx1">
                    <a:lumMod val="50000"/>
                  </a:schemeClr>
                </a:solidFill>
              </a:rPr>
              <a:t>(2016)</a:t>
            </a:r>
            <a:endParaRPr lang="es-ES_tradnl" sz="400" dirty="0">
              <a:solidFill>
                <a:schemeClr val="tx1">
                  <a:lumMod val="50000"/>
                </a:schemeClr>
              </a:solidFill>
            </a:endParaRPr>
          </a:p>
        </p:txBody>
      </p:sp>
      <p:sp>
        <p:nvSpPr>
          <p:cNvPr id="6" name="TextBox 5"/>
          <p:cNvSpPr txBox="1"/>
          <p:nvPr/>
        </p:nvSpPr>
        <p:spPr>
          <a:xfrm>
            <a:off x="7542094" y="3682226"/>
            <a:ext cx="398748" cy="276999"/>
          </a:xfrm>
          <a:prstGeom prst="rect">
            <a:avLst/>
          </a:prstGeom>
          <a:solidFill>
            <a:schemeClr val="bg1"/>
          </a:solidFill>
        </p:spPr>
        <p:txBody>
          <a:bodyPr wrap="square" rtlCol="0">
            <a:spAutoFit/>
          </a:bodyPr>
          <a:lstStyle/>
          <a:p>
            <a:r>
              <a:rPr lang="es-ES_tradnl" sz="400" dirty="0" smtClean="0">
                <a:solidFill>
                  <a:schemeClr val="tx1">
                    <a:lumMod val="50000"/>
                  </a:schemeClr>
                </a:solidFill>
              </a:rPr>
              <a:t>Bangkok Tailandia   (2006)</a:t>
            </a:r>
            <a:endParaRPr lang="es-ES_tradnl" sz="400" dirty="0">
              <a:solidFill>
                <a:schemeClr val="tx1">
                  <a:lumMod val="50000"/>
                </a:schemeClr>
              </a:solidFill>
            </a:endParaRPr>
          </a:p>
        </p:txBody>
      </p:sp>
    </p:spTree>
    <p:extLst>
      <p:ext uri="{BB962C8B-B14F-4D97-AF65-F5344CB8AC3E}">
        <p14:creationId xmlns:p14="http://schemas.microsoft.com/office/powerpoint/2010/main" val="175465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0" y="2667000"/>
            <a:ext cx="9144000" cy="419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p:cNvSpPr>
            <a:spLocks noGrp="1"/>
          </p:cNvSpPr>
          <p:nvPr>
            <p:ph type="title"/>
          </p:nvPr>
        </p:nvSpPr>
        <p:spPr>
          <a:xfrm>
            <a:off x="348423" y="105369"/>
            <a:ext cx="11464245" cy="1143000"/>
          </a:xfrm>
        </p:spPr>
        <p:txBody>
          <a:bodyPr/>
          <a:lstStyle/>
          <a:p>
            <a:r>
              <a:rPr lang="es-ES_tradnl" b="1" dirty="0" smtClean="0">
                <a:solidFill>
                  <a:schemeClr val="bg1"/>
                </a:solidFill>
              </a:rPr>
              <a:t>El reasentamiento </a:t>
            </a:r>
            <a:r>
              <a:rPr lang="es-ES_tradnl" b="1" dirty="0" smtClean="0">
                <a:solidFill>
                  <a:schemeClr val="bg1"/>
                </a:solidFill>
              </a:rPr>
              <a:t>en buenas condiciones de salud promueve la seguridad de la salud</a:t>
            </a:r>
            <a:r>
              <a:rPr lang="es-ES_tradnl" b="1" dirty="0" smtClean="0">
                <a:solidFill>
                  <a:schemeClr val="bg1"/>
                </a:solidFill>
              </a:rPr>
              <a:t>: pruebas de tuberculosis en el extranjero</a:t>
            </a:r>
            <a:endParaRPr lang="es-ES_tradnl" b="1" dirty="0">
              <a:solidFill>
                <a:schemeClr val="bg1"/>
              </a:solidFill>
            </a:endParaRPr>
          </a:p>
        </p:txBody>
      </p:sp>
      <p:pic>
        <p:nvPicPr>
          <p:cNvPr id="6" name="Picture 3" descr="C:\Users\Michelle\Pictures\Nepal photos\TST Nepal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4338" y="1112838"/>
            <a:ext cx="3733800" cy="2800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1752600" y="3170238"/>
            <a:ext cx="3733800" cy="338554"/>
          </a:xfrm>
          <a:prstGeom prst="rect">
            <a:avLst/>
          </a:prstGeom>
          <a:solidFill>
            <a:schemeClr val="tx1"/>
          </a:solidFill>
          <a:ln w="9525">
            <a:solidFill>
              <a:schemeClr val="accent2"/>
            </a:solidFill>
            <a:miter lim="800000"/>
            <a:headEnd/>
            <a:tailEnd/>
          </a:ln>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s-ES_tradnl" altLang="en-US" sz="1600" b="1" dirty="0" smtClean="0">
                <a:ea typeface="ＭＳ Ｐゴシック" panose="020B0600070205080204" pitchFamily="34" charset="-128"/>
              </a:rPr>
              <a:t>Prueba cut</a:t>
            </a:r>
            <a:r>
              <a:rPr lang="es-ES_tradnl" altLang="en-US" sz="1600" b="1" dirty="0" smtClean="0">
                <a:ea typeface="ＭＳ Ｐゴシック" panose="020B0600070205080204" pitchFamily="34" charset="-128"/>
              </a:rPr>
              <a:t>ánea </a:t>
            </a:r>
            <a:r>
              <a:rPr lang="es-ES_tradnl" altLang="en-US" sz="1600" b="1" dirty="0" smtClean="0">
                <a:ea typeface="ＭＳ Ｐゴシック" panose="020B0600070205080204" pitchFamily="34" charset="-128"/>
              </a:rPr>
              <a:t>de TB</a:t>
            </a:r>
            <a:r>
              <a:rPr lang="es-ES_tradnl" altLang="en-US" sz="1600" b="1" dirty="0" smtClean="0">
                <a:ea typeface="ＭＳ Ｐゴシック" panose="020B0600070205080204" pitchFamily="34" charset="-128"/>
              </a:rPr>
              <a:t>, Nepal </a:t>
            </a:r>
            <a:endParaRPr lang="es-ES_tradnl" altLang="en-US" sz="1600" b="1" dirty="0">
              <a:ea typeface="ＭＳ Ｐゴシック" panose="020B0600070205080204" pitchFamily="34" charset="-128"/>
            </a:endParaRPr>
          </a:p>
        </p:txBody>
      </p:sp>
      <p:pic>
        <p:nvPicPr>
          <p:cNvPr id="8" name="Picture 7" descr="IMG_10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1417638"/>
            <a:ext cx="3657600" cy="2819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IMG_102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15313" y="3779838"/>
            <a:ext cx="2286000" cy="2895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5291138" y="4206876"/>
            <a:ext cx="3429000" cy="584776"/>
          </a:xfrm>
          <a:prstGeom prst="rect">
            <a:avLst/>
          </a:prstGeom>
          <a:solidFill>
            <a:schemeClr val="tx1"/>
          </a:solidFill>
          <a:ln w="9525">
            <a:solidFill>
              <a:schemeClr val="accent2"/>
            </a:solidFill>
            <a:miter lim="800000"/>
            <a:headEnd/>
            <a:tailEnd/>
          </a:ln>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s-ES_tradnl" altLang="en-US" sz="1600" b="1" dirty="0" smtClean="0">
                <a:ea typeface="ＭＳ Ｐゴシック" panose="020B0600070205080204" pitchFamily="34" charset="-128"/>
              </a:rPr>
              <a:t>Vigilancia directa de tratamiento </a:t>
            </a:r>
            <a:r>
              <a:rPr lang="es-ES_tradnl" altLang="en-US" sz="1600" b="1" dirty="0" smtClean="0">
                <a:ea typeface="ＭＳ Ｐゴシック" panose="020B0600070205080204" pitchFamily="34" charset="-128"/>
              </a:rPr>
              <a:t>para </a:t>
            </a:r>
            <a:r>
              <a:rPr lang="es-ES_tradnl" altLang="en-US" sz="1600" b="1" dirty="0" smtClean="0">
                <a:ea typeface="ＭＳ Ｐゴシック" panose="020B0600070205080204" pitchFamily="34" charset="-128"/>
              </a:rPr>
              <a:t>TB, Kenia </a:t>
            </a:r>
            <a:endParaRPr lang="es-ES_tradnl" altLang="en-US" sz="1600" b="1" dirty="0">
              <a:ea typeface="ＭＳ Ｐゴシック" panose="020B0600070205080204" pitchFamily="34" charset="-128"/>
            </a:endParaRPr>
          </a:p>
        </p:txBody>
      </p:sp>
      <p:pic>
        <p:nvPicPr>
          <p:cNvPr id="11" name="Picture 8" descr="Cimg4689.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85989" y="3779838"/>
            <a:ext cx="2809875" cy="2514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7"/>
          <p:cNvSpPr txBox="1">
            <a:spLocks noChangeArrowheads="1"/>
          </p:cNvSpPr>
          <p:nvPr/>
        </p:nvSpPr>
        <p:spPr bwMode="auto">
          <a:xfrm>
            <a:off x="3362325" y="6124577"/>
            <a:ext cx="2590800" cy="338554"/>
          </a:xfrm>
          <a:prstGeom prst="rect">
            <a:avLst/>
          </a:prstGeom>
          <a:solidFill>
            <a:schemeClr val="tx1"/>
          </a:solidFill>
          <a:ln w="9525">
            <a:solidFill>
              <a:schemeClr val="accent2"/>
            </a:solidFill>
            <a:miter lim="800000"/>
            <a:headEnd/>
            <a:tailEnd/>
          </a:ln>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s-ES_tradnl" altLang="en-US" sz="1600" b="1" dirty="0" smtClean="0">
                <a:ea typeface="ＭＳ Ｐゴシック" panose="020B0600070205080204" pitchFamily="34" charset="-128"/>
              </a:rPr>
              <a:t> Cultivos de TB, Nepal </a:t>
            </a:r>
            <a:endParaRPr lang="es-ES_tradnl" altLang="en-US" sz="1600" b="1" dirty="0">
              <a:ea typeface="ＭＳ Ｐゴシック" panose="020B0600070205080204" pitchFamily="34" charset="-128"/>
            </a:endParaRPr>
          </a:p>
        </p:txBody>
      </p:sp>
    </p:spTree>
    <p:extLst>
      <p:ext uri="{BB962C8B-B14F-4D97-AF65-F5344CB8AC3E}">
        <p14:creationId xmlns:p14="http://schemas.microsoft.com/office/powerpoint/2010/main" val="3011969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81200"/>
            <a:ext cx="9144000" cy="4876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p:cNvSpPr>
            <a:spLocks noGrp="1"/>
          </p:cNvSpPr>
          <p:nvPr>
            <p:ph type="title"/>
          </p:nvPr>
        </p:nvSpPr>
        <p:spPr>
          <a:xfrm>
            <a:off x="1981200" y="173963"/>
            <a:ext cx="8229600" cy="1143000"/>
          </a:xfrm>
        </p:spPr>
        <p:txBody>
          <a:bodyPr/>
          <a:lstStyle/>
          <a:p>
            <a:r>
              <a:rPr lang="es-ES_tradnl" b="1" dirty="0" smtClean="0">
                <a:solidFill>
                  <a:schemeClr val="bg1"/>
                </a:solidFill>
              </a:rPr>
              <a:t>Componentes del examen m</a:t>
            </a:r>
            <a:r>
              <a:rPr lang="es-ES_tradnl" b="1" dirty="0" smtClean="0">
                <a:solidFill>
                  <a:schemeClr val="bg1"/>
                </a:solidFill>
              </a:rPr>
              <a:t>édico en el extranjero</a:t>
            </a:r>
            <a:endParaRPr lang="es-ES_tradnl" b="1" dirty="0">
              <a:solidFill>
                <a:schemeClr val="bg1"/>
              </a:solidFill>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5490" y="4054762"/>
            <a:ext cx="3684270" cy="2604209"/>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descr="IOM worker with blood sampl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1251" y="1179657"/>
            <a:ext cx="3709109" cy="40386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7129500" y="5048980"/>
            <a:ext cx="2103120" cy="338554"/>
          </a:xfrm>
          <a:prstGeom prst="rect">
            <a:avLst/>
          </a:prstGeom>
          <a:solidFill>
            <a:schemeClr val="tx1"/>
          </a:solidFill>
          <a:ln w="9525">
            <a:solidFill>
              <a:schemeClr val="accent2"/>
            </a:solidFill>
            <a:miter lim="800000"/>
            <a:headEnd/>
            <a:tailEnd/>
          </a:ln>
        </p:spPr>
        <p:txBody>
          <a:bodyPr wrap="squar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s-ES_tradnl" altLang="en-US" sz="1600" b="1" dirty="0" smtClean="0">
                <a:ea typeface="ＭＳ Ｐゴシック" panose="020B0600070205080204" pitchFamily="34" charset="-128"/>
              </a:rPr>
              <a:t>Pruebas de s</a:t>
            </a:r>
            <a:r>
              <a:rPr lang="es-ES_tradnl" altLang="en-US" sz="1600" b="1" dirty="0" smtClean="0">
                <a:ea typeface="ＭＳ Ｐゴシック" panose="020B0600070205080204" pitchFamily="34" charset="-128"/>
              </a:rPr>
              <a:t>ífilis</a:t>
            </a:r>
            <a:endParaRPr lang="es-ES_tradnl" altLang="en-US" sz="1600" b="1" dirty="0">
              <a:ea typeface="ＭＳ Ｐゴシック" panose="020B0600070205080204" pitchFamily="34" charset="-128"/>
            </a:endParaRPr>
          </a:p>
        </p:txBody>
      </p:sp>
      <p:sp>
        <p:nvSpPr>
          <p:cNvPr id="8" name="Text Box 8"/>
          <p:cNvSpPr txBox="1">
            <a:spLocks noChangeArrowheads="1"/>
          </p:cNvSpPr>
          <p:nvPr/>
        </p:nvSpPr>
        <p:spPr bwMode="auto">
          <a:xfrm>
            <a:off x="2030276" y="5844034"/>
            <a:ext cx="1779725" cy="830997"/>
          </a:xfrm>
          <a:prstGeom prst="rect">
            <a:avLst/>
          </a:prstGeom>
          <a:solidFill>
            <a:schemeClr val="tx1"/>
          </a:solidFill>
          <a:ln w="9525">
            <a:solidFill>
              <a:schemeClr val="accent2"/>
            </a:solidFill>
            <a:miter lim="800000"/>
            <a:headEnd/>
            <a:tailEnd/>
          </a:ln>
        </p:spPr>
        <p:txBody>
          <a:bodyPr wrap="squar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s-ES_tradnl" altLang="en-US" sz="1600" b="1" dirty="0" smtClean="0">
                <a:ea typeface="ＭＳ Ｐゴシック" panose="020B0600070205080204" pitchFamily="34" charset="-128"/>
              </a:rPr>
              <a:t>Evaluaci</a:t>
            </a:r>
            <a:r>
              <a:rPr lang="es-ES_tradnl" altLang="en-US" sz="1600" b="1" dirty="0" smtClean="0">
                <a:ea typeface="ＭＳ Ｐゴシック" panose="020B0600070205080204" pitchFamily="34" charset="-128"/>
              </a:rPr>
              <a:t>ón radiológica de TB</a:t>
            </a:r>
            <a:endParaRPr lang="es-ES_tradnl" altLang="en-US" sz="1600" b="1" dirty="0">
              <a:ea typeface="ＭＳ Ｐゴシック" panose="020B0600070205080204" pitchFamily="34" charset="-128"/>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70515" y="961701"/>
            <a:ext cx="2659132" cy="2998435"/>
          </a:xfrm>
          <a:prstGeom prst="rect">
            <a:avLst/>
          </a:prstGeom>
          <a:ln>
            <a:solidFill>
              <a:schemeClr val="bg1"/>
            </a:solidFill>
          </a:ln>
        </p:spPr>
      </p:pic>
      <p:sp>
        <p:nvSpPr>
          <p:cNvPr id="10" name="Text Box 7"/>
          <p:cNvSpPr txBox="1">
            <a:spLocks noChangeArrowheads="1"/>
          </p:cNvSpPr>
          <p:nvPr/>
        </p:nvSpPr>
        <p:spPr bwMode="auto">
          <a:xfrm>
            <a:off x="3129652" y="3551819"/>
            <a:ext cx="2641979" cy="338554"/>
          </a:xfrm>
          <a:prstGeom prst="rect">
            <a:avLst/>
          </a:prstGeom>
          <a:solidFill>
            <a:schemeClr val="tx1"/>
          </a:solidFill>
          <a:ln w="9525">
            <a:solidFill>
              <a:schemeClr val="accent2"/>
            </a:solidFill>
            <a:miter lim="800000"/>
            <a:headEnd/>
            <a:tailEnd/>
          </a:ln>
        </p:spPr>
        <p:txBody>
          <a:bodyPr wrap="squar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s-ES_tradnl" altLang="en-US" sz="1600" b="1" dirty="0" smtClean="0">
                <a:ea typeface="ＭＳ Ｐゴシック" panose="020B0600070205080204" pitchFamily="34" charset="-128"/>
              </a:rPr>
              <a:t>Vacunaci</a:t>
            </a:r>
            <a:r>
              <a:rPr lang="es-ES_tradnl" altLang="en-US" sz="1600" b="1" dirty="0" smtClean="0">
                <a:ea typeface="ＭＳ Ｐゴシック" panose="020B0600070205080204" pitchFamily="34" charset="-128"/>
              </a:rPr>
              <a:t>ón</a:t>
            </a:r>
            <a:endParaRPr lang="es-ES_tradnl" altLang="en-US" sz="1600" b="1" dirty="0">
              <a:ea typeface="ＭＳ Ｐゴシック" panose="020B0600070205080204" pitchFamily="34" charset="-128"/>
            </a:endParaRPr>
          </a:p>
        </p:txBody>
      </p:sp>
    </p:spTree>
    <p:extLst>
      <p:ext uri="{BB962C8B-B14F-4D97-AF65-F5344CB8AC3E}">
        <p14:creationId xmlns:p14="http://schemas.microsoft.com/office/powerpoint/2010/main" val="60620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1619" y="549804"/>
            <a:ext cx="9144000" cy="1252728"/>
          </a:xfrm>
        </p:spPr>
        <p:txBody>
          <a:bodyPr>
            <a:noAutofit/>
          </a:bodyPr>
          <a:lstStyle/>
          <a:p>
            <a:r>
              <a:rPr lang="es-ES_tradnl" sz="3000" b="1" dirty="0" smtClean="0">
                <a:solidFill>
                  <a:schemeClr val="bg1"/>
                </a:solidFill>
              </a:rPr>
              <a:t>Casos de tuberculosis, Estados Unidos, 1995-2014</a:t>
            </a:r>
            <a:endParaRPr lang="es-ES_tradnl" sz="3000" b="1" dirty="0">
              <a:solidFill>
                <a:schemeClr val="bg1"/>
              </a:solidFill>
            </a:endParaRPr>
          </a:p>
        </p:txBody>
      </p:sp>
      <p:graphicFrame>
        <p:nvGraphicFramePr>
          <p:cNvPr id="13" name="Content Placeholder 12"/>
          <p:cNvGraphicFramePr>
            <a:graphicFrameLocks noGrp="1" noChangeAspect="1"/>
          </p:cNvGraphicFramePr>
          <p:nvPr>
            <p:ph idx="1"/>
            <p:extLst>
              <p:ext uri="{D42A27DB-BD31-4B8C-83A1-F6EECF244321}">
                <p14:modId xmlns:p14="http://schemas.microsoft.com/office/powerpoint/2010/main" val="1928915718"/>
              </p:ext>
            </p:extLst>
          </p:nvPr>
        </p:nvGraphicFramePr>
        <p:xfrm>
          <a:off x="2514600" y="1600201"/>
          <a:ext cx="6751638" cy="4251325"/>
        </p:xfrm>
        <a:graphic>
          <a:graphicData uri="http://schemas.openxmlformats.org/presentationml/2006/ole">
            <mc:AlternateContent xmlns:mc="http://schemas.openxmlformats.org/markup-compatibility/2006">
              <mc:Choice xmlns:v="urn:schemas-microsoft-com:vml" Requires="v">
                <p:oleObj spid="_x0000_s2158" name="Worksheet" r:id="rId4" imgW="9106028" imgH="5733960" progId="Excel.Sheet.8">
                  <p:embed/>
                </p:oleObj>
              </mc:Choice>
              <mc:Fallback>
                <p:oleObj name="Worksheet" r:id="rId4" imgW="9106028" imgH="5733960" progId="Excel.Sheet.8">
                  <p:embed/>
                  <p:pic>
                    <p:nvPicPr>
                      <p:cNvPr id="0" name=""/>
                      <p:cNvPicPr>
                        <a:picLocks noChangeAspect="1" noChangeArrowheads="1"/>
                      </p:cNvPicPr>
                      <p:nvPr/>
                    </p:nvPicPr>
                    <p:blipFill>
                      <a:blip r:embed="rId5"/>
                      <a:srcRect/>
                      <a:stretch>
                        <a:fillRect/>
                      </a:stretch>
                    </p:blipFill>
                    <p:spPr bwMode="auto">
                      <a:xfrm>
                        <a:off x="2514600" y="1600201"/>
                        <a:ext cx="6751638" cy="4251325"/>
                      </a:xfrm>
                      <a:prstGeom prst="rect">
                        <a:avLst/>
                      </a:prstGeom>
                      <a:noFill/>
                      <a:ln>
                        <a:noFill/>
                      </a:ln>
                    </p:spPr>
                  </p:pic>
                </p:oleObj>
              </mc:Fallback>
            </mc:AlternateContent>
          </a:graphicData>
        </a:graphic>
      </p:graphicFrame>
      <p:sp>
        <p:nvSpPr>
          <p:cNvPr id="14" name="Text Box 4"/>
          <p:cNvSpPr txBox="1">
            <a:spLocks noChangeArrowheads="1"/>
          </p:cNvSpPr>
          <p:nvPr/>
        </p:nvSpPr>
        <p:spPr bwMode="auto">
          <a:xfrm>
            <a:off x="4836320" y="1643778"/>
            <a:ext cx="2402681" cy="1864340"/>
          </a:xfrm>
          <a:prstGeom prst="roundRect">
            <a:avLst/>
          </a:prstGeom>
          <a:gradFill rotWithShape="1">
            <a:gsLst>
              <a:gs pos="0">
                <a:srgbClr val="0039A6">
                  <a:shade val="51000"/>
                  <a:satMod val="130000"/>
                </a:srgbClr>
              </a:gs>
              <a:gs pos="80000">
                <a:srgbClr val="0039A6">
                  <a:shade val="93000"/>
                  <a:satMod val="130000"/>
                </a:srgbClr>
              </a:gs>
              <a:gs pos="100000">
                <a:srgbClr val="0039A6">
                  <a:shade val="94000"/>
                  <a:satMod val="135000"/>
                </a:srgbClr>
              </a:gs>
            </a:gsLst>
            <a:lin ang="16200000" scaled="0"/>
          </a:gradFill>
          <a:ln w="28575" cap="flat" cmpd="sng" algn="ctr">
            <a:solidFill>
              <a:srgbClr val="FFFFFF"/>
            </a:solidFill>
            <a:prstDash val="solid"/>
            <a:headEnd/>
            <a:tailEnd/>
          </a:ln>
          <a:effectLst>
            <a:outerShdw blurRad="40000" dist="23000" dir="5400000" rotWithShape="0">
              <a:srgbClr val="000000">
                <a:alpha val="35000"/>
              </a:srgbClr>
            </a:outerShdw>
          </a:effectLst>
        </p:spPr>
        <p:txBody>
          <a:bodyPr wrap="square">
            <a:spAutoFit/>
          </a:bodyPr>
          <a:lstStyle/>
          <a:p>
            <a:pPr algn="ctr">
              <a:defRPr/>
            </a:pPr>
            <a:r>
              <a:rPr lang="es-ES_tradnl" sz="1150" b="1" kern="0" dirty="0" smtClean="0">
                <a:solidFill>
                  <a:srgbClr val="FFFFFF"/>
                </a:solidFill>
                <a:ea typeface="ＭＳ Ｐゴシック" pitchFamily="34" charset="-128"/>
              </a:rPr>
              <a:t>Índices de TB en </a:t>
            </a:r>
            <a:r>
              <a:rPr lang="es-ES_tradnl" sz="1150" b="1" kern="0" dirty="0" smtClean="0">
                <a:solidFill>
                  <a:srgbClr val="FFFFFF"/>
                </a:solidFill>
                <a:ea typeface="ＭＳ Ｐゴシック" pitchFamily="34" charset="-128"/>
              </a:rPr>
              <a:t>2014:</a:t>
            </a:r>
          </a:p>
          <a:p>
            <a:pPr algn="ctr">
              <a:defRPr/>
            </a:pPr>
            <a:r>
              <a:rPr lang="es-ES_tradnl" sz="1150" b="1" kern="0" dirty="0" smtClean="0">
                <a:solidFill>
                  <a:srgbClr val="FFFFFF"/>
                </a:solidFill>
                <a:ea typeface="ＭＳ Ｐゴシック" pitchFamily="34" charset="-128"/>
              </a:rPr>
              <a:t>Total: 2.96 por cada 100,000</a:t>
            </a:r>
          </a:p>
          <a:p>
            <a:pPr algn="ctr">
              <a:defRPr/>
            </a:pPr>
            <a:r>
              <a:rPr lang="es-ES_tradnl" sz="1150" b="1" kern="0" dirty="0">
                <a:solidFill>
                  <a:srgbClr val="FFFFFF"/>
                </a:solidFill>
                <a:ea typeface="ＭＳ Ｐゴシック" pitchFamily="34" charset="-128"/>
              </a:rPr>
              <a:t>n</a:t>
            </a:r>
            <a:r>
              <a:rPr lang="es-ES_tradnl" sz="1150" b="1" kern="0" dirty="0" smtClean="0">
                <a:solidFill>
                  <a:srgbClr val="FFFFFF"/>
                </a:solidFill>
                <a:ea typeface="ＭＳ Ｐゴシック" pitchFamily="34" charset="-128"/>
              </a:rPr>
              <a:t>acidos en los EEUU, 1.2 por cada 100,000 nacidos en el extranjero;</a:t>
            </a:r>
          </a:p>
          <a:p>
            <a:pPr algn="ctr">
              <a:defRPr/>
            </a:pPr>
            <a:r>
              <a:rPr lang="es-ES_tradnl" sz="1150" b="1" kern="0" dirty="0" smtClean="0">
                <a:solidFill>
                  <a:srgbClr val="FFFFFF"/>
                </a:solidFill>
                <a:ea typeface="ＭＳ Ｐゴシック" pitchFamily="34" charset="-128"/>
              </a:rPr>
              <a:t>15.4 por cada 100,000</a:t>
            </a:r>
          </a:p>
          <a:p>
            <a:pPr algn="ctr">
              <a:defRPr/>
            </a:pPr>
            <a:r>
              <a:rPr lang="es-ES_tradnl" sz="1150" b="1" kern="0" dirty="0" smtClean="0">
                <a:solidFill>
                  <a:srgbClr val="FFFFFF"/>
                </a:solidFill>
                <a:ea typeface="ＭＳ Ｐゴシック" pitchFamily="34" charset="-128"/>
              </a:rPr>
              <a:t>TB : 65% nacidos en el </a:t>
            </a:r>
            <a:r>
              <a:rPr lang="es-ES_tradnl" sz="1150" b="1" kern="0" dirty="0" smtClean="0">
                <a:solidFill>
                  <a:srgbClr val="FFFFFF"/>
                </a:solidFill>
                <a:ea typeface="ＭＳ Ｐゴシック" pitchFamily="34" charset="-128"/>
              </a:rPr>
              <a:t>extr</a:t>
            </a:r>
            <a:r>
              <a:rPr lang="es-ES_tradnl" sz="1150" b="1" kern="0" dirty="0" smtClean="0">
                <a:solidFill>
                  <a:srgbClr val="FFFFFF"/>
                </a:solidFill>
                <a:ea typeface="ＭＳ Ｐゴシック" pitchFamily="34" charset="-128"/>
              </a:rPr>
              <a:t>.</a:t>
            </a:r>
          </a:p>
          <a:p>
            <a:pPr algn="ctr">
              <a:defRPr/>
            </a:pPr>
            <a:r>
              <a:rPr lang="es-ES_tradnl" sz="1150" b="1" kern="0" dirty="0" smtClean="0">
                <a:solidFill>
                  <a:srgbClr val="FFFFFF"/>
                </a:solidFill>
                <a:ea typeface="ＭＳ Ｐゴシック" pitchFamily="34" charset="-128"/>
              </a:rPr>
              <a:t>MDR TB:  88% nacidos en el extr</a:t>
            </a:r>
            <a:r>
              <a:rPr lang="es-ES_tradnl" sz="1150" b="1" kern="0" dirty="0" smtClean="0">
                <a:solidFill>
                  <a:srgbClr val="FFFFFF"/>
                </a:solidFill>
                <a:ea typeface="ＭＳ Ｐゴシック" pitchFamily="34" charset="-128"/>
              </a:rPr>
              <a:t>anjero</a:t>
            </a:r>
            <a:endParaRPr lang="es-ES_tradnl" sz="1150" b="1" kern="0" dirty="0">
              <a:solidFill>
                <a:srgbClr val="FFFFFF"/>
              </a:solidFill>
              <a:ea typeface="ＭＳ Ｐゴシック" pitchFamily="34" charset="-128"/>
            </a:endParaRPr>
          </a:p>
        </p:txBody>
      </p:sp>
    </p:spTree>
    <p:extLst>
      <p:ext uri="{BB962C8B-B14F-4D97-AF65-F5344CB8AC3E}">
        <p14:creationId xmlns:p14="http://schemas.microsoft.com/office/powerpoint/2010/main" val="3884119110"/>
      </p:ext>
    </p:extLst>
  </p:cSld>
  <p:clrMapOvr>
    <a:masterClrMapping/>
  </p:clrMapOvr>
  <mc:AlternateContent xmlns:mc="http://schemas.openxmlformats.org/markup-compatibility/2006" xmlns:p14="http://schemas.microsoft.com/office/powerpoint/2010/main">
    <mc:Choice Requires="p14">
      <p:transition p14:dur="0" advTm="21245"/>
    </mc:Choice>
    <mc:Fallback xmlns="">
      <p:transition advTm="21245"/>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95442"/>
            <a:ext cx="8534400" cy="994172"/>
          </a:xfrm>
        </p:spPr>
        <p:txBody>
          <a:bodyPr/>
          <a:lstStyle/>
          <a:p>
            <a:r>
              <a:rPr lang="es-ES_tradnl" sz="3200" b="1" dirty="0" smtClean="0">
                <a:solidFill>
                  <a:schemeClr val="bg1"/>
                </a:solidFill>
              </a:rPr>
              <a:t>Índices de tuberculosis en poblaciones de refugiados, </a:t>
            </a:r>
            <a:r>
              <a:rPr lang="es-ES_tradnl" sz="3200" b="1" dirty="0" smtClean="0">
                <a:solidFill>
                  <a:schemeClr val="bg1"/>
                </a:solidFill>
              </a:rPr>
              <a:t>USRP, 2014</a:t>
            </a:r>
            <a:endParaRPr lang="es-ES_tradnl" sz="32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49941203"/>
              </p:ext>
            </p:extLst>
          </p:nvPr>
        </p:nvGraphicFramePr>
        <p:xfrm>
          <a:off x="2209800" y="1600201"/>
          <a:ext cx="7772402" cy="4454835"/>
        </p:xfrm>
        <a:graphic>
          <a:graphicData uri="http://schemas.openxmlformats.org/drawingml/2006/table">
            <a:tbl>
              <a:tblPr firstRow="1" bandRow="1">
                <a:tableStyleId>{5C22544A-7EE6-4342-B048-85BDC9FD1C3A}</a:tableStyleId>
              </a:tblPr>
              <a:tblGrid>
                <a:gridCol w="1524000"/>
                <a:gridCol w="1461150"/>
                <a:gridCol w="1196813"/>
                <a:gridCol w="1196813"/>
                <a:gridCol w="1326824"/>
                <a:gridCol w="1066802"/>
              </a:tblGrid>
              <a:tr h="381000">
                <a:tc>
                  <a:txBody>
                    <a:bodyPr/>
                    <a:lstStyle/>
                    <a:p>
                      <a:pPr algn="ctr"/>
                      <a:endParaRPr lang="es-ES_tradnl" sz="1100" b="1" noProof="0" dirty="0" smtClean="0"/>
                    </a:p>
                    <a:p>
                      <a:pPr algn="ctr"/>
                      <a:r>
                        <a:rPr lang="es-ES_tradnl" sz="1100" b="1" noProof="0" dirty="0" smtClean="0"/>
                        <a:t>Lugar</a:t>
                      </a:r>
                      <a:r>
                        <a:rPr lang="es-ES_tradnl" sz="1100" b="1" baseline="0" noProof="0" dirty="0" smtClean="0"/>
                        <a:t> de prueba</a:t>
                      </a:r>
                      <a:endParaRPr lang="es-ES_tradnl" sz="1100" b="1" noProof="0" dirty="0"/>
                    </a:p>
                  </a:txBody>
                  <a:tcPr marL="68580" marR="68580" marT="34290" marB="34290"/>
                </a:tc>
                <a:tc>
                  <a:txBody>
                    <a:bodyPr/>
                    <a:lstStyle/>
                    <a:p>
                      <a:pPr algn="ctr"/>
                      <a:r>
                        <a:rPr lang="es-ES_tradnl" sz="1100" b="1" noProof="0" dirty="0" smtClean="0"/>
                        <a:t>Principales nacionalidades</a:t>
                      </a:r>
                      <a:endParaRPr lang="es-ES_tradnl" sz="1100" b="1" noProof="0" dirty="0"/>
                    </a:p>
                  </a:txBody>
                  <a:tcPr marL="68580" marR="68580" marT="34290" marB="34290"/>
                </a:tc>
                <a:tc>
                  <a:txBody>
                    <a:bodyPr/>
                    <a:lstStyle/>
                    <a:p>
                      <a:pPr algn="ctr"/>
                      <a:r>
                        <a:rPr lang="es-ES_tradnl" sz="1100" b="1" noProof="0" dirty="0" smtClean="0"/>
                        <a:t>Refugiados examinados</a:t>
                      </a:r>
                      <a:endParaRPr lang="es-ES_tradnl" sz="1100" b="1" noProof="0" dirty="0"/>
                    </a:p>
                  </a:txBody>
                  <a:tcPr marL="68580" marR="68580" marT="34290" marB="34290"/>
                </a:tc>
                <a:tc>
                  <a:txBody>
                    <a:bodyPr/>
                    <a:lstStyle/>
                    <a:p>
                      <a:pPr algn="ctr"/>
                      <a:endParaRPr lang="es-ES_tradnl" sz="1100" b="1" noProof="0" dirty="0" smtClean="0"/>
                    </a:p>
                    <a:p>
                      <a:pPr algn="ctr"/>
                      <a:r>
                        <a:rPr lang="es-ES_tradnl" sz="1100" b="1" noProof="0" dirty="0" smtClean="0"/>
                        <a:t>Casos de tuberculosis</a:t>
                      </a:r>
                    </a:p>
                    <a:p>
                      <a:pPr algn="ctr"/>
                      <a:endParaRPr lang="es-ES_tradnl" sz="1100" b="1" noProof="0" dirty="0"/>
                    </a:p>
                  </a:txBody>
                  <a:tcPr marL="68580" marR="68580" marT="34290" marB="34290"/>
                </a:tc>
                <a:tc>
                  <a:txBody>
                    <a:bodyPr/>
                    <a:lstStyle/>
                    <a:p>
                      <a:pPr algn="ctr"/>
                      <a:r>
                        <a:rPr lang="es-ES_tradnl" sz="1100" b="1" noProof="0" dirty="0" smtClean="0"/>
                        <a:t>Casos con resistencia a medicamentos</a:t>
                      </a:r>
                      <a:endParaRPr lang="es-ES_tradnl" sz="1100" b="1" noProof="0" dirty="0" smtClean="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1" baseline="0" noProof="0" dirty="0" smtClean="0"/>
                        <a:t>Índice de tuberculosis por cada </a:t>
                      </a:r>
                      <a:r>
                        <a:rPr lang="es-ES_tradnl" sz="1100" b="1" baseline="0" noProof="0" dirty="0" smtClean="0"/>
                        <a:t>100,000</a:t>
                      </a:r>
                      <a:endParaRPr lang="es-ES_tradnl" sz="1100" b="1" noProof="0" dirty="0" smtClean="0"/>
                    </a:p>
                  </a:txBody>
                  <a:tcPr marL="68580" marR="68580" marT="34290" marB="34290"/>
                </a:tc>
              </a:tr>
              <a:tr h="457200">
                <a:tc>
                  <a:txBody>
                    <a:bodyPr/>
                    <a:lstStyle/>
                    <a:p>
                      <a:pPr algn="ctr"/>
                      <a:r>
                        <a:rPr lang="es-ES_tradnl" sz="1100" b="1" i="0" u="none" strike="noStrike" kern="1200" noProof="0" dirty="0" smtClean="0">
                          <a:solidFill>
                            <a:srgbClr val="000000"/>
                          </a:solidFill>
                          <a:effectLst/>
                          <a:latin typeface="+mn-lt"/>
                          <a:ea typeface="+mn-ea"/>
                          <a:cs typeface="+mn-cs"/>
                        </a:rPr>
                        <a:t>Egipto</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1" i="0" u="none" strike="noStrike" kern="1200" noProof="0" dirty="0" smtClean="0">
                          <a:solidFill>
                            <a:srgbClr val="000000"/>
                          </a:solidFill>
                          <a:effectLst/>
                          <a:latin typeface="+mn-lt"/>
                          <a:ea typeface="+mn-ea"/>
                          <a:cs typeface="+mn-cs"/>
                        </a:rPr>
                        <a:t>Iraqu</a:t>
                      </a:r>
                      <a:r>
                        <a:rPr lang="es-ES_tradnl" sz="1100" b="1" i="0" u="none" strike="noStrike" kern="1200" noProof="0" dirty="0" smtClean="0">
                          <a:solidFill>
                            <a:srgbClr val="000000"/>
                          </a:solidFill>
                          <a:effectLst/>
                          <a:latin typeface="+mn-lt"/>
                          <a:ea typeface="+mn-ea"/>
                          <a:cs typeface="+mn-cs"/>
                        </a:rPr>
                        <a:t>íes, sirios, somalíes, sudaneses</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a:r>
                        <a:rPr lang="es-ES_tradnl" sz="1100" b="1" i="0" u="none" strike="noStrike" kern="1200" noProof="0" dirty="0" smtClean="0">
                          <a:solidFill>
                            <a:srgbClr val="000000"/>
                          </a:solidFill>
                          <a:effectLst/>
                          <a:latin typeface="+mn-lt"/>
                          <a:ea typeface="+mn-ea"/>
                          <a:cs typeface="+mn-cs"/>
                        </a:rPr>
                        <a:t>3,301*</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a:r>
                        <a:rPr lang="es-ES_tradnl" sz="1100" b="1" i="0" u="none" strike="noStrike" kern="1200" noProof="0" dirty="0" smtClean="0">
                          <a:solidFill>
                            <a:srgbClr val="000000"/>
                          </a:solidFill>
                          <a:effectLst/>
                          <a:latin typeface="+mn-lt"/>
                          <a:ea typeface="+mn-ea"/>
                          <a:cs typeface="+mn-cs"/>
                        </a:rPr>
                        <a:t>0</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a:r>
                        <a:rPr lang="es-ES_tradnl" sz="1100" b="1" i="0" u="none" strike="noStrike" kern="1200" noProof="0" dirty="0" smtClean="0">
                          <a:solidFill>
                            <a:srgbClr val="000000"/>
                          </a:solidFill>
                          <a:effectLst/>
                          <a:latin typeface="+mn-lt"/>
                          <a:ea typeface="+mn-ea"/>
                          <a:cs typeface="+mn-cs"/>
                        </a:rPr>
                        <a:t>0</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a:r>
                        <a:rPr lang="es-ES_tradnl" sz="1100" b="1" i="0" u="none" strike="noStrike" kern="1200" noProof="0" dirty="0" smtClean="0">
                          <a:solidFill>
                            <a:srgbClr val="000000"/>
                          </a:solidFill>
                          <a:effectLst/>
                          <a:latin typeface="+mn-lt"/>
                          <a:ea typeface="+mn-ea"/>
                          <a:cs typeface="+mn-cs"/>
                        </a:rPr>
                        <a:t>0</a:t>
                      </a:r>
                      <a:endParaRPr lang="es-ES_tradnl" sz="1100" b="1" i="0" u="none" strike="noStrike" kern="1200" noProof="0" dirty="0">
                        <a:solidFill>
                          <a:srgbClr val="000000"/>
                        </a:solidFill>
                        <a:effectLst/>
                        <a:latin typeface="+mn-lt"/>
                        <a:ea typeface="+mn-ea"/>
                        <a:cs typeface="+mn-cs"/>
                      </a:endParaRPr>
                    </a:p>
                  </a:txBody>
                  <a:tcPr marL="5715" marR="5715" marT="5715" marB="0" anchor="ctr"/>
                </a:tc>
              </a:tr>
              <a:tr h="304800">
                <a:tc>
                  <a:txBody>
                    <a:bodyPr/>
                    <a:lstStyle/>
                    <a:p>
                      <a:pPr algn="ctr" rtl="0" fontAlgn="t"/>
                      <a:r>
                        <a:rPr lang="es-ES_tradnl" sz="1100" b="1" i="0" u="none" strike="noStrike" noProof="0" dirty="0" smtClean="0">
                          <a:solidFill>
                            <a:srgbClr val="000000"/>
                          </a:solidFill>
                          <a:effectLst/>
                          <a:latin typeface="+mn-lt"/>
                        </a:rPr>
                        <a:t>Etiop</a:t>
                      </a:r>
                      <a:r>
                        <a:rPr lang="es-ES_tradnl" sz="1100" b="1" i="0" u="none" strike="noStrike" noProof="0" dirty="0" smtClean="0">
                          <a:solidFill>
                            <a:srgbClr val="000000"/>
                          </a:solidFill>
                          <a:effectLst/>
                          <a:latin typeface="+mn-lt"/>
                        </a:rPr>
                        <a:t>ía</a:t>
                      </a:r>
                      <a:endParaRPr lang="es-ES_tradnl" sz="1100" b="1" i="0" u="none" strike="noStrike" noProof="0" dirty="0">
                        <a:solidFill>
                          <a:srgbClr val="000000"/>
                        </a:solidFill>
                        <a:effectLst/>
                        <a:latin typeface="+mn-lt"/>
                      </a:endParaRPr>
                    </a:p>
                  </a:txBody>
                  <a:tcPr marL="5715" marR="5715" marT="5715" marB="0" anchor="ctr"/>
                </a:tc>
                <a:tc>
                  <a:txBody>
                    <a:bodyPr/>
                    <a:lstStyle/>
                    <a:p>
                      <a:pPr algn="ctr"/>
                      <a:r>
                        <a:rPr lang="es-ES_tradnl" sz="1100" b="1" i="0" u="none" strike="noStrike" kern="1200" noProof="0" dirty="0" smtClean="0">
                          <a:solidFill>
                            <a:srgbClr val="000000"/>
                          </a:solidFill>
                          <a:effectLst/>
                          <a:latin typeface="+mn-lt"/>
                          <a:ea typeface="+mn-ea"/>
                          <a:cs typeface="+mn-cs"/>
                        </a:rPr>
                        <a:t>Eritreos,</a:t>
                      </a:r>
                      <a:r>
                        <a:rPr lang="es-ES_tradnl" sz="1100" b="1" i="0" u="none" strike="noStrike" kern="1200" baseline="0" noProof="0" dirty="0" smtClean="0">
                          <a:solidFill>
                            <a:srgbClr val="000000"/>
                          </a:solidFill>
                          <a:effectLst/>
                          <a:latin typeface="+mn-lt"/>
                          <a:ea typeface="+mn-ea"/>
                          <a:cs typeface="+mn-cs"/>
                        </a:rPr>
                        <a:t> somal</a:t>
                      </a:r>
                      <a:r>
                        <a:rPr lang="es-ES_tradnl" sz="1100" b="1" i="0" u="none" strike="noStrike" kern="1200" baseline="0" noProof="0" dirty="0" smtClean="0">
                          <a:solidFill>
                            <a:srgbClr val="000000"/>
                          </a:solidFill>
                          <a:effectLst/>
                          <a:latin typeface="+mn-lt"/>
                          <a:ea typeface="+mn-ea"/>
                          <a:cs typeface="+mn-cs"/>
                        </a:rPr>
                        <a:t>íes</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kern="1200" noProof="0" dirty="0" smtClean="0">
                          <a:solidFill>
                            <a:srgbClr val="000000"/>
                          </a:solidFill>
                          <a:effectLst/>
                          <a:latin typeface="+mn-lt"/>
                          <a:ea typeface="+mn-ea"/>
                          <a:cs typeface="+mn-cs"/>
                        </a:rPr>
                        <a:t>7,511</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kern="1200" noProof="0" dirty="0" smtClean="0">
                          <a:solidFill>
                            <a:srgbClr val="000000"/>
                          </a:solidFill>
                          <a:effectLst/>
                          <a:latin typeface="+mn-lt"/>
                          <a:ea typeface="+mn-ea"/>
                          <a:cs typeface="+mn-cs"/>
                        </a:rPr>
                        <a:t>14</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kern="1200" noProof="0" dirty="0" smtClean="0">
                          <a:solidFill>
                            <a:srgbClr val="000000"/>
                          </a:solidFill>
                          <a:effectLst/>
                          <a:latin typeface="+mn-lt"/>
                          <a:ea typeface="+mn-ea"/>
                          <a:cs typeface="+mn-cs"/>
                        </a:rPr>
                        <a:t>0</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186</a:t>
                      </a:r>
                      <a:endParaRPr lang="es-ES_tradnl" sz="1100" b="1" i="0" u="none" strike="noStrike" noProof="0" dirty="0">
                        <a:solidFill>
                          <a:srgbClr val="000000"/>
                        </a:solidFill>
                        <a:effectLst/>
                        <a:latin typeface="+mn-lt"/>
                      </a:endParaRPr>
                    </a:p>
                  </a:txBody>
                  <a:tcPr marL="5715" marR="5715" marT="5715" marB="0" anchor="ctr"/>
                </a:tc>
              </a:tr>
              <a:tr h="359067">
                <a:tc>
                  <a:txBody>
                    <a:bodyPr/>
                    <a:lstStyle/>
                    <a:p>
                      <a:pPr algn="ctr" rtl="0" fontAlgn="t"/>
                      <a:r>
                        <a:rPr lang="es-ES_tradnl" sz="1100" b="1" i="0" u="none" strike="noStrike" noProof="0" dirty="0" smtClean="0">
                          <a:solidFill>
                            <a:srgbClr val="000000"/>
                          </a:solidFill>
                          <a:effectLst/>
                          <a:latin typeface="+mn-lt"/>
                        </a:rPr>
                        <a:t>Irak</a:t>
                      </a:r>
                      <a:endParaRPr lang="es-ES_tradnl" sz="1100" b="1" i="0" u="none" strike="noStrike" noProof="0" dirty="0">
                        <a:solidFill>
                          <a:srgbClr val="000000"/>
                        </a:solidFill>
                        <a:effectLst/>
                        <a:latin typeface="+mn-lt"/>
                      </a:endParaRPr>
                    </a:p>
                  </a:txBody>
                  <a:tcPr marL="5715" marR="5715" marT="5715" marB="0" anchor="ctr"/>
                </a:tc>
                <a:tc>
                  <a:txBody>
                    <a:bodyPr/>
                    <a:lstStyle/>
                    <a:p>
                      <a:pPr algn="ctr"/>
                      <a:r>
                        <a:rPr lang="es-ES_tradnl" sz="1100" b="1" i="0" u="none" strike="noStrike" kern="1200" noProof="0" dirty="0" smtClean="0">
                          <a:solidFill>
                            <a:srgbClr val="000000"/>
                          </a:solidFill>
                          <a:effectLst/>
                          <a:latin typeface="+mn-lt"/>
                          <a:ea typeface="+mn-ea"/>
                          <a:cs typeface="+mn-cs"/>
                        </a:rPr>
                        <a:t>Iraqu</a:t>
                      </a:r>
                      <a:r>
                        <a:rPr lang="es-ES_tradnl" sz="1100" b="1" i="0" u="none" strike="noStrike" kern="1200" noProof="0" dirty="0" smtClean="0">
                          <a:solidFill>
                            <a:srgbClr val="000000"/>
                          </a:solidFill>
                          <a:effectLst/>
                          <a:latin typeface="+mn-lt"/>
                          <a:ea typeface="+mn-ea"/>
                          <a:cs typeface="+mn-cs"/>
                        </a:rPr>
                        <a:t>íes</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kern="1200" noProof="0" dirty="0" smtClean="0">
                          <a:solidFill>
                            <a:srgbClr val="000000"/>
                          </a:solidFill>
                          <a:effectLst/>
                          <a:latin typeface="+mn-lt"/>
                          <a:ea typeface="+mn-ea"/>
                          <a:cs typeface="+mn-cs"/>
                        </a:rPr>
                        <a:t>13,480</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1</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0</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7</a:t>
                      </a:r>
                      <a:endParaRPr lang="es-ES_tradnl" sz="1100" b="1" i="0" u="none" strike="noStrike" noProof="0" dirty="0">
                        <a:solidFill>
                          <a:srgbClr val="000000"/>
                        </a:solidFill>
                        <a:effectLst/>
                        <a:latin typeface="+mn-lt"/>
                      </a:endParaRPr>
                    </a:p>
                  </a:txBody>
                  <a:tcPr marL="5715" marR="5715" marT="5715" marB="0" anchor="ctr"/>
                </a:tc>
              </a:tr>
              <a:tr h="359067">
                <a:tc>
                  <a:txBody>
                    <a:bodyPr/>
                    <a:lstStyle/>
                    <a:p>
                      <a:pPr algn="ctr" rtl="0" fontAlgn="t"/>
                      <a:r>
                        <a:rPr lang="es-ES_tradnl" sz="1100" b="1" i="0" u="none" strike="noStrike" noProof="0" dirty="0" smtClean="0">
                          <a:solidFill>
                            <a:srgbClr val="000000"/>
                          </a:solidFill>
                          <a:effectLst/>
                          <a:latin typeface="+mn-lt"/>
                        </a:rPr>
                        <a:t>Jord</a:t>
                      </a:r>
                      <a:r>
                        <a:rPr lang="es-ES_tradnl" sz="1100" b="1" i="0" u="none" strike="noStrike" noProof="0" dirty="0" smtClean="0">
                          <a:solidFill>
                            <a:srgbClr val="000000"/>
                          </a:solidFill>
                          <a:effectLst/>
                          <a:latin typeface="+mn-lt"/>
                        </a:rPr>
                        <a:t>án</a:t>
                      </a:r>
                      <a:endParaRPr lang="es-ES_tradnl" sz="1100" b="1" i="0" u="none" strike="noStrike" noProof="0" dirty="0">
                        <a:solidFill>
                          <a:srgbClr val="000000"/>
                        </a:solidFill>
                        <a:effectLst/>
                        <a:latin typeface="+mn-lt"/>
                      </a:endParaRPr>
                    </a:p>
                  </a:txBody>
                  <a:tcPr marL="5715" marR="5715" marT="5715" marB="0" anchor="ctr"/>
                </a:tc>
                <a:tc>
                  <a:txBody>
                    <a:bodyPr/>
                    <a:lstStyle/>
                    <a:p>
                      <a:pPr algn="ctr"/>
                      <a:r>
                        <a:rPr lang="es-ES_tradnl" sz="1100" b="1" i="0" u="none" strike="noStrike" kern="1200" noProof="0" dirty="0" smtClean="0">
                          <a:solidFill>
                            <a:srgbClr val="000000"/>
                          </a:solidFill>
                          <a:effectLst/>
                          <a:latin typeface="+mn-lt"/>
                          <a:ea typeface="+mn-ea"/>
                          <a:cs typeface="+mn-cs"/>
                        </a:rPr>
                        <a:t>Iraqu</a:t>
                      </a:r>
                      <a:r>
                        <a:rPr lang="es-ES_tradnl" sz="1100" b="1" i="0" u="none" strike="noStrike" kern="1200" noProof="0" dirty="0" smtClean="0">
                          <a:solidFill>
                            <a:srgbClr val="000000"/>
                          </a:solidFill>
                          <a:effectLst/>
                          <a:latin typeface="+mn-lt"/>
                          <a:ea typeface="+mn-ea"/>
                          <a:cs typeface="+mn-cs"/>
                        </a:rPr>
                        <a:t>íes, sirios</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kern="1200" noProof="0" dirty="0" smtClean="0">
                          <a:solidFill>
                            <a:srgbClr val="000000"/>
                          </a:solidFill>
                          <a:effectLst/>
                          <a:latin typeface="+mn-lt"/>
                          <a:ea typeface="+mn-ea"/>
                          <a:cs typeface="+mn-cs"/>
                        </a:rPr>
                        <a:t>3,448*</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0</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0</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0</a:t>
                      </a:r>
                      <a:endParaRPr lang="es-ES_tradnl" sz="1100" b="1" i="0" u="none" strike="noStrike" noProof="0" dirty="0">
                        <a:solidFill>
                          <a:srgbClr val="000000"/>
                        </a:solidFill>
                        <a:effectLst/>
                        <a:latin typeface="+mn-lt"/>
                      </a:endParaRPr>
                    </a:p>
                  </a:txBody>
                  <a:tcPr marL="5715" marR="5715" marT="5715" marB="0" anchor="ctr"/>
                </a:tc>
              </a:tr>
              <a:tr h="440226">
                <a:tc>
                  <a:txBody>
                    <a:bodyPr/>
                    <a:lstStyle/>
                    <a:p>
                      <a:pPr algn="ctr" rtl="0" fontAlgn="t"/>
                      <a:r>
                        <a:rPr lang="es-ES_tradnl" sz="1100" b="1" i="0" u="none" strike="noStrike" noProof="0" dirty="0" smtClean="0">
                          <a:solidFill>
                            <a:srgbClr val="000000"/>
                          </a:solidFill>
                          <a:effectLst/>
                          <a:latin typeface="+mn-lt"/>
                        </a:rPr>
                        <a:t>Kenia</a:t>
                      </a:r>
                      <a:endParaRPr lang="es-ES_tradnl" sz="1100" b="1" i="0" u="none" strike="noStrike" noProof="0" dirty="0">
                        <a:solidFill>
                          <a:srgbClr val="000000"/>
                        </a:solidFill>
                        <a:effectLst/>
                        <a:latin typeface="+mn-lt"/>
                      </a:endParaRPr>
                    </a:p>
                  </a:txBody>
                  <a:tcPr marL="5715" marR="5715" marT="5715" marB="0" anchor="ctr"/>
                </a:tc>
                <a:tc>
                  <a:txBody>
                    <a:bodyPr/>
                    <a:lstStyle/>
                    <a:p>
                      <a:pPr algn="ctr"/>
                      <a:r>
                        <a:rPr lang="es-ES_tradnl" sz="1100" b="1" i="0" u="none" strike="noStrike" kern="1200" noProof="0" dirty="0" smtClean="0">
                          <a:solidFill>
                            <a:srgbClr val="000000"/>
                          </a:solidFill>
                          <a:effectLst/>
                          <a:latin typeface="+mn-lt"/>
                          <a:ea typeface="+mn-ea"/>
                          <a:cs typeface="+mn-cs"/>
                        </a:rPr>
                        <a:t>Somal</a:t>
                      </a:r>
                      <a:r>
                        <a:rPr lang="es-ES_tradnl" sz="1100" b="1" i="0" u="none" strike="noStrike" kern="1200" noProof="0" dirty="0" smtClean="0">
                          <a:solidFill>
                            <a:srgbClr val="000000"/>
                          </a:solidFill>
                          <a:effectLst/>
                          <a:latin typeface="+mn-lt"/>
                          <a:ea typeface="+mn-ea"/>
                          <a:cs typeface="+mn-cs"/>
                        </a:rPr>
                        <a:t>íes, congoleños</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kern="1200" noProof="0" dirty="0" smtClean="0">
                          <a:solidFill>
                            <a:srgbClr val="000000"/>
                          </a:solidFill>
                          <a:effectLst/>
                          <a:latin typeface="+mn-lt"/>
                          <a:ea typeface="+mn-ea"/>
                          <a:cs typeface="+mn-cs"/>
                        </a:rPr>
                        <a:t>7,005</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25</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1</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357</a:t>
                      </a:r>
                      <a:endParaRPr lang="es-ES_tradnl" sz="1100" b="1" i="0" u="none" strike="noStrike" noProof="0" dirty="0">
                        <a:solidFill>
                          <a:srgbClr val="000000"/>
                        </a:solidFill>
                        <a:effectLst/>
                        <a:latin typeface="+mn-lt"/>
                      </a:endParaRPr>
                    </a:p>
                  </a:txBody>
                  <a:tcPr marL="5715" marR="5715" marT="5715" marB="0" anchor="ctr"/>
                </a:tc>
              </a:tr>
              <a:tr h="359067">
                <a:tc>
                  <a:txBody>
                    <a:bodyPr/>
                    <a:lstStyle/>
                    <a:p>
                      <a:pPr algn="ctr" rtl="0" fontAlgn="t"/>
                      <a:r>
                        <a:rPr lang="es-ES_tradnl" sz="1100" b="1" i="0" u="none" strike="noStrike" noProof="0" dirty="0" smtClean="0">
                          <a:solidFill>
                            <a:srgbClr val="000000"/>
                          </a:solidFill>
                          <a:effectLst/>
                          <a:latin typeface="+mn-lt"/>
                        </a:rPr>
                        <a:t>Malasia</a:t>
                      </a:r>
                      <a:endParaRPr lang="es-ES_tradnl" sz="1100" b="1" i="0" u="none" strike="noStrike" noProof="0" dirty="0">
                        <a:solidFill>
                          <a:srgbClr val="000000"/>
                        </a:solidFill>
                        <a:effectLst/>
                        <a:latin typeface="+mn-lt"/>
                      </a:endParaRPr>
                    </a:p>
                  </a:txBody>
                  <a:tcPr marL="5715" marR="5715" marT="5715" marB="0" anchor="ctr"/>
                </a:tc>
                <a:tc>
                  <a:txBody>
                    <a:bodyPr/>
                    <a:lstStyle/>
                    <a:p>
                      <a:pPr algn="ctr"/>
                      <a:r>
                        <a:rPr lang="es-ES_tradnl" sz="1100" b="1" i="0" u="none" strike="noStrike" kern="1200" noProof="0" dirty="0" smtClean="0">
                          <a:solidFill>
                            <a:srgbClr val="000000"/>
                          </a:solidFill>
                          <a:effectLst/>
                          <a:latin typeface="+mn-lt"/>
                          <a:ea typeface="+mn-ea"/>
                          <a:cs typeface="+mn-cs"/>
                        </a:rPr>
                        <a:t>Birmanos</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kern="1200" noProof="0" dirty="0" smtClean="0">
                          <a:solidFill>
                            <a:srgbClr val="000000"/>
                          </a:solidFill>
                          <a:effectLst/>
                          <a:latin typeface="+mn-lt"/>
                          <a:ea typeface="+mn-ea"/>
                          <a:cs typeface="+mn-cs"/>
                        </a:rPr>
                        <a:t>13,969</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111</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17</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795</a:t>
                      </a:r>
                      <a:endParaRPr lang="es-ES_tradnl" sz="1100" b="1" i="0" u="none" strike="noStrike" noProof="0" dirty="0" smtClean="0">
                        <a:solidFill>
                          <a:srgbClr val="000000"/>
                        </a:solidFill>
                        <a:effectLst/>
                        <a:latin typeface="+mn-lt"/>
                      </a:endParaRPr>
                    </a:p>
                  </a:txBody>
                  <a:tcPr marL="5715" marR="5715" marT="5715" marB="0" anchor="ctr"/>
                </a:tc>
              </a:tr>
              <a:tr h="359067">
                <a:tc>
                  <a:txBody>
                    <a:bodyPr/>
                    <a:lstStyle/>
                    <a:p>
                      <a:pPr algn="ctr" rtl="0" fontAlgn="t"/>
                      <a:r>
                        <a:rPr lang="es-ES_tradnl" sz="1100" b="1" i="0" u="none" strike="noStrike" noProof="0" dirty="0" smtClean="0">
                          <a:solidFill>
                            <a:srgbClr val="000000"/>
                          </a:solidFill>
                          <a:effectLst/>
                          <a:latin typeface="+mn-lt"/>
                        </a:rPr>
                        <a:t>Nepal</a:t>
                      </a:r>
                      <a:endParaRPr lang="es-ES_tradnl" sz="1100" b="1" i="0" u="none" strike="noStrike" noProof="0" dirty="0">
                        <a:solidFill>
                          <a:srgbClr val="000000"/>
                        </a:solidFill>
                        <a:effectLst/>
                        <a:latin typeface="+mn-lt"/>
                      </a:endParaRPr>
                    </a:p>
                  </a:txBody>
                  <a:tcPr marL="5715" marR="5715" marT="5715" marB="0" anchor="ctr"/>
                </a:tc>
                <a:tc>
                  <a:txBody>
                    <a:bodyPr/>
                    <a:lstStyle/>
                    <a:p>
                      <a:pPr algn="ctr"/>
                      <a:r>
                        <a:rPr lang="es-ES_tradnl" sz="1100" b="1" i="0" u="none" strike="noStrike" kern="1200" noProof="0" dirty="0" smtClean="0">
                          <a:solidFill>
                            <a:srgbClr val="000000"/>
                          </a:solidFill>
                          <a:effectLst/>
                          <a:latin typeface="+mn-lt"/>
                          <a:ea typeface="+mn-ea"/>
                          <a:cs typeface="+mn-cs"/>
                        </a:rPr>
                        <a:t>Butaneses</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rtl="0" fontAlgn="b"/>
                      <a:r>
                        <a:rPr lang="es-ES_tradnl" sz="1100" b="1" i="0" u="none" strike="noStrike" kern="1200" noProof="0" dirty="0" smtClean="0">
                          <a:solidFill>
                            <a:srgbClr val="000000"/>
                          </a:solidFill>
                          <a:effectLst/>
                          <a:latin typeface="+mn-lt"/>
                          <a:ea typeface="+mn-ea"/>
                          <a:cs typeface="+mn-cs"/>
                        </a:rPr>
                        <a:t>7,653</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rtl="0" fontAlgn="b"/>
                      <a:r>
                        <a:rPr lang="es-ES_tradnl" sz="1100" b="1" i="0" u="none" strike="noStrike" noProof="0" dirty="0" smtClean="0">
                          <a:solidFill>
                            <a:srgbClr val="000000"/>
                          </a:solidFill>
                          <a:effectLst/>
                          <a:latin typeface="+mn-lt"/>
                        </a:rPr>
                        <a:t>50</a:t>
                      </a:r>
                      <a:endParaRPr lang="es-ES_tradnl" sz="1100" b="1" i="0" u="none" strike="noStrike" noProof="0" dirty="0">
                        <a:solidFill>
                          <a:srgbClr val="000000"/>
                        </a:solidFill>
                        <a:effectLst/>
                        <a:latin typeface="+mn-lt"/>
                      </a:endParaRPr>
                    </a:p>
                  </a:txBody>
                  <a:tcPr marL="5715" marR="5715" marT="5715" marB="0" anchor="ctr"/>
                </a:tc>
                <a:tc>
                  <a:txBody>
                    <a:bodyPr/>
                    <a:lstStyle/>
                    <a:p>
                      <a:pPr algn="ctr" rtl="0" fontAlgn="b"/>
                      <a:r>
                        <a:rPr lang="es-ES_tradnl" sz="1100" b="1" i="0" u="none" strike="noStrike" noProof="0" dirty="0" smtClean="0">
                          <a:solidFill>
                            <a:srgbClr val="000000"/>
                          </a:solidFill>
                          <a:effectLst/>
                          <a:latin typeface="+mn-lt"/>
                        </a:rPr>
                        <a:t>0</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653</a:t>
                      </a:r>
                      <a:endParaRPr lang="es-ES_tradnl" sz="1100" b="1" i="0" u="none" strike="noStrike" noProof="0" dirty="0">
                        <a:solidFill>
                          <a:srgbClr val="000000"/>
                        </a:solidFill>
                        <a:effectLst/>
                        <a:latin typeface="+mn-lt"/>
                      </a:endParaRPr>
                    </a:p>
                  </a:txBody>
                  <a:tcPr marL="5715" marR="5715" marT="5715" marB="0" anchor="ctr"/>
                </a:tc>
              </a:tr>
              <a:tr h="359067">
                <a:tc>
                  <a:txBody>
                    <a:bodyPr/>
                    <a:lstStyle/>
                    <a:p>
                      <a:pPr algn="ctr" rtl="0" fontAlgn="t"/>
                      <a:r>
                        <a:rPr lang="es-ES_tradnl" sz="1100" b="1" i="0" u="none" strike="noStrike" noProof="0" dirty="0" smtClean="0">
                          <a:solidFill>
                            <a:srgbClr val="000000"/>
                          </a:solidFill>
                          <a:effectLst/>
                          <a:latin typeface="+mn-lt"/>
                        </a:rPr>
                        <a:t>Tailandia</a:t>
                      </a:r>
                      <a:endParaRPr lang="es-ES_tradnl" sz="1100" b="1" i="0" u="none" strike="noStrike" noProof="0" dirty="0">
                        <a:solidFill>
                          <a:srgbClr val="000000"/>
                        </a:solidFill>
                        <a:effectLst/>
                        <a:latin typeface="+mn-lt"/>
                      </a:endParaRPr>
                    </a:p>
                  </a:txBody>
                  <a:tcPr marL="5715" marR="5715" marT="5715" marB="0" anchor="ctr"/>
                </a:tc>
                <a:tc>
                  <a:txBody>
                    <a:bodyPr/>
                    <a:lstStyle/>
                    <a:p>
                      <a:pPr algn="ctr"/>
                      <a:r>
                        <a:rPr lang="es-ES_tradnl" sz="1100" b="1" i="0" u="none" strike="noStrike" kern="1200" noProof="0" dirty="0" smtClean="0">
                          <a:solidFill>
                            <a:srgbClr val="000000"/>
                          </a:solidFill>
                          <a:effectLst/>
                          <a:latin typeface="+mn-lt"/>
                          <a:ea typeface="+mn-ea"/>
                          <a:cs typeface="+mn-cs"/>
                        </a:rPr>
                        <a:t>Birmanos</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kern="1200" noProof="0" dirty="0" smtClean="0">
                          <a:solidFill>
                            <a:srgbClr val="000000"/>
                          </a:solidFill>
                          <a:effectLst/>
                          <a:latin typeface="+mn-lt"/>
                          <a:ea typeface="+mn-ea"/>
                          <a:cs typeface="+mn-cs"/>
                        </a:rPr>
                        <a:t>8,376</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54</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0</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645</a:t>
                      </a:r>
                      <a:endParaRPr lang="es-ES_tradnl" sz="1100" b="1" i="0" u="none" strike="noStrike" noProof="0" dirty="0">
                        <a:solidFill>
                          <a:srgbClr val="000000"/>
                        </a:solidFill>
                        <a:effectLst/>
                        <a:latin typeface="+mn-lt"/>
                      </a:endParaRPr>
                    </a:p>
                  </a:txBody>
                  <a:tcPr marL="5715" marR="5715" marT="5715" marB="0" anchor="ctr"/>
                </a:tc>
              </a:tr>
              <a:tr h="359067">
                <a:tc>
                  <a:txBody>
                    <a:bodyPr/>
                    <a:lstStyle/>
                    <a:p>
                      <a:pPr algn="ctr" rtl="0" fontAlgn="t"/>
                      <a:r>
                        <a:rPr lang="es-ES_tradnl" sz="1100" b="1" i="0" u="none" strike="noStrike" noProof="0" dirty="0" smtClean="0">
                          <a:solidFill>
                            <a:srgbClr val="000000"/>
                          </a:solidFill>
                          <a:effectLst/>
                          <a:latin typeface="+mn-lt"/>
                        </a:rPr>
                        <a:t>Turqu</a:t>
                      </a:r>
                      <a:r>
                        <a:rPr lang="es-ES_tradnl" sz="1100" b="1" i="0" u="none" strike="noStrike" noProof="0" dirty="0" smtClean="0">
                          <a:solidFill>
                            <a:srgbClr val="000000"/>
                          </a:solidFill>
                          <a:effectLst/>
                          <a:latin typeface="+mn-lt"/>
                        </a:rPr>
                        <a:t>ía</a:t>
                      </a:r>
                      <a:endParaRPr lang="es-ES_tradnl" sz="1100" b="1" i="0" u="none" strike="noStrike" noProof="0" dirty="0">
                        <a:solidFill>
                          <a:srgbClr val="000000"/>
                        </a:solidFill>
                        <a:effectLst/>
                        <a:latin typeface="+mn-lt"/>
                      </a:endParaRPr>
                    </a:p>
                  </a:txBody>
                  <a:tcPr marL="5715" marR="5715" marT="5715" marB="0" anchor="ctr"/>
                </a:tc>
                <a:tc>
                  <a:txBody>
                    <a:bodyPr/>
                    <a:lstStyle/>
                    <a:p>
                      <a:pPr algn="ctr"/>
                      <a:r>
                        <a:rPr lang="es-ES_tradnl" sz="1100" b="1" i="0" u="none" strike="noStrike" kern="1200" noProof="0" dirty="0" smtClean="0">
                          <a:solidFill>
                            <a:srgbClr val="000000"/>
                          </a:solidFill>
                          <a:effectLst/>
                          <a:latin typeface="+mn-lt"/>
                          <a:ea typeface="+mn-ea"/>
                          <a:cs typeface="+mn-cs"/>
                        </a:rPr>
                        <a:t>Iraqu</a:t>
                      </a:r>
                      <a:r>
                        <a:rPr lang="es-ES_tradnl" sz="1100" b="1" i="0" u="none" strike="noStrike" kern="1200" noProof="0" dirty="0" smtClean="0">
                          <a:solidFill>
                            <a:srgbClr val="000000"/>
                          </a:solidFill>
                          <a:effectLst/>
                          <a:latin typeface="+mn-lt"/>
                          <a:ea typeface="+mn-ea"/>
                          <a:cs typeface="+mn-cs"/>
                        </a:rPr>
                        <a:t>íes, sirios</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kern="1200" noProof="0" dirty="0" smtClean="0">
                          <a:solidFill>
                            <a:srgbClr val="000000"/>
                          </a:solidFill>
                          <a:effectLst/>
                          <a:latin typeface="+mn-lt"/>
                          <a:ea typeface="+mn-ea"/>
                          <a:cs typeface="+mn-cs"/>
                        </a:rPr>
                        <a:t>5,367*</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2</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0</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37</a:t>
                      </a:r>
                      <a:endParaRPr lang="es-ES_tradnl" sz="1100" b="1" i="0" u="none" strike="noStrike" noProof="0" dirty="0">
                        <a:solidFill>
                          <a:srgbClr val="000000"/>
                        </a:solidFill>
                        <a:effectLst/>
                        <a:latin typeface="+mn-lt"/>
                      </a:endParaRPr>
                    </a:p>
                  </a:txBody>
                  <a:tcPr marL="5715" marR="5715" marT="5715" marB="0" anchor="ctr"/>
                </a:tc>
              </a:tr>
              <a:tr h="359067">
                <a:tc>
                  <a:txBody>
                    <a:bodyPr/>
                    <a:lstStyle/>
                    <a:p>
                      <a:pPr algn="ctr" rtl="0" fontAlgn="t"/>
                      <a:r>
                        <a:rPr lang="es-ES_tradnl" sz="1100" b="1" i="0" u="none" strike="noStrike" noProof="0" dirty="0" smtClean="0">
                          <a:solidFill>
                            <a:srgbClr val="000000"/>
                          </a:solidFill>
                          <a:effectLst/>
                          <a:latin typeface="+mn-lt"/>
                        </a:rPr>
                        <a:t>Uganda</a:t>
                      </a:r>
                      <a:endParaRPr lang="es-ES_tradnl" sz="1100" b="1" i="0" u="none" strike="noStrike" noProof="0" dirty="0">
                        <a:solidFill>
                          <a:srgbClr val="000000"/>
                        </a:solidFill>
                        <a:effectLst/>
                        <a:latin typeface="+mn-lt"/>
                      </a:endParaRPr>
                    </a:p>
                  </a:txBody>
                  <a:tcPr marL="5715" marR="5715" marT="5715" marB="0" anchor="ctr"/>
                </a:tc>
                <a:tc>
                  <a:txBody>
                    <a:bodyPr/>
                    <a:lstStyle/>
                    <a:p>
                      <a:pPr algn="ctr"/>
                      <a:r>
                        <a:rPr lang="es-ES_tradnl" sz="1100" b="1" i="0" u="none" strike="noStrike" kern="1200" noProof="0" dirty="0" smtClean="0">
                          <a:solidFill>
                            <a:srgbClr val="000000"/>
                          </a:solidFill>
                          <a:effectLst/>
                          <a:latin typeface="+mn-lt"/>
                          <a:ea typeface="+mn-ea"/>
                          <a:cs typeface="+mn-cs"/>
                        </a:rPr>
                        <a:t>Congoleños</a:t>
                      </a:r>
                    </a:p>
                  </a:txBody>
                  <a:tcPr marL="5715" marR="5715" marT="5715" marB="0" anchor="ctr"/>
                </a:tc>
                <a:tc>
                  <a:txBody>
                    <a:bodyPr/>
                    <a:lstStyle/>
                    <a:p>
                      <a:pPr algn="ctr" fontAlgn="b"/>
                      <a:r>
                        <a:rPr lang="es-ES_tradnl" sz="1100" b="1" i="0" u="none" strike="noStrike" kern="1200" noProof="0" dirty="0" smtClean="0">
                          <a:solidFill>
                            <a:srgbClr val="000000"/>
                          </a:solidFill>
                          <a:effectLst/>
                          <a:latin typeface="+mn-lt"/>
                          <a:ea typeface="+mn-ea"/>
                          <a:cs typeface="+mn-cs"/>
                        </a:rPr>
                        <a:t>2,940</a:t>
                      </a:r>
                      <a:endParaRPr lang="es-ES_tradnl" sz="1100" b="1" i="0" u="none" strike="noStrike" kern="1200" noProof="0" dirty="0">
                        <a:solidFill>
                          <a:srgbClr val="000000"/>
                        </a:solidFill>
                        <a:effectLst/>
                        <a:latin typeface="+mn-lt"/>
                        <a:ea typeface="+mn-ea"/>
                        <a:cs typeface="+mn-cs"/>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6</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2</a:t>
                      </a:r>
                      <a:endParaRPr lang="es-ES_tradnl" sz="1100" b="1" i="0" u="none" strike="noStrike" noProof="0" dirty="0">
                        <a:solidFill>
                          <a:srgbClr val="000000"/>
                        </a:solidFill>
                        <a:effectLst/>
                        <a:latin typeface="+mn-lt"/>
                      </a:endParaRPr>
                    </a:p>
                  </a:txBody>
                  <a:tcPr marL="5715" marR="5715" marT="5715" marB="0" anchor="ctr"/>
                </a:tc>
                <a:tc>
                  <a:txBody>
                    <a:bodyPr/>
                    <a:lstStyle/>
                    <a:p>
                      <a:pPr algn="ctr" fontAlgn="b"/>
                      <a:r>
                        <a:rPr lang="es-ES_tradnl" sz="1100" b="1" i="0" u="none" strike="noStrike" noProof="0" dirty="0" smtClean="0">
                          <a:solidFill>
                            <a:srgbClr val="000000"/>
                          </a:solidFill>
                          <a:effectLst/>
                          <a:latin typeface="+mn-lt"/>
                        </a:rPr>
                        <a:t>204</a:t>
                      </a:r>
                      <a:endParaRPr lang="es-ES_tradnl" sz="1100" b="1" i="0" u="none" strike="noStrike" noProof="0" dirty="0">
                        <a:solidFill>
                          <a:srgbClr val="000000"/>
                        </a:solidFill>
                        <a:effectLst/>
                        <a:latin typeface="+mn-lt"/>
                      </a:endParaRPr>
                    </a:p>
                  </a:txBody>
                  <a:tcPr marL="5715" marR="5715" marT="5715" marB="0" anchor="ctr"/>
                </a:tc>
              </a:tr>
            </a:tbl>
          </a:graphicData>
        </a:graphic>
      </p:graphicFrame>
      <p:sp>
        <p:nvSpPr>
          <p:cNvPr id="6" name="TextBox 5"/>
          <p:cNvSpPr txBox="1"/>
          <p:nvPr/>
        </p:nvSpPr>
        <p:spPr>
          <a:xfrm>
            <a:off x="2209800" y="6066466"/>
            <a:ext cx="5308092" cy="230832"/>
          </a:xfrm>
          <a:prstGeom prst="rect">
            <a:avLst/>
          </a:prstGeom>
          <a:noFill/>
        </p:spPr>
        <p:txBody>
          <a:bodyPr wrap="square" rtlCol="0">
            <a:spAutoFit/>
          </a:bodyPr>
          <a:lstStyle/>
          <a:p>
            <a:r>
              <a:rPr lang="es-ES_tradnl" sz="900" dirty="0" smtClean="0">
                <a:solidFill>
                  <a:schemeClr val="bg1"/>
                </a:solidFill>
              </a:rPr>
              <a:t>*Principalmente refugiados, pero pueden incluir a algunas pruebas realizadas a inmigrantes. </a:t>
            </a:r>
            <a:endParaRPr lang="es-ES_tradnl" sz="900" dirty="0">
              <a:solidFill>
                <a:schemeClr val="bg1"/>
              </a:solidFill>
            </a:endParaRPr>
          </a:p>
        </p:txBody>
      </p:sp>
      <p:sp>
        <p:nvSpPr>
          <p:cNvPr id="5" name="Text Placeholder 3"/>
          <p:cNvSpPr txBox="1">
            <a:spLocks/>
          </p:cNvSpPr>
          <p:nvPr/>
        </p:nvSpPr>
        <p:spPr>
          <a:xfrm>
            <a:off x="1981200" y="6204299"/>
            <a:ext cx="8229600" cy="306661"/>
          </a:xfrm>
          <a:prstGeom prst="rect">
            <a:avLst/>
          </a:prstGeom>
        </p:spPr>
        <p:txBody>
          <a:bodyPr anchor="b" anchorCtr="0"/>
          <a:lstStyle>
            <a:lvl1pPr marL="342900" indent="-342900" algn="l" defTabSz="914400" rtl="0" eaLnBrk="1" latinLnBrk="0" hangingPunct="1">
              <a:lnSpc>
                <a:spcPts val="1100"/>
              </a:lnSpc>
              <a:spcBef>
                <a:spcPct val="20000"/>
              </a:spcBef>
              <a:buFont typeface="Arial" pitchFamily="34" charset="0"/>
              <a:buNone/>
              <a:defRPr sz="1800" kern="1200" baseline="0">
                <a:solidFill>
                  <a:schemeClr val="tx2"/>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1200" b="1" dirty="0" smtClean="0"/>
              <a:t>Datos preliminares cortes</a:t>
            </a:r>
            <a:r>
              <a:rPr lang="es-ES_tradnl" sz="1200" b="1" dirty="0" smtClean="0"/>
              <a:t>ía de la Sra. </a:t>
            </a:r>
            <a:r>
              <a:rPr lang="es-ES_tradnl" sz="1200" b="1" dirty="0" smtClean="0"/>
              <a:t>Michelle Russell</a:t>
            </a:r>
            <a:endParaRPr lang="es-ES_tradnl" sz="1200" b="1" dirty="0"/>
          </a:p>
        </p:txBody>
      </p:sp>
    </p:spTree>
    <p:extLst>
      <p:ext uri="{BB962C8B-B14F-4D97-AF65-F5344CB8AC3E}">
        <p14:creationId xmlns:p14="http://schemas.microsoft.com/office/powerpoint/2010/main" val="3790283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0736" y="2332038"/>
            <a:ext cx="8842296" cy="4525963"/>
          </a:xfrm>
        </p:spPr>
        <p:txBody>
          <a:bodyPr/>
          <a:lstStyle/>
          <a:p>
            <a:r>
              <a:rPr lang="es-ES_tradnl" sz="2800" dirty="0" smtClean="0">
                <a:solidFill>
                  <a:schemeClr val="bg2"/>
                </a:solidFill>
              </a:rPr>
              <a:t>Annals</a:t>
            </a:r>
            <a:r>
              <a:rPr lang="es-ES_tradnl" sz="2800" dirty="0" smtClean="0">
                <a:solidFill>
                  <a:schemeClr val="bg2"/>
                </a:solidFill>
              </a:rPr>
              <a:t> of </a:t>
            </a:r>
            <a:r>
              <a:rPr lang="es-ES_tradnl" sz="2800" dirty="0" smtClean="0">
                <a:solidFill>
                  <a:schemeClr val="bg2"/>
                </a:solidFill>
              </a:rPr>
              <a:t>Internal</a:t>
            </a:r>
            <a:r>
              <a:rPr lang="es-ES_tradnl" sz="2800" dirty="0" smtClean="0">
                <a:solidFill>
                  <a:schemeClr val="bg2"/>
                </a:solidFill>
              </a:rPr>
              <a:t> Medicine (Anales de medicina interna)</a:t>
            </a:r>
          </a:p>
          <a:p>
            <a:pPr lvl="1"/>
            <a:r>
              <a:rPr lang="es-ES_tradnl" dirty="0" smtClean="0">
                <a:solidFill>
                  <a:schemeClr val="bg2"/>
                </a:solidFill>
              </a:rPr>
              <a:t>17 de marzo de 2015</a:t>
            </a:r>
          </a:p>
          <a:p>
            <a:pPr lvl="1"/>
            <a:r>
              <a:rPr lang="es-ES_tradnl" dirty="0" smtClean="0">
                <a:solidFill>
                  <a:schemeClr val="bg2"/>
                </a:solidFill>
              </a:rPr>
              <a:t>Art</a:t>
            </a:r>
            <a:r>
              <a:rPr lang="es-ES_tradnl" dirty="0" smtClean="0">
                <a:solidFill>
                  <a:schemeClr val="bg2"/>
                </a:solidFill>
              </a:rPr>
              <a:t>ículo que acompaña al video en línea </a:t>
            </a:r>
          </a:p>
          <a:p>
            <a:pPr lvl="1"/>
            <a:r>
              <a:rPr lang="es-ES_tradnl" sz="2800" dirty="0" smtClean="0">
                <a:solidFill>
                  <a:schemeClr val="bg2"/>
                </a:solidFill>
              </a:rPr>
              <a:t>Describe el impacto de la implementaci</a:t>
            </a:r>
            <a:r>
              <a:rPr lang="es-ES_tradnl" sz="2800" dirty="0" smtClean="0">
                <a:solidFill>
                  <a:schemeClr val="bg2"/>
                </a:solidFill>
              </a:rPr>
              <a:t>ón de </a:t>
            </a:r>
            <a:r>
              <a:rPr lang="es-ES_tradnl" sz="2800" dirty="0" smtClean="0">
                <a:solidFill>
                  <a:schemeClr val="bg2"/>
                </a:solidFill>
              </a:rPr>
              <a:t>TB TI en la tuberculosis en los Estados Unidos, </a:t>
            </a:r>
            <a:r>
              <a:rPr lang="es-ES_tradnl" sz="2800" dirty="0" smtClean="0">
                <a:solidFill>
                  <a:schemeClr val="bg2"/>
                </a:solidFill>
              </a:rPr>
              <a:t>en personas nacidas en el extranjero</a:t>
            </a:r>
            <a:endParaRPr lang="es-ES_tradnl" sz="2800" dirty="0" smtClean="0">
              <a:solidFill>
                <a:schemeClr val="bg2"/>
              </a:solidFill>
            </a:endParaRPr>
          </a:p>
          <a:p>
            <a:r>
              <a:rPr lang="es-ES_tradnl" sz="2800" dirty="0" smtClean="0">
                <a:solidFill>
                  <a:schemeClr val="bg2"/>
                </a:solidFill>
              </a:rPr>
              <a:t>Con cultivo y prueba DOT TB TI</a:t>
            </a:r>
          </a:p>
          <a:p>
            <a:pPr lvl="1"/>
            <a:r>
              <a:rPr lang="es-ES_tradnl" dirty="0" smtClean="0">
                <a:solidFill>
                  <a:schemeClr val="bg2"/>
                </a:solidFill>
              </a:rPr>
              <a:t>Aumenta la detecci</a:t>
            </a:r>
            <a:r>
              <a:rPr lang="es-ES_tradnl" dirty="0" smtClean="0">
                <a:solidFill>
                  <a:schemeClr val="bg2"/>
                </a:solidFill>
              </a:rPr>
              <a:t>ón a más de </a:t>
            </a:r>
            <a:r>
              <a:rPr lang="es-ES_tradnl" dirty="0" smtClean="0">
                <a:solidFill>
                  <a:schemeClr val="bg2"/>
                </a:solidFill>
              </a:rPr>
              <a:t>600 casos por año</a:t>
            </a:r>
          </a:p>
          <a:p>
            <a:endParaRPr lang="es-ES_tradnl"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228601"/>
            <a:ext cx="9144000" cy="179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28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6495690" y="1805148"/>
            <a:ext cx="0" cy="2194560"/>
          </a:xfrm>
          <a:prstGeom prst="line">
            <a:avLst/>
          </a:prstGeom>
          <a:ln w="19050">
            <a:solidFill>
              <a:schemeClr val="tx2">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81200" y="363167"/>
            <a:ext cx="8229600" cy="1143000"/>
          </a:xfrm>
        </p:spPr>
        <p:txBody>
          <a:bodyPr/>
          <a:lstStyle/>
          <a:p>
            <a:r>
              <a:rPr lang="es-ES_tradnl" dirty="0" smtClean="0"/>
              <a:t/>
            </a:r>
            <a:br>
              <a:rPr lang="es-ES_tradnl" dirty="0" smtClean="0"/>
            </a:br>
            <a:r>
              <a:rPr lang="es-ES_tradnl" sz="2600" dirty="0" smtClean="0"/>
              <a:t>Efecto de un algoritmo de filtraci</a:t>
            </a:r>
            <a:r>
              <a:rPr lang="es-ES_tradnl" sz="2600" dirty="0" smtClean="0"/>
              <a:t>ón de datos basado en cultivos</a:t>
            </a:r>
            <a:r>
              <a:rPr lang="es-ES_tradnl" sz="2600" dirty="0" smtClean="0"/>
              <a:t> para la incidencia de tuberculosis en inmigrantes y refugiados con destino a los Estados Unidos</a:t>
            </a:r>
            <a:endParaRPr lang="es-ES_tradnl" sz="2600" dirty="0"/>
          </a:p>
        </p:txBody>
      </p:sp>
      <p:sp>
        <p:nvSpPr>
          <p:cNvPr id="12" name="TextBox 1"/>
          <p:cNvSpPr txBox="1"/>
          <p:nvPr/>
        </p:nvSpPr>
        <p:spPr>
          <a:xfrm>
            <a:off x="3143610" y="1912445"/>
            <a:ext cx="3339380"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sz="1600" dirty="0" smtClean="0">
                <a:solidFill>
                  <a:schemeClr val="bg2"/>
                </a:solidFill>
              </a:rPr>
              <a:t>Algoritmo basado en frotis</a:t>
            </a:r>
          </a:p>
          <a:p>
            <a:pPr algn="ctr"/>
            <a:r>
              <a:rPr lang="es-ES_tradnl" sz="1600" dirty="0" smtClean="0">
                <a:solidFill>
                  <a:schemeClr val="bg2"/>
                </a:solidFill>
              </a:rPr>
              <a:t>2002-2006</a:t>
            </a:r>
            <a:endParaRPr lang="es-ES_tradnl" sz="1600" dirty="0">
              <a:solidFill>
                <a:schemeClr val="bg2"/>
              </a:solidFill>
            </a:endParaRPr>
          </a:p>
        </p:txBody>
      </p:sp>
      <p:sp>
        <p:nvSpPr>
          <p:cNvPr id="13" name="TextBox 12"/>
          <p:cNvSpPr txBox="1"/>
          <p:nvPr/>
        </p:nvSpPr>
        <p:spPr>
          <a:xfrm>
            <a:off x="9563101" y="2748540"/>
            <a:ext cx="873356" cy="307777"/>
          </a:xfrm>
          <a:prstGeom prst="rect">
            <a:avLst/>
          </a:prstGeom>
          <a:noFill/>
        </p:spPr>
        <p:txBody>
          <a:bodyPr wrap="none" rtlCol="0">
            <a:spAutoFit/>
          </a:bodyPr>
          <a:lstStyle/>
          <a:p>
            <a:r>
              <a:rPr lang="es-ES_tradnl" sz="1400" dirty="0" smtClean="0">
                <a:solidFill>
                  <a:schemeClr val="bg2"/>
                </a:solidFill>
              </a:rPr>
              <a:t>Baseline</a:t>
            </a:r>
            <a:endParaRPr lang="es-ES_tradnl" sz="1400" dirty="0">
              <a:solidFill>
                <a:schemeClr val="bg2"/>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57645312"/>
              </p:ext>
            </p:extLst>
          </p:nvPr>
        </p:nvGraphicFramePr>
        <p:xfrm>
          <a:off x="2082800" y="1866900"/>
          <a:ext cx="7924800" cy="4546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flipV="1">
            <a:off x="6495690" y="4230848"/>
            <a:ext cx="0" cy="1463040"/>
          </a:xfrm>
          <a:prstGeom prst="line">
            <a:avLst/>
          </a:prstGeom>
          <a:ln w="19050">
            <a:solidFill>
              <a:schemeClr val="tx2">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78500" y="6514069"/>
            <a:ext cx="4641490" cy="307777"/>
          </a:xfrm>
          <a:prstGeom prst="rect">
            <a:avLst/>
          </a:prstGeom>
          <a:noFill/>
        </p:spPr>
        <p:txBody>
          <a:bodyPr wrap="square" rtlCol="0">
            <a:spAutoFit/>
          </a:bodyPr>
          <a:lstStyle/>
          <a:p>
            <a:pPr algn="r"/>
            <a:r>
              <a:rPr lang="es-ES_tradnl" sz="1400" dirty="0" smtClean="0">
                <a:solidFill>
                  <a:schemeClr val="bg2"/>
                </a:solidFill>
              </a:rPr>
              <a:t>Liu</a:t>
            </a:r>
            <a:r>
              <a:rPr lang="es-ES_tradnl" sz="1400" dirty="0" smtClean="0">
                <a:solidFill>
                  <a:schemeClr val="bg2"/>
                </a:solidFill>
              </a:rPr>
              <a:t> et al.  </a:t>
            </a:r>
            <a:r>
              <a:rPr lang="es-ES_tradnl" sz="1400" dirty="0" smtClean="0">
                <a:solidFill>
                  <a:schemeClr val="bg2"/>
                </a:solidFill>
              </a:rPr>
              <a:t>Annals</a:t>
            </a:r>
            <a:r>
              <a:rPr lang="es-ES_tradnl" sz="1400" dirty="0" smtClean="0">
                <a:solidFill>
                  <a:schemeClr val="bg2"/>
                </a:solidFill>
              </a:rPr>
              <a:t> of </a:t>
            </a:r>
            <a:r>
              <a:rPr lang="es-ES_tradnl" sz="1400" dirty="0" smtClean="0">
                <a:solidFill>
                  <a:schemeClr val="bg2"/>
                </a:solidFill>
              </a:rPr>
              <a:t>Internal</a:t>
            </a:r>
            <a:r>
              <a:rPr lang="es-ES_tradnl" sz="1400" dirty="0" smtClean="0">
                <a:solidFill>
                  <a:schemeClr val="bg2"/>
                </a:solidFill>
              </a:rPr>
              <a:t> Medicine, 2015</a:t>
            </a:r>
            <a:endParaRPr lang="es-ES_tradnl" sz="1400" dirty="0">
              <a:solidFill>
                <a:schemeClr val="bg2"/>
              </a:solidFill>
            </a:endParaRPr>
          </a:p>
        </p:txBody>
      </p:sp>
    </p:spTree>
    <p:extLst>
      <p:ext uri="{BB962C8B-B14F-4D97-AF65-F5344CB8AC3E}">
        <p14:creationId xmlns:p14="http://schemas.microsoft.com/office/powerpoint/2010/main" val="3669874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5" name="Picture 5" descr="IMG_108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2286001"/>
            <a:ext cx="4678798" cy="3413613"/>
          </a:xfrm>
          <a:prstGeom prst="rect">
            <a:avLst/>
          </a:prstGeom>
          <a:noFill/>
          <a:ln w="25400">
            <a:solidFill>
              <a:schemeClr val="tx1"/>
            </a:solidFill>
            <a:miter lim="800000"/>
            <a:headEnd/>
            <a:tailEnd/>
          </a:ln>
        </p:spPr>
      </p:pic>
      <p:pic>
        <p:nvPicPr>
          <p:cNvPr id="194566" name="Picture 6" descr="IMG_108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3600" y="2215663"/>
            <a:ext cx="2895600" cy="3563815"/>
          </a:xfrm>
          <a:prstGeom prst="rect">
            <a:avLst/>
          </a:prstGeom>
          <a:noFill/>
          <a:ln w="25400">
            <a:solidFill>
              <a:schemeClr val="tx1"/>
            </a:solidFill>
            <a:miter lim="800000"/>
            <a:headEnd/>
            <a:tailEnd/>
          </a:ln>
        </p:spPr>
      </p:pic>
      <p:sp>
        <p:nvSpPr>
          <p:cNvPr id="194571" name="Rectangle 11"/>
          <p:cNvSpPr>
            <a:spLocks noGrp="1" noChangeArrowheads="1"/>
          </p:cNvSpPr>
          <p:nvPr>
            <p:ph type="title"/>
          </p:nvPr>
        </p:nvSpPr>
        <p:spPr>
          <a:xfrm>
            <a:off x="1905000" y="536293"/>
            <a:ext cx="8610600" cy="1143000"/>
          </a:xfrm>
        </p:spPr>
        <p:txBody>
          <a:bodyPr>
            <a:normAutofit/>
          </a:bodyPr>
          <a:lstStyle/>
          <a:p>
            <a:pPr algn="ctr"/>
            <a:r>
              <a:rPr lang="es-ES_tradnl" sz="2400" b="1" dirty="0" smtClean="0">
                <a:solidFill>
                  <a:schemeClr val="bg1"/>
                </a:solidFill>
              </a:rPr>
              <a:t>Tratamiento preventivo para par</a:t>
            </a:r>
            <a:r>
              <a:rPr lang="es-ES_tradnl" sz="2400" b="1" dirty="0" smtClean="0">
                <a:solidFill>
                  <a:schemeClr val="bg1"/>
                </a:solidFill>
              </a:rPr>
              <a:t>ásitos intestinales, campo de refugiados en </a:t>
            </a:r>
            <a:r>
              <a:rPr lang="es-ES_tradnl" sz="2400" b="1" dirty="0" smtClean="0">
                <a:solidFill>
                  <a:schemeClr val="bg1"/>
                </a:solidFill>
              </a:rPr>
              <a:t>Dadaab</a:t>
            </a:r>
            <a:r>
              <a:rPr lang="es-ES_tradnl" sz="2400" b="1" dirty="0" smtClean="0">
                <a:solidFill>
                  <a:schemeClr val="bg1"/>
                </a:solidFill>
              </a:rPr>
              <a:t>, Kenia</a:t>
            </a:r>
            <a:endParaRPr lang="es-ES_tradnl" sz="2400" b="1" dirty="0">
              <a:solidFill>
                <a:schemeClr val="bg1"/>
              </a:solidFill>
            </a:endParaRPr>
          </a:p>
        </p:txBody>
      </p:sp>
    </p:spTree>
    <p:extLst>
      <p:ext uri="{BB962C8B-B14F-4D97-AF65-F5344CB8AC3E}">
        <p14:creationId xmlns:p14="http://schemas.microsoft.com/office/powerpoint/2010/main" val="4199037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0430" y="300789"/>
            <a:ext cx="9144000" cy="1349679"/>
          </a:xfrm>
        </p:spPr>
        <p:txBody>
          <a:bodyPr/>
          <a:lstStyle/>
          <a:p>
            <a:r>
              <a:rPr lang="es-ES_tradnl" sz="2000" b="1" dirty="0" smtClean="0">
                <a:solidFill>
                  <a:schemeClr val="bg1"/>
                </a:solidFill>
              </a:rPr>
              <a:t>Costos de programas y resultados aproximados </a:t>
            </a:r>
            <a:br>
              <a:rPr lang="es-ES_tradnl" sz="2000" b="1" dirty="0" smtClean="0">
                <a:solidFill>
                  <a:schemeClr val="bg1"/>
                </a:solidFill>
              </a:rPr>
            </a:br>
            <a:r>
              <a:rPr lang="es-ES_tradnl" sz="2000" b="1" dirty="0" smtClean="0">
                <a:solidFill>
                  <a:schemeClr val="bg1"/>
                </a:solidFill>
              </a:rPr>
              <a:t>Par</a:t>
            </a:r>
            <a:r>
              <a:rPr lang="es-ES_tradnl" sz="2000" b="1" dirty="0" smtClean="0">
                <a:solidFill>
                  <a:schemeClr val="bg1"/>
                </a:solidFill>
              </a:rPr>
              <a:t>ásitos intestinales, cohorte de refugiados asiáticos, </a:t>
            </a:r>
            <a:r>
              <a:rPr lang="es-ES_tradnl" sz="2000" b="1" dirty="0" smtClean="0">
                <a:solidFill>
                  <a:schemeClr val="bg1"/>
                </a:solidFill>
              </a:rPr>
              <a:t>n= 27,700</a:t>
            </a:r>
            <a:br>
              <a:rPr lang="es-ES_tradnl" sz="2000" b="1" dirty="0" smtClean="0">
                <a:solidFill>
                  <a:schemeClr val="bg1"/>
                </a:solidFill>
              </a:rPr>
            </a:br>
            <a:r>
              <a:rPr lang="es-ES_tradnl" sz="2000" b="1" dirty="0" smtClean="0">
                <a:solidFill>
                  <a:schemeClr val="bg1"/>
                </a:solidFill>
              </a:rPr>
              <a:t>B. </a:t>
            </a:r>
            <a:r>
              <a:rPr lang="es-ES_tradnl" sz="2000" b="1" dirty="0" smtClean="0">
                <a:solidFill>
                  <a:schemeClr val="bg1"/>
                </a:solidFill>
              </a:rPr>
              <a:t>Maskery</a:t>
            </a:r>
            <a:r>
              <a:rPr lang="es-ES_tradnl" sz="2000" b="1" dirty="0" smtClean="0">
                <a:solidFill>
                  <a:schemeClr val="bg1"/>
                </a:solidFill>
              </a:rPr>
              <a:t> et al., </a:t>
            </a:r>
            <a:r>
              <a:rPr lang="es-ES_tradnl" sz="2000" b="1" dirty="0">
                <a:solidFill>
                  <a:schemeClr val="bg1"/>
                </a:solidFill>
              </a:rPr>
              <a:t>d</a:t>
            </a:r>
            <a:r>
              <a:rPr lang="es-ES_tradnl" sz="2000" b="1" dirty="0" smtClean="0">
                <a:solidFill>
                  <a:schemeClr val="bg1"/>
                </a:solidFill>
              </a:rPr>
              <a:t>atos in</a:t>
            </a:r>
            <a:r>
              <a:rPr lang="es-ES_tradnl" sz="2000" b="1" dirty="0" smtClean="0">
                <a:solidFill>
                  <a:schemeClr val="bg1"/>
                </a:solidFill>
              </a:rPr>
              <a:t>éditos</a:t>
            </a:r>
            <a:r>
              <a:rPr lang="es-ES_tradnl" sz="2000" b="1" dirty="0" smtClean="0">
                <a:solidFill>
                  <a:schemeClr val="bg1"/>
                </a:solidFill>
              </a:rPr>
              <a:t>, 2016</a:t>
            </a:r>
            <a:endParaRPr lang="es-ES_tradnl" sz="2000" b="1" dirty="0">
              <a:solidFill>
                <a:schemeClr val="bg1"/>
              </a:solidFill>
            </a:endParaRPr>
          </a:p>
        </p:txBody>
      </p:sp>
      <p:graphicFrame>
        <p:nvGraphicFramePr>
          <p:cNvPr id="9" name="Chart 8"/>
          <p:cNvGraphicFramePr>
            <a:graphicFrameLocks/>
          </p:cNvGraphicFramePr>
          <p:nvPr>
            <p:extLst>
              <p:ext uri="{D42A27DB-BD31-4B8C-83A1-F6EECF244321}">
                <p14:modId xmlns:p14="http://schemas.microsoft.com/office/powerpoint/2010/main" val="1849492169"/>
              </p:ext>
            </p:extLst>
          </p:nvPr>
        </p:nvGraphicFramePr>
        <p:xfrm>
          <a:off x="6248400" y="1459333"/>
          <a:ext cx="4204570" cy="510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617116510"/>
              </p:ext>
            </p:extLst>
          </p:nvPr>
        </p:nvGraphicFramePr>
        <p:xfrm>
          <a:off x="1752600" y="1457474"/>
          <a:ext cx="4114800" cy="5105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8652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Oval 391"/>
          <p:cNvSpPr/>
          <p:nvPr/>
        </p:nvSpPr>
        <p:spPr>
          <a:xfrm>
            <a:off x="4985998" y="3551316"/>
            <a:ext cx="2834640" cy="2834640"/>
          </a:xfrm>
          <a:prstGeom prst="ellipse">
            <a:avLst/>
          </a:prstGeom>
          <a:noFill/>
          <a:ln w="28575">
            <a:solidFill>
              <a:srgbClr val="C00000"/>
            </a:solidFill>
          </a:ln>
        </p:spPr>
        <p:style>
          <a:lnRef idx="1">
            <a:schemeClr val="accent2"/>
          </a:lnRef>
          <a:fillRef idx="2">
            <a:schemeClr val="accent2"/>
          </a:fillRef>
          <a:effectRef idx="1">
            <a:schemeClr val="accent2"/>
          </a:effectRef>
          <a:fontRef idx="minor">
            <a:schemeClr val="dk1"/>
          </a:fontRef>
        </p:style>
        <p:txBody>
          <a:bodyPr wrap="none" rtlCol="0" anchor="ctr"/>
          <a:lstStyle/>
          <a:p>
            <a:pPr algn="ctr" eaLnBrk="0" fontAlgn="base" hangingPunct="0">
              <a:spcBef>
                <a:spcPct val="0"/>
              </a:spcBef>
              <a:spcAft>
                <a:spcPct val="0"/>
              </a:spcAft>
            </a:pPr>
            <a:endParaRPr lang="es-ES_tradnl" sz="1600" dirty="0" smtClean="0">
              <a:solidFill>
                <a:schemeClr val="tx1"/>
              </a:solidFill>
            </a:endParaRPr>
          </a:p>
          <a:p>
            <a:pPr algn="ctr" eaLnBrk="0" fontAlgn="base" hangingPunct="0">
              <a:spcBef>
                <a:spcPct val="0"/>
              </a:spcBef>
              <a:spcAft>
                <a:spcPct val="0"/>
              </a:spcAft>
            </a:pPr>
            <a:endParaRPr lang="es-ES_tradnl" sz="1600" dirty="0" smtClean="0">
              <a:solidFill>
                <a:schemeClr val="tx1"/>
              </a:solidFill>
            </a:endParaRPr>
          </a:p>
          <a:p>
            <a:pPr algn="ctr" eaLnBrk="0" fontAlgn="base" hangingPunct="0">
              <a:spcBef>
                <a:spcPct val="0"/>
              </a:spcBef>
              <a:spcAft>
                <a:spcPct val="0"/>
              </a:spcAft>
            </a:pPr>
            <a:r>
              <a:rPr lang="es-ES_tradnl" sz="1600" dirty="0" smtClean="0">
                <a:solidFill>
                  <a:schemeClr val="bg2"/>
                </a:solidFill>
              </a:rPr>
              <a:t>1600</a:t>
            </a:r>
            <a:endParaRPr lang="es-ES_tradnl" sz="1600" dirty="0">
              <a:solidFill>
                <a:schemeClr val="bg2"/>
              </a:solidFill>
            </a:endParaRPr>
          </a:p>
        </p:txBody>
      </p:sp>
      <p:sp>
        <p:nvSpPr>
          <p:cNvPr id="124" name="Freeform 2629"/>
          <p:cNvSpPr>
            <a:spLocks noChangeAspect="1"/>
          </p:cNvSpPr>
          <p:nvPr/>
        </p:nvSpPr>
        <p:spPr bwMode="auto">
          <a:xfrm>
            <a:off x="7012214" y="1854098"/>
            <a:ext cx="1648592" cy="1880812"/>
          </a:xfrm>
          <a:custGeom>
            <a:avLst/>
            <a:gdLst>
              <a:gd name="T0" fmla="*/ 362 w 361"/>
              <a:gd name="T1" fmla="*/ 296 h 412"/>
              <a:gd name="T2" fmla="*/ 333 w 361"/>
              <a:gd name="T3" fmla="*/ 348 h 412"/>
              <a:gd name="T4" fmla="*/ 281 w 361"/>
              <a:gd name="T5" fmla="*/ 392 h 412"/>
              <a:gd name="T6" fmla="*/ 229 w 361"/>
              <a:gd name="T7" fmla="*/ 432 h 412"/>
              <a:gd name="T8" fmla="*/ 224 w 361"/>
              <a:gd name="T9" fmla="*/ 543 h 412"/>
              <a:gd name="T10" fmla="*/ 190 w 361"/>
              <a:gd name="T11" fmla="*/ 588 h 412"/>
              <a:gd name="T12" fmla="*/ 164 w 361"/>
              <a:gd name="T13" fmla="*/ 555 h 412"/>
              <a:gd name="T14" fmla="*/ 127 w 361"/>
              <a:gd name="T15" fmla="*/ 460 h 412"/>
              <a:gd name="T16" fmla="*/ 102 w 361"/>
              <a:gd name="T17" fmla="*/ 398 h 412"/>
              <a:gd name="T18" fmla="*/ 92 w 361"/>
              <a:gd name="T19" fmla="*/ 356 h 412"/>
              <a:gd name="T20" fmla="*/ 89 w 361"/>
              <a:gd name="T21" fmla="*/ 308 h 412"/>
              <a:gd name="T22" fmla="*/ 77 w 361"/>
              <a:gd name="T23" fmla="*/ 299 h 412"/>
              <a:gd name="T24" fmla="*/ 17 w 361"/>
              <a:gd name="T25" fmla="*/ 299 h 412"/>
              <a:gd name="T26" fmla="*/ 43 w 361"/>
              <a:gd name="T27" fmla="*/ 273 h 412"/>
              <a:gd name="T28" fmla="*/ 7 w 361"/>
              <a:gd name="T29" fmla="*/ 263 h 412"/>
              <a:gd name="T30" fmla="*/ 28 w 361"/>
              <a:gd name="T31" fmla="*/ 252 h 412"/>
              <a:gd name="T32" fmla="*/ 50 w 361"/>
              <a:gd name="T33" fmla="*/ 245 h 412"/>
              <a:gd name="T34" fmla="*/ 34 w 361"/>
              <a:gd name="T35" fmla="*/ 211 h 412"/>
              <a:gd name="T36" fmla="*/ 35 w 361"/>
              <a:gd name="T37" fmla="*/ 169 h 412"/>
              <a:gd name="T38" fmla="*/ 62 w 361"/>
              <a:gd name="T39" fmla="*/ 159 h 412"/>
              <a:gd name="T40" fmla="*/ 96 w 361"/>
              <a:gd name="T41" fmla="*/ 120 h 412"/>
              <a:gd name="T42" fmla="*/ 107 w 361"/>
              <a:gd name="T43" fmla="*/ 91 h 412"/>
              <a:gd name="T44" fmla="*/ 102 w 361"/>
              <a:gd name="T45" fmla="*/ 65 h 412"/>
              <a:gd name="T46" fmla="*/ 100 w 361"/>
              <a:gd name="T47" fmla="*/ 19 h 412"/>
              <a:gd name="T48" fmla="*/ 150 w 361"/>
              <a:gd name="T49" fmla="*/ 2 h 412"/>
              <a:gd name="T50" fmla="*/ 170 w 361"/>
              <a:gd name="T51" fmla="*/ 31 h 412"/>
              <a:gd name="T52" fmla="*/ 178 w 361"/>
              <a:gd name="T53" fmla="*/ 71 h 412"/>
              <a:gd name="T54" fmla="*/ 181 w 361"/>
              <a:gd name="T55" fmla="*/ 96 h 412"/>
              <a:gd name="T56" fmla="*/ 223 w 361"/>
              <a:gd name="T57" fmla="*/ 121 h 412"/>
              <a:gd name="T58" fmla="*/ 214 w 361"/>
              <a:gd name="T59" fmla="*/ 153 h 412"/>
              <a:gd name="T60" fmla="*/ 281 w 361"/>
              <a:gd name="T61" fmla="*/ 181 h 412"/>
              <a:gd name="T62" fmla="*/ 312 w 361"/>
              <a:gd name="T63" fmla="*/ 201 h 412"/>
              <a:gd name="T64" fmla="*/ 351 w 361"/>
              <a:gd name="T65" fmla="*/ 189 h 412"/>
              <a:gd name="T66" fmla="*/ 366 w 361"/>
              <a:gd name="T67" fmla="*/ 176 h 412"/>
              <a:gd name="T68" fmla="*/ 398 w 361"/>
              <a:gd name="T69" fmla="*/ 197 h 412"/>
              <a:gd name="T70" fmla="*/ 414 w 361"/>
              <a:gd name="T71" fmla="*/ 174 h 412"/>
              <a:gd name="T72" fmla="*/ 443 w 361"/>
              <a:gd name="T73" fmla="*/ 152 h 412"/>
              <a:gd name="T74" fmla="*/ 481 w 361"/>
              <a:gd name="T75" fmla="*/ 144 h 412"/>
              <a:gd name="T76" fmla="*/ 503 w 361"/>
              <a:gd name="T77" fmla="*/ 159 h 412"/>
              <a:gd name="T78" fmla="*/ 511 w 361"/>
              <a:gd name="T79" fmla="*/ 175 h 412"/>
              <a:gd name="T80" fmla="*/ 497 w 361"/>
              <a:gd name="T81" fmla="*/ 188 h 412"/>
              <a:gd name="T82" fmla="*/ 485 w 361"/>
              <a:gd name="T83" fmla="*/ 215 h 412"/>
              <a:gd name="T84" fmla="*/ 469 w 361"/>
              <a:gd name="T85" fmla="*/ 259 h 412"/>
              <a:gd name="T86" fmla="*/ 457 w 361"/>
              <a:gd name="T87" fmla="*/ 279 h 412"/>
              <a:gd name="T88" fmla="*/ 443 w 361"/>
              <a:gd name="T89" fmla="*/ 302 h 412"/>
              <a:gd name="T90" fmla="*/ 427 w 361"/>
              <a:gd name="T91" fmla="*/ 276 h 412"/>
              <a:gd name="T92" fmla="*/ 416 w 361"/>
              <a:gd name="T93" fmla="*/ 254 h 412"/>
              <a:gd name="T94" fmla="*/ 425 w 361"/>
              <a:gd name="T95" fmla="*/ 230 h 412"/>
              <a:gd name="T96" fmla="*/ 380 w 361"/>
              <a:gd name="T97" fmla="*/ 215 h 412"/>
              <a:gd name="T98" fmla="*/ 362 w 361"/>
              <a:gd name="T99" fmla="*/ 205 h 412"/>
              <a:gd name="T100" fmla="*/ 366 w 361"/>
              <a:gd name="T101" fmla="*/ 237 h 412"/>
              <a:gd name="T102" fmla="*/ 368 w 361"/>
              <a:gd name="T103" fmla="*/ 260 h 412"/>
              <a:gd name="T104" fmla="*/ 377 w 361"/>
              <a:gd name="T105" fmla="*/ 283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412"/>
              <a:gd name="T161" fmla="*/ 361 w 361"/>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412">
                <a:moveTo>
                  <a:pt x="266" y="211"/>
                </a:moveTo>
                <a:cubicBezTo>
                  <a:pt x="265" y="212"/>
                  <a:pt x="264" y="215"/>
                  <a:pt x="263" y="214"/>
                </a:cubicBezTo>
                <a:cubicBezTo>
                  <a:pt x="260" y="213"/>
                  <a:pt x="261" y="208"/>
                  <a:pt x="258" y="208"/>
                </a:cubicBezTo>
                <a:cubicBezTo>
                  <a:pt x="256" y="207"/>
                  <a:pt x="258" y="213"/>
                  <a:pt x="256" y="212"/>
                </a:cubicBezTo>
                <a:cubicBezTo>
                  <a:pt x="254" y="212"/>
                  <a:pt x="254" y="206"/>
                  <a:pt x="252" y="206"/>
                </a:cubicBezTo>
                <a:cubicBezTo>
                  <a:pt x="249" y="207"/>
                  <a:pt x="249" y="211"/>
                  <a:pt x="247" y="213"/>
                </a:cubicBezTo>
                <a:cubicBezTo>
                  <a:pt x="245" y="216"/>
                  <a:pt x="239" y="215"/>
                  <a:pt x="238" y="219"/>
                </a:cubicBezTo>
                <a:cubicBezTo>
                  <a:pt x="236" y="221"/>
                  <a:pt x="239" y="225"/>
                  <a:pt x="239" y="228"/>
                </a:cubicBezTo>
                <a:cubicBezTo>
                  <a:pt x="239" y="230"/>
                  <a:pt x="238" y="231"/>
                  <a:pt x="238" y="233"/>
                </a:cubicBezTo>
                <a:cubicBezTo>
                  <a:pt x="236" y="236"/>
                  <a:pt x="234" y="240"/>
                  <a:pt x="232" y="242"/>
                </a:cubicBezTo>
                <a:cubicBezTo>
                  <a:pt x="230" y="244"/>
                  <a:pt x="227" y="245"/>
                  <a:pt x="224" y="245"/>
                </a:cubicBezTo>
                <a:cubicBezTo>
                  <a:pt x="223" y="245"/>
                  <a:pt x="221" y="242"/>
                  <a:pt x="220" y="243"/>
                </a:cubicBezTo>
                <a:cubicBezTo>
                  <a:pt x="217" y="245"/>
                  <a:pt x="217" y="249"/>
                  <a:pt x="215" y="251"/>
                </a:cubicBezTo>
                <a:cubicBezTo>
                  <a:pt x="212" y="255"/>
                  <a:pt x="209" y="260"/>
                  <a:pt x="206" y="264"/>
                </a:cubicBezTo>
                <a:cubicBezTo>
                  <a:pt x="203" y="267"/>
                  <a:pt x="199" y="270"/>
                  <a:pt x="195" y="273"/>
                </a:cubicBezTo>
                <a:cubicBezTo>
                  <a:pt x="191" y="276"/>
                  <a:pt x="185" y="276"/>
                  <a:pt x="182" y="280"/>
                </a:cubicBezTo>
                <a:cubicBezTo>
                  <a:pt x="181" y="283"/>
                  <a:pt x="187" y="286"/>
                  <a:pt x="185" y="288"/>
                </a:cubicBezTo>
                <a:cubicBezTo>
                  <a:pt x="183" y="292"/>
                  <a:pt x="177" y="290"/>
                  <a:pt x="174" y="292"/>
                </a:cubicBezTo>
                <a:cubicBezTo>
                  <a:pt x="171" y="294"/>
                  <a:pt x="170" y="298"/>
                  <a:pt x="167" y="300"/>
                </a:cubicBezTo>
                <a:cubicBezTo>
                  <a:pt x="164" y="301"/>
                  <a:pt x="161" y="298"/>
                  <a:pt x="159" y="300"/>
                </a:cubicBezTo>
                <a:cubicBezTo>
                  <a:pt x="157" y="301"/>
                  <a:pt x="157" y="305"/>
                  <a:pt x="157" y="308"/>
                </a:cubicBezTo>
                <a:cubicBezTo>
                  <a:pt x="158" y="314"/>
                  <a:pt x="160" y="321"/>
                  <a:pt x="160" y="328"/>
                </a:cubicBezTo>
                <a:cubicBezTo>
                  <a:pt x="161" y="333"/>
                  <a:pt x="161" y="338"/>
                  <a:pt x="160" y="342"/>
                </a:cubicBezTo>
                <a:cubicBezTo>
                  <a:pt x="159" y="347"/>
                  <a:pt x="156" y="352"/>
                  <a:pt x="155" y="356"/>
                </a:cubicBezTo>
                <a:cubicBezTo>
                  <a:pt x="154" y="364"/>
                  <a:pt x="158" y="371"/>
                  <a:pt x="156" y="378"/>
                </a:cubicBezTo>
                <a:cubicBezTo>
                  <a:pt x="156" y="380"/>
                  <a:pt x="152" y="377"/>
                  <a:pt x="150" y="378"/>
                </a:cubicBezTo>
                <a:cubicBezTo>
                  <a:pt x="147" y="381"/>
                  <a:pt x="145" y="384"/>
                  <a:pt x="144" y="388"/>
                </a:cubicBezTo>
                <a:cubicBezTo>
                  <a:pt x="144" y="391"/>
                  <a:pt x="148" y="393"/>
                  <a:pt x="147" y="395"/>
                </a:cubicBezTo>
                <a:cubicBezTo>
                  <a:pt x="146" y="397"/>
                  <a:pt x="141" y="396"/>
                  <a:pt x="139" y="398"/>
                </a:cubicBezTo>
                <a:cubicBezTo>
                  <a:pt x="136" y="401"/>
                  <a:pt x="135" y="406"/>
                  <a:pt x="132" y="409"/>
                </a:cubicBezTo>
                <a:cubicBezTo>
                  <a:pt x="131" y="411"/>
                  <a:pt x="128" y="412"/>
                  <a:pt x="126" y="411"/>
                </a:cubicBezTo>
                <a:cubicBezTo>
                  <a:pt x="123" y="409"/>
                  <a:pt x="120" y="405"/>
                  <a:pt x="118" y="402"/>
                </a:cubicBezTo>
                <a:cubicBezTo>
                  <a:pt x="118" y="401"/>
                  <a:pt x="119" y="400"/>
                  <a:pt x="119" y="399"/>
                </a:cubicBezTo>
                <a:cubicBezTo>
                  <a:pt x="119" y="398"/>
                  <a:pt x="117" y="397"/>
                  <a:pt x="116" y="395"/>
                </a:cubicBezTo>
                <a:cubicBezTo>
                  <a:pt x="115" y="392"/>
                  <a:pt x="116" y="389"/>
                  <a:pt x="114" y="386"/>
                </a:cubicBezTo>
                <a:cubicBezTo>
                  <a:pt x="113" y="383"/>
                  <a:pt x="110" y="380"/>
                  <a:pt x="109" y="376"/>
                </a:cubicBezTo>
                <a:cubicBezTo>
                  <a:pt x="108" y="372"/>
                  <a:pt x="109" y="368"/>
                  <a:pt x="107" y="364"/>
                </a:cubicBezTo>
                <a:cubicBezTo>
                  <a:pt x="105" y="359"/>
                  <a:pt x="100" y="354"/>
                  <a:pt x="96" y="348"/>
                </a:cubicBezTo>
                <a:cubicBezTo>
                  <a:pt x="94" y="345"/>
                  <a:pt x="92" y="341"/>
                  <a:pt x="91" y="337"/>
                </a:cubicBezTo>
                <a:cubicBezTo>
                  <a:pt x="89" y="331"/>
                  <a:pt x="90" y="326"/>
                  <a:pt x="88" y="320"/>
                </a:cubicBezTo>
                <a:cubicBezTo>
                  <a:pt x="87" y="318"/>
                  <a:pt x="85" y="316"/>
                  <a:pt x="83" y="313"/>
                </a:cubicBezTo>
                <a:cubicBezTo>
                  <a:pt x="81" y="311"/>
                  <a:pt x="79" y="308"/>
                  <a:pt x="77" y="306"/>
                </a:cubicBezTo>
                <a:cubicBezTo>
                  <a:pt x="77" y="305"/>
                  <a:pt x="77" y="304"/>
                  <a:pt x="77" y="303"/>
                </a:cubicBezTo>
                <a:cubicBezTo>
                  <a:pt x="76" y="300"/>
                  <a:pt x="73" y="298"/>
                  <a:pt x="72" y="295"/>
                </a:cubicBezTo>
                <a:cubicBezTo>
                  <a:pt x="71" y="289"/>
                  <a:pt x="72" y="283"/>
                  <a:pt x="71" y="277"/>
                </a:cubicBezTo>
                <a:cubicBezTo>
                  <a:pt x="70" y="272"/>
                  <a:pt x="67" y="269"/>
                  <a:pt x="66" y="264"/>
                </a:cubicBezTo>
                <a:cubicBezTo>
                  <a:pt x="66" y="263"/>
                  <a:pt x="68" y="262"/>
                  <a:pt x="68" y="261"/>
                </a:cubicBezTo>
                <a:cubicBezTo>
                  <a:pt x="68" y="260"/>
                  <a:pt x="65" y="261"/>
                  <a:pt x="65" y="259"/>
                </a:cubicBezTo>
                <a:cubicBezTo>
                  <a:pt x="64" y="258"/>
                  <a:pt x="65" y="255"/>
                  <a:pt x="65" y="253"/>
                </a:cubicBezTo>
                <a:cubicBezTo>
                  <a:pt x="65" y="252"/>
                  <a:pt x="65" y="250"/>
                  <a:pt x="64" y="248"/>
                </a:cubicBezTo>
                <a:cubicBezTo>
                  <a:pt x="63" y="243"/>
                  <a:pt x="60" y="239"/>
                  <a:pt x="60" y="234"/>
                </a:cubicBezTo>
                <a:cubicBezTo>
                  <a:pt x="60" y="231"/>
                  <a:pt x="63" y="230"/>
                  <a:pt x="63" y="227"/>
                </a:cubicBezTo>
                <a:cubicBezTo>
                  <a:pt x="64" y="224"/>
                  <a:pt x="62" y="221"/>
                  <a:pt x="61" y="219"/>
                </a:cubicBezTo>
                <a:cubicBezTo>
                  <a:pt x="60" y="218"/>
                  <a:pt x="58" y="217"/>
                  <a:pt x="59" y="215"/>
                </a:cubicBezTo>
                <a:cubicBezTo>
                  <a:pt x="59" y="214"/>
                  <a:pt x="62" y="215"/>
                  <a:pt x="62" y="214"/>
                </a:cubicBezTo>
                <a:cubicBezTo>
                  <a:pt x="61" y="212"/>
                  <a:pt x="58" y="214"/>
                  <a:pt x="57" y="213"/>
                </a:cubicBezTo>
                <a:cubicBezTo>
                  <a:pt x="56" y="211"/>
                  <a:pt x="57" y="208"/>
                  <a:pt x="57" y="206"/>
                </a:cubicBezTo>
                <a:cubicBezTo>
                  <a:pt x="58" y="204"/>
                  <a:pt x="60" y="203"/>
                  <a:pt x="59" y="203"/>
                </a:cubicBezTo>
                <a:cubicBezTo>
                  <a:pt x="58" y="201"/>
                  <a:pt x="55" y="201"/>
                  <a:pt x="54" y="203"/>
                </a:cubicBezTo>
                <a:cubicBezTo>
                  <a:pt x="53" y="204"/>
                  <a:pt x="53" y="206"/>
                  <a:pt x="53" y="208"/>
                </a:cubicBezTo>
                <a:cubicBezTo>
                  <a:pt x="53" y="211"/>
                  <a:pt x="53" y="213"/>
                  <a:pt x="53" y="215"/>
                </a:cubicBezTo>
                <a:cubicBezTo>
                  <a:pt x="53" y="217"/>
                  <a:pt x="53" y="219"/>
                  <a:pt x="51" y="220"/>
                </a:cubicBezTo>
                <a:cubicBezTo>
                  <a:pt x="49" y="223"/>
                  <a:pt x="46" y="225"/>
                  <a:pt x="42" y="226"/>
                </a:cubicBezTo>
                <a:cubicBezTo>
                  <a:pt x="38" y="226"/>
                  <a:pt x="34" y="225"/>
                  <a:pt x="31" y="223"/>
                </a:cubicBezTo>
                <a:cubicBezTo>
                  <a:pt x="24" y="219"/>
                  <a:pt x="17" y="214"/>
                  <a:pt x="12" y="208"/>
                </a:cubicBezTo>
                <a:cubicBezTo>
                  <a:pt x="11" y="207"/>
                  <a:pt x="11" y="204"/>
                  <a:pt x="12" y="203"/>
                </a:cubicBezTo>
                <a:cubicBezTo>
                  <a:pt x="14" y="201"/>
                  <a:pt x="16" y="204"/>
                  <a:pt x="18" y="204"/>
                </a:cubicBezTo>
                <a:cubicBezTo>
                  <a:pt x="22" y="202"/>
                  <a:pt x="25" y="199"/>
                  <a:pt x="28" y="197"/>
                </a:cubicBezTo>
                <a:cubicBezTo>
                  <a:pt x="29" y="196"/>
                  <a:pt x="32" y="194"/>
                  <a:pt x="33" y="192"/>
                </a:cubicBezTo>
                <a:cubicBezTo>
                  <a:pt x="33" y="191"/>
                  <a:pt x="31" y="190"/>
                  <a:pt x="30" y="190"/>
                </a:cubicBezTo>
                <a:cubicBezTo>
                  <a:pt x="27" y="191"/>
                  <a:pt x="26" y="194"/>
                  <a:pt x="23" y="194"/>
                </a:cubicBezTo>
                <a:cubicBezTo>
                  <a:pt x="20" y="195"/>
                  <a:pt x="15" y="195"/>
                  <a:pt x="12" y="194"/>
                </a:cubicBezTo>
                <a:cubicBezTo>
                  <a:pt x="10" y="194"/>
                  <a:pt x="8" y="191"/>
                  <a:pt x="7" y="189"/>
                </a:cubicBezTo>
                <a:cubicBezTo>
                  <a:pt x="6" y="188"/>
                  <a:pt x="6" y="187"/>
                  <a:pt x="5" y="186"/>
                </a:cubicBezTo>
                <a:cubicBezTo>
                  <a:pt x="5" y="185"/>
                  <a:pt x="6" y="183"/>
                  <a:pt x="5" y="183"/>
                </a:cubicBezTo>
                <a:cubicBezTo>
                  <a:pt x="4" y="182"/>
                  <a:pt x="2" y="182"/>
                  <a:pt x="0" y="182"/>
                </a:cubicBezTo>
                <a:cubicBezTo>
                  <a:pt x="1" y="181"/>
                  <a:pt x="3" y="180"/>
                  <a:pt x="4" y="179"/>
                </a:cubicBezTo>
                <a:cubicBezTo>
                  <a:pt x="5" y="178"/>
                  <a:pt x="7" y="178"/>
                  <a:pt x="8" y="177"/>
                </a:cubicBezTo>
                <a:cubicBezTo>
                  <a:pt x="9" y="176"/>
                  <a:pt x="7" y="174"/>
                  <a:pt x="8" y="174"/>
                </a:cubicBezTo>
                <a:cubicBezTo>
                  <a:pt x="12" y="173"/>
                  <a:pt x="15" y="174"/>
                  <a:pt x="19" y="175"/>
                </a:cubicBezTo>
                <a:cubicBezTo>
                  <a:pt x="21" y="175"/>
                  <a:pt x="23" y="176"/>
                  <a:pt x="25" y="176"/>
                </a:cubicBezTo>
                <a:cubicBezTo>
                  <a:pt x="28" y="176"/>
                  <a:pt x="30" y="172"/>
                  <a:pt x="33" y="172"/>
                </a:cubicBezTo>
                <a:cubicBezTo>
                  <a:pt x="34" y="172"/>
                  <a:pt x="31" y="175"/>
                  <a:pt x="33" y="175"/>
                </a:cubicBezTo>
                <a:cubicBezTo>
                  <a:pt x="34" y="176"/>
                  <a:pt x="37" y="175"/>
                  <a:pt x="37" y="174"/>
                </a:cubicBezTo>
                <a:cubicBezTo>
                  <a:pt x="38" y="173"/>
                  <a:pt x="35" y="171"/>
                  <a:pt x="35" y="170"/>
                </a:cubicBezTo>
                <a:cubicBezTo>
                  <a:pt x="35" y="169"/>
                  <a:pt x="38" y="169"/>
                  <a:pt x="38" y="169"/>
                </a:cubicBezTo>
                <a:cubicBezTo>
                  <a:pt x="37" y="165"/>
                  <a:pt x="33" y="162"/>
                  <a:pt x="32" y="158"/>
                </a:cubicBezTo>
                <a:cubicBezTo>
                  <a:pt x="31" y="157"/>
                  <a:pt x="33" y="155"/>
                  <a:pt x="32" y="154"/>
                </a:cubicBezTo>
                <a:cubicBezTo>
                  <a:pt x="31" y="154"/>
                  <a:pt x="29" y="155"/>
                  <a:pt x="28" y="154"/>
                </a:cubicBezTo>
                <a:cubicBezTo>
                  <a:pt x="25" y="153"/>
                  <a:pt x="24" y="150"/>
                  <a:pt x="23" y="147"/>
                </a:cubicBezTo>
                <a:cubicBezTo>
                  <a:pt x="22" y="145"/>
                  <a:pt x="24" y="143"/>
                  <a:pt x="23" y="140"/>
                </a:cubicBezTo>
                <a:cubicBezTo>
                  <a:pt x="23" y="139"/>
                  <a:pt x="21" y="139"/>
                  <a:pt x="20" y="138"/>
                </a:cubicBezTo>
                <a:cubicBezTo>
                  <a:pt x="18" y="138"/>
                  <a:pt x="16" y="139"/>
                  <a:pt x="15" y="138"/>
                </a:cubicBezTo>
                <a:cubicBezTo>
                  <a:pt x="13" y="137"/>
                  <a:pt x="12" y="135"/>
                  <a:pt x="13" y="133"/>
                </a:cubicBezTo>
                <a:cubicBezTo>
                  <a:pt x="15" y="127"/>
                  <a:pt x="20" y="123"/>
                  <a:pt x="24" y="118"/>
                </a:cubicBezTo>
                <a:cubicBezTo>
                  <a:pt x="25" y="118"/>
                  <a:pt x="26" y="117"/>
                  <a:pt x="27" y="118"/>
                </a:cubicBezTo>
                <a:cubicBezTo>
                  <a:pt x="29" y="118"/>
                  <a:pt x="30" y="121"/>
                  <a:pt x="32" y="122"/>
                </a:cubicBezTo>
                <a:cubicBezTo>
                  <a:pt x="34" y="122"/>
                  <a:pt x="35" y="119"/>
                  <a:pt x="37" y="118"/>
                </a:cubicBezTo>
                <a:cubicBezTo>
                  <a:pt x="39" y="118"/>
                  <a:pt x="42" y="121"/>
                  <a:pt x="43" y="119"/>
                </a:cubicBezTo>
                <a:cubicBezTo>
                  <a:pt x="45" y="117"/>
                  <a:pt x="43" y="114"/>
                  <a:pt x="43" y="111"/>
                </a:cubicBezTo>
                <a:cubicBezTo>
                  <a:pt x="44" y="110"/>
                  <a:pt x="46" y="111"/>
                  <a:pt x="47" y="110"/>
                </a:cubicBezTo>
                <a:cubicBezTo>
                  <a:pt x="49" y="108"/>
                  <a:pt x="49" y="105"/>
                  <a:pt x="51" y="104"/>
                </a:cubicBezTo>
                <a:cubicBezTo>
                  <a:pt x="53" y="101"/>
                  <a:pt x="58" y="101"/>
                  <a:pt x="59" y="98"/>
                </a:cubicBezTo>
                <a:cubicBezTo>
                  <a:pt x="61" y="95"/>
                  <a:pt x="58" y="90"/>
                  <a:pt x="59" y="87"/>
                </a:cubicBezTo>
                <a:cubicBezTo>
                  <a:pt x="60" y="84"/>
                  <a:pt x="65" y="84"/>
                  <a:pt x="67" y="83"/>
                </a:cubicBezTo>
                <a:cubicBezTo>
                  <a:pt x="67" y="82"/>
                  <a:pt x="66" y="80"/>
                  <a:pt x="67" y="79"/>
                </a:cubicBezTo>
                <a:cubicBezTo>
                  <a:pt x="68" y="77"/>
                  <a:pt x="69" y="74"/>
                  <a:pt x="71" y="72"/>
                </a:cubicBezTo>
                <a:cubicBezTo>
                  <a:pt x="72" y="71"/>
                  <a:pt x="74" y="72"/>
                  <a:pt x="74" y="70"/>
                </a:cubicBezTo>
                <a:cubicBezTo>
                  <a:pt x="75" y="69"/>
                  <a:pt x="72" y="69"/>
                  <a:pt x="72" y="67"/>
                </a:cubicBezTo>
                <a:cubicBezTo>
                  <a:pt x="72" y="66"/>
                  <a:pt x="74" y="65"/>
                  <a:pt x="74" y="63"/>
                </a:cubicBezTo>
                <a:cubicBezTo>
                  <a:pt x="74" y="62"/>
                  <a:pt x="72" y="60"/>
                  <a:pt x="73" y="59"/>
                </a:cubicBezTo>
                <a:cubicBezTo>
                  <a:pt x="73" y="57"/>
                  <a:pt x="75" y="55"/>
                  <a:pt x="76" y="54"/>
                </a:cubicBezTo>
                <a:cubicBezTo>
                  <a:pt x="79" y="52"/>
                  <a:pt x="83" y="52"/>
                  <a:pt x="84" y="50"/>
                </a:cubicBezTo>
                <a:cubicBezTo>
                  <a:pt x="85" y="47"/>
                  <a:pt x="81" y="45"/>
                  <a:pt x="79" y="44"/>
                </a:cubicBezTo>
                <a:cubicBezTo>
                  <a:pt x="76" y="43"/>
                  <a:pt x="73" y="45"/>
                  <a:pt x="71" y="45"/>
                </a:cubicBezTo>
                <a:cubicBezTo>
                  <a:pt x="70" y="44"/>
                  <a:pt x="71" y="43"/>
                  <a:pt x="71" y="42"/>
                </a:cubicBezTo>
                <a:cubicBezTo>
                  <a:pt x="69" y="40"/>
                  <a:pt x="66" y="39"/>
                  <a:pt x="65" y="37"/>
                </a:cubicBezTo>
                <a:cubicBezTo>
                  <a:pt x="64" y="33"/>
                  <a:pt x="65" y="28"/>
                  <a:pt x="65" y="24"/>
                </a:cubicBezTo>
                <a:cubicBezTo>
                  <a:pt x="65" y="21"/>
                  <a:pt x="64" y="18"/>
                  <a:pt x="65" y="15"/>
                </a:cubicBezTo>
                <a:cubicBezTo>
                  <a:pt x="65" y="14"/>
                  <a:pt x="67" y="13"/>
                  <a:pt x="69" y="13"/>
                </a:cubicBezTo>
                <a:cubicBezTo>
                  <a:pt x="72" y="13"/>
                  <a:pt x="74" y="16"/>
                  <a:pt x="77" y="17"/>
                </a:cubicBezTo>
                <a:cubicBezTo>
                  <a:pt x="81" y="18"/>
                  <a:pt x="85" y="17"/>
                  <a:pt x="89" y="17"/>
                </a:cubicBezTo>
                <a:cubicBezTo>
                  <a:pt x="92" y="16"/>
                  <a:pt x="95" y="15"/>
                  <a:pt x="97" y="13"/>
                </a:cubicBezTo>
                <a:cubicBezTo>
                  <a:pt x="98" y="12"/>
                  <a:pt x="99" y="10"/>
                  <a:pt x="100" y="8"/>
                </a:cubicBezTo>
                <a:cubicBezTo>
                  <a:pt x="102" y="6"/>
                  <a:pt x="103" y="4"/>
                  <a:pt x="104" y="2"/>
                </a:cubicBezTo>
                <a:cubicBezTo>
                  <a:pt x="106" y="2"/>
                  <a:pt x="108" y="0"/>
                  <a:pt x="110" y="1"/>
                </a:cubicBezTo>
                <a:cubicBezTo>
                  <a:pt x="112" y="3"/>
                  <a:pt x="111" y="7"/>
                  <a:pt x="113" y="9"/>
                </a:cubicBezTo>
                <a:cubicBezTo>
                  <a:pt x="115" y="12"/>
                  <a:pt x="118" y="13"/>
                  <a:pt x="120" y="16"/>
                </a:cubicBezTo>
                <a:cubicBezTo>
                  <a:pt x="121" y="18"/>
                  <a:pt x="123" y="19"/>
                  <a:pt x="123" y="22"/>
                </a:cubicBezTo>
                <a:cubicBezTo>
                  <a:pt x="122" y="23"/>
                  <a:pt x="118" y="20"/>
                  <a:pt x="118" y="22"/>
                </a:cubicBezTo>
                <a:cubicBezTo>
                  <a:pt x="118" y="25"/>
                  <a:pt x="120" y="28"/>
                  <a:pt x="122" y="31"/>
                </a:cubicBezTo>
                <a:cubicBezTo>
                  <a:pt x="123" y="33"/>
                  <a:pt x="126" y="34"/>
                  <a:pt x="128" y="36"/>
                </a:cubicBezTo>
                <a:cubicBezTo>
                  <a:pt x="131" y="39"/>
                  <a:pt x="135" y="42"/>
                  <a:pt x="135" y="45"/>
                </a:cubicBezTo>
                <a:cubicBezTo>
                  <a:pt x="135" y="49"/>
                  <a:pt x="130" y="51"/>
                  <a:pt x="127" y="52"/>
                </a:cubicBezTo>
                <a:cubicBezTo>
                  <a:pt x="125" y="52"/>
                  <a:pt x="124" y="50"/>
                  <a:pt x="123" y="49"/>
                </a:cubicBezTo>
                <a:cubicBezTo>
                  <a:pt x="123" y="48"/>
                  <a:pt x="124" y="46"/>
                  <a:pt x="123" y="46"/>
                </a:cubicBezTo>
                <a:cubicBezTo>
                  <a:pt x="122" y="46"/>
                  <a:pt x="121" y="48"/>
                  <a:pt x="120" y="49"/>
                </a:cubicBezTo>
                <a:cubicBezTo>
                  <a:pt x="119" y="50"/>
                  <a:pt x="119" y="51"/>
                  <a:pt x="119" y="52"/>
                </a:cubicBezTo>
                <a:cubicBezTo>
                  <a:pt x="120" y="55"/>
                  <a:pt x="122" y="58"/>
                  <a:pt x="123" y="61"/>
                </a:cubicBezTo>
                <a:cubicBezTo>
                  <a:pt x="124" y="63"/>
                  <a:pt x="124" y="66"/>
                  <a:pt x="126" y="67"/>
                </a:cubicBezTo>
                <a:cubicBezTo>
                  <a:pt x="127" y="68"/>
                  <a:pt x="129" y="66"/>
                  <a:pt x="130" y="67"/>
                </a:cubicBezTo>
                <a:cubicBezTo>
                  <a:pt x="133" y="69"/>
                  <a:pt x="133" y="72"/>
                  <a:pt x="136" y="74"/>
                </a:cubicBezTo>
                <a:cubicBezTo>
                  <a:pt x="137" y="75"/>
                  <a:pt x="139" y="74"/>
                  <a:pt x="141" y="74"/>
                </a:cubicBezTo>
                <a:cubicBezTo>
                  <a:pt x="144" y="76"/>
                  <a:pt x="147" y="79"/>
                  <a:pt x="150" y="81"/>
                </a:cubicBezTo>
                <a:cubicBezTo>
                  <a:pt x="152" y="82"/>
                  <a:pt x="153" y="83"/>
                  <a:pt x="155" y="84"/>
                </a:cubicBezTo>
                <a:cubicBezTo>
                  <a:pt x="153" y="86"/>
                  <a:pt x="151" y="88"/>
                  <a:pt x="149" y="90"/>
                </a:cubicBezTo>
                <a:cubicBezTo>
                  <a:pt x="147" y="91"/>
                  <a:pt x="146" y="92"/>
                  <a:pt x="145" y="93"/>
                </a:cubicBezTo>
                <a:cubicBezTo>
                  <a:pt x="144" y="95"/>
                  <a:pt x="146" y="95"/>
                  <a:pt x="145" y="97"/>
                </a:cubicBezTo>
                <a:cubicBezTo>
                  <a:pt x="145" y="99"/>
                  <a:pt x="144" y="101"/>
                  <a:pt x="144" y="104"/>
                </a:cubicBezTo>
                <a:cubicBezTo>
                  <a:pt x="145" y="105"/>
                  <a:pt x="147" y="106"/>
                  <a:pt x="148" y="107"/>
                </a:cubicBezTo>
                <a:cubicBezTo>
                  <a:pt x="150" y="108"/>
                  <a:pt x="152" y="106"/>
                  <a:pt x="153" y="107"/>
                </a:cubicBezTo>
                <a:cubicBezTo>
                  <a:pt x="156" y="110"/>
                  <a:pt x="158" y="114"/>
                  <a:pt x="162" y="117"/>
                </a:cubicBezTo>
                <a:cubicBezTo>
                  <a:pt x="166" y="120"/>
                  <a:pt x="171" y="120"/>
                  <a:pt x="175" y="123"/>
                </a:cubicBezTo>
                <a:cubicBezTo>
                  <a:pt x="176" y="123"/>
                  <a:pt x="177" y="125"/>
                  <a:pt x="178" y="125"/>
                </a:cubicBezTo>
                <a:cubicBezTo>
                  <a:pt x="184" y="126"/>
                  <a:pt x="189" y="125"/>
                  <a:pt x="195" y="126"/>
                </a:cubicBezTo>
                <a:cubicBezTo>
                  <a:pt x="198" y="126"/>
                  <a:pt x="202" y="127"/>
                  <a:pt x="204" y="129"/>
                </a:cubicBezTo>
                <a:cubicBezTo>
                  <a:pt x="205" y="130"/>
                  <a:pt x="203" y="132"/>
                  <a:pt x="204" y="133"/>
                </a:cubicBezTo>
                <a:cubicBezTo>
                  <a:pt x="206" y="135"/>
                  <a:pt x="208" y="137"/>
                  <a:pt x="211" y="138"/>
                </a:cubicBezTo>
                <a:cubicBezTo>
                  <a:pt x="212" y="138"/>
                  <a:pt x="213" y="136"/>
                  <a:pt x="214" y="137"/>
                </a:cubicBezTo>
                <a:cubicBezTo>
                  <a:pt x="215" y="137"/>
                  <a:pt x="215" y="140"/>
                  <a:pt x="217" y="140"/>
                </a:cubicBezTo>
                <a:cubicBezTo>
                  <a:pt x="219" y="141"/>
                  <a:pt x="221" y="140"/>
                  <a:pt x="223" y="140"/>
                </a:cubicBezTo>
                <a:cubicBezTo>
                  <a:pt x="226" y="141"/>
                  <a:pt x="228" y="142"/>
                  <a:pt x="231" y="143"/>
                </a:cubicBezTo>
                <a:cubicBezTo>
                  <a:pt x="235" y="143"/>
                  <a:pt x="239" y="145"/>
                  <a:pt x="243" y="144"/>
                </a:cubicBezTo>
                <a:cubicBezTo>
                  <a:pt x="245" y="144"/>
                  <a:pt x="247" y="142"/>
                  <a:pt x="247" y="141"/>
                </a:cubicBezTo>
                <a:cubicBezTo>
                  <a:pt x="247" y="138"/>
                  <a:pt x="245" y="135"/>
                  <a:pt x="244" y="132"/>
                </a:cubicBezTo>
                <a:cubicBezTo>
                  <a:pt x="244" y="130"/>
                  <a:pt x="245" y="128"/>
                  <a:pt x="245" y="126"/>
                </a:cubicBezTo>
                <a:cubicBezTo>
                  <a:pt x="245" y="124"/>
                  <a:pt x="245" y="122"/>
                  <a:pt x="245" y="121"/>
                </a:cubicBezTo>
                <a:cubicBezTo>
                  <a:pt x="247" y="119"/>
                  <a:pt x="248" y="117"/>
                  <a:pt x="250" y="116"/>
                </a:cubicBezTo>
                <a:cubicBezTo>
                  <a:pt x="251" y="116"/>
                  <a:pt x="253" y="115"/>
                  <a:pt x="254" y="116"/>
                </a:cubicBezTo>
                <a:cubicBezTo>
                  <a:pt x="255" y="118"/>
                  <a:pt x="254" y="121"/>
                  <a:pt x="254" y="123"/>
                </a:cubicBezTo>
                <a:cubicBezTo>
                  <a:pt x="254" y="126"/>
                  <a:pt x="255" y="128"/>
                  <a:pt x="255" y="130"/>
                </a:cubicBezTo>
                <a:cubicBezTo>
                  <a:pt x="256" y="132"/>
                  <a:pt x="256" y="134"/>
                  <a:pt x="258" y="135"/>
                </a:cubicBezTo>
                <a:cubicBezTo>
                  <a:pt x="261" y="137"/>
                  <a:pt x="265" y="138"/>
                  <a:pt x="269" y="138"/>
                </a:cubicBezTo>
                <a:cubicBezTo>
                  <a:pt x="271" y="138"/>
                  <a:pt x="271" y="135"/>
                  <a:pt x="273" y="135"/>
                </a:cubicBezTo>
                <a:cubicBezTo>
                  <a:pt x="274" y="135"/>
                  <a:pt x="275" y="137"/>
                  <a:pt x="277" y="137"/>
                </a:cubicBezTo>
                <a:cubicBezTo>
                  <a:pt x="281" y="137"/>
                  <a:pt x="285" y="136"/>
                  <a:pt x="288" y="135"/>
                </a:cubicBezTo>
                <a:cubicBezTo>
                  <a:pt x="291" y="135"/>
                  <a:pt x="295" y="136"/>
                  <a:pt x="296" y="134"/>
                </a:cubicBezTo>
                <a:cubicBezTo>
                  <a:pt x="298" y="132"/>
                  <a:pt x="296" y="128"/>
                  <a:pt x="294" y="126"/>
                </a:cubicBezTo>
                <a:cubicBezTo>
                  <a:pt x="293" y="125"/>
                  <a:pt x="289" y="126"/>
                  <a:pt x="287" y="125"/>
                </a:cubicBezTo>
                <a:cubicBezTo>
                  <a:pt x="286" y="124"/>
                  <a:pt x="288" y="122"/>
                  <a:pt x="288" y="121"/>
                </a:cubicBezTo>
                <a:cubicBezTo>
                  <a:pt x="291" y="121"/>
                  <a:pt x="293" y="120"/>
                  <a:pt x="296" y="120"/>
                </a:cubicBezTo>
                <a:cubicBezTo>
                  <a:pt x="298" y="119"/>
                  <a:pt x="301" y="121"/>
                  <a:pt x="302" y="120"/>
                </a:cubicBezTo>
                <a:cubicBezTo>
                  <a:pt x="303" y="119"/>
                  <a:pt x="300" y="116"/>
                  <a:pt x="301" y="115"/>
                </a:cubicBezTo>
                <a:cubicBezTo>
                  <a:pt x="302" y="113"/>
                  <a:pt x="305" y="113"/>
                  <a:pt x="307" y="111"/>
                </a:cubicBezTo>
                <a:cubicBezTo>
                  <a:pt x="308" y="110"/>
                  <a:pt x="307" y="107"/>
                  <a:pt x="308" y="106"/>
                </a:cubicBezTo>
                <a:cubicBezTo>
                  <a:pt x="311" y="104"/>
                  <a:pt x="315" y="106"/>
                  <a:pt x="318" y="105"/>
                </a:cubicBezTo>
                <a:cubicBezTo>
                  <a:pt x="319" y="104"/>
                  <a:pt x="317" y="102"/>
                  <a:pt x="317" y="101"/>
                </a:cubicBezTo>
                <a:cubicBezTo>
                  <a:pt x="319" y="99"/>
                  <a:pt x="322" y="98"/>
                  <a:pt x="324" y="98"/>
                </a:cubicBezTo>
                <a:cubicBezTo>
                  <a:pt x="327" y="98"/>
                  <a:pt x="329" y="101"/>
                  <a:pt x="332" y="101"/>
                </a:cubicBezTo>
                <a:cubicBezTo>
                  <a:pt x="333" y="102"/>
                  <a:pt x="333" y="100"/>
                  <a:pt x="334" y="100"/>
                </a:cubicBezTo>
                <a:cubicBezTo>
                  <a:pt x="336" y="98"/>
                  <a:pt x="338" y="96"/>
                  <a:pt x="341" y="95"/>
                </a:cubicBezTo>
                <a:cubicBezTo>
                  <a:pt x="343" y="95"/>
                  <a:pt x="345" y="97"/>
                  <a:pt x="346" y="98"/>
                </a:cubicBezTo>
                <a:cubicBezTo>
                  <a:pt x="347" y="100"/>
                  <a:pt x="349" y="102"/>
                  <a:pt x="349" y="105"/>
                </a:cubicBezTo>
                <a:cubicBezTo>
                  <a:pt x="348" y="107"/>
                  <a:pt x="344" y="108"/>
                  <a:pt x="344" y="111"/>
                </a:cubicBezTo>
                <a:cubicBezTo>
                  <a:pt x="344" y="112"/>
                  <a:pt x="347" y="110"/>
                  <a:pt x="349" y="111"/>
                </a:cubicBezTo>
                <a:cubicBezTo>
                  <a:pt x="350" y="111"/>
                  <a:pt x="351" y="113"/>
                  <a:pt x="352" y="113"/>
                </a:cubicBezTo>
                <a:cubicBezTo>
                  <a:pt x="354" y="114"/>
                  <a:pt x="357" y="112"/>
                  <a:pt x="359" y="113"/>
                </a:cubicBezTo>
                <a:cubicBezTo>
                  <a:pt x="360" y="113"/>
                  <a:pt x="360" y="115"/>
                  <a:pt x="361" y="116"/>
                </a:cubicBezTo>
                <a:cubicBezTo>
                  <a:pt x="360" y="118"/>
                  <a:pt x="360" y="119"/>
                  <a:pt x="359" y="120"/>
                </a:cubicBezTo>
                <a:cubicBezTo>
                  <a:pt x="358" y="122"/>
                  <a:pt x="356" y="121"/>
                  <a:pt x="355" y="122"/>
                </a:cubicBezTo>
                <a:cubicBezTo>
                  <a:pt x="354" y="123"/>
                  <a:pt x="354" y="125"/>
                  <a:pt x="355" y="126"/>
                </a:cubicBezTo>
                <a:cubicBezTo>
                  <a:pt x="355" y="128"/>
                  <a:pt x="358" y="129"/>
                  <a:pt x="358" y="131"/>
                </a:cubicBezTo>
                <a:cubicBezTo>
                  <a:pt x="358" y="132"/>
                  <a:pt x="356" y="131"/>
                  <a:pt x="355" y="131"/>
                </a:cubicBezTo>
                <a:cubicBezTo>
                  <a:pt x="353" y="131"/>
                  <a:pt x="352" y="129"/>
                  <a:pt x="351" y="129"/>
                </a:cubicBezTo>
                <a:cubicBezTo>
                  <a:pt x="349" y="129"/>
                  <a:pt x="347" y="130"/>
                  <a:pt x="345" y="131"/>
                </a:cubicBezTo>
                <a:cubicBezTo>
                  <a:pt x="343" y="133"/>
                  <a:pt x="342" y="135"/>
                  <a:pt x="340" y="137"/>
                </a:cubicBezTo>
                <a:cubicBezTo>
                  <a:pt x="338" y="138"/>
                  <a:pt x="336" y="138"/>
                  <a:pt x="335" y="139"/>
                </a:cubicBezTo>
                <a:cubicBezTo>
                  <a:pt x="334" y="140"/>
                  <a:pt x="335" y="141"/>
                  <a:pt x="335" y="143"/>
                </a:cubicBezTo>
                <a:cubicBezTo>
                  <a:pt x="335" y="144"/>
                  <a:pt x="334" y="145"/>
                  <a:pt x="335" y="147"/>
                </a:cubicBezTo>
                <a:cubicBezTo>
                  <a:pt x="335" y="147"/>
                  <a:pt x="337" y="148"/>
                  <a:pt x="337" y="149"/>
                </a:cubicBezTo>
                <a:cubicBezTo>
                  <a:pt x="336" y="150"/>
                  <a:pt x="334" y="150"/>
                  <a:pt x="333" y="151"/>
                </a:cubicBezTo>
                <a:cubicBezTo>
                  <a:pt x="333" y="153"/>
                  <a:pt x="334" y="154"/>
                  <a:pt x="333" y="155"/>
                </a:cubicBezTo>
                <a:cubicBezTo>
                  <a:pt x="332" y="157"/>
                  <a:pt x="329" y="156"/>
                  <a:pt x="329" y="158"/>
                </a:cubicBezTo>
                <a:cubicBezTo>
                  <a:pt x="329" y="160"/>
                  <a:pt x="333" y="161"/>
                  <a:pt x="332" y="162"/>
                </a:cubicBezTo>
                <a:cubicBezTo>
                  <a:pt x="330" y="168"/>
                  <a:pt x="328" y="174"/>
                  <a:pt x="326" y="180"/>
                </a:cubicBezTo>
                <a:cubicBezTo>
                  <a:pt x="326" y="181"/>
                  <a:pt x="324" y="181"/>
                  <a:pt x="323" y="181"/>
                </a:cubicBezTo>
                <a:cubicBezTo>
                  <a:pt x="321" y="180"/>
                  <a:pt x="319" y="178"/>
                  <a:pt x="317" y="178"/>
                </a:cubicBezTo>
                <a:cubicBezTo>
                  <a:pt x="316" y="177"/>
                  <a:pt x="315" y="178"/>
                  <a:pt x="315" y="179"/>
                </a:cubicBezTo>
                <a:cubicBezTo>
                  <a:pt x="316" y="181"/>
                  <a:pt x="317" y="183"/>
                  <a:pt x="318" y="185"/>
                </a:cubicBezTo>
                <a:cubicBezTo>
                  <a:pt x="318" y="188"/>
                  <a:pt x="319" y="191"/>
                  <a:pt x="318" y="194"/>
                </a:cubicBezTo>
                <a:cubicBezTo>
                  <a:pt x="318" y="194"/>
                  <a:pt x="315" y="193"/>
                  <a:pt x="315" y="194"/>
                </a:cubicBezTo>
                <a:cubicBezTo>
                  <a:pt x="314" y="197"/>
                  <a:pt x="315" y="201"/>
                  <a:pt x="315" y="204"/>
                </a:cubicBezTo>
                <a:cubicBezTo>
                  <a:pt x="315" y="206"/>
                  <a:pt x="314" y="208"/>
                  <a:pt x="313" y="210"/>
                </a:cubicBezTo>
                <a:cubicBezTo>
                  <a:pt x="313" y="211"/>
                  <a:pt x="312" y="210"/>
                  <a:pt x="311" y="210"/>
                </a:cubicBezTo>
                <a:cubicBezTo>
                  <a:pt x="310" y="210"/>
                  <a:pt x="309" y="210"/>
                  <a:pt x="308" y="210"/>
                </a:cubicBezTo>
                <a:cubicBezTo>
                  <a:pt x="308" y="206"/>
                  <a:pt x="309" y="202"/>
                  <a:pt x="308" y="198"/>
                </a:cubicBezTo>
                <a:cubicBezTo>
                  <a:pt x="307" y="195"/>
                  <a:pt x="304" y="193"/>
                  <a:pt x="303" y="190"/>
                </a:cubicBezTo>
                <a:cubicBezTo>
                  <a:pt x="302" y="187"/>
                  <a:pt x="304" y="185"/>
                  <a:pt x="303" y="183"/>
                </a:cubicBezTo>
                <a:cubicBezTo>
                  <a:pt x="302" y="182"/>
                  <a:pt x="299" y="181"/>
                  <a:pt x="298" y="182"/>
                </a:cubicBezTo>
                <a:cubicBezTo>
                  <a:pt x="296" y="185"/>
                  <a:pt x="298" y="189"/>
                  <a:pt x="297" y="192"/>
                </a:cubicBezTo>
                <a:cubicBezTo>
                  <a:pt x="296" y="194"/>
                  <a:pt x="294" y="195"/>
                  <a:pt x="293" y="194"/>
                </a:cubicBezTo>
                <a:cubicBezTo>
                  <a:pt x="291" y="193"/>
                  <a:pt x="293" y="190"/>
                  <a:pt x="291" y="189"/>
                </a:cubicBezTo>
                <a:cubicBezTo>
                  <a:pt x="290" y="189"/>
                  <a:pt x="289" y="192"/>
                  <a:pt x="287" y="192"/>
                </a:cubicBezTo>
                <a:cubicBezTo>
                  <a:pt x="286" y="192"/>
                  <a:pt x="286" y="190"/>
                  <a:pt x="286" y="188"/>
                </a:cubicBezTo>
                <a:cubicBezTo>
                  <a:pt x="286" y="184"/>
                  <a:pt x="287" y="180"/>
                  <a:pt x="289" y="177"/>
                </a:cubicBezTo>
                <a:cubicBezTo>
                  <a:pt x="290" y="175"/>
                  <a:pt x="294" y="175"/>
                  <a:pt x="296" y="173"/>
                </a:cubicBezTo>
                <a:cubicBezTo>
                  <a:pt x="297" y="171"/>
                  <a:pt x="298" y="169"/>
                  <a:pt x="300" y="167"/>
                </a:cubicBezTo>
                <a:cubicBezTo>
                  <a:pt x="301" y="166"/>
                  <a:pt x="303" y="168"/>
                  <a:pt x="303" y="167"/>
                </a:cubicBezTo>
                <a:cubicBezTo>
                  <a:pt x="303" y="165"/>
                  <a:pt x="302" y="164"/>
                  <a:pt x="301" y="163"/>
                </a:cubicBezTo>
                <a:cubicBezTo>
                  <a:pt x="299" y="162"/>
                  <a:pt x="297" y="160"/>
                  <a:pt x="295" y="160"/>
                </a:cubicBezTo>
                <a:cubicBezTo>
                  <a:pt x="289" y="159"/>
                  <a:pt x="282" y="160"/>
                  <a:pt x="276" y="160"/>
                </a:cubicBezTo>
                <a:cubicBezTo>
                  <a:pt x="274" y="160"/>
                  <a:pt x="272" y="159"/>
                  <a:pt x="271" y="158"/>
                </a:cubicBezTo>
                <a:cubicBezTo>
                  <a:pt x="270" y="156"/>
                  <a:pt x="272" y="154"/>
                  <a:pt x="272" y="151"/>
                </a:cubicBezTo>
                <a:cubicBezTo>
                  <a:pt x="272" y="149"/>
                  <a:pt x="271" y="146"/>
                  <a:pt x="269" y="146"/>
                </a:cubicBezTo>
                <a:cubicBezTo>
                  <a:pt x="267" y="145"/>
                  <a:pt x="266" y="150"/>
                  <a:pt x="264" y="149"/>
                </a:cubicBezTo>
                <a:cubicBezTo>
                  <a:pt x="262" y="148"/>
                  <a:pt x="262" y="144"/>
                  <a:pt x="259" y="143"/>
                </a:cubicBezTo>
                <a:cubicBezTo>
                  <a:pt x="258" y="142"/>
                  <a:pt x="257" y="145"/>
                  <a:pt x="256" y="144"/>
                </a:cubicBezTo>
                <a:cubicBezTo>
                  <a:pt x="254" y="143"/>
                  <a:pt x="253" y="139"/>
                  <a:pt x="250" y="138"/>
                </a:cubicBezTo>
                <a:cubicBezTo>
                  <a:pt x="249" y="138"/>
                  <a:pt x="249" y="140"/>
                  <a:pt x="250" y="141"/>
                </a:cubicBezTo>
                <a:cubicBezTo>
                  <a:pt x="250" y="142"/>
                  <a:pt x="252" y="142"/>
                  <a:pt x="252" y="143"/>
                </a:cubicBezTo>
                <a:cubicBezTo>
                  <a:pt x="252" y="145"/>
                  <a:pt x="249" y="147"/>
                  <a:pt x="249" y="150"/>
                </a:cubicBezTo>
                <a:cubicBezTo>
                  <a:pt x="249" y="152"/>
                  <a:pt x="251" y="153"/>
                  <a:pt x="252" y="154"/>
                </a:cubicBezTo>
                <a:cubicBezTo>
                  <a:pt x="254" y="157"/>
                  <a:pt x="259" y="158"/>
                  <a:pt x="259" y="161"/>
                </a:cubicBezTo>
                <a:cubicBezTo>
                  <a:pt x="259" y="163"/>
                  <a:pt x="255" y="161"/>
                  <a:pt x="254" y="162"/>
                </a:cubicBezTo>
                <a:cubicBezTo>
                  <a:pt x="253" y="162"/>
                  <a:pt x="255" y="164"/>
                  <a:pt x="254" y="165"/>
                </a:cubicBezTo>
                <a:cubicBezTo>
                  <a:pt x="254" y="166"/>
                  <a:pt x="253" y="165"/>
                  <a:pt x="252" y="166"/>
                </a:cubicBezTo>
                <a:cubicBezTo>
                  <a:pt x="252" y="167"/>
                  <a:pt x="251" y="168"/>
                  <a:pt x="251" y="169"/>
                </a:cubicBezTo>
                <a:cubicBezTo>
                  <a:pt x="252" y="171"/>
                  <a:pt x="255" y="171"/>
                  <a:pt x="256" y="172"/>
                </a:cubicBezTo>
                <a:cubicBezTo>
                  <a:pt x="258" y="173"/>
                  <a:pt x="259" y="174"/>
                  <a:pt x="259" y="176"/>
                </a:cubicBezTo>
                <a:cubicBezTo>
                  <a:pt x="259" y="178"/>
                  <a:pt x="256" y="179"/>
                  <a:pt x="256" y="181"/>
                </a:cubicBezTo>
                <a:cubicBezTo>
                  <a:pt x="255" y="182"/>
                  <a:pt x="257" y="183"/>
                  <a:pt x="258" y="184"/>
                </a:cubicBezTo>
                <a:cubicBezTo>
                  <a:pt x="259" y="186"/>
                  <a:pt x="258" y="188"/>
                  <a:pt x="259" y="190"/>
                </a:cubicBezTo>
                <a:cubicBezTo>
                  <a:pt x="260" y="191"/>
                  <a:pt x="262" y="189"/>
                  <a:pt x="263" y="190"/>
                </a:cubicBezTo>
                <a:cubicBezTo>
                  <a:pt x="263" y="191"/>
                  <a:pt x="262" y="192"/>
                  <a:pt x="262" y="193"/>
                </a:cubicBezTo>
                <a:cubicBezTo>
                  <a:pt x="262" y="194"/>
                  <a:pt x="262" y="195"/>
                  <a:pt x="262" y="197"/>
                </a:cubicBezTo>
                <a:cubicBezTo>
                  <a:pt x="262" y="198"/>
                  <a:pt x="263" y="199"/>
                  <a:pt x="263" y="201"/>
                </a:cubicBezTo>
                <a:cubicBezTo>
                  <a:pt x="263" y="202"/>
                  <a:pt x="263" y="203"/>
                  <a:pt x="263" y="205"/>
                </a:cubicBezTo>
                <a:cubicBezTo>
                  <a:pt x="263" y="207"/>
                  <a:pt x="265" y="209"/>
                  <a:pt x="266" y="21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7" name="Freeform 2512"/>
          <p:cNvSpPr>
            <a:spLocks noChangeAspect="1"/>
          </p:cNvSpPr>
          <p:nvPr/>
        </p:nvSpPr>
        <p:spPr bwMode="auto">
          <a:xfrm>
            <a:off x="4880085" y="6004067"/>
            <a:ext cx="83762" cy="110412"/>
          </a:xfrm>
          <a:custGeom>
            <a:avLst/>
            <a:gdLst>
              <a:gd name="T0" fmla="*/ 27 w 18"/>
              <a:gd name="T1" fmla="*/ 23 h 24"/>
              <a:gd name="T2" fmla="*/ 27 w 18"/>
              <a:gd name="T3" fmla="*/ 16 h 24"/>
              <a:gd name="T4" fmla="*/ 27 w 18"/>
              <a:gd name="T5" fmla="*/ 7 h 24"/>
              <a:gd name="T6" fmla="*/ 13 w 18"/>
              <a:gd name="T7" fmla="*/ 0 h 24"/>
              <a:gd name="T8" fmla="*/ 6 w 18"/>
              <a:gd name="T9" fmla="*/ 6 h 24"/>
              <a:gd name="T10" fmla="*/ 1 w 18"/>
              <a:gd name="T11" fmla="*/ 15 h 24"/>
              <a:gd name="T12" fmla="*/ 1 w 18"/>
              <a:gd name="T13" fmla="*/ 25 h 24"/>
              <a:gd name="T14" fmla="*/ 11 w 18"/>
              <a:gd name="T15" fmla="*/ 33 h 24"/>
              <a:gd name="T16" fmla="*/ 20 w 18"/>
              <a:gd name="T17" fmla="*/ 35 h 24"/>
              <a:gd name="T18" fmla="*/ 24 w 18"/>
              <a:gd name="T19" fmla="*/ 33 h 24"/>
              <a:gd name="T20" fmla="*/ 27 w 18"/>
              <a:gd name="T21" fmla="*/ 2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8" y="16"/>
                </a:moveTo>
                <a:cubicBezTo>
                  <a:pt x="18" y="14"/>
                  <a:pt x="18" y="13"/>
                  <a:pt x="18" y="11"/>
                </a:cubicBezTo>
                <a:cubicBezTo>
                  <a:pt x="18" y="9"/>
                  <a:pt x="17" y="7"/>
                  <a:pt x="18" y="5"/>
                </a:cubicBezTo>
                <a:cubicBezTo>
                  <a:pt x="15" y="3"/>
                  <a:pt x="12" y="0"/>
                  <a:pt x="9" y="0"/>
                </a:cubicBezTo>
                <a:cubicBezTo>
                  <a:pt x="7" y="0"/>
                  <a:pt x="6" y="2"/>
                  <a:pt x="4" y="4"/>
                </a:cubicBezTo>
                <a:cubicBezTo>
                  <a:pt x="3" y="6"/>
                  <a:pt x="1" y="8"/>
                  <a:pt x="1" y="10"/>
                </a:cubicBezTo>
                <a:cubicBezTo>
                  <a:pt x="0" y="12"/>
                  <a:pt x="0" y="15"/>
                  <a:pt x="1" y="17"/>
                </a:cubicBezTo>
                <a:cubicBezTo>
                  <a:pt x="2" y="19"/>
                  <a:pt x="4" y="21"/>
                  <a:pt x="7" y="22"/>
                </a:cubicBezTo>
                <a:cubicBezTo>
                  <a:pt x="8" y="23"/>
                  <a:pt x="11" y="24"/>
                  <a:pt x="13" y="24"/>
                </a:cubicBezTo>
                <a:cubicBezTo>
                  <a:pt x="14" y="24"/>
                  <a:pt x="15" y="23"/>
                  <a:pt x="16" y="22"/>
                </a:cubicBezTo>
                <a:cubicBezTo>
                  <a:pt x="17" y="21"/>
                  <a:pt x="18" y="19"/>
                  <a:pt x="18" y="16"/>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8" name="Freeform 2513"/>
          <p:cNvSpPr>
            <a:spLocks noChangeAspect="1"/>
          </p:cNvSpPr>
          <p:nvPr/>
        </p:nvSpPr>
        <p:spPr bwMode="auto">
          <a:xfrm>
            <a:off x="3798793" y="5398705"/>
            <a:ext cx="780511" cy="833801"/>
          </a:xfrm>
          <a:custGeom>
            <a:avLst/>
            <a:gdLst>
              <a:gd name="T0" fmla="*/ 246 w 171"/>
              <a:gd name="T1" fmla="*/ 22 h 182"/>
              <a:gd name="T2" fmla="*/ 239 w 171"/>
              <a:gd name="T3" fmla="*/ 20 h 182"/>
              <a:gd name="T4" fmla="*/ 234 w 171"/>
              <a:gd name="T5" fmla="*/ 24 h 182"/>
              <a:gd name="T6" fmla="*/ 229 w 171"/>
              <a:gd name="T7" fmla="*/ 22 h 182"/>
              <a:gd name="T8" fmla="*/ 219 w 171"/>
              <a:gd name="T9" fmla="*/ 34 h 182"/>
              <a:gd name="T10" fmla="*/ 212 w 171"/>
              <a:gd name="T11" fmla="*/ 34 h 182"/>
              <a:gd name="T12" fmla="*/ 205 w 171"/>
              <a:gd name="T13" fmla="*/ 24 h 182"/>
              <a:gd name="T14" fmla="*/ 194 w 171"/>
              <a:gd name="T15" fmla="*/ 26 h 182"/>
              <a:gd name="T16" fmla="*/ 176 w 171"/>
              <a:gd name="T17" fmla="*/ 30 h 182"/>
              <a:gd name="T18" fmla="*/ 169 w 171"/>
              <a:gd name="T19" fmla="*/ 30 h 182"/>
              <a:gd name="T20" fmla="*/ 169 w 171"/>
              <a:gd name="T21" fmla="*/ 108 h 182"/>
              <a:gd name="T22" fmla="*/ 150 w 171"/>
              <a:gd name="T23" fmla="*/ 108 h 182"/>
              <a:gd name="T24" fmla="*/ 150 w 171"/>
              <a:gd name="T25" fmla="*/ 170 h 182"/>
              <a:gd name="T26" fmla="*/ 147 w 171"/>
              <a:gd name="T27" fmla="*/ 250 h 182"/>
              <a:gd name="T28" fmla="*/ 144 w 171"/>
              <a:gd name="T29" fmla="*/ 255 h 182"/>
              <a:gd name="T30" fmla="*/ 138 w 171"/>
              <a:gd name="T31" fmla="*/ 258 h 182"/>
              <a:gd name="T32" fmla="*/ 133 w 171"/>
              <a:gd name="T33" fmla="*/ 262 h 182"/>
              <a:gd name="T34" fmla="*/ 125 w 171"/>
              <a:gd name="T35" fmla="*/ 259 h 182"/>
              <a:gd name="T36" fmla="*/ 114 w 171"/>
              <a:gd name="T37" fmla="*/ 262 h 182"/>
              <a:gd name="T38" fmla="*/ 103 w 171"/>
              <a:gd name="T39" fmla="*/ 258 h 182"/>
              <a:gd name="T40" fmla="*/ 101 w 171"/>
              <a:gd name="T41" fmla="*/ 249 h 182"/>
              <a:gd name="T42" fmla="*/ 95 w 171"/>
              <a:gd name="T43" fmla="*/ 242 h 182"/>
              <a:gd name="T44" fmla="*/ 91 w 171"/>
              <a:gd name="T45" fmla="*/ 244 h 182"/>
              <a:gd name="T46" fmla="*/ 91 w 171"/>
              <a:gd name="T47" fmla="*/ 254 h 182"/>
              <a:gd name="T48" fmla="*/ 85 w 171"/>
              <a:gd name="T49" fmla="*/ 254 h 182"/>
              <a:gd name="T50" fmla="*/ 72 w 171"/>
              <a:gd name="T51" fmla="*/ 243 h 182"/>
              <a:gd name="T52" fmla="*/ 64 w 171"/>
              <a:gd name="T53" fmla="*/ 223 h 182"/>
              <a:gd name="T54" fmla="*/ 64 w 171"/>
              <a:gd name="T55" fmla="*/ 212 h 182"/>
              <a:gd name="T56" fmla="*/ 58 w 171"/>
              <a:gd name="T57" fmla="*/ 202 h 182"/>
              <a:gd name="T58" fmla="*/ 59 w 171"/>
              <a:gd name="T59" fmla="*/ 195 h 182"/>
              <a:gd name="T60" fmla="*/ 56 w 171"/>
              <a:gd name="T61" fmla="*/ 188 h 182"/>
              <a:gd name="T62" fmla="*/ 56 w 171"/>
              <a:gd name="T63" fmla="*/ 178 h 182"/>
              <a:gd name="T64" fmla="*/ 53 w 171"/>
              <a:gd name="T65" fmla="*/ 165 h 182"/>
              <a:gd name="T66" fmla="*/ 50 w 171"/>
              <a:gd name="T67" fmla="*/ 149 h 182"/>
              <a:gd name="T68" fmla="*/ 50 w 171"/>
              <a:gd name="T69" fmla="*/ 134 h 182"/>
              <a:gd name="T70" fmla="*/ 53 w 171"/>
              <a:gd name="T71" fmla="*/ 123 h 182"/>
              <a:gd name="T72" fmla="*/ 37 w 171"/>
              <a:gd name="T73" fmla="*/ 102 h 182"/>
              <a:gd name="T74" fmla="*/ 29 w 171"/>
              <a:gd name="T75" fmla="*/ 85 h 182"/>
              <a:gd name="T76" fmla="*/ 29 w 171"/>
              <a:gd name="T77" fmla="*/ 71 h 182"/>
              <a:gd name="T78" fmla="*/ 19 w 171"/>
              <a:gd name="T79" fmla="*/ 59 h 182"/>
              <a:gd name="T80" fmla="*/ 14 w 171"/>
              <a:gd name="T81" fmla="*/ 45 h 182"/>
              <a:gd name="T82" fmla="*/ 1 w 171"/>
              <a:gd name="T83" fmla="*/ 28 h 182"/>
              <a:gd name="T84" fmla="*/ 0 w 171"/>
              <a:gd name="T85" fmla="*/ 14 h 182"/>
              <a:gd name="T86" fmla="*/ 2 w 171"/>
              <a:gd name="T87" fmla="*/ 6 h 182"/>
              <a:gd name="T88" fmla="*/ 13 w 171"/>
              <a:gd name="T89" fmla="*/ 6 h 182"/>
              <a:gd name="T90" fmla="*/ 24 w 171"/>
              <a:gd name="T91" fmla="*/ 0 h 182"/>
              <a:gd name="T92" fmla="*/ 35 w 171"/>
              <a:gd name="T93" fmla="*/ 2 h 182"/>
              <a:gd name="T94" fmla="*/ 43 w 171"/>
              <a:gd name="T95" fmla="*/ 8 h 182"/>
              <a:gd name="T96" fmla="*/ 122 w 171"/>
              <a:gd name="T97" fmla="*/ 8 h 182"/>
              <a:gd name="T98" fmla="*/ 131 w 171"/>
              <a:gd name="T99" fmla="*/ 17 h 182"/>
              <a:gd name="T100" fmla="*/ 143 w 171"/>
              <a:gd name="T101" fmla="*/ 20 h 182"/>
              <a:gd name="T102" fmla="*/ 159 w 171"/>
              <a:gd name="T103" fmla="*/ 23 h 182"/>
              <a:gd name="T104" fmla="*/ 169 w 171"/>
              <a:gd name="T105" fmla="*/ 20 h 182"/>
              <a:gd name="T106" fmla="*/ 181 w 171"/>
              <a:gd name="T107" fmla="*/ 23 h 182"/>
              <a:gd name="T108" fmla="*/ 216 w 171"/>
              <a:gd name="T109" fmla="*/ 16 h 182"/>
              <a:gd name="T110" fmla="*/ 231 w 171"/>
              <a:gd name="T111" fmla="*/ 12 h 182"/>
              <a:gd name="T112" fmla="*/ 239 w 171"/>
              <a:gd name="T113" fmla="*/ 13 h 182"/>
              <a:gd name="T114" fmla="*/ 246 w 171"/>
              <a:gd name="T115" fmla="*/ 22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182"/>
              <a:gd name="T176" fmla="*/ 171 w 171"/>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182">
                <a:moveTo>
                  <a:pt x="171" y="15"/>
                </a:moveTo>
                <a:cubicBezTo>
                  <a:pt x="169" y="14"/>
                  <a:pt x="167" y="14"/>
                  <a:pt x="166" y="14"/>
                </a:cubicBezTo>
                <a:cubicBezTo>
                  <a:pt x="165" y="15"/>
                  <a:pt x="164" y="17"/>
                  <a:pt x="163" y="17"/>
                </a:cubicBezTo>
                <a:cubicBezTo>
                  <a:pt x="161" y="17"/>
                  <a:pt x="160" y="15"/>
                  <a:pt x="159" y="15"/>
                </a:cubicBezTo>
                <a:cubicBezTo>
                  <a:pt x="156" y="17"/>
                  <a:pt x="155" y="21"/>
                  <a:pt x="153" y="23"/>
                </a:cubicBezTo>
                <a:cubicBezTo>
                  <a:pt x="152" y="24"/>
                  <a:pt x="150" y="24"/>
                  <a:pt x="148" y="23"/>
                </a:cubicBezTo>
                <a:cubicBezTo>
                  <a:pt x="146" y="22"/>
                  <a:pt x="146" y="18"/>
                  <a:pt x="143" y="17"/>
                </a:cubicBezTo>
                <a:cubicBezTo>
                  <a:pt x="141" y="16"/>
                  <a:pt x="138" y="17"/>
                  <a:pt x="135" y="18"/>
                </a:cubicBezTo>
                <a:cubicBezTo>
                  <a:pt x="131" y="18"/>
                  <a:pt x="127" y="21"/>
                  <a:pt x="123" y="21"/>
                </a:cubicBezTo>
                <a:lnTo>
                  <a:pt x="118" y="21"/>
                </a:lnTo>
                <a:lnTo>
                  <a:pt x="118" y="75"/>
                </a:lnTo>
                <a:lnTo>
                  <a:pt x="104" y="75"/>
                </a:lnTo>
                <a:lnTo>
                  <a:pt x="104" y="117"/>
                </a:lnTo>
                <a:lnTo>
                  <a:pt x="103" y="173"/>
                </a:lnTo>
                <a:cubicBezTo>
                  <a:pt x="102" y="174"/>
                  <a:pt x="101" y="175"/>
                  <a:pt x="100" y="176"/>
                </a:cubicBezTo>
                <a:cubicBezTo>
                  <a:pt x="98" y="177"/>
                  <a:pt x="97" y="177"/>
                  <a:pt x="96" y="178"/>
                </a:cubicBezTo>
                <a:cubicBezTo>
                  <a:pt x="95" y="179"/>
                  <a:pt x="94" y="181"/>
                  <a:pt x="93" y="181"/>
                </a:cubicBezTo>
                <a:cubicBezTo>
                  <a:pt x="91" y="182"/>
                  <a:pt x="89" y="179"/>
                  <a:pt x="87" y="179"/>
                </a:cubicBezTo>
                <a:cubicBezTo>
                  <a:pt x="84" y="179"/>
                  <a:pt x="82" y="181"/>
                  <a:pt x="79" y="181"/>
                </a:cubicBezTo>
                <a:cubicBezTo>
                  <a:pt x="77" y="180"/>
                  <a:pt x="74" y="180"/>
                  <a:pt x="72" y="178"/>
                </a:cubicBezTo>
                <a:cubicBezTo>
                  <a:pt x="70" y="177"/>
                  <a:pt x="71" y="174"/>
                  <a:pt x="70" y="172"/>
                </a:cubicBezTo>
                <a:cubicBezTo>
                  <a:pt x="69" y="170"/>
                  <a:pt x="68" y="167"/>
                  <a:pt x="66" y="167"/>
                </a:cubicBezTo>
                <a:cubicBezTo>
                  <a:pt x="65" y="166"/>
                  <a:pt x="63" y="168"/>
                  <a:pt x="63" y="169"/>
                </a:cubicBezTo>
                <a:cubicBezTo>
                  <a:pt x="62" y="171"/>
                  <a:pt x="63" y="173"/>
                  <a:pt x="63" y="175"/>
                </a:cubicBezTo>
                <a:cubicBezTo>
                  <a:pt x="62" y="175"/>
                  <a:pt x="60" y="175"/>
                  <a:pt x="59" y="175"/>
                </a:cubicBezTo>
                <a:cubicBezTo>
                  <a:pt x="56" y="173"/>
                  <a:pt x="53" y="171"/>
                  <a:pt x="50" y="168"/>
                </a:cubicBezTo>
                <a:cubicBezTo>
                  <a:pt x="48" y="164"/>
                  <a:pt x="46" y="159"/>
                  <a:pt x="44" y="154"/>
                </a:cubicBezTo>
                <a:cubicBezTo>
                  <a:pt x="44" y="152"/>
                  <a:pt x="44" y="149"/>
                  <a:pt x="44" y="146"/>
                </a:cubicBezTo>
                <a:cubicBezTo>
                  <a:pt x="43" y="143"/>
                  <a:pt x="41" y="142"/>
                  <a:pt x="40" y="140"/>
                </a:cubicBezTo>
                <a:cubicBezTo>
                  <a:pt x="40" y="138"/>
                  <a:pt x="41" y="137"/>
                  <a:pt x="41" y="135"/>
                </a:cubicBezTo>
                <a:cubicBezTo>
                  <a:pt x="40" y="133"/>
                  <a:pt x="39" y="132"/>
                  <a:pt x="39" y="130"/>
                </a:cubicBezTo>
                <a:cubicBezTo>
                  <a:pt x="38" y="127"/>
                  <a:pt x="39" y="125"/>
                  <a:pt x="39" y="123"/>
                </a:cubicBezTo>
                <a:cubicBezTo>
                  <a:pt x="38" y="120"/>
                  <a:pt x="37" y="117"/>
                  <a:pt x="37" y="114"/>
                </a:cubicBezTo>
                <a:cubicBezTo>
                  <a:pt x="36" y="110"/>
                  <a:pt x="35" y="107"/>
                  <a:pt x="35" y="103"/>
                </a:cubicBezTo>
                <a:cubicBezTo>
                  <a:pt x="35" y="99"/>
                  <a:pt x="34" y="96"/>
                  <a:pt x="35" y="92"/>
                </a:cubicBezTo>
                <a:cubicBezTo>
                  <a:pt x="35" y="89"/>
                  <a:pt x="38" y="87"/>
                  <a:pt x="37" y="85"/>
                </a:cubicBezTo>
                <a:cubicBezTo>
                  <a:pt x="35" y="79"/>
                  <a:pt x="30" y="76"/>
                  <a:pt x="26" y="71"/>
                </a:cubicBezTo>
                <a:cubicBezTo>
                  <a:pt x="24" y="67"/>
                  <a:pt x="21" y="63"/>
                  <a:pt x="20" y="59"/>
                </a:cubicBezTo>
                <a:cubicBezTo>
                  <a:pt x="19" y="56"/>
                  <a:pt x="21" y="52"/>
                  <a:pt x="20" y="49"/>
                </a:cubicBezTo>
                <a:cubicBezTo>
                  <a:pt x="18" y="46"/>
                  <a:pt x="15" y="44"/>
                  <a:pt x="13" y="41"/>
                </a:cubicBezTo>
                <a:cubicBezTo>
                  <a:pt x="12" y="38"/>
                  <a:pt x="12" y="34"/>
                  <a:pt x="10" y="31"/>
                </a:cubicBezTo>
                <a:cubicBezTo>
                  <a:pt x="7" y="26"/>
                  <a:pt x="3" y="23"/>
                  <a:pt x="1" y="19"/>
                </a:cubicBezTo>
                <a:cubicBezTo>
                  <a:pt x="0" y="16"/>
                  <a:pt x="0" y="13"/>
                  <a:pt x="0" y="10"/>
                </a:cubicBezTo>
                <a:cubicBezTo>
                  <a:pt x="0" y="8"/>
                  <a:pt x="1" y="6"/>
                  <a:pt x="2" y="4"/>
                </a:cubicBezTo>
                <a:cubicBezTo>
                  <a:pt x="4" y="4"/>
                  <a:pt x="6" y="4"/>
                  <a:pt x="9" y="4"/>
                </a:cubicBezTo>
                <a:cubicBezTo>
                  <a:pt x="12" y="3"/>
                  <a:pt x="14" y="0"/>
                  <a:pt x="17" y="0"/>
                </a:cubicBezTo>
                <a:cubicBezTo>
                  <a:pt x="19" y="0"/>
                  <a:pt x="22" y="1"/>
                  <a:pt x="24" y="2"/>
                </a:cubicBezTo>
                <a:cubicBezTo>
                  <a:pt x="26" y="3"/>
                  <a:pt x="28" y="6"/>
                  <a:pt x="30" y="6"/>
                </a:cubicBezTo>
                <a:cubicBezTo>
                  <a:pt x="48" y="7"/>
                  <a:pt x="67" y="4"/>
                  <a:pt x="85" y="6"/>
                </a:cubicBezTo>
                <a:cubicBezTo>
                  <a:pt x="88" y="6"/>
                  <a:pt x="89" y="10"/>
                  <a:pt x="91" y="12"/>
                </a:cubicBezTo>
                <a:cubicBezTo>
                  <a:pt x="94" y="13"/>
                  <a:pt x="96" y="14"/>
                  <a:pt x="99" y="14"/>
                </a:cubicBezTo>
                <a:cubicBezTo>
                  <a:pt x="103" y="15"/>
                  <a:pt x="107" y="16"/>
                  <a:pt x="111" y="16"/>
                </a:cubicBezTo>
                <a:cubicBezTo>
                  <a:pt x="113" y="16"/>
                  <a:pt x="116" y="14"/>
                  <a:pt x="118" y="14"/>
                </a:cubicBezTo>
                <a:cubicBezTo>
                  <a:pt x="121" y="14"/>
                  <a:pt x="124" y="16"/>
                  <a:pt x="126" y="16"/>
                </a:cubicBezTo>
                <a:cubicBezTo>
                  <a:pt x="134" y="15"/>
                  <a:pt x="142" y="12"/>
                  <a:pt x="150" y="11"/>
                </a:cubicBezTo>
                <a:cubicBezTo>
                  <a:pt x="154" y="10"/>
                  <a:pt x="157" y="9"/>
                  <a:pt x="161" y="8"/>
                </a:cubicBezTo>
                <a:cubicBezTo>
                  <a:pt x="163" y="8"/>
                  <a:pt x="165" y="8"/>
                  <a:pt x="166" y="9"/>
                </a:cubicBezTo>
                <a:cubicBezTo>
                  <a:pt x="168" y="10"/>
                  <a:pt x="169" y="13"/>
                  <a:pt x="171" y="1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9" name="Freeform 2514"/>
          <p:cNvSpPr>
            <a:spLocks noChangeAspect="1"/>
          </p:cNvSpPr>
          <p:nvPr/>
        </p:nvSpPr>
        <p:spPr bwMode="auto">
          <a:xfrm>
            <a:off x="4274714" y="5463429"/>
            <a:ext cx="529225" cy="616784"/>
          </a:xfrm>
          <a:custGeom>
            <a:avLst/>
            <a:gdLst>
              <a:gd name="T0" fmla="*/ 167 w 116"/>
              <a:gd name="T1" fmla="*/ 91 h 135"/>
              <a:gd name="T2" fmla="*/ 164 w 116"/>
              <a:gd name="T3" fmla="*/ 88 h 135"/>
              <a:gd name="T4" fmla="*/ 164 w 116"/>
              <a:gd name="T5" fmla="*/ 84 h 135"/>
              <a:gd name="T6" fmla="*/ 153 w 116"/>
              <a:gd name="T7" fmla="*/ 79 h 135"/>
              <a:gd name="T8" fmla="*/ 145 w 116"/>
              <a:gd name="T9" fmla="*/ 78 h 135"/>
              <a:gd name="T10" fmla="*/ 139 w 116"/>
              <a:gd name="T11" fmla="*/ 70 h 135"/>
              <a:gd name="T12" fmla="*/ 139 w 116"/>
              <a:gd name="T13" fmla="*/ 56 h 135"/>
              <a:gd name="T14" fmla="*/ 133 w 116"/>
              <a:gd name="T15" fmla="*/ 56 h 135"/>
              <a:gd name="T16" fmla="*/ 133 w 116"/>
              <a:gd name="T17" fmla="*/ 48 h 135"/>
              <a:gd name="T18" fmla="*/ 119 w 116"/>
              <a:gd name="T19" fmla="*/ 38 h 135"/>
              <a:gd name="T20" fmla="*/ 111 w 116"/>
              <a:gd name="T21" fmla="*/ 36 h 135"/>
              <a:gd name="T22" fmla="*/ 108 w 116"/>
              <a:gd name="T23" fmla="*/ 22 h 135"/>
              <a:gd name="T24" fmla="*/ 102 w 116"/>
              <a:gd name="T25" fmla="*/ 13 h 135"/>
              <a:gd name="T26" fmla="*/ 96 w 116"/>
              <a:gd name="T27" fmla="*/ 1 h 135"/>
              <a:gd name="T28" fmla="*/ 89 w 116"/>
              <a:gd name="T29" fmla="*/ 0 h 135"/>
              <a:gd name="T30" fmla="*/ 85 w 116"/>
              <a:gd name="T31" fmla="*/ 5 h 135"/>
              <a:gd name="T32" fmla="*/ 79 w 116"/>
              <a:gd name="T33" fmla="*/ 1 h 135"/>
              <a:gd name="T34" fmla="*/ 71 w 116"/>
              <a:gd name="T35" fmla="*/ 13 h 135"/>
              <a:gd name="T36" fmla="*/ 64 w 116"/>
              <a:gd name="T37" fmla="*/ 13 h 135"/>
              <a:gd name="T38" fmla="*/ 56 w 116"/>
              <a:gd name="T39" fmla="*/ 5 h 135"/>
              <a:gd name="T40" fmla="*/ 44 w 116"/>
              <a:gd name="T41" fmla="*/ 6 h 135"/>
              <a:gd name="T42" fmla="*/ 28 w 116"/>
              <a:gd name="T43" fmla="*/ 10 h 135"/>
              <a:gd name="T44" fmla="*/ 20 w 116"/>
              <a:gd name="T45" fmla="*/ 10 h 135"/>
              <a:gd name="T46" fmla="*/ 20 w 116"/>
              <a:gd name="T47" fmla="*/ 88 h 135"/>
              <a:gd name="T48" fmla="*/ 0 w 116"/>
              <a:gd name="T49" fmla="*/ 88 h 135"/>
              <a:gd name="T50" fmla="*/ 0 w 116"/>
              <a:gd name="T51" fmla="*/ 149 h 135"/>
              <a:gd name="T52" fmla="*/ 6 w 116"/>
              <a:gd name="T53" fmla="*/ 154 h 135"/>
              <a:gd name="T54" fmla="*/ 8 w 116"/>
              <a:gd name="T55" fmla="*/ 167 h 135"/>
              <a:gd name="T56" fmla="*/ 13 w 116"/>
              <a:gd name="T57" fmla="*/ 174 h 135"/>
              <a:gd name="T58" fmla="*/ 7 w 116"/>
              <a:gd name="T59" fmla="*/ 186 h 135"/>
              <a:gd name="T60" fmla="*/ 10 w 116"/>
              <a:gd name="T61" fmla="*/ 193 h 135"/>
              <a:gd name="T62" fmla="*/ 17 w 116"/>
              <a:gd name="T63" fmla="*/ 190 h 135"/>
              <a:gd name="T64" fmla="*/ 30 w 116"/>
              <a:gd name="T65" fmla="*/ 192 h 135"/>
              <a:gd name="T66" fmla="*/ 31 w 116"/>
              <a:gd name="T67" fmla="*/ 187 h 135"/>
              <a:gd name="T68" fmla="*/ 42 w 116"/>
              <a:gd name="T69" fmla="*/ 180 h 135"/>
              <a:gd name="T70" fmla="*/ 48 w 116"/>
              <a:gd name="T71" fmla="*/ 173 h 135"/>
              <a:gd name="T72" fmla="*/ 52 w 116"/>
              <a:gd name="T73" fmla="*/ 161 h 135"/>
              <a:gd name="T74" fmla="*/ 59 w 116"/>
              <a:gd name="T75" fmla="*/ 158 h 135"/>
              <a:gd name="T76" fmla="*/ 66 w 116"/>
              <a:gd name="T77" fmla="*/ 158 h 135"/>
              <a:gd name="T78" fmla="*/ 72 w 116"/>
              <a:gd name="T79" fmla="*/ 167 h 135"/>
              <a:gd name="T80" fmla="*/ 81 w 116"/>
              <a:gd name="T81" fmla="*/ 170 h 135"/>
              <a:gd name="T82" fmla="*/ 87 w 116"/>
              <a:gd name="T83" fmla="*/ 168 h 135"/>
              <a:gd name="T84" fmla="*/ 101 w 116"/>
              <a:gd name="T85" fmla="*/ 167 h 135"/>
              <a:gd name="T86" fmla="*/ 103 w 116"/>
              <a:gd name="T87" fmla="*/ 158 h 135"/>
              <a:gd name="T88" fmla="*/ 107 w 116"/>
              <a:gd name="T89" fmla="*/ 145 h 135"/>
              <a:gd name="T90" fmla="*/ 116 w 116"/>
              <a:gd name="T91" fmla="*/ 143 h 135"/>
              <a:gd name="T92" fmla="*/ 125 w 116"/>
              <a:gd name="T93" fmla="*/ 134 h 135"/>
              <a:gd name="T94" fmla="*/ 128 w 116"/>
              <a:gd name="T95" fmla="*/ 121 h 135"/>
              <a:gd name="T96" fmla="*/ 145 w 116"/>
              <a:gd name="T97" fmla="*/ 106 h 135"/>
              <a:gd name="T98" fmla="*/ 155 w 116"/>
              <a:gd name="T99" fmla="*/ 98 h 135"/>
              <a:gd name="T100" fmla="*/ 161 w 116"/>
              <a:gd name="T101" fmla="*/ 95 h 135"/>
              <a:gd name="T102" fmla="*/ 167 w 116"/>
              <a:gd name="T103" fmla="*/ 91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35"/>
              <a:gd name="T158" fmla="*/ 116 w 116"/>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35">
                <a:moveTo>
                  <a:pt x="116" y="63"/>
                </a:moveTo>
                <a:cubicBezTo>
                  <a:pt x="115" y="63"/>
                  <a:pt x="115" y="62"/>
                  <a:pt x="114" y="61"/>
                </a:cubicBezTo>
                <a:cubicBezTo>
                  <a:pt x="114" y="60"/>
                  <a:pt x="115" y="58"/>
                  <a:pt x="114" y="58"/>
                </a:cubicBezTo>
                <a:cubicBezTo>
                  <a:pt x="112" y="56"/>
                  <a:pt x="110" y="56"/>
                  <a:pt x="107" y="55"/>
                </a:cubicBezTo>
                <a:cubicBezTo>
                  <a:pt x="105" y="54"/>
                  <a:pt x="103" y="56"/>
                  <a:pt x="101" y="54"/>
                </a:cubicBezTo>
                <a:cubicBezTo>
                  <a:pt x="99" y="53"/>
                  <a:pt x="98" y="51"/>
                  <a:pt x="97" y="48"/>
                </a:cubicBezTo>
                <a:cubicBezTo>
                  <a:pt x="97" y="45"/>
                  <a:pt x="99" y="41"/>
                  <a:pt x="97" y="39"/>
                </a:cubicBezTo>
                <a:cubicBezTo>
                  <a:pt x="97" y="37"/>
                  <a:pt x="94" y="40"/>
                  <a:pt x="93" y="39"/>
                </a:cubicBezTo>
                <a:cubicBezTo>
                  <a:pt x="92" y="37"/>
                  <a:pt x="94" y="35"/>
                  <a:pt x="93" y="33"/>
                </a:cubicBezTo>
                <a:cubicBezTo>
                  <a:pt x="90" y="31"/>
                  <a:pt x="86" y="29"/>
                  <a:pt x="83" y="27"/>
                </a:cubicBezTo>
                <a:cubicBezTo>
                  <a:pt x="81" y="26"/>
                  <a:pt x="79" y="27"/>
                  <a:pt x="78" y="25"/>
                </a:cubicBezTo>
                <a:cubicBezTo>
                  <a:pt x="76" y="22"/>
                  <a:pt x="76" y="18"/>
                  <a:pt x="75" y="15"/>
                </a:cubicBezTo>
                <a:cubicBezTo>
                  <a:pt x="74" y="13"/>
                  <a:pt x="73" y="11"/>
                  <a:pt x="71" y="9"/>
                </a:cubicBezTo>
                <a:cubicBezTo>
                  <a:pt x="70" y="6"/>
                  <a:pt x="68" y="3"/>
                  <a:pt x="67" y="1"/>
                </a:cubicBezTo>
                <a:cubicBezTo>
                  <a:pt x="65" y="0"/>
                  <a:pt x="63" y="0"/>
                  <a:pt x="62" y="0"/>
                </a:cubicBezTo>
                <a:cubicBezTo>
                  <a:pt x="61" y="1"/>
                  <a:pt x="60" y="3"/>
                  <a:pt x="59" y="3"/>
                </a:cubicBezTo>
                <a:cubicBezTo>
                  <a:pt x="57" y="3"/>
                  <a:pt x="56" y="1"/>
                  <a:pt x="55" y="1"/>
                </a:cubicBezTo>
                <a:cubicBezTo>
                  <a:pt x="52" y="3"/>
                  <a:pt x="51" y="7"/>
                  <a:pt x="49" y="9"/>
                </a:cubicBezTo>
                <a:cubicBezTo>
                  <a:pt x="48" y="10"/>
                  <a:pt x="46" y="10"/>
                  <a:pt x="44" y="9"/>
                </a:cubicBezTo>
                <a:cubicBezTo>
                  <a:pt x="42" y="8"/>
                  <a:pt x="42" y="4"/>
                  <a:pt x="39" y="3"/>
                </a:cubicBezTo>
                <a:cubicBezTo>
                  <a:pt x="37" y="2"/>
                  <a:pt x="34" y="3"/>
                  <a:pt x="31" y="4"/>
                </a:cubicBezTo>
                <a:cubicBezTo>
                  <a:pt x="27" y="4"/>
                  <a:pt x="23" y="7"/>
                  <a:pt x="19" y="7"/>
                </a:cubicBezTo>
                <a:lnTo>
                  <a:pt x="14" y="7"/>
                </a:lnTo>
                <a:lnTo>
                  <a:pt x="14" y="61"/>
                </a:lnTo>
                <a:lnTo>
                  <a:pt x="0" y="61"/>
                </a:lnTo>
                <a:lnTo>
                  <a:pt x="0" y="103"/>
                </a:lnTo>
                <a:cubicBezTo>
                  <a:pt x="1" y="104"/>
                  <a:pt x="3" y="105"/>
                  <a:pt x="4" y="107"/>
                </a:cubicBezTo>
                <a:cubicBezTo>
                  <a:pt x="6" y="110"/>
                  <a:pt x="5" y="113"/>
                  <a:pt x="6" y="116"/>
                </a:cubicBezTo>
                <a:cubicBezTo>
                  <a:pt x="7" y="118"/>
                  <a:pt x="9" y="119"/>
                  <a:pt x="9" y="121"/>
                </a:cubicBezTo>
                <a:cubicBezTo>
                  <a:pt x="9" y="124"/>
                  <a:pt x="6" y="126"/>
                  <a:pt x="5" y="129"/>
                </a:cubicBezTo>
                <a:cubicBezTo>
                  <a:pt x="5" y="131"/>
                  <a:pt x="5" y="133"/>
                  <a:pt x="7" y="134"/>
                </a:cubicBezTo>
                <a:cubicBezTo>
                  <a:pt x="8" y="135"/>
                  <a:pt x="10" y="133"/>
                  <a:pt x="12" y="132"/>
                </a:cubicBezTo>
                <a:cubicBezTo>
                  <a:pt x="15" y="132"/>
                  <a:pt x="18" y="134"/>
                  <a:pt x="21" y="133"/>
                </a:cubicBezTo>
                <a:cubicBezTo>
                  <a:pt x="22" y="133"/>
                  <a:pt x="21" y="130"/>
                  <a:pt x="22" y="130"/>
                </a:cubicBezTo>
                <a:cubicBezTo>
                  <a:pt x="24" y="128"/>
                  <a:pt x="27" y="127"/>
                  <a:pt x="29" y="125"/>
                </a:cubicBezTo>
                <a:cubicBezTo>
                  <a:pt x="31" y="124"/>
                  <a:pt x="32" y="122"/>
                  <a:pt x="33" y="120"/>
                </a:cubicBezTo>
                <a:cubicBezTo>
                  <a:pt x="35" y="118"/>
                  <a:pt x="35" y="115"/>
                  <a:pt x="36" y="112"/>
                </a:cubicBezTo>
                <a:cubicBezTo>
                  <a:pt x="37" y="111"/>
                  <a:pt x="39" y="110"/>
                  <a:pt x="41" y="110"/>
                </a:cubicBezTo>
                <a:cubicBezTo>
                  <a:pt x="43" y="109"/>
                  <a:pt x="45" y="109"/>
                  <a:pt x="46" y="110"/>
                </a:cubicBezTo>
                <a:cubicBezTo>
                  <a:pt x="48" y="111"/>
                  <a:pt x="48" y="114"/>
                  <a:pt x="50" y="116"/>
                </a:cubicBezTo>
                <a:cubicBezTo>
                  <a:pt x="52" y="117"/>
                  <a:pt x="55" y="118"/>
                  <a:pt x="57" y="118"/>
                </a:cubicBezTo>
                <a:cubicBezTo>
                  <a:pt x="59" y="118"/>
                  <a:pt x="60" y="118"/>
                  <a:pt x="61" y="117"/>
                </a:cubicBezTo>
                <a:cubicBezTo>
                  <a:pt x="64" y="117"/>
                  <a:pt x="67" y="117"/>
                  <a:pt x="70" y="116"/>
                </a:cubicBezTo>
                <a:cubicBezTo>
                  <a:pt x="71" y="114"/>
                  <a:pt x="71" y="112"/>
                  <a:pt x="72" y="110"/>
                </a:cubicBezTo>
                <a:cubicBezTo>
                  <a:pt x="73" y="107"/>
                  <a:pt x="72" y="104"/>
                  <a:pt x="74" y="101"/>
                </a:cubicBezTo>
                <a:cubicBezTo>
                  <a:pt x="76" y="100"/>
                  <a:pt x="79" y="100"/>
                  <a:pt x="81" y="99"/>
                </a:cubicBezTo>
                <a:cubicBezTo>
                  <a:pt x="84" y="97"/>
                  <a:pt x="86" y="95"/>
                  <a:pt x="87" y="93"/>
                </a:cubicBezTo>
                <a:cubicBezTo>
                  <a:pt x="89" y="90"/>
                  <a:pt x="88" y="86"/>
                  <a:pt x="89" y="84"/>
                </a:cubicBezTo>
                <a:cubicBezTo>
                  <a:pt x="92" y="80"/>
                  <a:pt x="97" y="77"/>
                  <a:pt x="101" y="73"/>
                </a:cubicBezTo>
                <a:cubicBezTo>
                  <a:pt x="103" y="72"/>
                  <a:pt x="105" y="70"/>
                  <a:pt x="108" y="68"/>
                </a:cubicBezTo>
                <a:cubicBezTo>
                  <a:pt x="109" y="68"/>
                  <a:pt x="111" y="67"/>
                  <a:pt x="112" y="66"/>
                </a:cubicBezTo>
                <a:cubicBezTo>
                  <a:pt x="113" y="65"/>
                  <a:pt x="115" y="64"/>
                  <a:pt x="116" y="6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0" name="Freeform 2515"/>
          <p:cNvSpPr>
            <a:spLocks noChangeAspect="1"/>
          </p:cNvSpPr>
          <p:nvPr/>
        </p:nvSpPr>
        <p:spPr bwMode="auto">
          <a:xfrm>
            <a:off x="4579303" y="5307330"/>
            <a:ext cx="449270" cy="468299"/>
          </a:xfrm>
          <a:custGeom>
            <a:avLst/>
            <a:gdLst>
              <a:gd name="T0" fmla="*/ 111 w 98"/>
              <a:gd name="T1" fmla="*/ 147 h 102"/>
              <a:gd name="T2" fmla="*/ 130 w 98"/>
              <a:gd name="T3" fmla="*/ 124 h 102"/>
              <a:gd name="T4" fmla="*/ 130 w 98"/>
              <a:gd name="T5" fmla="*/ 111 h 102"/>
              <a:gd name="T6" fmla="*/ 134 w 98"/>
              <a:gd name="T7" fmla="*/ 106 h 102"/>
              <a:gd name="T8" fmla="*/ 136 w 98"/>
              <a:gd name="T9" fmla="*/ 99 h 102"/>
              <a:gd name="T10" fmla="*/ 141 w 98"/>
              <a:gd name="T11" fmla="*/ 92 h 102"/>
              <a:gd name="T12" fmla="*/ 135 w 98"/>
              <a:gd name="T13" fmla="*/ 87 h 102"/>
              <a:gd name="T14" fmla="*/ 136 w 98"/>
              <a:gd name="T15" fmla="*/ 82 h 102"/>
              <a:gd name="T16" fmla="*/ 132 w 98"/>
              <a:gd name="T17" fmla="*/ 75 h 102"/>
              <a:gd name="T18" fmla="*/ 135 w 98"/>
              <a:gd name="T19" fmla="*/ 71 h 102"/>
              <a:gd name="T20" fmla="*/ 142 w 98"/>
              <a:gd name="T21" fmla="*/ 63 h 102"/>
              <a:gd name="T22" fmla="*/ 140 w 98"/>
              <a:gd name="T23" fmla="*/ 54 h 102"/>
              <a:gd name="T24" fmla="*/ 140 w 98"/>
              <a:gd name="T25" fmla="*/ 40 h 102"/>
              <a:gd name="T26" fmla="*/ 134 w 98"/>
              <a:gd name="T27" fmla="*/ 27 h 102"/>
              <a:gd name="T28" fmla="*/ 122 w 98"/>
              <a:gd name="T29" fmla="*/ 23 h 102"/>
              <a:gd name="T30" fmla="*/ 118 w 98"/>
              <a:gd name="T31" fmla="*/ 17 h 102"/>
              <a:gd name="T32" fmla="*/ 113 w 98"/>
              <a:gd name="T33" fmla="*/ 12 h 102"/>
              <a:gd name="T34" fmla="*/ 105 w 98"/>
              <a:gd name="T35" fmla="*/ 8 h 102"/>
              <a:gd name="T36" fmla="*/ 94 w 98"/>
              <a:gd name="T37" fmla="*/ 8 h 102"/>
              <a:gd name="T38" fmla="*/ 92 w 98"/>
              <a:gd name="T39" fmla="*/ 6 h 102"/>
              <a:gd name="T40" fmla="*/ 94 w 98"/>
              <a:gd name="T41" fmla="*/ 1 h 102"/>
              <a:gd name="T42" fmla="*/ 84 w 98"/>
              <a:gd name="T43" fmla="*/ 1 h 102"/>
              <a:gd name="T44" fmla="*/ 69 w 98"/>
              <a:gd name="T45" fmla="*/ 10 h 102"/>
              <a:gd name="T46" fmla="*/ 66 w 98"/>
              <a:gd name="T47" fmla="*/ 21 h 102"/>
              <a:gd name="T48" fmla="*/ 52 w 98"/>
              <a:gd name="T49" fmla="*/ 29 h 102"/>
              <a:gd name="T50" fmla="*/ 43 w 98"/>
              <a:gd name="T51" fmla="*/ 36 h 102"/>
              <a:gd name="T52" fmla="*/ 40 w 98"/>
              <a:gd name="T53" fmla="*/ 45 h 102"/>
              <a:gd name="T54" fmla="*/ 31 w 98"/>
              <a:gd name="T55" fmla="*/ 52 h 102"/>
              <a:gd name="T56" fmla="*/ 22 w 98"/>
              <a:gd name="T57" fmla="*/ 54 h 102"/>
              <a:gd name="T58" fmla="*/ 16 w 98"/>
              <a:gd name="T59" fmla="*/ 51 h 102"/>
              <a:gd name="T60" fmla="*/ 6 w 98"/>
              <a:gd name="T61" fmla="*/ 49 h 102"/>
              <a:gd name="T62" fmla="*/ 0 w 98"/>
              <a:gd name="T63" fmla="*/ 51 h 102"/>
              <a:gd name="T64" fmla="*/ 6 w 98"/>
              <a:gd name="T65" fmla="*/ 63 h 102"/>
              <a:gd name="T66" fmla="*/ 12 w 98"/>
              <a:gd name="T67" fmla="*/ 71 h 102"/>
              <a:gd name="T68" fmla="*/ 16 w 98"/>
              <a:gd name="T69" fmla="*/ 86 h 102"/>
              <a:gd name="T70" fmla="*/ 23 w 98"/>
              <a:gd name="T71" fmla="*/ 89 h 102"/>
              <a:gd name="T72" fmla="*/ 37 w 98"/>
              <a:gd name="T73" fmla="*/ 98 h 102"/>
              <a:gd name="T74" fmla="*/ 37 w 98"/>
              <a:gd name="T75" fmla="*/ 106 h 102"/>
              <a:gd name="T76" fmla="*/ 43 w 98"/>
              <a:gd name="T77" fmla="*/ 106 h 102"/>
              <a:gd name="T78" fmla="*/ 43 w 98"/>
              <a:gd name="T79" fmla="*/ 119 h 102"/>
              <a:gd name="T80" fmla="*/ 49 w 98"/>
              <a:gd name="T81" fmla="*/ 128 h 102"/>
              <a:gd name="T82" fmla="*/ 58 w 98"/>
              <a:gd name="T83" fmla="*/ 129 h 102"/>
              <a:gd name="T84" fmla="*/ 69 w 98"/>
              <a:gd name="T85" fmla="*/ 134 h 102"/>
              <a:gd name="T86" fmla="*/ 69 w 98"/>
              <a:gd name="T87" fmla="*/ 139 h 102"/>
              <a:gd name="T88" fmla="*/ 71 w 98"/>
              <a:gd name="T89" fmla="*/ 141 h 102"/>
              <a:gd name="T90" fmla="*/ 81 w 98"/>
              <a:gd name="T91" fmla="*/ 142 h 102"/>
              <a:gd name="T92" fmla="*/ 94 w 98"/>
              <a:gd name="T93" fmla="*/ 144 h 102"/>
              <a:gd name="T94" fmla="*/ 101 w 98"/>
              <a:gd name="T95" fmla="*/ 144 h 102"/>
              <a:gd name="T96" fmla="*/ 107 w 98"/>
              <a:gd name="T97" fmla="*/ 147 h 102"/>
              <a:gd name="T98" fmla="*/ 111 w 98"/>
              <a:gd name="T99" fmla="*/ 147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102"/>
              <a:gd name="T152" fmla="*/ 98 w 98"/>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102">
                <a:moveTo>
                  <a:pt x="76" y="101"/>
                </a:moveTo>
                <a:cubicBezTo>
                  <a:pt x="80" y="96"/>
                  <a:pt x="86" y="91"/>
                  <a:pt x="90" y="85"/>
                </a:cubicBezTo>
                <a:cubicBezTo>
                  <a:pt x="91" y="83"/>
                  <a:pt x="89" y="79"/>
                  <a:pt x="90" y="76"/>
                </a:cubicBezTo>
                <a:cubicBezTo>
                  <a:pt x="90" y="75"/>
                  <a:pt x="91" y="74"/>
                  <a:pt x="92" y="73"/>
                </a:cubicBezTo>
                <a:cubicBezTo>
                  <a:pt x="93" y="72"/>
                  <a:pt x="93" y="70"/>
                  <a:pt x="94" y="68"/>
                </a:cubicBezTo>
                <a:cubicBezTo>
                  <a:pt x="95" y="67"/>
                  <a:pt x="97" y="65"/>
                  <a:pt x="97" y="63"/>
                </a:cubicBezTo>
                <a:cubicBezTo>
                  <a:pt x="97" y="62"/>
                  <a:pt x="94" y="61"/>
                  <a:pt x="93" y="60"/>
                </a:cubicBezTo>
                <a:cubicBezTo>
                  <a:pt x="93" y="59"/>
                  <a:pt x="94" y="57"/>
                  <a:pt x="94" y="56"/>
                </a:cubicBezTo>
                <a:cubicBezTo>
                  <a:pt x="93" y="54"/>
                  <a:pt x="91" y="53"/>
                  <a:pt x="91" y="51"/>
                </a:cubicBezTo>
                <a:cubicBezTo>
                  <a:pt x="90" y="50"/>
                  <a:pt x="92" y="50"/>
                  <a:pt x="93" y="49"/>
                </a:cubicBezTo>
                <a:cubicBezTo>
                  <a:pt x="94" y="47"/>
                  <a:pt x="97" y="45"/>
                  <a:pt x="98" y="43"/>
                </a:cubicBezTo>
                <a:cubicBezTo>
                  <a:pt x="98" y="41"/>
                  <a:pt x="96" y="39"/>
                  <a:pt x="96" y="37"/>
                </a:cubicBezTo>
                <a:cubicBezTo>
                  <a:pt x="96" y="33"/>
                  <a:pt x="97" y="30"/>
                  <a:pt x="96" y="27"/>
                </a:cubicBezTo>
                <a:cubicBezTo>
                  <a:pt x="96" y="24"/>
                  <a:pt x="95" y="20"/>
                  <a:pt x="92" y="18"/>
                </a:cubicBezTo>
                <a:cubicBezTo>
                  <a:pt x="90" y="16"/>
                  <a:pt x="86" y="17"/>
                  <a:pt x="84" y="16"/>
                </a:cubicBezTo>
                <a:cubicBezTo>
                  <a:pt x="82" y="15"/>
                  <a:pt x="82" y="13"/>
                  <a:pt x="81" y="12"/>
                </a:cubicBezTo>
                <a:cubicBezTo>
                  <a:pt x="80" y="10"/>
                  <a:pt x="79" y="9"/>
                  <a:pt x="78" y="8"/>
                </a:cubicBezTo>
                <a:cubicBezTo>
                  <a:pt x="76" y="7"/>
                  <a:pt x="74" y="7"/>
                  <a:pt x="72" y="6"/>
                </a:cubicBezTo>
                <a:cubicBezTo>
                  <a:pt x="70" y="6"/>
                  <a:pt x="67" y="7"/>
                  <a:pt x="65" y="6"/>
                </a:cubicBezTo>
                <a:cubicBezTo>
                  <a:pt x="64" y="6"/>
                  <a:pt x="63" y="5"/>
                  <a:pt x="63" y="4"/>
                </a:cubicBezTo>
                <a:cubicBezTo>
                  <a:pt x="64" y="3"/>
                  <a:pt x="65" y="2"/>
                  <a:pt x="65" y="1"/>
                </a:cubicBezTo>
                <a:cubicBezTo>
                  <a:pt x="62" y="1"/>
                  <a:pt x="60" y="0"/>
                  <a:pt x="58" y="1"/>
                </a:cubicBezTo>
                <a:cubicBezTo>
                  <a:pt x="54" y="2"/>
                  <a:pt x="49" y="4"/>
                  <a:pt x="47" y="7"/>
                </a:cubicBezTo>
                <a:cubicBezTo>
                  <a:pt x="45" y="8"/>
                  <a:pt x="48" y="12"/>
                  <a:pt x="46" y="14"/>
                </a:cubicBezTo>
                <a:cubicBezTo>
                  <a:pt x="43" y="17"/>
                  <a:pt x="39" y="17"/>
                  <a:pt x="36" y="20"/>
                </a:cubicBezTo>
                <a:cubicBezTo>
                  <a:pt x="34" y="21"/>
                  <a:pt x="32" y="23"/>
                  <a:pt x="30" y="25"/>
                </a:cubicBezTo>
                <a:cubicBezTo>
                  <a:pt x="29" y="27"/>
                  <a:pt x="28" y="29"/>
                  <a:pt x="27" y="31"/>
                </a:cubicBezTo>
                <a:cubicBezTo>
                  <a:pt x="25" y="33"/>
                  <a:pt x="24" y="35"/>
                  <a:pt x="22" y="36"/>
                </a:cubicBezTo>
                <a:cubicBezTo>
                  <a:pt x="20" y="37"/>
                  <a:pt x="18" y="38"/>
                  <a:pt x="15" y="37"/>
                </a:cubicBezTo>
                <a:cubicBezTo>
                  <a:pt x="14" y="37"/>
                  <a:pt x="13" y="36"/>
                  <a:pt x="11" y="35"/>
                </a:cubicBezTo>
                <a:cubicBezTo>
                  <a:pt x="9" y="35"/>
                  <a:pt x="7" y="34"/>
                  <a:pt x="4" y="34"/>
                </a:cubicBezTo>
                <a:cubicBezTo>
                  <a:pt x="2" y="34"/>
                  <a:pt x="1" y="34"/>
                  <a:pt x="0" y="35"/>
                </a:cubicBezTo>
                <a:cubicBezTo>
                  <a:pt x="1" y="37"/>
                  <a:pt x="3" y="40"/>
                  <a:pt x="4" y="43"/>
                </a:cubicBezTo>
                <a:cubicBezTo>
                  <a:pt x="6" y="45"/>
                  <a:pt x="7" y="47"/>
                  <a:pt x="8" y="49"/>
                </a:cubicBezTo>
                <a:cubicBezTo>
                  <a:pt x="9" y="52"/>
                  <a:pt x="9" y="56"/>
                  <a:pt x="11" y="59"/>
                </a:cubicBezTo>
                <a:cubicBezTo>
                  <a:pt x="12" y="61"/>
                  <a:pt x="14" y="60"/>
                  <a:pt x="16" y="61"/>
                </a:cubicBezTo>
                <a:cubicBezTo>
                  <a:pt x="19" y="63"/>
                  <a:pt x="23" y="65"/>
                  <a:pt x="26" y="67"/>
                </a:cubicBezTo>
                <a:cubicBezTo>
                  <a:pt x="27" y="69"/>
                  <a:pt x="25" y="71"/>
                  <a:pt x="26" y="73"/>
                </a:cubicBezTo>
                <a:cubicBezTo>
                  <a:pt x="27" y="74"/>
                  <a:pt x="30" y="71"/>
                  <a:pt x="30" y="73"/>
                </a:cubicBezTo>
                <a:cubicBezTo>
                  <a:pt x="32" y="75"/>
                  <a:pt x="30" y="79"/>
                  <a:pt x="30" y="82"/>
                </a:cubicBezTo>
                <a:cubicBezTo>
                  <a:pt x="31" y="85"/>
                  <a:pt x="32" y="87"/>
                  <a:pt x="34" y="88"/>
                </a:cubicBezTo>
                <a:cubicBezTo>
                  <a:pt x="36" y="90"/>
                  <a:pt x="38" y="88"/>
                  <a:pt x="40" y="89"/>
                </a:cubicBezTo>
                <a:cubicBezTo>
                  <a:pt x="43" y="90"/>
                  <a:pt x="45" y="90"/>
                  <a:pt x="47" y="92"/>
                </a:cubicBezTo>
                <a:cubicBezTo>
                  <a:pt x="48" y="92"/>
                  <a:pt x="47" y="94"/>
                  <a:pt x="47" y="95"/>
                </a:cubicBezTo>
                <a:cubicBezTo>
                  <a:pt x="48" y="96"/>
                  <a:pt x="48" y="97"/>
                  <a:pt x="49" y="97"/>
                </a:cubicBezTo>
                <a:cubicBezTo>
                  <a:pt x="52" y="97"/>
                  <a:pt x="54" y="97"/>
                  <a:pt x="56" y="98"/>
                </a:cubicBezTo>
                <a:cubicBezTo>
                  <a:pt x="59" y="98"/>
                  <a:pt x="62" y="99"/>
                  <a:pt x="65" y="99"/>
                </a:cubicBezTo>
                <a:cubicBezTo>
                  <a:pt x="66" y="99"/>
                  <a:pt x="68" y="99"/>
                  <a:pt x="70" y="99"/>
                </a:cubicBezTo>
                <a:cubicBezTo>
                  <a:pt x="72" y="99"/>
                  <a:pt x="73" y="101"/>
                  <a:pt x="74" y="101"/>
                </a:cubicBezTo>
                <a:cubicBezTo>
                  <a:pt x="75" y="102"/>
                  <a:pt x="75" y="101"/>
                  <a:pt x="76" y="10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1" name="Freeform 2516"/>
          <p:cNvSpPr>
            <a:spLocks noChangeAspect="1"/>
          </p:cNvSpPr>
          <p:nvPr/>
        </p:nvSpPr>
        <p:spPr bwMode="auto">
          <a:xfrm>
            <a:off x="4868664" y="4953249"/>
            <a:ext cx="612987" cy="1126964"/>
          </a:xfrm>
          <a:custGeom>
            <a:avLst/>
            <a:gdLst>
              <a:gd name="T0" fmla="*/ 44 w 134"/>
              <a:gd name="T1" fmla="*/ 348 h 247"/>
              <a:gd name="T2" fmla="*/ 42 w 134"/>
              <a:gd name="T3" fmla="*/ 331 h 247"/>
              <a:gd name="T4" fmla="*/ 48 w 134"/>
              <a:gd name="T5" fmla="*/ 324 h 247"/>
              <a:gd name="T6" fmla="*/ 70 w 134"/>
              <a:gd name="T7" fmla="*/ 312 h 247"/>
              <a:gd name="T8" fmla="*/ 91 w 134"/>
              <a:gd name="T9" fmla="*/ 297 h 247"/>
              <a:gd name="T10" fmla="*/ 93 w 134"/>
              <a:gd name="T11" fmla="*/ 277 h 247"/>
              <a:gd name="T12" fmla="*/ 89 w 134"/>
              <a:gd name="T13" fmla="*/ 248 h 247"/>
              <a:gd name="T14" fmla="*/ 81 w 134"/>
              <a:gd name="T15" fmla="*/ 229 h 247"/>
              <a:gd name="T16" fmla="*/ 79 w 134"/>
              <a:gd name="T17" fmla="*/ 207 h 247"/>
              <a:gd name="T18" fmla="*/ 102 w 134"/>
              <a:gd name="T19" fmla="*/ 183 h 247"/>
              <a:gd name="T20" fmla="*/ 123 w 134"/>
              <a:gd name="T21" fmla="*/ 161 h 247"/>
              <a:gd name="T22" fmla="*/ 165 w 134"/>
              <a:gd name="T23" fmla="*/ 137 h 247"/>
              <a:gd name="T24" fmla="*/ 193 w 134"/>
              <a:gd name="T25" fmla="*/ 96 h 247"/>
              <a:gd name="T26" fmla="*/ 192 w 134"/>
              <a:gd name="T27" fmla="*/ 87 h 247"/>
              <a:gd name="T28" fmla="*/ 189 w 134"/>
              <a:gd name="T29" fmla="*/ 64 h 247"/>
              <a:gd name="T30" fmla="*/ 185 w 134"/>
              <a:gd name="T31" fmla="*/ 26 h 247"/>
              <a:gd name="T32" fmla="*/ 191 w 134"/>
              <a:gd name="T33" fmla="*/ 7 h 247"/>
              <a:gd name="T34" fmla="*/ 184 w 134"/>
              <a:gd name="T35" fmla="*/ 2 h 247"/>
              <a:gd name="T36" fmla="*/ 160 w 134"/>
              <a:gd name="T37" fmla="*/ 19 h 247"/>
              <a:gd name="T38" fmla="*/ 149 w 134"/>
              <a:gd name="T39" fmla="*/ 20 h 247"/>
              <a:gd name="T40" fmla="*/ 136 w 134"/>
              <a:gd name="T41" fmla="*/ 28 h 247"/>
              <a:gd name="T42" fmla="*/ 115 w 134"/>
              <a:gd name="T43" fmla="*/ 29 h 247"/>
              <a:gd name="T44" fmla="*/ 100 w 134"/>
              <a:gd name="T45" fmla="*/ 26 h 247"/>
              <a:gd name="T46" fmla="*/ 84 w 134"/>
              <a:gd name="T47" fmla="*/ 23 h 247"/>
              <a:gd name="T48" fmla="*/ 79 w 134"/>
              <a:gd name="T49" fmla="*/ 42 h 247"/>
              <a:gd name="T50" fmla="*/ 82 w 134"/>
              <a:gd name="T51" fmla="*/ 64 h 247"/>
              <a:gd name="T52" fmla="*/ 93 w 134"/>
              <a:gd name="T53" fmla="*/ 79 h 247"/>
              <a:gd name="T54" fmla="*/ 102 w 134"/>
              <a:gd name="T55" fmla="*/ 97 h 247"/>
              <a:gd name="T56" fmla="*/ 102 w 134"/>
              <a:gd name="T57" fmla="*/ 122 h 247"/>
              <a:gd name="T58" fmla="*/ 93 w 134"/>
              <a:gd name="T59" fmla="*/ 131 h 247"/>
              <a:gd name="T60" fmla="*/ 78 w 134"/>
              <a:gd name="T61" fmla="*/ 128 h 247"/>
              <a:gd name="T62" fmla="*/ 73 w 134"/>
              <a:gd name="T63" fmla="*/ 116 h 247"/>
              <a:gd name="T64" fmla="*/ 79 w 134"/>
              <a:gd name="T65" fmla="*/ 95 h 247"/>
              <a:gd name="T66" fmla="*/ 62 w 134"/>
              <a:gd name="T67" fmla="*/ 90 h 247"/>
              <a:gd name="T68" fmla="*/ 52 w 134"/>
              <a:gd name="T69" fmla="*/ 80 h 247"/>
              <a:gd name="T70" fmla="*/ 5 w 134"/>
              <a:gd name="T71" fmla="*/ 109 h 247"/>
              <a:gd name="T72" fmla="*/ 0 w 134"/>
              <a:gd name="T73" fmla="*/ 117 h 247"/>
              <a:gd name="T74" fmla="*/ 13 w 134"/>
              <a:gd name="T75" fmla="*/ 121 h 247"/>
              <a:gd name="T76" fmla="*/ 26 w 134"/>
              <a:gd name="T77" fmla="*/ 129 h 247"/>
              <a:gd name="T78" fmla="*/ 42 w 134"/>
              <a:gd name="T79" fmla="*/ 138 h 247"/>
              <a:gd name="T80" fmla="*/ 48 w 134"/>
              <a:gd name="T81" fmla="*/ 165 h 247"/>
              <a:gd name="T82" fmla="*/ 43 w 134"/>
              <a:gd name="T83" fmla="*/ 182 h 247"/>
              <a:gd name="T84" fmla="*/ 44 w 134"/>
              <a:gd name="T85" fmla="*/ 193 h 247"/>
              <a:gd name="T86" fmla="*/ 49 w 134"/>
              <a:gd name="T87" fmla="*/ 203 h 247"/>
              <a:gd name="T88" fmla="*/ 42 w 134"/>
              <a:gd name="T89" fmla="*/ 217 h 247"/>
              <a:gd name="T90" fmla="*/ 38 w 134"/>
              <a:gd name="T91" fmla="*/ 234 h 247"/>
              <a:gd name="T92" fmla="*/ 20 w 134"/>
              <a:gd name="T93" fmla="*/ 268 h 247"/>
              <a:gd name="T94" fmla="*/ 23 w 134"/>
              <a:gd name="T95" fmla="*/ 283 h 247"/>
              <a:gd name="T96" fmla="*/ 29 w 134"/>
              <a:gd name="T97" fmla="*/ 304 h 247"/>
              <a:gd name="T98" fmla="*/ 28 w 134"/>
              <a:gd name="T99" fmla="*/ 332 h 247"/>
              <a:gd name="T100" fmla="*/ 30 w 134"/>
              <a:gd name="T101" fmla="*/ 346 h 247"/>
              <a:gd name="T102" fmla="*/ 44 w 134"/>
              <a:gd name="T103" fmla="*/ 355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47"/>
              <a:gd name="T158" fmla="*/ 134 w 134"/>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47">
                <a:moveTo>
                  <a:pt x="31" y="247"/>
                </a:moveTo>
                <a:cubicBezTo>
                  <a:pt x="31" y="246"/>
                  <a:pt x="31" y="243"/>
                  <a:pt x="31" y="242"/>
                </a:cubicBezTo>
                <a:cubicBezTo>
                  <a:pt x="31" y="239"/>
                  <a:pt x="29" y="237"/>
                  <a:pt x="28" y="235"/>
                </a:cubicBezTo>
                <a:cubicBezTo>
                  <a:pt x="28" y="234"/>
                  <a:pt x="28" y="232"/>
                  <a:pt x="29" y="230"/>
                </a:cubicBezTo>
                <a:cubicBezTo>
                  <a:pt x="29" y="228"/>
                  <a:pt x="30" y="226"/>
                  <a:pt x="31" y="225"/>
                </a:cubicBezTo>
                <a:cubicBezTo>
                  <a:pt x="31" y="224"/>
                  <a:pt x="32" y="225"/>
                  <a:pt x="33" y="225"/>
                </a:cubicBezTo>
                <a:cubicBezTo>
                  <a:pt x="35" y="223"/>
                  <a:pt x="37" y="222"/>
                  <a:pt x="39" y="220"/>
                </a:cubicBezTo>
                <a:cubicBezTo>
                  <a:pt x="42" y="219"/>
                  <a:pt x="45" y="218"/>
                  <a:pt x="48" y="217"/>
                </a:cubicBezTo>
                <a:cubicBezTo>
                  <a:pt x="51" y="215"/>
                  <a:pt x="55" y="214"/>
                  <a:pt x="59" y="212"/>
                </a:cubicBezTo>
                <a:cubicBezTo>
                  <a:pt x="60" y="210"/>
                  <a:pt x="62" y="209"/>
                  <a:pt x="63" y="207"/>
                </a:cubicBezTo>
                <a:cubicBezTo>
                  <a:pt x="63" y="206"/>
                  <a:pt x="63" y="204"/>
                  <a:pt x="63" y="203"/>
                </a:cubicBezTo>
                <a:cubicBezTo>
                  <a:pt x="64" y="199"/>
                  <a:pt x="64" y="196"/>
                  <a:pt x="64" y="193"/>
                </a:cubicBezTo>
                <a:cubicBezTo>
                  <a:pt x="64" y="189"/>
                  <a:pt x="64" y="185"/>
                  <a:pt x="64" y="181"/>
                </a:cubicBezTo>
                <a:cubicBezTo>
                  <a:pt x="63" y="178"/>
                  <a:pt x="63" y="176"/>
                  <a:pt x="62" y="173"/>
                </a:cubicBezTo>
                <a:cubicBezTo>
                  <a:pt x="62" y="169"/>
                  <a:pt x="61" y="165"/>
                  <a:pt x="60" y="161"/>
                </a:cubicBezTo>
                <a:cubicBezTo>
                  <a:pt x="59" y="160"/>
                  <a:pt x="57" y="160"/>
                  <a:pt x="56" y="159"/>
                </a:cubicBezTo>
                <a:cubicBezTo>
                  <a:pt x="56" y="158"/>
                  <a:pt x="58" y="157"/>
                  <a:pt x="58" y="155"/>
                </a:cubicBezTo>
                <a:cubicBezTo>
                  <a:pt x="58" y="151"/>
                  <a:pt x="54" y="148"/>
                  <a:pt x="55" y="144"/>
                </a:cubicBezTo>
                <a:cubicBezTo>
                  <a:pt x="55" y="143"/>
                  <a:pt x="58" y="142"/>
                  <a:pt x="59" y="141"/>
                </a:cubicBezTo>
                <a:cubicBezTo>
                  <a:pt x="63" y="137"/>
                  <a:pt x="67" y="133"/>
                  <a:pt x="71" y="128"/>
                </a:cubicBezTo>
                <a:cubicBezTo>
                  <a:pt x="75" y="124"/>
                  <a:pt x="78" y="120"/>
                  <a:pt x="82" y="116"/>
                </a:cubicBezTo>
                <a:cubicBezTo>
                  <a:pt x="83" y="115"/>
                  <a:pt x="84" y="113"/>
                  <a:pt x="85" y="112"/>
                </a:cubicBezTo>
                <a:cubicBezTo>
                  <a:pt x="91" y="108"/>
                  <a:pt x="96" y="105"/>
                  <a:pt x="102" y="102"/>
                </a:cubicBezTo>
                <a:cubicBezTo>
                  <a:pt x="106" y="99"/>
                  <a:pt x="111" y="98"/>
                  <a:pt x="114" y="95"/>
                </a:cubicBezTo>
                <a:cubicBezTo>
                  <a:pt x="120" y="90"/>
                  <a:pt x="124" y="84"/>
                  <a:pt x="128" y="78"/>
                </a:cubicBezTo>
                <a:cubicBezTo>
                  <a:pt x="130" y="74"/>
                  <a:pt x="133" y="71"/>
                  <a:pt x="134" y="67"/>
                </a:cubicBezTo>
                <a:cubicBezTo>
                  <a:pt x="134" y="66"/>
                  <a:pt x="131" y="66"/>
                  <a:pt x="131" y="65"/>
                </a:cubicBezTo>
                <a:cubicBezTo>
                  <a:pt x="131" y="64"/>
                  <a:pt x="133" y="63"/>
                  <a:pt x="133" y="61"/>
                </a:cubicBezTo>
                <a:cubicBezTo>
                  <a:pt x="133" y="60"/>
                  <a:pt x="130" y="59"/>
                  <a:pt x="130" y="57"/>
                </a:cubicBezTo>
                <a:cubicBezTo>
                  <a:pt x="129" y="53"/>
                  <a:pt x="131" y="49"/>
                  <a:pt x="131" y="44"/>
                </a:cubicBezTo>
                <a:cubicBezTo>
                  <a:pt x="131" y="41"/>
                  <a:pt x="130" y="37"/>
                  <a:pt x="130" y="33"/>
                </a:cubicBezTo>
                <a:cubicBezTo>
                  <a:pt x="129" y="28"/>
                  <a:pt x="128" y="23"/>
                  <a:pt x="128" y="18"/>
                </a:cubicBezTo>
                <a:cubicBezTo>
                  <a:pt x="128" y="15"/>
                  <a:pt x="128" y="12"/>
                  <a:pt x="129" y="9"/>
                </a:cubicBezTo>
                <a:cubicBezTo>
                  <a:pt x="129" y="8"/>
                  <a:pt x="132" y="7"/>
                  <a:pt x="132" y="5"/>
                </a:cubicBezTo>
                <a:cubicBezTo>
                  <a:pt x="132" y="4"/>
                  <a:pt x="132" y="2"/>
                  <a:pt x="131" y="1"/>
                </a:cubicBezTo>
                <a:cubicBezTo>
                  <a:pt x="130" y="0"/>
                  <a:pt x="128" y="2"/>
                  <a:pt x="127" y="2"/>
                </a:cubicBezTo>
                <a:cubicBezTo>
                  <a:pt x="124" y="5"/>
                  <a:pt x="121" y="9"/>
                  <a:pt x="117" y="11"/>
                </a:cubicBezTo>
                <a:cubicBezTo>
                  <a:pt x="116" y="12"/>
                  <a:pt x="113" y="12"/>
                  <a:pt x="111" y="13"/>
                </a:cubicBezTo>
                <a:cubicBezTo>
                  <a:pt x="110" y="14"/>
                  <a:pt x="108" y="15"/>
                  <a:pt x="106" y="16"/>
                </a:cubicBezTo>
                <a:cubicBezTo>
                  <a:pt x="105" y="16"/>
                  <a:pt x="105" y="14"/>
                  <a:pt x="103" y="14"/>
                </a:cubicBezTo>
                <a:cubicBezTo>
                  <a:pt x="102" y="13"/>
                  <a:pt x="100" y="13"/>
                  <a:pt x="99" y="14"/>
                </a:cubicBezTo>
                <a:cubicBezTo>
                  <a:pt x="96" y="15"/>
                  <a:pt x="96" y="18"/>
                  <a:pt x="94" y="19"/>
                </a:cubicBezTo>
                <a:cubicBezTo>
                  <a:pt x="91" y="20"/>
                  <a:pt x="90" y="17"/>
                  <a:pt x="87" y="17"/>
                </a:cubicBezTo>
                <a:cubicBezTo>
                  <a:pt x="85" y="17"/>
                  <a:pt x="83" y="20"/>
                  <a:pt x="80" y="20"/>
                </a:cubicBezTo>
                <a:cubicBezTo>
                  <a:pt x="77" y="19"/>
                  <a:pt x="77" y="14"/>
                  <a:pt x="74" y="13"/>
                </a:cubicBezTo>
                <a:cubicBezTo>
                  <a:pt x="72" y="13"/>
                  <a:pt x="71" y="17"/>
                  <a:pt x="69" y="18"/>
                </a:cubicBezTo>
                <a:cubicBezTo>
                  <a:pt x="67" y="18"/>
                  <a:pt x="64" y="18"/>
                  <a:pt x="62" y="18"/>
                </a:cubicBezTo>
                <a:cubicBezTo>
                  <a:pt x="61" y="17"/>
                  <a:pt x="60" y="17"/>
                  <a:pt x="58" y="16"/>
                </a:cubicBezTo>
                <a:cubicBezTo>
                  <a:pt x="58" y="19"/>
                  <a:pt x="57" y="21"/>
                  <a:pt x="56" y="23"/>
                </a:cubicBezTo>
                <a:cubicBezTo>
                  <a:pt x="56" y="25"/>
                  <a:pt x="55" y="27"/>
                  <a:pt x="55" y="29"/>
                </a:cubicBezTo>
                <a:cubicBezTo>
                  <a:pt x="55" y="31"/>
                  <a:pt x="55" y="34"/>
                  <a:pt x="55" y="36"/>
                </a:cubicBezTo>
                <a:cubicBezTo>
                  <a:pt x="56" y="38"/>
                  <a:pt x="56" y="41"/>
                  <a:pt x="57" y="44"/>
                </a:cubicBezTo>
                <a:cubicBezTo>
                  <a:pt x="57" y="46"/>
                  <a:pt x="57" y="48"/>
                  <a:pt x="58" y="50"/>
                </a:cubicBezTo>
                <a:cubicBezTo>
                  <a:pt x="59" y="52"/>
                  <a:pt x="62" y="53"/>
                  <a:pt x="64" y="55"/>
                </a:cubicBezTo>
                <a:cubicBezTo>
                  <a:pt x="66" y="57"/>
                  <a:pt x="66" y="59"/>
                  <a:pt x="67" y="61"/>
                </a:cubicBezTo>
                <a:cubicBezTo>
                  <a:pt x="69" y="64"/>
                  <a:pt x="70" y="66"/>
                  <a:pt x="71" y="68"/>
                </a:cubicBezTo>
                <a:cubicBezTo>
                  <a:pt x="72" y="71"/>
                  <a:pt x="71" y="75"/>
                  <a:pt x="71" y="79"/>
                </a:cubicBezTo>
                <a:cubicBezTo>
                  <a:pt x="71" y="81"/>
                  <a:pt x="72" y="83"/>
                  <a:pt x="71" y="85"/>
                </a:cubicBezTo>
                <a:cubicBezTo>
                  <a:pt x="70" y="87"/>
                  <a:pt x="67" y="85"/>
                  <a:pt x="65" y="86"/>
                </a:cubicBezTo>
                <a:cubicBezTo>
                  <a:pt x="64" y="87"/>
                  <a:pt x="64" y="89"/>
                  <a:pt x="64" y="91"/>
                </a:cubicBezTo>
                <a:cubicBezTo>
                  <a:pt x="63" y="93"/>
                  <a:pt x="64" y="98"/>
                  <a:pt x="62" y="97"/>
                </a:cubicBezTo>
                <a:cubicBezTo>
                  <a:pt x="58" y="96"/>
                  <a:pt x="56" y="92"/>
                  <a:pt x="54" y="89"/>
                </a:cubicBezTo>
                <a:cubicBezTo>
                  <a:pt x="53" y="87"/>
                  <a:pt x="52" y="86"/>
                  <a:pt x="52" y="84"/>
                </a:cubicBezTo>
                <a:cubicBezTo>
                  <a:pt x="51" y="83"/>
                  <a:pt x="50" y="82"/>
                  <a:pt x="51" y="81"/>
                </a:cubicBezTo>
                <a:cubicBezTo>
                  <a:pt x="52" y="78"/>
                  <a:pt x="54" y="77"/>
                  <a:pt x="55" y="75"/>
                </a:cubicBezTo>
                <a:cubicBezTo>
                  <a:pt x="56" y="72"/>
                  <a:pt x="56" y="69"/>
                  <a:pt x="55" y="66"/>
                </a:cubicBezTo>
                <a:cubicBezTo>
                  <a:pt x="54" y="64"/>
                  <a:pt x="54" y="61"/>
                  <a:pt x="52" y="61"/>
                </a:cubicBezTo>
                <a:cubicBezTo>
                  <a:pt x="49" y="60"/>
                  <a:pt x="46" y="65"/>
                  <a:pt x="43" y="63"/>
                </a:cubicBezTo>
                <a:cubicBezTo>
                  <a:pt x="40" y="62"/>
                  <a:pt x="41" y="57"/>
                  <a:pt x="39" y="55"/>
                </a:cubicBezTo>
                <a:cubicBezTo>
                  <a:pt x="39" y="54"/>
                  <a:pt x="37" y="56"/>
                  <a:pt x="36" y="56"/>
                </a:cubicBezTo>
                <a:lnTo>
                  <a:pt x="1" y="70"/>
                </a:lnTo>
                <a:lnTo>
                  <a:pt x="3" y="76"/>
                </a:lnTo>
                <a:lnTo>
                  <a:pt x="2" y="79"/>
                </a:lnTo>
                <a:cubicBezTo>
                  <a:pt x="2" y="80"/>
                  <a:pt x="1" y="81"/>
                  <a:pt x="0" y="82"/>
                </a:cubicBezTo>
                <a:cubicBezTo>
                  <a:pt x="0" y="83"/>
                  <a:pt x="1" y="84"/>
                  <a:pt x="2" y="84"/>
                </a:cubicBezTo>
                <a:cubicBezTo>
                  <a:pt x="4" y="85"/>
                  <a:pt x="7" y="84"/>
                  <a:pt x="9" y="84"/>
                </a:cubicBezTo>
                <a:cubicBezTo>
                  <a:pt x="11" y="85"/>
                  <a:pt x="13" y="85"/>
                  <a:pt x="15" y="86"/>
                </a:cubicBezTo>
                <a:cubicBezTo>
                  <a:pt x="16" y="87"/>
                  <a:pt x="17" y="88"/>
                  <a:pt x="18" y="90"/>
                </a:cubicBezTo>
                <a:cubicBezTo>
                  <a:pt x="19" y="91"/>
                  <a:pt x="19" y="93"/>
                  <a:pt x="21" y="94"/>
                </a:cubicBezTo>
                <a:cubicBezTo>
                  <a:pt x="23" y="95"/>
                  <a:pt x="27" y="94"/>
                  <a:pt x="29" y="96"/>
                </a:cubicBezTo>
                <a:cubicBezTo>
                  <a:pt x="32" y="98"/>
                  <a:pt x="33" y="102"/>
                  <a:pt x="33" y="105"/>
                </a:cubicBezTo>
                <a:cubicBezTo>
                  <a:pt x="34" y="108"/>
                  <a:pt x="33" y="111"/>
                  <a:pt x="33" y="115"/>
                </a:cubicBezTo>
                <a:cubicBezTo>
                  <a:pt x="33" y="117"/>
                  <a:pt x="35" y="119"/>
                  <a:pt x="35" y="121"/>
                </a:cubicBezTo>
                <a:cubicBezTo>
                  <a:pt x="34" y="123"/>
                  <a:pt x="31" y="125"/>
                  <a:pt x="30" y="127"/>
                </a:cubicBezTo>
                <a:cubicBezTo>
                  <a:pt x="29" y="128"/>
                  <a:pt x="27" y="128"/>
                  <a:pt x="28" y="129"/>
                </a:cubicBezTo>
                <a:cubicBezTo>
                  <a:pt x="28" y="131"/>
                  <a:pt x="30" y="132"/>
                  <a:pt x="31" y="134"/>
                </a:cubicBezTo>
                <a:cubicBezTo>
                  <a:pt x="31" y="135"/>
                  <a:pt x="30" y="137"/>
                  <a:pt x="30" y="138"/>
                </a:cubicBezTo>
                <a:cubicBezTo>
                  <a:pt x="31" y="139"/>
                  <a:pt x="34" y="140"/>
                  <a:pt x="34" y="141"/>
                </a:cubicBezTo>
                <a:cubicBezTo>
                  <a:pt x="34" y="143"/>
                  <a:pt x="32" y="145"/>
                  <a:pt x="31" y="146"/>
                </a:cubicBezTo>
                <a:cubicBezTo>
                  <a:pt x="30" y="148"/>
                  <a:pt x="30" y="150"/>
                  <a:pt x="29" y="151"/>
                </a:cubicBezTo>
                <a:cubicBezTo>
                  <a:pt x="28" y="152"/>
                  <a:pt x="27" y="153"/>
                  <a:pt x="27" y="154"/>
                </a:cubicBezTo>
                <a:cubicBezTo>
                  <a:pt x="26" y="157"/>
                  <a:pt x="28" y="161"/>
                  <a:pt x="27" y="163"/>
                </a:cubicBezTo>
                <a:cubicBezTo>
                  <a:pt x="23" y="169"/>
                  <a:pt x="17" y="174"/>
                  <a:pt x="13" y="179"/>
                </a:cubicBezTo>
                <a:cubicBezTo>
                  <a:pt x="13" y="182"/>
                  <a:pt x="13" y="184"/>
                  <a:pt x="14" y="187"/>
                </a:cubicBezTo>
                <a:cubicBezTo>
                  <a:pt x="14" y="188"/>
                  <a:pt x="16" y="190"/>
                  <a:pt x="16" y="191"/>
                </a:cubicBezTo>
                <a:cubicBezTo>
                  <a:pt x="16" y="193"/>
                  <a:pt x="15" y="195"/>
                  <a:pt x="16" y="197"/>
                </a:cubicBezTo>
                <a:cubicBezTo>
                  <a:pt x="16" y="200"/>
                  <a:pt x="17" y="202"/>
                  <a:pt x="18" y="205"/>
                </a:cubicBezTo>
                <a:cubicBezTo>
                  <a:pt x="19" y="207"/>
                  <a:pt x="20" y="210"/>
                  <a:pt x="20" y="212"/>
                </a:cubicBezTo>
                <a:cubicBezTo>
                  <a:pt x="20" y="217"/>
                  <a:pt x="20" y="222"/>
                  <a:pt x="19" y="227"/>
                </a:cubicBezTo>
                <a:cubicBezTo>
                  <a:pt x="19" y="229"/>
                  <a:pt x="19" y="230"/>
                  <a:pt x="19" y="231"/>
                </a:cubicBezTo>
                <a:cubicBezTo>
                  <a:pt x="19" y="232"/>
                  <a:pt x="20" y="233"/>
                  <a:pt x="21" y="235"/>
                </a:cubicBezTo>
                <a:cubicBezTo>
                  <a:pt x="20" y="237"/>
                  <a:pt x="21" y="239"/>
                  <a:pt x="21" y="241"/>
                </a:cubicBezTo>
                <a:cubicBezTo>
                  <a:pt x="21" y="243"/>
                  <a:pt x="21" y="244"/>
                  <a:pt x="21" y="246"/>
                </a:cubicBezTo>
                <a:lnTo>
                  <a:pt x="31" y="247"/>
                </a:ln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2" name="Freeform 2517"/>
          <p:cNvSpPr>
            <a:spLocks noChangeAspect="1"/>
          </p:cNvSpPr>
          <p:nvPr/>
        </p:nvSpPr>
        <p:spPr bwMode="auto">
          <a:xfrm>
            <a:off x="5009537" y="4884718"/>
            <a:ext cx="186561" cy="513987"/>
          </a:xfrm>
          <a:custGeom>
            <a:avLst/>
            <a:gdLst>
              <a:gd name="T0" fmla="*/ 8 w 41"/>
              <a:gd name="T1" fmla="*/ 0 h 113"/>
              <a:gd name="T2" fmla="*/ 22 w 41"/>
              <a:gd name="T3" fmla="*/ 7 h 113"/>
              <a:gd name="T4" fmla="*/ 36 w 41"/>
              <a:gd name="T5" fmla="*/ 22 h 113"/>
              <a:gd name="T6" fmla="*/ 35 w 41"/>
              <a:gd name="T7" fmla="*/ 36 h 113"/>
              <a:gd name="T8" fmla="*/ 38 w 41"/>
              <a:gd name="T9" fmla="*/ 44 h 113"/>
              <a:gd name="T10" fmla="*/ 36 w 41"/>
              <a:gd name="T11" fmla="*/ 54 h 113"/>
              <a:gd name="T12" fmla="*/ 35 w 41"/>
              <a:gd name="T13" fmla="*/ 63 h 113"/>
              <a:gd name="T14" fmla="*/ 35 w 41"/>
              <a:gd name="T15" fmla="*/ 73 h 113"/>
              <a:gd name="T16" fmla="*/ 37 w 41"/>
              <a:gd name="T17" fmla="*/ 84 h 113"/>
              <a:gd name="T18" fmla="*/ 38 w 41"/>
              <a:gd name="T19" fmla="*/ 93 h 113"/>
              <a:gd name="T20" fmla="*/ 47 w 41"/>
              <a:gd name="T21" fmla="*/ 100 h 113"/>
              <a:gd name="T22" fmla="*/ 51 w 41"/>
              <a:gd name="T23" fmla="*/ 109 h 113"/>
              <a:gd name="T24" fmla="*/ 57 w 41"/>
              <a:gd name="T25" fmla="*/ 118 h 113"/>
              <a:gd name="T26" fmla="*/ 57 w 41"/>
              <a:gd name="T27" fmla="*/ 134 h 113"/>
              <a:gd name="T28" fmla="*/ 57 w 41"/>
              <a:gd name="T29" fmla="*/ 142 h 113"/>
              <a:gd name="T30" fmla="*/ 49 w 41"/>
              <a:gd name="T31" fmla="*/ 145 h 113"/>
              <a:gd name="T32" fmla="*/ 47 w 41"/>
              <a:gd name="T33" fmla="*/ 152 h 113"/>
              <a:gd name="T34" fmla="*/ 44 w 41"/>
              <a:gd name="T35" fmla="*/ 160 h 113"/>
              <a:gd name="T36" fmla="*/ 32 w 41"/>
              <a:gd name="T37" fmla="*/ 148 h 113"/>
              <a:gd name="T38" fmla="*/ 30 w 41"/>
              <a:gd name="T39" fmla="*/ 141 h 113"/>
              <a:gd name="T40" fmla="*/ 29 w 41"/>
              <a:gd name="T41" fmla="*/ 137 h 113"/>
              <a:gd name="T42" fmla="*/ 35 w 41"/>
              <a:gd name="T43" fmla="*/ 129 h 113"/>
              <a:gd name="T44" fmla="*/ 35 w 41"/>
              <a:gd name="T45" fmla="*/ 116 h 113"/>
              <a:gd name="T46" fmla="*/ 30 w 41"/>
              <a:gd name="T47" fmla="*/ 109 h 113"/>
              <a:gd name="T48" fmla="*/ 17 w 41"/>
              <a:gd name="T49" fmla="*/ 111 h 113"/>
              <a:gd name="T50" fmla="*/ 12 w 41"/>
              <a:gd name="T51" fmla="*/ 100 h 113"/>
              <a:gd name="T52" fmla="*/ 7 w 41"/>
              <a:gd name="T53" fmla="*/ 102 h 113"/>
              <a:gd name="T54" fmla="*/ 0 w 41"/>
              <a:gd name="T55" fmla="*/ 94 h 113"/>
              <a:gd name="T56" fmla="*/ 7 w 41"/>
              <a:gd name="T57" fmla="*/ 82 h 113"/>
              <a:gd name="T58" fmla="*/ 6 w 41"/>
              <a:gd name="T59" fmla="*/ 70 h 113"/>
              <a:gd name="T60" fmla="*/ 16 w 41"/>
              <a:gd name="T61" fmla="*/ 66 h 113"/>
              <a:gd name="T62" fmla="*/ 13 w 41"/>
              <a:gd name="T63" fmla="*/ 63 h 113"/>
              <a:gd name="T64" fmla="*/ 13 w 41"/>
              <a:gd name="T65" fmla="*/ 49 h 113"/>
              <a:gd name="T66" fmla="*/ 16 w 41"/>
              <a:gd name="T67" fmla="*/ 39 h 113"/>
              <a:gd name="T68" fmla="*/ 12 w 41"/>
              <a:gd name="T69" fmla="*/ 32 h 113"/>
              <a:gd name="T70" fmla="*/ 20 w 41"/>
              <a:gd name="T71" fmla="*/ 29 h 113"/>
              <a:gd name="T72" fmla="*/ 17 w 41"/>
              <a:gd name="T73" fmla="*/ 19 h 113"/>
              <a:gd name="T74" fmla="*/ 8 w 41"/>
              <a:gd name="T75" fmla="*/ 8 h 113"/>
              <a:gd name="T76" fmla="*/ 8 w 41"/>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113"/>
              <a:gd name="T119" fmla="*/ 41 w 41"/>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113">
                <a:moveTo>
                  <a:pt x="6" y="0"/>
                </a:moveTo>
                <a:cubicBezTo>
                  <a:pt x="9" y="2"/>
                  <a:pt x="12" y="3"/>
                  <a:pt x="15" y="5"/>
                </a:cubicBezTo>
                <a:cubicBezTo>
                  <a:pt x="19" y="8"/>
                  <a:pt x="23" y="11"/>
                  <a:pt x="25" y="15"/>
                </a:cubicBezTo>
                <a:cubicBezTo>
                  <a:pt x="26" y="18"/>
                  <a:pt x="23" y="21"/>
                  <a:pt x="24" y="25"/>
                </a:cubicBezTo>
                <a:cubicBezTo>
                  <a:pt x="24" y="27"/>
                  <a:pt x="26" y="29"/>
                  <a:pt x="27" y="31"/>
                </a:cubicBezTo>
                <a:cubicBezTo>
                  <a:pt x="27" y="34"/>
                  <a:pt x="26" y="36"/>
                  <a:pt x="25" y="38"/>
                </a:cubicBezTo>
                <a:cubicBezTo>
                  <a:pt x="25" y="40"/>
                  <a:pt x="24" y="42"/>
                  <a:pt x="24" y="44"/>
                </a:cubicBezTo>
                <a:cubicBezTo>
                  <a:pt x="24" y="46"/>
                  <a:pt x="24" y="49"/>
                  <a:pt x="24" y="51"/>
                </a:cubicBezTo>
                <a:cubicBezTo>
                  <a:pt x="25" y="53"/>
                  <a:pt x="25" y="56"/>
                  <a:pt x="26" y="59"/>
                </a:cubicBezTo>
                <a:cubicBezTo>
                  <a:pt x="26" y="61"/>
                  <a:pt x="26" y="63"/>
                  <a:pt x="27" y="65"/>
                </a:cubicBezTo>
                <a:cubicBezTo>
                  <a:pt x="28" y="67"/>
                  <a:pt x="31" y="68"/>
                  <a:pt x="33" y="70"/>
                </a:cubicBezTo>
                <a:cubicBezTo>
                  <a:pt x="35" y="72"/>
                  <a:pt x="35" y="74"/>
                  <a:pt x="36" y="76"/>
                </a:cubicBezTo>
                <a:cubicBezTo>
                  <a:pt x="38" y="79"/>
                  <a:pt x="39" y="81"/>
                  <a:pt x="40" y="83"/>
                </a:cubicBezTo>
                <a:cubicBezTo>
                  <a:pt x="41" y="86"/>
                  <a:pt x="40" y="90"/>
                  <a:pt x="40" y="94"/>
                </a:cubicBezTo>
                <a:cubicBezTo>
                  <a:pt x="40" y="96"/>
                  <a:pt x="41" y="98"/>
                  <a:pt x="40" y="100"/>
                </a:cubicBezTo>
                <a:cubicBezTo>
                  <a:pt x="39" y="102"/>
                  <a:pt x="36" y="100"/>
                  <a:pt x="34" y="101"/>
                </a:cubicBezTo>
                <a:cubicBezTo>
                  <a:pt x="33" y="102"/>
                  <a:pt x="33" y="104"/>
                  <a:pt x="33" y="106"/>
                </a:cubicBezTo>
                <a:cubicBezTo>
                  <a:pt x="32" y="108"/>
                  <a:pt x="33" y="113"/>
                  <a:pt x="31" y="112"/>
                </a:cubicBezTo>
                <a:cubicBezTo>
                  <a:pt x="27" y="111"/>
                  <a:pt x="25" y="107"/>
                  <a:pt x="23" y="104"/>
                </a:cubicBezTo>
                <a:cubicBezTo>
                  <a:pt x="22" y="102"/>
                  <a:pt x="21" y="101"/>
                  <a:pt x="21" y="99"/>
                </a:cubicBezTo>
                <a:cubicBezTo>
                  <a:pt x="20" y="98"/>
                  <a:pt x="19" y="97"/>
                  <a:pt x="20" y="96"/>
                </a:cubicBezTo>
                <a:cubicBezTo>
                  <a:pt x="21" y="93"/>
                  <a:pt x="23" y="92"/>
                  <a:pt x="24" y="90"/>
                </a:cubicBezTo>
                <a:cubicBezTo>
                  <a:pt x="25" y="87"/>
                  <a:pt x="25" y="84"/>
                  <a:pt x="24" y="81"/>
                </a:cubicBezTo>
                <a:cubicBezTo>
                  <a:pt x="23" y="79"/>
                  <a:pt x="23" y="76"/>
                  <a:pt x="21" y="76"/>
                </a:cubicBezTo>
                <a:cubicBezTo>
                  <a:pt x="18" y="75"/>
                  <a:pt x="15" y="80"/>
                  <a:pt x="12" y="78"/>
                </a:cubicBezTo>
                <a:cubicBezTo>
                  <a:pt x="9" y="77"/>
                  <a:pt x="10" y="72"/>
                  <a:pt x="8" y="70"/>
                </a:cubicBezTo>
                <a:cubicBezTo>
                  <a:pt x="8" y="69"/>
                  <a:pt x="6" y="71"/>
                  <a:pt x="5" y="71"/>
                </a:cubicBezTo>
                <a:cubicBezTo>
                  <a:pt x="4" y="69"/>
                  <a:pt x="0" y="68"/>
                  <a:pt x="0" y="66"/>
                </a:cubicBezTo>
                <a:cubicBezTo>
                  <a:pt x="0" y="63"/>
                  <a:pt x="4" y="61"/>
                  <a:pt x="5" y="58"/>
                </a:cubicBezTo>
                <a:cubicBezTo>
                  <a:pt x="6" y="55"/>
                  <a:pt x="3" y="52"/>
                  <a:pt x="4" y="49"/>
                </a:cubicBezTo>
                <a:cubicBezTo>
                  <a:pt x="5" y="47"/>
                  <a:pt x="9" y="48"/>
                  <a:pt x="11" y="46"/>
                </a:cubicBezTo>
                <a:cubicBezTo>
                  <a:pt x="11" y="45"/>
                  <a:pt x="10" y="45"/>
                  <a:pt x="9" y="44"/>
                </a:cubicBezTo>
                <a:cubicBezTo>
                  <a:pt x="9" y="41"/>
                  <a:pt x="8" y="37"/>
                  <a:pt x="9" y="34"/>
                </a:cubicBezTo>
                <a:cubicBezTo>
                  <a:pt x="9" y="32"/>
                  <a:pt x="12" y="30"/>
                  <a:pt x="11" y="28"/>
                </a:cubicBezTo>
                <a:cubicBezTo>
                  <a:pt x="11" y="26"/>
                  <a:pt x="7" y="25"/>
                  <a:pt x="8" y="23"/>
                </a:cubicBezTo>
                <a:cubicBezTo>
                  <a:pt x="8" y="21"/>
                  <a:pt x="13" y="23"/>
                  <a:pt x="14" y="20"/>
                </a:cubicBezTo>
                <a:cubicBezTo>
                  <a:pt x="15" y="18"/>
                  <a:pt x="14" y="15"/>
                  <a:pt x="12" y="13"/>
                </a:cubicBezTo>
                <a:cubicBezTo>
                  <a:pt x="11" y="10"/>
                  <a:pt x="7" y="9"/>
                  <a:pt x="6" y="6"/>
                </a:cubicBezTo>
                <a:cubicBezTo>
                  <a:pt x="5" y="5"/>
                  <a:pt x="6" y="2"/>
                  <a:pt x="6"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3" name="Freeform 2518"/>
          <p:cNvSpPr>
            <a:spLocks noChangeAspect="1"/>
          </p:cNvSpPr>
          <p:nvPr/>
        </p:nvSpPr>
        <p:spPr bwMode="auto">
          <a:xfrm>
            <a:off x="4396549" y="4812379"/>
            <a:ext cx="681520" cy="670087"/>
          </a:xfrm>
          <a:custGeom>
            <a:avLst/>
            <a:gdLst>
              <a:gd name="T0" fmla="*/ 193 w 149"/>
              <a:gd name="T1" fmla="*/ 23 h 147"/>
              <a:gd name="T2" fmla="*/ 169 w 149"/>
              <a:gd name="T3" fmla="*/ 12 h 147"/>
              <a:gd name="T4" fmla="*/ 127 w 149"/>
              <a:gd name="T5" fmla="*/ 5 h 147"/>
              <a:gd name="T6" fmla="*/ 124 w 149"/>
              <a:gd name="T7" fmla="*/ 35 h 147"/>
              <a:gd name="T8" fmla="*/ 119 w 149"/>
              <a:gd name="T9" fmla="*/ 63 h 147"/>
              <a:gd name="T10" fmla="*/ 131 w 149"/>
              <a:gd name="T11" fmla="*/ 87 h 147"/>
              <a:gd name="T12" fmla="*/ 143 w 149"/>
              <a:gd name="T13" fmla="*/ 86 h 147"/>
              <a:gd name="T14" fmla="*/ 129 w 149"/>
              <a:gd name="T15" fmla="*/ 111 h 147"/>
              <a:gd name="T16" fmla="*/ 107 w 149"/>
              <a:gd name="T17" fmla="*/ 86 h 147"/>
              <a:gd name="T18" fmla="*/ 91 w 149"/>
              <a:gd name="T19" fmla="*/ 71 h 147"/>
              <a:gd name="T20" fmla="*/ 66 w 149"/>
              <a:gd name="T21" fmla="*/ 74 h 147"/>
              <a:gd name="T22" fmla="*/ 58 w 149"/>
              <a:gd name="T23" fmla="*/ 65 h 147"/>
              <a:gd name="T24" fmla="*/ 35 w 149"/>
              <a:gd name="T25" fmla="*/ 61 h 147"/>
              <a:gd name="T26" fmla="*/ 35 w 149"/>
              <a:gd name="T27" fmla="*/ 80 h 147"/>
              <a:gd name="T28" fmla="*/ 31 w 149"/>
              <a:gd name="T29" fmla="*/ 95 h 147"/>
              <a:gd name="T30" fmla="*/ 0 w 149"/>
              <a:gd name="T31" fmla="*/ 101 h 147"/>
              <a:gd name="T32" fmla="*/ 13 w 149"/>
              <a:gd name="T33" fmla="*/ 187 h 147"/>
              <a:gd name="T34" fmla="*/ 28 w 149"/>
              <a:gd name="T35" fmla="*/ 201 h 147"/>
              <a:gd name="T36" fmla="*/ 50 w 149"/>
              <a:gd name="T37" fmla="*/ 198 h 147"/>
              <a:gd name="T38" fmla="*/ 64 w 149"/>
              <a:gd name="T39" fmla="*/ 205 h 147"/>
              <a:gd name="T40" fmla="*/ 79 w 149"/>
              <a:gd name="T41" fmla="*/ 210 h 147"/>
              <a:gd name="T42" fmla="*/ 96 w 149"/>
              <a:gd name="T43" fmla="*/ 201 h 147"/>
              <a:gd name="T44" fmla="*/ 109 w 149"/>
              <a:gd name="T45" fmla="*/ 184 h 147"/>
              <a:gd name="T46" fmla="*/ 126 w 149"/>
              <a:gd name="T47" fmla="*/ 166 h 147"/>
              <a:gd name="T48" fmla="*/ 151 w 149"/>
              <a:gd name="T49" fmla="*/ 158 h 147"/>
              <a:gd name="T50" fmla="*/ 150 w 149"/>
              <a:gd name="T51" fmla="*/ 145 h 147"/>
              <a:gd name="T52" fmla="*/ 193 w 149"/>
              <a:gd name="T53" fmla="*/ 117 h 147"/>
              <a:gd name="T54" fmla="*/ 199 w 149"/>
              <a:gd name="T55" fmla="*/ 93 h 147"/>
              <a:gd name="T56" fmla="*/ 207 w 149"/>
              <a:gd name="T57" fmla="*/ 86 h 147"/>
              <a:gd name="T58" fmla="*/ 209 w 149"/>
              <a:gd name="T59" fmla="*/ 63 h 147"/>
              <a:gd name="T60" fmla="*/ 214 w 149"/>
              <a:gd name="T61" fmla="*/ 51 h 147"/>
              <a:gd name="T62" fmla="*/ 202 w 149"/>
              <a:gd name="T63" fmla="*/ 3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47"/>
              <a:gd name="T98" fmla="*/ 149 w 149"/>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47">
                <a:moveTo>
                  <a:pt x="140" y="16"/>
                </a:moveTo>
                <a:lnTo>
                  <a:pt x="134" y="16"/>
                </a:lnTo>
                <a:lnTo>
                  <a:pt x="126" y="13"/>
                </a:lnTo>
                <a:lnTo>
                  <a:pt x="117" y="8"/>
                </a:lnTo>
                <a:lnTo>
                  <a:pt x="111" y="2"/>
                </a:lnTo>
                <a:cubicBezTo>
                  <a:pt x="103" y="3"/>
                  <a:pt x="95" y="0"/>
                  <a:pt x="88" y="3"/>
                </a:cubicBezTo>
                <a:cubicBezTo>
                  <a:pt x="84" y="6"/>
                  <a:pt x="85" y="13"/>
                  <a:pt x="84" y="17"/>
                </a:cubicBezTo>
                <a:cubicBezTo>
                  <a:pt x="84" y="20"/>
                  <a:pt x="86" y="21"/>
                  <a:pt x="86" y="24"/>
                </a:cubicBezTo>
                <a:cubicBezTo>
                  <a:pt x="86" y="28"/>
                  <a:pt x="85" y="33"/>
                  <a:pt x="84" y="38"/>
                </a:cubicBezTo>
                <a:cubicBezTo>
                  <a:pt x="84" y="40"/>
                  <a:pt x="82" y="42"/>
                  <a:pt x="82" y="44"/>
                </a:cubicBezTo>
                <a:cubicBezTo>
                  <a:pt x="82" y="48"/>
                  <a:pt x="82" y="51"/>
                  <a:pt x="83" y="54"/>
                </a:cubicBezTo>
                <a:cubicBezTo>
                  <a:pt x="85" y="57"/>
                  <a:pt x="88" y="60"/>
                  <a:pt x="91" y="61"/>
                </a:cubicBezTo>
                <a:cubicBezTo>
                  <a:pt x="92" y="62"/>
                  <a:pt x="93" y="62"/>
                  <a:pt x="95" y="62"/>
                </a:cubicBezTo>
                <a:cubicBezTo>
                  <a:pt x="96" y="62"/>
                  <a:pt x="100" y="59"/>
                  <a:pt x="99" y="60"/>
                </a:cubicBezTo>
                <a:cubicBezTo>
                  <a:pt x="98" y="65"/>
                  <a:pt x="98" y="72"/>
                  <a:pt x="97" y="77"/>
                </a:cubicBezTo>
                <a:cubicBezTo>
                  <a:pt x="96" y="80"/>
                  <a:pt x="91" y="79"/>
                  <a:pt x="89" y="78"/>
                </a:cubicBezTo>
                <a:cubicBezTo>
                  <a:pt x="85" y="76"/>
                  <a:pt x="84" y="71"/>
                  <a:pt x="81" y="67"/>
                </a:cubicBezTo>
                <a:cubicBezTo>
                  <a:pt x="78" y="65"/>
                  <a:pt x="76" y="62"/>
                  <a:pt x="74" y="60"/>
                </a:cubicBezTo>
                <a:cubicBezTo>
                  <a:pt x="72" y="58"/>
                  <a:pt x="70" y="57"/>
                  <a:pt x="68" y="55"/>
                </a:cubicBezTo>
                <a:cubicBezTo>
                  <a:pt x="66" y="53"/>
                  <a:pt x="66" y="49"/>
                  <a:pt x="63" y="49"/>
                </a:cubicBezTo>
                <a:cubicBezTo>
                  <a:pt x="60" y="49"/>
                  <a:pt x="60" y="54"/>
                  <a:pt x="58" y="55"/>
                </a:cubicBezTo>
                <a:cubicBezTo>
                  <a:pt x="54" y="55"/>
                  <a:pt x="50" y="54"/>
                  <a:pt x="46" y="52"/>
                </a:cubicBezTo>
                <a:cubicBezTo>
                  <a:pt x="44" y="52"/>
                  <a:pt x="43" y="50"/>
                  <a:pt x="41" y="48"/>
                </a:cubicBezTo>
                <a:cubicBezTo>
                  <a:pt x="41" y="47"/>
                  <a:pt x="41" y="45"/>
                  <a:pt x="40" y="45"/>
                </a:cubicBezTo>
                <a:cubicBezTo>
                  <a:pt x="37" y="45"/>
                  <a:pt x="34" y="48"/>
                  <a:pt x="31" y="48"/>
                </a:cubicBezTo>
                <a:cubicBezTo>
                  <a:pt x="28" y="47"/>
                  <a:pt x="27" y="45"/>
                  <a:pt x="24" y="43"/>
                </a:cubicBezTo>
                <a:cubicBezTo>
                  <a:pt x="25" y="45"/>
                  <a:pt x="26" y="47"/>
                  <a:pt x="26" y="49"/>
                </a:cubicBezTo>
                <a:cubicBezTo>
                  <a:pt x="26" y="51"/>
                  <a:pt x="25" y="54"/>
                  <a:pt x="24" y="56"/>
                </a:cubicBezTo>
                <a:cubicBezTo>
                  <a:pt x="24" y="58"/>
                  <a:pt x="24" y="60"/>
                  <a:pt x="24" y="62"/>
                </a:cubicBezTo>
                <a:cubicBezTo>
                  <a:pt x="24" y="64"/>
                  <a:pt x="22" y="65"/>
                  <a:pt x="22" y="66"/>
                </a:cubicBezTo>
                <a:cubicBezTo>
                  <a:pt x="23" y="68"/>
                  <a:pt x="28" y="70"/>
                  <a:pt x="26" y="70"/>
                </a:cubicBezTo>
                <a:lnTo>
                  <a:pt x="0" y="70"/>
                </a:lnTo>
                <a:lnTo>
                  <a:pt x="0" y="119"/>
                </a:lnTo>
                <a:cubicBezTo>
                  <a:pt x="3" y="123"/>
                  <a:pt x="6" y="126"/>
                  <a:pt x="9" y="130"/>
                </a:cubicBezTo>
                <a:cubicBezTo>
                  <a:pt x="10" y="132"/>
                  <a:pt x="11" y="135"/>
                  <a:pt x="13" y="136"/>
                </a:cubicBezTo>
                <a:cubicBezTo>
                  <a:pt x="15" y="138"/>
                  <a:pt x="17" y="139"/>
                  <a:pt x="19" y="140"/>
                </a:cubicBezTo>
                <a:cubicBezTo>
                  <a:pt x="23" y="139"/>
                  <a:pt x="26" y="138"/>
                  <a:pt x="30" y="137"/>
                </a:cubicBezTo>
                <a:cubicBezTo>
                  <a:pt x="32" y="137"/>
                  <a:pt x="34" y="137"/>
                  <a:pt x="35" y="138"/>
                </a:cubicBezTo>
                <a:cubicBezTo>
                  <a:pt x="37" y="139"/>
                  <a:pt x="38" y="142"/>
                  <a:pt x="40" y="144"/>
                </a:cubicBezTo>
                <a:cubicBezTo>
                  <a:pt x="41" y="143"/>
                  <a:pt x="42" y="143"/>
                  <a:pt x="44" y="143"/>
                </a:cubicBezTo>
                <a:cubicBezTo>
                  <a:pt x="47" y="143"/>
                  <a:pt x="49" y="144"/>
                  <a:pt x="51" y="144"/>
                </a:cubicBezTo>
                <a:cubicBezTo>
                  <a:pt x="53" y="145"/>
                  <a:pt x="54" y="146"/>
                  <a:pt x="55" y="146"/>
                </a:cubicBezTo>
                <a:cubicBezTo>
                  <a:pt x="58" y="147"/>
                  <a:pt x="60" y="146"/>
                  <a:pt x="62" y="145"/>
                </a:cubicBezTo>
                <a:cubicBezTo>
                  <a:pt x="64" y="144"/>
                  <a:pt x="65" y="142"/>
                  <a:pt x="67" y="140"/>
                </a:cubicBezTo>
                <a:cubicBezTo>
                  <a:pt x="68" y="138"/>
                  <a:pt x="69" y="136"/>
                  <a:pt x="70" y="134"/>
                </a:cubicBezTo>
                <a:cubicBezTo>
                  <a:pt x="72" y="132"/>
                  <a:pt x="74" y="130"/>
                  <a:pt x="76" y="129"/>
                </a:cubicBezTo>
                <a:cubicBezTo>
                  <a:pt x="79" y="126"/>
                  <a:pt x="83" y="126"/>
                  <a:pt x="86" y="123"/>
                </a:cubicBezTo>
                <a:cubicBezTo>
                  <a:pt x="88" y="121"/>
                  <a:pt x="85" y="117"/>
                  <a:pt x="87" y="116"/>
                </a:cubicBezTo>
                <a:cubicBezTo>
                  <a:pt x="89" y="113"/>
                  <a:pt x="94" y="111"/>
                  <a:pt x="98" y="110"/>
                </a:cubicBezTo>
                <a:cubicBezTo>
                  <a:pt x="100" y="109"/>
                  <a:pt x="102" y="110"/>
                  <a:pt x="105" y="110"/>
                </a:cubicBezTo>
                <a:lnTo>
                  <a:pt x="106" y="107"/>
                </a:lnTo>
                <a:lnTo>
                  <a:pt x="104" y="101"/>
                </a:lnTo>
                <a:lnTo>
                  <a:pt x="139" y="87"/>
                </a:lnTo>
                <a:cubicBezTo>
                  <a:pt x="138" y="85"/>
                  <a:pt x="134" y="84"/>
                  <a:pt x="134" y="82"/>
                </a:cubicBezTo>
                <a:cubicBezTo>
                  <a:pt x="134" y="79"/>
                  <a:pt x="138" y="77"/>
                  <a:pt x="139" y="74"/>
                </a:cubicBezTo>
                <a:cubicBezTo>
                  <a:pt x="140" y="71"/>
                  <a:pt x="137" y="68"/>
                  <a:pt x="138" y="65"/>
                </a:cubicBezTo>
                <a:cubicBezTo>
                  <a:pt x="139" y="63"/>
                  <a:pt x="143" y="64"/>
                  <a:pt x="145" y="62"/>
                </a:cubicBezTo>
                <a:cubicBezTo>
                  <a:pt x="145" y="61"/>
                  <a:pt x="144" y="61"/>
                  <a:pt x="143" y="60"/>
                </a:cubicBezTo>
                <a:cubicBezTo>
                  <a:pt x="143" y="57"/>
                  <a:pt x="142" y="53"/>
                  <a:pt x="143" y="50"/>
                </a:cubicBezTo>
                <a:cubicBezTo>
                  <a:pt x="143" y="48"/>
                  <a:pt x="146" y="46"/>
                  <a:pt x="145" y="44"/>
                </a:cubicBezTo>
                <a:cubicBezTo>
                  <a:pt x="145" y="42"/>
                  <a:pt x="141" y="41"/>
                  <a:pt x="142" y="39"/>
                </a:cubicBezTo>
                <a:cubicBezTo>
                  <a:pt x="142" y="37"/>
                  <a:pt x="147" y="39"/>
                  <a:pt x="148" y="36"/>
                </a:cubicBezTo>
                <a:cubicBezTo>
                  <a:pt x="149" y="34"/>
                  <a:pt x="148" y="31"/>
                  <a:pt x="146" y="29"/>
                </a:cubicBezTo>
                <a:cubicBezTo>
                  <a:pt x="145" y="26"/>
                  <a:pt x="141" y="25"/>
                  <a:pt x="140" y="22"/>
                </a:cubicBezTo>
                <a:cubicBezTo>
                  <a:pt x="139" y="21"/>
                  <a:pt x="140" y="18"/>
                  <a:pt x="140" y="16"/>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4" name="Freeform 2519"/>
          <p:cNvSpPr>
            <a:spLocks noChangeAspect="1"/>
          </p:cNvSpPr>
          <p:nvPr/>
        </p:nvSpPr>
        <p:spPr bwMode="auto">
          <a:xfrm>
            <a:off x="3806407" y="4652472"/>
            <a:ext cx="719593" cy="822379"/>
          </a:xfrm>
          <a:custGeom>
            <a:avLst/>
            <a:gdLst>
              <a:gd name="T0" fmla="*/ 13 w 157"/>
              <a:gd name="T1" fmla="*/ 7 h 180"/>
              <a:gd name="T2" fmla="*/ 14 w 157"/>
              <a:gd name="T3" fmla="*/ 19 h 180"/>
              <a:gd name="T4" fmla="*/ 30 w 157"/>
              <a:gd name="T5" fmla="*/ 58 h 180"/>
              <a:gd name="T6" fmla="*/ 26 w 157"/>
              <a:gd name="T7" fmla="*/ 77 h 180"/>
              <a:gd name="T8" fmla="*/ 40 w 157"/>
              <a:gd name="T9" fmla="*/ 113 h 180"/>
              <a:gd name="T10" fmla="*/ 28 w 157"/>
              <a:gd name="T11" fmla="*/ 144 h 180"/>
              <a:gd name="T12" fmla="*/ 12 w 157"/>
              <a:gd name="T13" fmla="*/ 173 h 180"/>
              <a:gd name="T14" fmla="*/ 1 w 157"/>
              <a:gd name="T15" fmla="*/ 216 h 180"/>
              <a:gd name="T16" fmla="*/ 10 w 157"/>
              <a:gd name="T17" fmla="*/ 242 h 180"/>
              <a:gd name="T18" fmla="*/ 31 w 157"/>
              <a:gd name="T19" fmla="*/ 239 h 180"/>
              <a:gd name="T20" fmla="*/ 120 w 157"/>
              <a:gd name="T21" fmla="*/ 245 h 180"/>
              <a:gd name="T22" fmla="*/ 141 w 157"/>
              <a:gd name="T23" fmla="*/ 257 h 180"/>
              <a:gd name="T24" fmla="*/ 169 w 157"/>
              <a:gd name="T25" fmla="*/ 257 h 180"/>
              <a:gd name="T26" fmla="*/ 214 w 157"/>
              <a:gd name="T27" fmla="*/ 252 h 180"/>
              <a:gd name="T28" fmla="*/ 200 w 157"/>
              <a:gd name="T29" fmla="*/ 238 h 180"/>
              <a:gd name="T30" fmla="*/ 187 w 157"/>
              <a:gd name="T31" fmla="*/ 151 h 180"/>
              <a:gd name="T32" fmla="*/ 219 w 157"/>
              <a:gd name="T33" fmla="*/ 145 h 180"/>
              <a:gd name="T34" fmla="*/ 222 w 157"/>
              <a:gd name="T35" fmla="*/ 131 h 180"/>
              <a:gd name="T36" fmla="*/ 222 w 157"/>
              <a:gd name="T37" fmla="*/ 113 h 180"/>
              <a:gd name="T38" fmla="*/ 206 w 157"/>
              <a:gd name="T39" fmla="*/ 113 h 180"/>
              <a:gd name="T40" fmla="*/ 191 w 157"/>
              <a:gd name="T41" fmla="*/ 110 h 180"/>
              <a:gd name="T42" fmla="*/ 193 w 157"/>
              <a:gd name="T43" fmla="*/ 88 h 180"/>
              <a:gd name="T44" fmla="*/ 185 w 157"/>
              <a:gd name="T45" fmla="*/ 53 h 180"/>
              <a:gd name="T46" fmla="*/ 184 w 157"/>
              <a:gd name="T47" fmla="*/ 37 h 180"/>
              <a:gd name="T48" fmla="*/ 164 w 157"/>
              <a:gd name="T49" fmla="*/ 30 h 180"/>
              <a:gd name="T50" fmla="*/ 156 w 157"/>
              <a:gd name="T51" fmla="*/ 26 h 180"/>
              <a:gd name="T52" fmla="*/ 143 w 157"/>
              <a:gd name="T53" fmla="*/ 37 h 180"/>
              <a:gd name="T54" fmla="*/ 141 w 157"/>
              <a:gd name="T55" fmla="*/ 48 h 180"/>
              <a:gd name="T56" fmla="*/ 123 w 157"/>
              <a:gd name="T57" fmla="*/ 48 h 180"/>
              <a:gd name="T58" fmla="*/ 95 w 157"/>
              <a:gd name="T59" fmla="*/ 31 h 180"/>
              <a:gd name="T60" fmla="*/ 91 w 157"/>
              <a:gd name="T61" fmla="*/ 8 h 180"/>
              <a:gd name="T62" fmla="*/ 29 w 157"/>
              <a:gd name="T63" fmla="*/ 1 h 180"/>
              <a:gd name="T64" fmla="*/ 14 w 157"/>
              <a:gd name="T65" fmla="*/ 5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80"/>
              <a:gd name="T101" fmla="*/ 157 w 157"/>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80">
                <a:moveTo>
                  <a:pt x="6" y="0"/>
                </a:moveTo>
                <a:cubicBezTo>
                  <a:pt x="6" y="1"/>
                  <a:pt x="9" y="3"/>
                  <a:pt x="9" y="5"/>
                </a:cubicBezTo>
                <a:cubicBezTo>
                  <a:pt x="9" y="6"/>
                  <a:pt x="6" y="5"/>
                  <a:pt x="7" y="6"/>
                </a:cubicBezTo>
                <a:cubicBezTo>
                  <a:pt x="7" y="9"/>
                  <a:pt x="9" y="11"/>
                  <a:pt x="10" y="13"/>
                </a:cubicBezTo>
                <a:cubicBezTo>
                  <a:pt x="12" y="16"/>
                  <a:pt x="14" y="18"/>
                  <a:pt x="15" y="21"/>
                </a:cubicBezTo>
                <a:cubicBezTo>
                  <a:pt x="17" y="27"/>
                  <a:pt x="21" y="33"/>
                  <a:pt x="21" y="40"/>
                </a:cubicBezTo>
                <a:cubicBezTo>
                  <a:pt x="21" y="42"/>
                  <a:pt x="17" y="43"/>
                  <a:pt x="16" y="46"/>
                </a:cubicBezTo>
                <a:cubicBezTo>
                  <a:pt x="16" y="48"/>
                  <a:pt x="17" y="51"/>
                  <a:pt x="18" y="53"/>
                </a:cubicBezTo>
                <a:cubicBezTo>
                  <a:pt x="19" y="57"/>
                  <a:pt x="21" y="61"/>
                  <a:pt x="22" y="65"/>
                </a:cubicBezTo>
                <a:cubicBezTo>
                  <a:pt x="24" y="69"/>
                  <a:pt x="27" y="73"/>
                  <a:pt x="27" y="78"/>
                </a:cubicBezTo>
                <a:cubicBezTo>
                  <a:pt x="27" y="83"/>
                  <a:pt x="26" y="89"/>
                  <a:pt x="24" y="93"/>
                </a:cubicBezTo>
                <a:cubicBezTo>
                  <a:pt x="23" y="96"/>
                  <a:pt x="21" y="98"/>
                  <a:pt x="19" y="100"/>
                </a:cubicBezTo>
                <a:cubicBezTo>
                  <a:pt x="17" y="103"/>
                  <a:pt x="13" y="106"/>
                  <a:pt x="11" y="110"/>
                </a:cubicBezTo>
                <a:cubicBezTo>
                  <a:pt x="9" y="113"/>
                  <a:pt x="9" y="116"/>
                  <a:pt x="8" y="120"/>
                </a:cubicBezTo>
                <a:cubicBezTo>
                  <a:pt x="7" y="125"/>
                  <a:pt x="6" y="131"/>
                  <a:pt x="5" y="137"/>
                </a:cubicBezTo>
                <a:cubicBezTo>
                  <a:pt x="4" y="142"/>
                  <a:pt x="2" y="146"/>
                  <a:pt x="1" y="150"/>
                </a:cubicBezTo>
                <a:cubicBezTo>
                  <a:pt x="0" y="156"/>
                  <a:pt x="0" y="162"/>
                  <a:pt x="0" y="168"/>
                </a:cubicBezTo>
                <a:cubicBezTo>
                  <a:pt x="2" y="168"/>
                  <a:pt x="4" y="168"/>
                  <a:pt x="7" y="168"/>
                </a:cubicBezTo>
                <a:cubicBezTo>
                  <a:pt x="10" y="167"/>
                  <a:pt x="12" y="164"/>
                  <a:pt x="15" y="164"/>
                </a:cubicBezTo>
                <a:cubicBezTo>
                  <a:pt x="17" y="164"/>
                  <a:pt x="20" y="165"/>
                  <a:pt x="22" y="166"/>
                </a:cubicBezTo>
                <a:cubicBezTo>
                  <a:pt x="24" y="167"/>
                  <a:pt x="26" y="170"/>
                  <a:pt x="28" y="170"/>
                </a:cubicBezTo>
                <a:cubicBezTo>
                  <a:pt x="46" y="171"/>
                  <a:pt x="65" y="168"/>
                  <a:pt x="83" y="170"/>
                </a:cubicBezTo>
                <a:cubicBezTo>
                  <a:pt x="86" y="170"/>
                  <a:pt x="87" y="174"/>
                  <a:pt x="89" y="176"/>
                </a:cubicBezTo>
                <a:cubicBezTo>
                  <a:pt x="92" y="177"/>
                  <a:pt x="94" y="178"/>
                  <a:pt x="97" y="178"/>
                </a:cubicBezTo>
                <a:cubicBezTo>
                  <a:pt x="101" y="179"/>
                  <a:pt x="105" y="180"/>
                  <a:pt x="109" y="180"/>
                </a:cubicBezTo>
                <a:cubicBezTo>
                  <a:pt x="111" y="180"/>
                  <a:pt x="114" y="178"/>
                  <a:pt x="116" y="178"/>
                </a:cubicBezTo>
                <a:cubicBezTo>
                  <a:pt x="119" y="178"/>
                  <a:pt x="122" y="180"/>
                  <a:pt x="124" y="180"/>
                </a:cubicBezTo>
                <a:cubicBezTo>
                  <a:pt x="132" y="179"/>
                  <a:pt x="140" y="176"/>
                  <a:pt x="148" y="175"/>
                </a:cubicBezTo>
                <a:cubicBezTo>
                  <a:pt x="146" y="174"/>
                  <a:pt x="144" y="173"/>
                  <a:pt x="142" y="171"/>
                </a:cubicBezTo>
                <a:cubicBezTo>
                  <a:pt x="140" y="170"/>
                  <a:pt x="139" y="167"/>
                  <a:pt x="138" y="165"/>
                </a:cubicBezTo>
                <a:cubicBezTo>
                  <a:pt x="135" y="161"/>
                  <a:pt x="132" y="158"/>
                  <a:pt x="129" y="154"/>
                </a:cubicBezTo>
                <a:lnTo>
                  <a:pt x="129" y="105"/>
                </a:lnTo>
                <a:lnTo>
                  <a:pt x="155" y="105"/>
                </a:lnTo>
                <a:cubicBezTo>
                  <a:pt x="157" y="105"/>
                  <a:pt x="152" y="103"/>
                  <a:pt x="151" y="101"/>
                </a:cubicBezTo>
                <a:cubicBezTo>
                  <a:pt x="151" y="100"/>
                  <a:pt x="153" y="99"/>
                  <a:pt x="153" y="97"/>
                </a:cubicBezTo>
                <a:cubicBezTo>
                  <a:pt x="153" y="95"/>
                  <a:pt x="153" y="93"/>
                  <a:pt x="153" y="91"/>
                </a:cubicBezTo>
                <a:cubicBezTo>
                  <a:pt x="154" y="89"/>
                  <a:pt x="155" y="86"/>
                  <a:pt x="155" y="84"/>
                </a:cubicBezTo>
                <a:cubicBezTo>
                  <a:pt x="155" y="82"/>
                  <a:pt x="154" y="80"/>
                  <a:pt x="153" y="78"/>
                </a:cubicBezTo>
                <a:cubicBezTo>
                  <a:pt x="153" y="77"/>
                  <a:pt x="153" y="76"/>
                  <a:pt x="152" y="76"/>
                </a:cubicBezTo>
                <a:cubicBezTo>
                  <a:pt x="149" y="76"/>
                  <a:pt x="145" y="77"/>
                  <a:pt x="142" y="78"/>
                </a:cubicBezTo>
                <a:cubicBezTo>
                  <a:pt x="139" y="79"/>
                  <a:pt x="135" y="81"/>
                  <a:pt x="132" y="81"/>
                </a:cubicBezTo>
                <a:cubicBezTo>
                  <a:pt x="130" y="81"/>
                  <a:pt x="131" y="79"/>
                  <a:pt x="132" y="77"/>
                </a:cubicBezTo>
                <a:cubicBezTo>
                  <a:pt x="132" y="76"/>
                  <a:pt x="133" y="74"/>
                  <a:pt x="133" y="72"/>
                </a:cubicBezTo>
                <a:cubicBezTo>
                  <a:pt x="133" y="68"/>
                  <a:pt x="134" y="64"/>
                  <a:pt x="133" y="61"/>
                </a:cubicBezTo>
                <a:cubicBezTo>
                  <a:pt x="132" y="58"/>
                  <a:pt x="127" y="58"/>
                  <a:pt x="127" y="55"/>
                </a:cubicBezTo>
                <a:cubicBezTo>
                  <a:pt x="126" y="50"/>
                  <a:pt x="128" y="43"/>
                  <a:pt x="128" y="37"/>
                </a:cubicBezTo>
                <a:cubicBezTo>
                  <a:pt x="128" y="35"/>
                  <a:pt x="127" y="33"/>
                  <a:pt x="126" y="30"/>
                </a:cubicBezTo>
                <a:cubicBezTo>
                  <a:pt x="126" y="29"/>
                  <a:pt x="128" y="28"/>
                  <a:pt x="127" y="26"/>
                </a:cubicBezTo>
                <a:cubicBezTo>
                  <a:pt x="127" y="24"/>
                  <a:pt x="127" y="21"/>
                  <a:pt x="125" y="20"/>
                </a:cubicBezTo>
                <a:cubicBezTo>
                  <a:pt x="121" y="18"/>
                  <a:pt x="117" y="21"/>
                  <a:pt x="113" y="21"/>
                </a:cubicBezTo>
                <a:cubicBezTo>
                  <a:pt x="112" y="20"/>
                  <a:pt x="112" y="18"/>
                  <a:pt x="111" y="18"/>
                </a:cubicBezTo>
                <a:cubicBezTo>
                  <a:pt x="110" y="17"/>
                  <a:pt x="109" y="18"/>
                  <a:pt x="108" y="18"/>
                </a:cubicBezTo>
                <a:cubicBezTo>
                  <a:pt x="105" y="18"/>
                  <a:pt x="102" y="18"/>
                  <a:pt x="100" y="20"/>
                </a:cubicBezTo>
                <a:cubicBezTo>
                  <a:pt x="98" y="21"/>
                  <a:pt x="100" y="24"/>
                  <a:pt x="99" y="26"/>
                </a:cubicBezTo>
                <a:cubicBezTo>
                  <a:pt x="99" y="27"/>
                  <a:pt x="98" y="28"/>
                  <a:pt x="98" y="29"/>
                </a:cubicBezTo>
                <a:cubicBezTo>
                  <a:pt x="97" y="30"/>
                  <a:pt x="98" y="32"/>
                  <a:pt x="97" y="33"/>
                </a:cubicBezTo>
                <a:cubicBezTo>
                  <a:pt x="95" y="34"/>
                  <a:pt x="93" y="33"/>
                  <a:pt x="92" y="33"/>
                </a:cubicBezTo>
                <a:cubicBezTo>
                  <a:pt x="89" y="33"/>
                  <a:pt x="87" y="33"/>
                  <a:pt x="85" y="33"/>
                </a:cubicBezTo>
                <a:cubicBezTo>
                  <a:pt x="80" y="33"/>
                  <a:pt x="76" y="35"/>
                  <a:pt x="72" y="33"/>
                </a:cubicBezTo>
                <a:cubicBezTo>
                  <a:pt x="68" y="31"/>
                  <a:pt x="67" y="26"/>
                  <a:pt x="66" y="22"/>
                </a:cubicBezTo>
                <a:cubicBezTo>
                  <a:pt x="65" y="19"/>
                  <a:pt x="64" y="16"/>
                  <a:pt x="64" y="14"/>
                </a:cubicBezTo>
                <a:cubicBezTo>
                  <a:pt x="64" y="11"/>
                  <a:pt x="64" y="9"/>
                  <a:pt x="63" y="6"/>
                </a:cubicBezTo>
                <a:cubicBezTo>
                  <a:pt x="63" y="4"/>
                  <a:pt x="64" y="1"/>
                  <a:pt x="62" y="1"/>
                </a:cubicBezTo>
                <a:lnTo>
                  <a:pt x="20" y="1"/>
                </a:lnTo>
                <a:cubicBezTo>
                  <a:pt x="18" y="1"/>
                  <a:pt x="16" y="1"/>
                  <a:pt x="14" y="1"/>
                </a:cubicBezTo>
                <a:cubicBezTo>
                  <a:pt x="12" y="1"/>
                  <a:pt x="11" y="3"/>
                  <a:pt x="10" y="3"/>
                </a:cubicBezTo>
                <a:cubicBezTo>
                  <a:pt x="8" y="3"/>
                  <a:pt x="7" y="1"/>
                  <a:pt x="6"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5" name="Freeform 2520"/>
          <p:cNvSpPr>
            <a:spLocks noChangeAspect="1"/>
          </p:cNvSpPr>
          <p:nvPr/>
        </p:nvSpPr>
        <p:spPr bwMode="auto">
          <a:xfrm>
            <a:off x="4834398" y="4317428"/>
            <a:ext cx="612987" cy="727196"/>
          </a:xfrm>
          <a:custGeom>
            <a:avLst/>
            <a:gdLst>
              <a:gd name="T0" fmla="*/ 22 w 134"/>
              <a:gd name="T1" fmla="*/ 159 h 159"/>
              <a:gd name="T2" fmla="*/ 30 w 134"/>
              <a:gd name="T3" fmla="*/ 167 h 159"/>
              <a:gd name="T4" fmla="*/ 43 w 134"/>
              <a:gd name="T5" fmla="*/ 174 h 159"/>
              <a:gd name="T6" fmla="*/ 55 w 134"/>
              <a:gd name="T7" fmla="*/ 179 h 159"/>
              <a:gd name="T8" fmla="*/ 64 w 134"/>
              <a:gd name="T9" fmla="*/ 179 h 159"/>
              <a:gd name="T10" fmla="*/ 77 w 134"/>
              <a:gd name="T11" fmla="*/ 186 h 159"/>
              <a:gd name="T12" fmla="*/ 91 w 134"/>
              <a:gd name="T13" fmla="*/ 201 h 159"/>
              <a:gd name="T14" fmla="*/ 89 w 134"/>
              <a:gd name="T15" fmla="*/ 215 h 159"/>
              <a:gd name="T16" fmla="*/ 94 w 134"/>
              <a:gd name="T17" fmla="*/ 223 h 159"/>
              <a:gd name="T18" fmla="*/ 100 w 134"/>
              <a:gd name="T19" fmla="*/ 227 h 159"/>
              <a:gd name="T20" fmla="*/ 109 w 134"/>
              <a:gd name="T21" fmla="*/ 227 h 159"/>
              <a:gd name="T22" fmla="*/ 117 w 134"/>
              <a:gd name="T23" fmla="*/ 220 h 159"/>
              <a:gd name="T24" fmla="*/ 126 w 134"/>
              <a:gd name="T25" fmla="*/ 229 h 159"/>
              <a:gd name="T26" fmla="*/ 136 w 134"/>
              <a:gd name="T27" fmla="*/ 225 h 159"/>
              <a:gd name="T28" fmla="*/ 145 w 134"/>
              <a:gd name="T29" fmla="*/ 228 h 159"/>
              <a:gd name="T30" fmla="*/ 153 w 134"/>
              <a:gd name="T31" fmla="*/ 221 h 159"/>
              <a:gd name="T32" fmla="*/ 159 w 134"/>
              <a:gd name="T33" fmla="*/ 221 h 159"/>
              <a:gd name="T34" fmla="*/ 163 w 134"/>
              <a:gd name="T35" fmla="*/ 223 h 159"/>
              <a:gd name="T36" fmla="*/ 171 w 134"/>
              <a:gd name="T37" fmla="*/ 220 h 159"/>
              <a:gd name="T38" fmla="*/ 179 w 134"/>
              <a:gd name="T39" fmla="*/ 216 h 159"/>
              <a:gd name="T40" fmla="*/ 193 w 134"/>
              <a:gd name="T41" fmla="*/ 203 h 159"/>
              <a:gd name="T42" fmla="*/ 191 w 134"/>
              <a:gd name="T43" fmla="*/ 196 h 159"/>
              <a:gd name="T44" fmla="*/ 186 w 134"/>
              <a:gd name="T45" fmla="*/ 186 h 159"/>
              <a:gd name="T46" fmla="*/ 184 w 134"/>
              <a:gd name="T47" fmla="*/ 177 h 159"/>
              <a:gd name="T48" fmla="*/ 177 w 134"/>
              <a:gd name="T49" fmla="*/ 159 h 159"/>
              <a:gd name="T50" fmla="*/ 178 w 134"/>
              <a:gd name="T51" fmla="*/ 149 h 159"/>
              <a:gd name="T52" fmla="*/ 178 w 134"/>
              <a:gd name="T53" fmla="*/ 137 h 159"/>
              <a:gd name="T54" fmla="*/ 180 w 134"/>
              <a:gd name="T55" fmla="*/ 130 h 159"/>
              <a:gd name="T56" fmla="*/ 174 w 134"/>
              <a:gd name="T57" fmla="*/ 115 h 159"/>
              <a:gd name="T58" fmla="*/ 167 w 134"/>
              <a:gd name="T59" fmla="*/ 109 h 159"/>
              <a:gd name="T60" fmla="*/ 167 w 134"/>
              <a:gd name="T61" fmla="*/ 101 h 159"/>
              <a:gd name="T62" fmla="*/ 172 w 134"/>
              <a:gd name="T63" fmla="*/ 91 h 159"/>
              <a:gd name="T64" fmla="*/ 178 w 134"/>
              <a:gd name="T65" fmla="*/ 84 h 159"/>
              <a:gd name="T66" fmla="*/ 148 w 134"/>
              <a:gd name="T67" fmla="*/ 56 h 159"/>
              <a:gd name="T68" fmla="*/ 145 w 134"/>
              <a:gd name="T69" fmla="*/ 48 h 159"/>
              <a:gd name="T70" fmla="*/ 73 w 134"/>
              <a:gd name="T71" fmla="*/ 0 h 159"/>
              <a:gd name="T72" fmla="*/ 66 w 134"/>
              <a:gd name="T73" fmla="*/ 5 h 159"/>
              <a:gd name="T74" fmla="*/ 49 w 134"/>
              <a:gd name="T75" fmla="*/ 5 h 159"/>
              <a:gd name="T76" fmla="*/ 28 w 134"/>
              <a:gd name="T77" fmla="*/ 2 h 159"/>
              <a:gd name="T78" fmla="*/ 16 w 134"/>
              <a:gd name="T79" fmla="*/ 6 h 159"/>
              <a:gd name="T80" fmla="*/ 23 w 134"/>
              <a:gd name="T81" fmla="*/ 14 h 159"/>
              <a:gd name="T82" fmla="*/ 23 w 134"/>
              <a:gd name="T83" fmla="*/ 24 h 159"/>
              <a:gd name="T84" fmla="*/ 26 w 134"/>
              <a:gd name="T85" fmla="*/ 31 h 159"/>
              <a:gd name="T86" fmla="*/ 19 w 134"/>
              <a:gd name="T87" fmla="*/ 38 h 159"/>
              <a:gd name="T88" fmla="*/ 19 w 134"/>
              <a:gd name="T89" fmla="*/ 43 h 159"/>
              <a:gd name="T90" fmla="*/ 24 w 134"/>
              <a:gd name="T91" fmla="*/ 48 h 159"/>
              <a:gd name="T92" fmla="*/ 24 w 134"/>
              <a:gd name="T93" fmla="*/ 53 h 159"/>
              <a:gd name="T94" fmla="*/ 17 w 134"/>
              <a:gd name="T95" fmla="*/ 60 h 159"/>
              <a:gd name="T96" fmla="*/ 13 w 134"/>
              <a:gd name="T97" fmla="*/ 67 h 159"/>
              <a:gd name="T98" fmla="*/ 0 w 134"/>
              <a:gd name="T99" fmla="*/ 82 h 159"/>
              <a:gd name="T100" fmla="*/ 1 w 134"/>
              <a:gd name="T101" fmla="*/ 94 h 159"/>
              <a:gd name="T102" fmla="*/ 1 w 134"/>
              <a:gd name="T103" fmla="*/ 103 h 159"/>
              <a:gd name="T104" fmla="*/ 2 w 134"/>
              <a:gd name="T105" fmla="*/ 117 h 159"/>
              <a:gd name="T106" fmla="*/ 10 w 134"/>
              <a:gd name="T107" fmla="*/ 127 h 159"/>
              <a:gd name="T108" fmla="*/ 17 w 134"/>
              <a:gd name="T109" fmla="*/ 142 h 159"/>
              <a:gd name="T110" fmla="*/ 22 w 134"/>
              <a:gd name="T111" fmla="*/ 159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59"/>
              <a:gd name="T170" fmla="*/ 134 w 134"/>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59">
                <a:moveTo>
                  <a:pt x="15" y="110"/>
                </a:moveTo>
                <a:lnTo>
                  <a:pt x="21" y="116"/>
                </a:lnTo>
                <a:lnTo>
                  <a:pt x="30" y="121"/>
                </a:lnTo>
                <a:lnTo>
                  <a:pt x="38" y="124"/>
                </a:lnTo>
                <a:lnTo>
                  <a:pt x="44" y="124"/>
                </a:lnTo>
                <a:cubicBezTo>
                  <a:pt x="47" y="126"/>
                  <a:pt x="50" y="127"/>
                  <a:pt x="53" y="129"/>
                </a:cubicBezTo>
                <a:cubicBezTo>
                  <a:pt x="57" y="132"/>
                  <a:pt x="61" y="135"/>
                  <a:pt x="63" y="139"/>
                </a:cubicBezTo>
                <a:cubicBezTo>
                  <a:pt x="64" y="142"/>
                  <a:pt x="61" y="145"/>
                  <a:pt x="62" y="149"/>
                </a:cubicBezTo>
                <a:cubicBezTo>
                  <a:pt x="62" y="151"/>
                  <a:pt x="64" y="153"/>
                  <a:pt x="65" y="155"/>
                </a:cubicBezTo>
                <a:cubicBezTo>
                  <a:pt x="67" y="156"/>
                  <a:pt x="68" y="156"/>
                  <a:pt x="69" y="157"/>
                </a:cubicBezTo>
                <a:cubicBezTo>
                  <a:pt x="71" y="157"/>
                  <a:pt x="74" y="157"/>
                  <a:pt x="76" y="157"/>
                </a:cubicBezTo>
                <a:cubicBezTo>
                  <a:pt x="78" y="156"/>
                  <a:pt x="79" y="152"/>
                  <a:pt x="81" y="152"/>
                </a:cubicBezTo>
                <a:cubicBezTo>
                  <a:pt x="84" y="153"/>
                  <a:pt x="84" y="158"/>
                  <a:pt x="87" y="159"/>
                </a:cubicBezTo>
                <a:cubicBezTo>
                  <a:pt x="90" y="159"/>
                  <a:pt x="92" y="156"/>
                  <a:pt x="94" y="156"/>
                </a:cubicBezTo>
                <a:cubicBezTo>
                  <a:pt x="97" y="156"/>
                  <a:pt x="98" y="159"/>
                  <a:pt x="101" y="158"/>
                </a:cubicBezTo>
                <a:cubicBezTo>
                  <a:pt x="103" y="157"/>
                  <a:pt x="103" y="154"/>
                  <a:pt x="106" y="153"/>
                </a:cubicBezTo>
                <a:cubicBezTo>
                  <a:pt x="107" y="152"/>
                  <a:pt x="109" y="152"/>
                  <a:pt x="110" y="153"/>
                </a:cubicBezTo>
                <a:cubicBezTo>
                  <a:pt x="112" y="153"/>
                  <a:pt x="112" y="155"/>
                  <a:pt x="113" y="155"/>
                </a:cubicBezTo>
                <a:cubicBezTo>
                  <a:pt x="115" y="154"/>
                  <a:pt x="117" y="153"/>
                  <a:pt x="118" y="152"/>
                </a:cubicBezTo>
                <a:cubicBezTo>
                  <a:pt x="120" y="151"/>
                  <a:pt x="123" y="151"/>
                  <a:pt x="124" y="150"/>
                </a:cubicBezTo>
                <a:cubicBezTo>
                  <a:pt x="128" y="148"/>
                  <a:pt x="131" y="144"/>
                  <a:pt x="134" y="141"/>
                </a:cubicBezTo>
                <a:cubicBezTo>
                  <a:pt x="134" y="139"/>
                  <a:pt x="133" y="138"/>
                  <a:pt x="132" y="136"/>
                </a:cubicBezTo>
                <a:cubicBezTo>
                  <a:pt x="131" y="134"/>
                  <a:pt x="129" y="132"/>
                  <a:pt x="129" y="129"/>
                </a:cubicBezTo>
                <a:cubicBezTo>
                  <a:pt x="128" y="127"/>
                  <a:pt x="128" y="124"/>
                  <a:pt x="127" y="122"/>
                </a:cubicBezTo>
                <a:cubicBezTo>
                  <a:pt x="126" y="118"/>
                  <a:pt x="123" y="114"/>
                  <a:pt x="122" y="110"/>
                </a:cubicBezTo>
                <a:cubicBezTo>
                  <a:pt x="122" y="108"/>
                  <a:pt x="123" y="105"/>
                  <a:pt x="123" y="103"/>
                </a:cubicBezTo>
                <a:cubicBezTo>
                  <a:pt x="124" y="100"/>
                  <a:pt x="123" y="97"/>
                  <a:pt x="123" y="95"/>
                </a:cubicBezTo>
                <a:cubicBezTo>
                  <a:pt x="124" y="93"/>
                  <a:pt x="125" y="92"/>
                  <a:pt x="125" y="90"/>
                </a:cubicBezTo>
                <a:cubicBezTo>
                  <a:pt x="124" y="86"/>
                  <a:pt x="123" y="83"/>
                  <a:pt x="121" y="80"/>
                </a:cubicBezTo>
                <a:cubicBezTo>
                  <a:pt x="120" y="78"/>
                  <a:pt x="117" y="78"/>
                  <a:pt x="116" y="76"/>
                </a:cubicBezTo>
                <a:cubicBezTo>
                  <a:pt x="115" y="74"/>
                  <a:pt x="116" y="72"/>
                  <a:pt x="116" y="70"/>
                </a:cubicBezTo>
                <a:cubicBezTo>
                  <a:pt x="117" y="67"/>
                  <a:pt x="118" y="65"/>
                  <a:pt x="119" y="63"/>
                </a:cubicBezTo>
                <a:cubicBezTo>
                  <a:pt x="120" y="61"/>
                  <a:pt x="122" y="59"/>
                  <a:pt x="123" y="58"/>
                </a:cubicBezTo>
                <a:lnTo>
                  <a:pt x="102" y="39"/>
                </a:lnTo>
                <a:lnTo>
                  <a:pt x="101" y="33"/>
                </a:lnTo>
                <a:lnTo>
                  <a:pt x="51" y="0"/>
                </a:lnTo>
                <a:cubicBezTo>
                  <a:pt x="49" y="1"/>
                  <a:pt x="48" y="2"/>
                  <a:pt x="46" y="3"/>
                </a:cubicBezTo>
                <a:cubicBezTo>
                  <a:pt x="42" y="4"/>
                  <a:pt x="38" y="4"/>
                  <a:pt x="34" y="3"/>
                </a:cubicBezTo>
                <a:cubicBezTo>
                  <a:pt x="29" y="3"/>
                  <a:pt x="24" y="2"/>
                  <a:pt x="19" y="2"/>
                </a:cubicBezTo>
                <a:cubicBezTo>
                  <a:pt x="16" y="2"/>
                  <a:pt x="14" y="4"/>
                  <a:pt x="11" y="4"/>
                </a:cubicBezTo>
                <a:cubicBezTo>
                  <a:pt x="13" y="6"/>
                  <a:pt x="15" y="7"/>
                  <a:pt x="16" y="10"/>
                </a:cubicBezTo>
                <a:cubicBezTo>
                  <a:pt x="17" y="12"/>
                  <a:pt x="16" y="14"/>
                  <a:pt x="16" y="17"/>
                </a:cubicBezTo>
                <a:cubicBezTo>
                  <a:pt x="16" y="18"/>
                  <a:pt x="18" y="20"/>
                  <a:pt x="18" y="22"/>
                </a:cubicBezTo>
                <a:cubicBezTo>
                  <a:pt x="17" y="24"/>
                  <a:pt x="14" y="25"/>
                  <a:pt x="13" y="27"/>
                </a:cubicBezTo>
                <a:lnTo>
                  <a:pt x="13" y="30"/>
                </a:lnTo>
                <a:lnTo>
                  <a:pt x="17" y="33"/>
                </a:lnTo>
                <a:lnTo>
                  <a:pt x="17" y="37"/>
                </a:lnTo>
                <a:lnTo>
                  <a:pt x="12" y="42"/>
                </a:lnTo>
                <a:lnTo>
                  <a:pt x="9" y="47"/>
                </a:lnTo>
                <a:lnTo>
                  <a:pt x="0" y="57"/>
                </a:lnTo>
                <a:cubicBezTo>
                  <a:pt x="0" y="60"/>
                  <a:pt x="1" y="63"/>
                  <a:pt x="1" y="65"/>
                </a:cubicBezTo>
                <a:cubicBezTo>
                  <a:pt x="1" y="68"/>
                  <a:pt x="1" y="70"/>
                  <a:pt x="1" y="72"/>
                </a:cubicBezTo>
                <a:cubicBezTo>
                  <a:pt x="1" y="75"/>
                  <a:pt x="1" y="78"/>
                  <a:pt x="2" y="81"/>
                </a:cubicBezTo>
                <a:cubicBezTo>
                  <a:pt x="3" y="84"/>
                  <a:pt x="5" y="86"/>
                  <a:pt x="7" y="88"/>
                </a:cubicBezTo>
                <a:cubicBezTo>
                  <a:pt x="9" y="92"/>
                  <a:pt x="11" y="95"/>
                  <a:pt x="12" y="98"/>
                </a:cubicBezTo>
                <a:cubicBezTo>
                  <a:pt x="14" y="102"/>
                  <a:pt x="14" y="106"/>
                  <a:pt x="15" y="11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6" name="Freeform 2521"/>
          <p:cNvSpPr>
            <a:spLocks noChangeAspect="1"/>
          </p:cNvSpPr>
          <p:nvPr/>
        </p:nvSpPr>
        <p:spPr bwMode="auto">
          <a:xfrm>
            <a:off x="4803938" y="4420225"/>
            <a:ext cx="110414" cy="156100"/>
          </a:xfrm>
          <a:custGeom>
            <a:avLst/>
            <a:gdLst>
              <a:gd name="T0" fmla="*/ 10 w 24"/>
              <a:gd name="T1" fmla="*/ 49 h 34"/>
              <a:gd name="T2" fmla="*/ 7 w 24"/>
              <a:gd name="T3" fmla="*/ 37 h 34"/>
              <a:gd name="T4" fmla="*/ 5 w 24"/>
              <a:gd name="T5" fmla="*/ 19 h 34"/>
              <a:gd name="T6" fmla="*/ 6 w 24"/>
              <a:gd name="T7" fmla="*/ 13 h 34"/>
              <a:gd name="T8" fmla="*/ 0 w 24"/>
              <a:gd name="T9" fmla="*/ 7 h 34"/>
              <a:gd name="T10" fmla="*/ 6 w 24"/>
              <a:gd name="T11" fmla="*/ 6 h 34"/>
              <a:gd name="T12" fmla="*/ 8 w 24"/>
              <a:gd name="T13" fmla="*/ 8 h 34"/>
              <a:gd name="T14" fmla="*/ 15 w 24"/>
              <a:gd name="T15" fmla="*/ 8 h 34"/>
              <a:gd name="T16" fmla="*/ 18 w 24"/>
              <a:gd name="T17" fmla="*/ 1 h 34"/>
              <a:gd name="T18" fmla="*/ 25 w 24"/>
              <a:gd name="T19" fmla="*/ 2 h 34"/>
              <a:gd name="T20" fmla="*/ 29 w 24"/>
              <a:gd name="T21" fmla="*/ 6 h 34"/>
              <a:gd name="T22" fmla="*/ 29 w 24"/>
              <a:gd name="T23" fmla="*/ 10 h 34"/>
              <a:gd name="T24" fmla="*/ 35 w 24"/>
              <a:gd name="T25" fmla="*/ 14 h 34"/>
              <a:gd name="T26" fmla="*/ 35 w 24"/>
              <a:gd name="T27" fmla="*/ 21 h 34"/>
              <a:gd name="T28" fmla="*/ 28 w 24"/>
              <a:gd name="T29" fmla="*/ 28 h 34"/>
              <a:gd name="T30" fmla="*/ 23 w 24"/>
              <a:gd name="T31" fmla="*/ 35 h 34"/>
              <a:gd name="T32" fmla="*/ 10 w 24"/>
              <a:gd name="T33" fmla="*/ 49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7" name="Freeform 2522"/>
          <p:cNvSpPr>
            <a:spLocks noChangeAspect="1"/>
          </p:cNvSpPr>
          <p:nvPr/>
        </p:nvSpPr>
        <p:spPr bwMode="auto">
          <a:xfrm>
            <a:off x="4800132" y="4336466"/>
            <a:ext cx="118029" cy="114219"/>
          </a:xfrm>
          <a:custGeom>
            <a:avLst/>
            <a:gdLst>
              <a:gd name="T0" fmla="*/ 1 w 26"/>
              <a:gd name="T1" fmla="*/ 35 h 25"/>
              <a:gd name="T2" fmla="*/ 0 w 26"/>
              <a:gd name="T3" fmla="*/ 29 h 25"/>
              <a:gd name="T4" fmla="*/ 6 w 26"/>
              <a:gd name="T5" fmla="*/ 12 h 25"/>
              <a:gd name="T6" fmla="*/ 12 w 26"/>
              <a:gd name="T7" fmla="*/ 5 h 25"/>
              <a:gd name="T8" fmla="*/ 20 w 26"/>
              <a:gd name="T9" fmla="*/ 6 h 25"/>
              <a:gd name="T10" fmla="*/ 27 w 26"/>
              <a:gd name="T11" fmla="*/ 0 h 25"/>
              <a:gd name="T12" fmla="*/ 35 w 26"/>
              <a:gd name="T13" fmla="*/ 8 h 25"/>
              <a:gd name="T14" fmla="*/ 35 w 26"/>
              <a:gd name="T15" fmla="*/ 19 h 25"/>
              <a:gd name="T16" fmla="*/ 37 w 26"/>
              <a:gd name="T17" fmla="*/ 26 h 25"/>
              <a:gd name="T18" fmla="*/ 30 w 26"/>
              <a:gd name="T19" fmla="*/ 34 h 25"/>
              <a:gd name="T20" fmla="*/ 25 w 26"/>
              <a:gd name="T21" fmla="*/ 30 h 25"/>
              <a:gd name="T22" fmla="*/ 19 w 26"/>
              <a:gd name="T23" fmla="*/ 29 h 25"/>
              <a:gd name="T24" fmla="*/ 16 w 26"/>
              <a:gd name="T25" fmla="*/ 36 h 25"/>
              <a:gd name="T26" fmla="*/ 10 w 26"/>
              <a:gd name="T27" fmla="*/ 36 h 25"/>
              <a:gd name="T28" fmla="*/ 7 w 26"/>
              <a:gd name="T29" fmla="*/ 34 h 25"/>
              <a:gd name="T30" fmla="*/ 1 w 26"/>
              <a:gd name="T31" fmla="*/ 35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5"/>
              <a:gd name="T50" fmla="*/ 26 w 2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5">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8" name="Freeform 2523"/>
          <p:cNvSpPr>
            <a:spLocks noChangeAspect="1"/>
          </p:cNvSpPr>
          <p:nvPr/>
        </p:nvSpPr>
        <p:spPr bwMode="auto">
          <a:xfrm>
            <a:off x="3821637" y="4557289"/>
            <a:ext cx="64725" cy="98990"/>
          </a:xfrm>
          <a:custGeom>
            <a:avLst/>
            <a:gdLst>
              <a:gd name="T0" fmla="*/ 5 w 14"/>
              <a:gd name="T1" fmla="*/ 31 h 21"/>
              <a:gd name="T2" fmla="*/ 5 w 14"/>
              <a:gd name="T3" fmla="*/ 21 h 21"/>
              <a:gd name="T4" fmla="*/ 0 w 14"/>
              <a:gd name="T5" fmla="*/ 12 h 21"/>
              <a:gd name="T6" fmla="*/ 15 w 14"/>
              <a:gd name="T7" fmla="*/ 1 h 21"/>
              <a:gd name="T8" fmla="*/ 21 w 14"/>
              <a:gd name="T9" fmla="*/ 6 h 21"/>
              <a:gd name="T10" fmla="*/ 9 w 14"/>
              <a:gd name="T11" fmla="*/ 14 h 21"/>
              <a:gd name="T12" fmla="*/ 11 w 14"/>
              <a:gd name="T13" fmla="*/ 30 h 21"/>
              <a:gd name="T14" fmla="*/ 5 w 14"/>
              <a:gd name="T15" fmla="*/ 31 h 2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1"/>
              <a:gd name="T26" fmla="*/ 14 w 1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1">
                <a:moveTo>
                  <a:pt x="3" y="20"/>
                </a:moveTo>
                <a:cubicBezTo>
                  <a:pt x="3" y="18"/>
                  <a:pt x="3" y="16"/>
                  <a:pt x="3" y="14"/>
                </a:cubicBezTo>
                <a:cubicBezTo>
                  <a:pt x="2" y="12"/>
                  <a:pt x="1" y="10"/>
                  <a:pt x="0" y="8"/>
                </a:cubicBezTo>
                <a:cubicBezTo>
                  <a:pt x="3" y="6"/>
                  <a:pt x="6" y="2"/>
                  <a:pt x="10" y="1"/>
                </a:cubicBezTo>
                <a:cubicBezTo>
                  <a:pt x="11" y="0"/>
                  <a:pt x="13" y="3"/>
                  <a:pt x="14" y="4"/>
                </a:cubicBezTo>
                <a:cubicBezTo>
                  <a:pt x="11" y="5"/>
                  <a:pt x="8" y="7"/>
                  <a:pt x="6" y="9"/>
                </a:cubicBezTo>
                <a:cubicBezTo>
                  <a:pt x="5" y="12"/>
                  <a:pt x="8" y="16"/>
                  <a:pt x="7" y="19"/>
                </a:cubicBezTo>
                <a:cubicBezTo>
                  <a:pt x="6" y="21"/>
                  <a:pt x="4" y="20"/>
                  <a:pt x="3" y="2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9" name="Freeform 2524"/>
          <p:cNvSpPr>
            <a:spLocks noChangeAspect="1"/>
          </p:cNvSpPr>
          <p:nvPr/>
        </p:nvSpPr>
        <p:spPr bwMode="auto">
          <a:xfrm>
            <a:off x="3836865" y="3917660"/>
            <a:ext cx="1100330" cy="1260220"/>
          </a:xfrm>
          <a:custGeom>
            <a:avLst/>
            <a:gdLst>
              <a:gd name="T0" fmla="*/ 26 w 241"/>
              <a:gd name="T1" fmla="*/ 206 h 275"/>
              <a:gd name="T2" fmla="*/ 48 w 241"/>
              <a:gd name="T3" fmla="*/ 211 h 275"/>
              <a:gd name="T4" fmla="*/ 73 w 241"/>
              <a:gd name="T5" fmla="*/ 176 h 275"/>
              <a:gd name="T6" fmla="*/ 85 w 241"/>
              <a:gd name="T7" fmla="*/ 137 h 275"/>
              <a:gd name="T8" fmla="*/ 103 w 241"/>
              <a:gd name="T9" fmla="*/ 123 h 275"/>
              <a:gd name="T10" fmla="*/ 106 w 241"/>
              <a:gd name="T11" fmla="*/ 78 h 275"/>
              <a:gd name="T12" fmla="*/ 116 w 241"/>
              <a:gd name="T13" fmla="*/ 35 h 275"/>
              <a:gd name="T14" fmla="*/ 128 w 241"/>
              <a:gd name="T15" fmla="*/ 5 h 275"/>
              <a:gd name="T16" fmla="*/ 164 w 241"/>
              <a:gd name="T17" fmla="*/ 19 h 275"/>
              <a:gd name="T18" fmla="*/ 194 w 241"/>
              <a:gd name="T19" fmla="*/ 8 h 275"/>
              <a:gd name="T20" fmla="*/ 223 w 241"/>
              <a:gd name="T21" fmla="*/ 2 h 275"/>
              <a:gd name="T22" fmla="*/ 240 w 241"/>
              <a:gd name="T23" fmla="*/ 0 h 275"/>
              <a:gd name="T24" fmla="*/ 259 w 241"/>
              <a:gd name="T25" fmla="*/ 8 h 275"/>
              <a:gd name="T26" fmla="*/ 283 w 241"/>
              <a:gd name="T27" fmla="*/ 13 h 275"/>
              <a:gd name="T28" fmla="*/ 308 w 241"/>
              <a:gd name="T29" fmla="*/ 14 h 275"/>
              <a:gd name="T30" fmla="*/ 331 w 241"/>
              <a:gd name="T31" fmla="*/ 34 h 275"/>
              <a:gd name="T32" fmla="*/ 335 w 241"/>
              <a:gd name="T33" fmla="*/ 48 h 275"/>
              <a:gd name="T34" fmla="*/ 347 w 241"/>
              <a:gd name="T35" fmla="*/ 65 h 275"/>
              <a:gd name="T36" fmla="*/ 331 w 241"/>
              <a:gd name="T37" fmla="*/ 84 h 275"/>
              <a:gd name="T38" fmla="*/ 318 w 241"/>
              <a:gd name="T39" fmla="*/ 112 h 275"/>
              <a:gd name="T40" fmla="*/ 309 w 241"/>
              <a:gd name="T41" fmla="*/ 143 h 275"/>
              <a:gd name="T42" fmla="*/ 311 w 241"/>
              <a:gd name="T43" fmla="*/ 172 h 275"/>
              <a:gd name="T44" fmla="*/ 315 w 241"/>
              <a:gd name="T45" fmla="*/ 208 h 275"/>
              <a:gd name="T46" fmla="*/ 318 w 241"/>
              <a:gd name="T47" fmla="*/ 243 h 275"/>
              <a:gd name="T48" fmla="*/ 337 w 241"/>
              <a:gd name="T49" fmla="*/ 285 h 275"/>
              <a:gd name="T50" fmla="*/ 301 w 241"/>
              <a:gd name="T51" fmla="*/ 318 h 275"/>
              <a:gd name="T52" fmla="*/ 296 w 241"/>
              <a:gd name="T53" fmla="*/ 361 h 275"/>
              <a:gd name="T54" fmla="*/ 319 w 241"/>
              <a:gd name="T55" fmla="*/ 370 h 275"/>
              <a:gd name="T56" fmla="*/ 294 w 241"/>
              <a:gd name="T57" fmla="*/ 379 h 275"/>
              <a:gd name="T58" fmla="*/ 267 w 241"/>
              <a:gd name="T59" fmla="*/ 354 h 275"/>
              <a:gd name="T60" fmla="*/ 236 w 241"/>
              <a:gd name="T61" fmla="*/ 351 h 275"/>
              <a:gd name="T62" fmla="*/ 211 w 241"/>
              <a:gd name="T63" fmla="*/ 344 h 275"/>
              <a:gd name="T64" fmla="*/ 181 w 241"/>
              <a:gd name="T65" fmla="*/ 349 h 275"/>
              <a:gd name="T66" fmla="*/ 182 w 241"/>
              <a:gd name="T67" fmla="*/ 320 h 275"/>
              <a:gd name="T68" fmla="*/ 173 w 241"/>
              <a:gd name="T69" fmla="*/ 276 h 275"/>
              <a:gd name="T70" fmla="*/ 153 w 241"/>
              <a:gd name="T71" fmla="*/ 262 h 275"/>
              <a:gd name="T72" fmla="*/ 136 w 241"/>
              <a:gd name="T73" fmla="*/ 261 h 275"/>
              <a:gd name="T74" fmla="*/ 131 w 241"/>
              <a:gd name="T75" fmla="*/ 279 h 275"/>
              <a:gd name="T76" fmla="*/ 95 w 241"/>
              <a:gd name="T77" fmla="*/ 279 h 275"/>
              <a:gd name="T78" fmla="*/ 82 w 241"/>
              <a:gd name="T79" fmla="*/ 241 h 275"/>
              <a:gd name="T80" fmla="*/ 12 w 241"/>
              <a:gd name="T81" fmla="*/ 234 h 275"/>
              <a:gd name="T82" fmla="*/ 6 w 241"/>
              <a:gd name="T83" fmla="*/ 230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75"/>
              <a:gd name="T128" fmla="*/ 241 w 241"/>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75">
                <a:moveTo>
                  <a:pt x="11" y="144"/>
                </a:moveTo>
                <a:cubicBezTo>
                  <a:pt x="12" y="144"/>
                  <a:pt x="14" y="147"/>
                  <a:pt x="16" y="147"/>
                </a:cubicBezTo>
                <a:cubicBezTo>
                  <a:pt x="17" y="146"/>
                  <a:pt x="17" y="143"/>
                  <a:pt x="18" y="142"/>
                </a:cubicBezTo>
                <a:cubicBezTo>
                  <a:pt x="21" y="140"/>
                  <a:pt x="24" y="138"/>
                  <a:pt x="27" y="138"/>
                </a:cubicBezTo>
                <a:cubicBezTo>
                  <a:pt x="29" y="138"/>
                  <a:pt x="26" y="142"/>
                  <a:pt x="27" y="144"/>
                </a:cubicBezTo>
                <a:cubicBezTo>
                  <a:pt x="28" y="145"/>
                  <a:pt x="31" y="146"/>
                  <a:pt x="33" y="145"/>
                </a:cubicBezTo>
                <a:cubicBezTo>
                  <a:pt x="36" y="144"/>
                  <a:pt x="36" y="140"/>
                  <a:pt x="38" y="138"/>
                </a:cubicBezTo>
                <a:cubicBezTo>
                  <a:pt x="40" y="136"/>
                  <a:pt x="45" y="137"/>
                  <a:pt x="47" y="134"/>
                </a:cubicBezTo>
                <a:cubicBezTo>
                  <a:pt x="49" y="130"/>
                  <a:pt x="50" y="126"/>
                  <a:pt x="51" y="121"/>
                </a:cubicBezTo>
                <a:cubicBezTo>
                  <a:pt x="52" y="117"/>
                  <a:pt x="49" y="113"/>
                  <a:pt x="50" y="110"/>
                </a:cubicBezTo>
                <a:cubicBezTo>
                  <a:pt x="51" y="106"/>
                  <a:pt x="55" y="104"/>
                  <a:pt x="57" y="101"/>
                </a:cubicBezTo>
                <a:cubicBezTo>
                  <a:pt x="58" y="99"/>
                  <a:pt x="57" y="96"/>
                  <a:pt x="59" y="95"/>
                </a:cubicBezTo>
                <a:cubicBezTo>
                  <a:pt x="61" y="93"/>
                  <a:pt x="64" y="94"/>
                  <a:pt x="66" y="93"/>
                </a:cubicBezTo>
                <a:cubicBezTo>
                  <a:pt x="67" y="92"/>
                  <a:pt x="65" y="89"/>
                  <a:pt x="66" y="88"/>
                </a:cubicBezTo>
                <a:cubicBezTo>
                  <a:pt x="67" y="87"/>
                  <a:pt x="71" y="87"/>
                  <a:pt x="72" y="85"/>
                </a:cubicBezTo>
                <a:cubicBezTo>
                  <a:pt x="73" y="82"/>
                  <a:pt x="71" y="78"/>
                  <a:pt x="72" y="75"/>
                </a:cubicBezTo>
                <a:cubicBezTo>
                  <a:pt x="72" y="71"/>
                  <a:pt x="72" y="67"/>
                  <a:pt x="72" y="63"/>
                </a:cubicBezTo>
                <a:cubicBezTo>
                  <a:pt x="72" y="60"/>
                  <a:pt x="73" y="57"/>
                  <a:pt x="73" y="54"/>
                </a:cubicBezTo>
                <a:cubicBezTo>
                  <a:pt x="74" y="49"/>
                  <a:pt x="75" y="45"/>
                  <a:pt x="77" y="41"/>
                </a:cubicBezTo>
                <a:cubicBezTo>
                  <a:pt x="78" y="37"/>
                  <a:pt x="81" y="34"/>
                  <a:pt x="81" y="30"/>
                </a:cubicBezTo>
                <a:cubicBezTo>
                  <a:pt x="82" y="28"/>
                  <a:pt x="81" y="26"/>
                  <a:pt x="81" y="24"/>
                </a:cubicBezTo>
                <a:cubicBezTo>
                  <a:pt x="81" y="21"/>
                  <a:pt x="80" y="18"/>
                  <a:pt x="81" y="14"/>
                </a:cubicBezTo>
                <a:cubicBezTo>
                  <a:pt x="81" y="12"/>
                  <a:pt x="83" y="9"/>
                  <a:pt x="84" y="7"/>
                </a:cubicBezTo>
                <a:cubicBezTo>
                  <a:pt x="85" y="5"/>
                  <a:pt x="87" y="4"/>
                  <a:pt x="89" y="3"/>
                </a:cubicBezTo>
                <a:cubicBezTo>
                  <a:pt x="90" y="3"/>
                  <a:pt x="93" y="2"/>
                  <a:pt x="94" y="3"/>
                </a:cubicBezTo>
                <a:cubicBezTo>
                  <a:pt x="98" y="5"/>
                  <a:pt x="101" y="9"/>
                  <a:pt x="105" y="11"/>
                </a:cubicBezTo>
                <a:cubicBezTo>
                  <a:pt x="108" y="13"/>
                  <a:pt x="111" y="12"/>
                  <a:pt x="114" y="13"/>
                </a:cubicBezTo>
                <a:cubicBezTo>
                  <a:pt x="119" y="14"/>
                  <a:pt x="123" y="17"/>
                  <a:pt x="127" y="16"/>
                </a:cubicBezTo>
                <a:cubicBezTo>
                  <a:pt x="130" y="16"/>
                  <a:pt x="130" y="11"/>
                  <a:pt x="131" y="9"/>
                </a:cubicBezTo>
                <a:cubicBezTo>
                  <a:pt x="132" y="8"/>
                  <a:pt x="134" y="6"/>
                  <a:pt x="135" y="6"/>
                </a:cubicBezTo>
                <a:cubicBezTo>
                  <a:pt x="138" y="6"/>
                  <a:pt x="140" y="9"/>
                  <a:pt x="142" y="9"/>
                </a:cubicBezTo>
                <a:cubicBezTo>
                  <a:pt x="145" y="9"/>
                  <a:pt x="149" y="7"/>
                  <a:pt x="152" y="6"/>
                </a:cubicBezTo>
                <a:cubicBezTo>
                  <a:pt x="153" y="5"/>
                  <a:pt x="154" y="2"/>
                  <a:pt x="155" y="2"/>
                </a:cubicBezTo>
                <a:cubicBezTo>
                  <a:pt x="157" y="2"/>
                  <a:pt x="157" y="5"/>
                  <a:pt x="158" y="5"/>
                </a:cubicBezTo>
                <a:cubicBezTo>
                  <a:pt x="160" y="6"/>
                  <a:pt x="162" y="6"/>
                  <a:pt x="164" y="5"/>
                </a:cubicBezTo>
                <a:cubicBezTo>
                  <a:pt x="166" y="4"/>
                  <a:pt x="165" y="0"/>
                  <a:pt x="167" y="0"/>
                </a:cubicBezTo>
                <a:cubicBezTo>
                  <a:pt x="170" y="0"/>
                  <a:pt x="171" y="4"/>
                  <a:pt x="173" y="4"/>
                </a:cubicBezTo>
                <a:cubicBezTo>
                  <a:pt x="175" y="4"/>
                  <a:pt x="176" y="2"/>
                  <a:pt x="177" y="2"/>
                </a:cubicBezTo>
                <a:cubicBezTo>
                  <a:pt x="179" y="2"/>
                  <a:pt x="178" y="6"/>
                  <a:pt x="180" y="6"/>
                </a:cubicBezTo>
                <a:cubicBezTo>
                  <a:pt x="183" y="5"/>
                  <a:pt x="184" y="2"/>
                  <a:pt x="187" y="2"/>
                </a:cubicBezTo>
                <a:cubicBezTo>
                  <a:pt x="188" y="2"/>
                  <a:pt x="190" y="4"/>
                  <a:pt x="191" y="5"/>
                </a:cubicBezTo>
                <a:cubicBezTo>
                  <a:pt x="193" y="6"/>
                  <a:pt x="195" y="8"/>
                  <a:pt x="197" y="9"/>
                </a:cubicBezTo>
                <a:cubicBezTo>
                  <a:pt x="199" y="10"/>
                  <a:pt x="202" y="12"/>
                  <a:pt x="204" y="12"/>
                </a:cubicBezTo>
                <a:cubicBezTo>
                  <a:pt x="206" y="12"/>
                  <a:pt x="207" y="10"/>
                  <a:pt x="208" y="10"/>
                </a:cubicBezTo>
                <a:cubicBezTo>
                  <a:pt x="210" y="9"/>
                  <a:pt x="212" y="10"/>
                  <a:pt x="214" y="10"/>
                </a:cubicBezTo>
                <a:cubicBezTo>
                  <a:pt x="216" y="9"/>
                  <a:pt x="216" y="7"/>
                  <a:pt x="218" y="7"/>
                </a:cubicBezTo>
                <a:cubicBezTo>
                  <a:pt x="221" y="9"/>
                  <a:pt x="224" y="13"/>
                  <a:pt x="226" y="17"/>
                </a:cubicBezTo>
                <a:cubicBezTo>
                  <a:pt x="228" y="18"/>
                  <a:pt x="228" y="21"/>
                  <a:pt x="230" y="23"/>
                </a:cubicBezTo>
                <a:cubicBezTo>
                  <a:pt x="231" y="24"/>
                  <a:pt x="232" y="25"/>
                  <a:pt x="233" y="26"/>
                </a:cubicBezTo>
                <a:cubicBezTo>
                  <a:pt x="234" y="27"/>
                  <a:pt x="236" y="29"/>
                  <a:pt x="235" y="30"/>
                </a:cubicBezTo>
                <a:cubicBezTo>
                  <a:pt x="235" y="31"/>
                  <a:pt x="233" y="32"/>
                  <a:pt x="233" y="33"/>
                </a:cubicBezTo>
                <a:cubicBezTo>
                  <a:pt x="233" y="35"/>
                  <a:pt x="236" y="35"/>
                  <a:pt x="237" y="36"/>
                </a:cubicBezTo>
                <a:cubicBezTo>
                  <a:pt x="237" y="39"/>
                  <a:pt x="234" y="41"/>
                  <a:pt x="235" y="43"/>
                </a:cubicBezTo>
                <a:cubicBezTo>
                  <a:pt x="236" y="44"/>
                  <a:pt x="240" y="43"/>
                  <a:pt x="241" y="45"/>
                </a:cubicBezTo>
                <a:cubicBezTo>
                  <a:pt x="241" y="47"/>
                  <a:pt x="237" y="47"/>
                  <a:pt x="236" y="49"/>
                </a:cubicBezTo>
                <a:cubicBezTo>
                  <a:pt x="234" y="50"/>
                  <a:pt x="232" y="51"/>
                  <a:pt x="231" y="53"/>
                </a:cubicBezTo>
                <a:cubicBezTo>
                  <a:pt x="230" y="54"/>
                  <a:pt x="231" y="56"/>
                  <a:pt x="230" y="58"/>
                </a:cubicBezTo>
                <a:cubicBezTo>
                  <a:pt x="229" y="59"/>
                  <a:pt x="227" y="59"/>
                  <a:pt x="227" y="61"/>
                </a:cubicBezTo>
                <a:cubicBezTo>
                  <a:pt x="225" y="63"/>
                  <a:pt x="225" y="65"/>
                  <a:pt x="224" y="68"/>
                </a:cubicBezTo>
                <a:cubicBezTo>
                  <a:pt x="223" y="71"/>
                  <a:pt x="222" y="74"/>
                  <a:pt x="221" y="77"/>
                </a:cubicBezTo>
                <a:cubicBezTo>
                  <a:pt x="220" y="79"/>
                  <a:pt x="220" y="81"/>
                  <a:pt x="220" y="83"/>
                </a:cubicBezTo>
                <a:cubicBezTo>
                  <a:pt x="220" y="87"/>
                  <a:pt x="219" y="90"/>
                  <a:pt x="219" y="94"/>
                </a:cubicBezTo>
                <a:cubicBezTo>
                  <a:pt x="218" y="96"/>
                  <a:pt x="216" y="97"/>
                  <a:pt x="215" y="99"/>
                </a:cubicBezTo>
                <a:cubicBezTo>
                  <a:pt x="214" y="103"/>
                  <a:pt x="212" y="107"/>
                  <a:pt x="211" y="111"/>
                </a:cubicBezTo>
                <a:cubicBezTo>
                  <a:pt x="211" y="112"/>
                  <a:pt x="212" y="113"/>
                  <a:pt x="212" y="115"/>
                </a:cubicBezTo>
                <a:cubicBezTo>
                  <a:pt x="214" y="116"/>
                  <a:pt x="215" y="118"/>
                  <a:pt x="216" y="119"/>
                </a:cubicBezTo>
                <a:cubicBezTo>
                  <a:pt x="216" y="121"/>
                  <a:pt x="215" y="122"/>
                  <a:pt x="215" y="123"/>
                </a:cubicBezTo>
                <a:cubicBezTo>
                  <a:pt x="215" y="127"/>
                  <a:pt x="216" y="132"/>
                  <a:pt x="217" y="136"/>
                </a:cubicBezTo>
                <a:cubicBezTo>
                  <a:pt x="217" y="139"/>
                  <a:pt x="218" y="141"/>
                  <a:pt x="219" y="144"/>
                </a:cubicBezTo>
                <a:cubicBezTo>
                  <a:pt x="219" y="147"/>
                  <a:pt x="220" y="150"/>
                  <a:pt x="220" y="152"/>
                </a:cubicBezTo>
                <a:cubicBezTo>
                  <a:pt x="220" y="155"/>
                  <a:pt x="220" y="157"/>
                  <a:pt x="220" y="159"/>
                </a:cubicBezTo>
                <a:cubicBezTo>
                  <a:pt x="220" y="162"/>
                  <a:pt x="220" y="165"/>
                  <a:pt x="221" y="168"/>
                </a:cubicBezTo>
                <a:cubicBezTo>
                  <a:pt x="222" y="171"/>
                  <a:pt x="224" y="173"/>
                  <a:pt x="226" y="175"/>
                </a:cubicBezTo>
                <a:cubicBezTo>
                  <a:pt x="228" y="179"/>
                  <a:pt x="230" y="182"/>
                  <a:pt x="231" y="185"/>
                </a:cubicBezTo>
                <a:cubicBezTo>
                  <a:pt x="233" y="189"/>
                  <a:pt x="233" y="193"/>
                  <a:pt x="234" y="197"/>
                </a:cubicBezTo>
                <a:cubicBezTo>
                  <a:pt x="226" y="198"/>
                  <a:pt x="218" y="195"/>
                  <a:pt x="211" y="198"/>
                </a:cubicBezTo>
                <a:cubicBezTo>
                  <a:pt x="207" y="201"/>
                  <a:pt x="208" y="208"/>
                  <a:pt x="207" y="212"/>
                </a:cubicBezTo>
                <a:cubicBezTo>
                  <a:pt x="207" y="215"/>
                  <a:pt x="209" y="216"/>
                  <a:pt x="209" y="219"/>
                </a:cubicBezTo>
                <a:cubicBezTo>
                  <a:pt x="209" y="223"/>
                  <a:pt x="208" y="228"/>
                  <a:pt x="207" y="233"/>
                </a:cubicBezTo>
                <a:cubicBezTo>
                  <a:pt x="207" y="235"/>
                  <a:pt x="205" y="237"/>
                  <a:pt x="205" y="239"/>
                </a:cubicBezTo>
                <a:cubicBezTo>
                  <a:pt x="205" y="243"/>
                  <a:pt x="205" y="246"/>
                  <a:pt x="206" y="249"/>
                </a:cubicBezTo>
                <a:cubicBezTo>
                  <a:pt x="208" y="252"/>
                  <a:pt x="211" y="255"/>
                  <a:pt x="214" y="256"/>
                </a:cubicBezTo>
                <a:cubicBezTo>
                  <a:pt x="215" y="257"/>
                  <a:pt x="216" y="257"/>
                  <a:pt x="218" y="257"/>
                </a:cubicBezTo>
                <a:cubicBezTo>
                  <a:pt x="219" y="257"/>
                  <a:pt x="223" y="254"/>
                  <a:pt x="222" y="255"/>
                </a:cubicBezTo>
                <a:cubicBezTo>
                  <a:pt x="221" y="260"/>
                  <a:pt x="221" y="267"/>
                  <a:pt x="220" y="272"/>
                </a:cubicBezTo>
                <a:cubicBezTo>
                  <a:pt x="219" y="275"/>
                  <a:pt x="214" y="274"/>
                  <a:pt x="212" y="273"/>
                </a:cubicBezTo>
                <a:cubicBezTo>
                  <a:pt x="208" y="271"/>
                  <a:pt x="207" y="266"/>
                  <a:pt x="204" y="262"/>
                </a:cubicBezTo>
                <a:cubicBezTo>
                  <a:pt x="201" y="260"/>
                  <a:pt x="199" y="257"/>
                  <a:pt x="197" y="255"/>
                </a:cubicBezTo>
                <a:cubicBezTo>
                  <a:pt x="195" y="253"/>
                  <a:pt x="193" y="252"/>
                  <a:pt x="191" y="250"/>
                </a:cubicBezTo>
                <a:cubicBezTo>
                  <a:pt x="189" y="248"/>
                  <a:pt x="189" y="244"/>
                  <a:pt x="186" y="244"/>
                </a:cubicBezTo>
                <a:cubicBezTo>
                  <a:pt x="183" y="244"/>
                  <a:pt x="183" y="249"/>
                  <a:pt x="181" y="250"/>
                </a:cubicBezTo>
                <a:cubicBezTo>
                  <a:pt x="177" y="250"/>
                  <a:pt x="173" y="249"/>
                  <a:pt x="169" y="247"/>
                </a:cubicBezTo>
                <a:cubicBezTo>
                  <a:pt x="167" y="247"/>
                  <a:pt x="166" y="245"/>
                  <a:pt x="164" y="243"/>
                </a:cubicBezTo>
                <a:cubicBezTo>
                  <a:pt x="164" y="242"/>
                  <a:pt x="164" y="240"/>
                  <a:pt x="163" y="240"/>
                </a:cubicBezTo>
                <a:cubicBezTo>
                  <a:pt x="160" y="240"/>
                  <a:pt x="157" y="243"/>
                  <a:pt x="154" y="243"/>
                </a:cubicBezTo>
                <a:cubicBezTo>
                  <a:pt x="151" y="242"/>
                  <a:pt x="150" y="240"/>
                  <a:pt x="147" y="238"/>
                </a:cubicBezTo>
                <a:cubicBezTo>
                  <a:pt x="147" y="237"/>
                  <a:pt x="147" y="236"/>
                  <a:pt x="146" y="236"/>
                </a:cubicBezTo>
                <a:cubicBezTo>
                  <a:pt x="143" y="236"/>
                  <a:pt x="139" y="237"/>
                  <a:pt x="136" y="238"/>
                </a:cubicBezTo>
                <a:cubicBezTo>
                  <a:pt x="133" y="239"/>
                  <a:pt x="129" y="241"/>
                  <a:pt x="126" y="241"/>
                </a:cubicBezTo>
                <a:cubicBezTo>
                  <a:pt x="124" y="241"/>
                  <a:pt x="125" y="239"/>
                  <a:pt x="126" y="237"/>
                </a:cubicBezTo>
                <a:cubicBezTo>
                  <a:pt x="126" y="236"/>
                  <a:pt x="127" y="234"/>
                  <a:pt x="127" y="232"/>
                </a:cubicBezTo>
                <a:cubicBezTo>
                  <a:pt x="127" y="228"/>
                  <a:pt x="128" y="224"/>
                  <a:pt x="127" y="221"/>
                </a:cubicBezTo>
                <a:cubicBezTo>
                  <a:pt x="126" y="218"/>
                  <a:pt x="121" y="218"/>
                  <a:pt x="121" y="215"/>
                </a:cubicBezTo>
                <a:cubicBezTo>
                  <a:pt x="120" y="210"/>
                  <a:pt x="122" y="203"/>
                  <a:pt x="122" y="197"/>
                </a:cubicBezTo>
                <a:cubicBezTo>
                  <a:pt x="122" y="195"/>
                  <a:pt x="121" y="193"/>
                  <a:pt x="120" y="190"/>
                </a:cubicBezTo>
                <a:cubicBezTo>
                  <a:pt x="120" y="189"/>
                  <a:pt x="122" y="188"/>
                  <a:pt x="121" y="186"/>
                </a:cubicBezTo>
                <a:cubicBezTo>
                  <a:pt x="121" y="184"/>
                  <a:pt x="121" y="181"/>
                  <a:pt x="119" y="180"/>
                </a:cubicBezTo>
                <a:cubicBezTo>
                  <a:pt x="115" y="178"/>
                  <a:pt x="111" y="181"/>
                  <a:pt x="107" y="181"/>
                </a:cubicBezTo>
                <a:cubicBezTo>
                  <a:pt x="106" y="180"/>
                  <a:pt x="106" y="178"/>
                  <a:pt x="105" y="178"/>
                </a:cubicBezTo>
                <a:cubicBezTo>
                  <a:pt x="104" y="177"/>
                  <a:pt x="103" y="178"/>
                  <a:pt x="102" y="178"/>
                </a:cubicBezTo>
                <a:cubicBezTo>
                  <a:pt x="99" y="178"/>
                  <a:pt x="96" y="178"/>
                  <a:pt x="94" y="180"/>
                </a:cubicBezTo>
                <a:cubicBezTo>
                  <a:pt x="92" y="181"/>
                  <a:pt x="94" y="184"/>
                  <a:pt x="93" y="186"/>
                </a:cubicBezTo>
                <a:cubicBezTo>
                  <a:pt x="93" y="187"/>
                  <a:pt x="92" y="188"/>
                  <a:pt x="92" y="189"/>
                </a:cubicBezTo>
                <a:cubicBezTo>
                  <a:pt x="91" y="190"/>
                  <a:pt x="92" y="192"/>
                  <a:pt x="91" y="193"/>
                </a:cubicBezTo>
                <a:cubicBezTo>
                  <a:pt x="89" y="194"/>
                  <a:pt x="87" y="193"/>
                  <a:pt x="86" y="193"/>
                </a:cubicBezTo>
                <a:cubicBezTo>
                  <a:pt x="83" y="193"/>
                  <a:pt x="81" y="193"/>
                  <a:pt x="79" y="193"/>
                </a:cubicBezTo>
                <a:cubicBezTo>
                  <a:pt x="74" y="193"/>
                  <a:pt x="70" y="195"/>
                  <a:pt x="66" y="193"/>
                </a:cubicBezTo>
                <a:cubicBezTo>
                  <a:pt x="62" y="191"/>
                  <a:pt x="61" y="186"/>
                  <a:pt x="60" y="182"/>
                </a:cubicBezTo>
                <a:cubicBezTo>
                  <a:pt x="59" y="179"/>
                  <a:pt x="58" y="176"/>
                  <a:pt x="58" y="174"/>
                </a:cubicBezTo>
                <a:cubicBezTo>
                  <a:pt x="58" y="171"/>
                  <a:pt x="58" y="169"/>
                  <a:pt x="57" y="166"/>
                </a:cubicBezTo>
                <a:cubicBezTo>
                  <a:pt x="57" y="164"/>
                  <a:pt x="58" y="161"/>
                  <a:pt x="56" y="161"/>
                </a:cubicBezTo>
                <a:lnTo>
                  <a:pt x="14" y="161"/>
                </a:lnTo>
                <a:cubicBezTo>
                  <a:pt x="12" y="161"/>
                  <a:pt x="10" y="161"/>
                  <a:pt x="8" y="161"/>
                </a:cubicBezTo>
                <a:cubicBezTo>
                  <a:pt x="6" y="161"/>
                  <a:pt x="5" y="163"/>
                  <a:pt x="4" y="163"/>
                </a:cubicBezTo>
                <a:cubicBezTo>
                  <a:pt x="2" y="163"/>
                  <a:pt x="1" y="161"/>
                  <a:pt x="0" y="160"/>
                </a:cubicBezTo>
                <a:cubicBezTo>
                  <a:pt x="1" y="160"/>
                  <a:pt x="3" y="161"/>
                  <a:pt x="4" y="159"/>
                </a:cubicBezTo>
                <a:cubicBezTo>
                  <a:pt x="5" y="156"/>
                  <a:pt x="2" y="152"/>
                  <a:pt x="3" y="149"/>
                </a:cubicBezTo>
                <a:cubicBezTo>
                  <a:pt x="5" y="147"/>
                  <a:pt x="8" y="145"/>
                  <a:pt x="11" y="14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0" name="Freeform 2525"/>
          <p:cNvSpPr>
            <a:spLocks noChangeAspect="1"/>
          </p:cNvSpPr>
          <p:nvPr/>
        </p:nvSpPr>
        <p:spPr bwMode="auto">
          <a:xfrm>
            <a:off x="3772140" y="4024266"/>
            <a:ext cx="437848" cy="571097"/>
          </a:xfrm>
          <a:custGeom>
            <a:avLst/>
            <a:gdLst>
              <a:gd name="T0" fmla="*/ 16 w 96"/>
              <a:gd name="T1" fmla="*/ 180 h 125"/>
              <a:gd name="T2" fmla="*/ 7 w 96"/>
              <a:gd name="T3" fmla="*/ 168 h 125"/>
              <a:gd name="T4" fmla="*/ 0 w 96"/>
              <a:gd name="T5" fmla="*/ 158 h 125"/>
              <a:gd name="T6" fmla="*/ 2 w 96"/>
              <a:gd name="T7" fmla="*/ 151 h 125"/>
              <a:gd name="T8" fmla="*/ 12 w 96"/>
              <a:gd name="T9" fmla="*/ 152 h 125"/>
              <a:gd name="T10" fmla="*/ 13 w 96"/>
              <a:gd name="T11" fmla="*/ 143 h 125"/>
              <a:gd name="T12" fmla="*/ 6 w 96"/>
              <a:gd name="T13" fmla="*/ 136 h 125"/>
              <a:gd name="T14" fmla="*/ 7 w 96"/>
              <a:gd name="T15" fmla="*/ 125 h 125"/>
              <a:gd name="T16" fmla="*/ 20 w 96"/>
              <a:gd name="T17" fmla="*/ 127 h 125"/>
              <a:gd name="T18" fmla="*/ 23 w 96"/>
              <a:gd name="T19" fmla="*/ 116 h 125"/>
              <a:gd name="T20" fmla="*/ 31 w 96"/>
              <a:gd name="T21" fmla="*/ 124 h 125"/>
              <a:gd name="T22" fmla="*/ 43 w 96"/>
              <a:gd name="T23" fmla="*/ 122 h 125"/>
              <a:gd name="T24" fmla="*/ 46 w 96"/>
              <a:gd name="T25" fmla="*/ 127 h 125"/>
              <a:gd name="T26" fmla="*/ 52 w 96"/>
              <a:gd name="T27" fmla="*/ 127 h 125"/>
              <a:gd name="T28" fmla="*/ 53 w 96"/>
              <a:gd name="T29" fmla="*/ 114 h 125"/>
              <a:gd name="T30" fmla="*/ 53 w 96"/>
              <a:gd name="T31" fmla="*/ 100 h 125"/>
              <a:gd name="T32" fmla="*/ 56 w 96"/>
              <a:gd name="T33" fmla="*/ 89 h 125"/>
              <a:gd name="T34" fmla="*/ 48 w 96"/>
              <a:gd name="T35" fmla="*/ 86 h 125"/>
              <a:gd name="T36" fmla="*/ 50 w 96"/>
              <a:gd name="T37" fmla="*/ 71 h 125"/>
              <a:gd name="T38" fmla="*/ 60 w 96"/>
              <a:gd name="T39" fmla="*/ 65 h 125"/>
              <a:gd name="T40" fmla="*/ 60 w 96"/>
              <a:gd name="T41" fmla="*/ 50 h 125"/>
              <a:gd name="T42" fmla="*/ 41 w 96"/>
              <a:gd name="T43" fmla="*/ 49 h 125"/>
              <a:gd name="T44" fmla="*/ 37 w 96"/>
              <a:gd name="T45" fmla="*/ 42 h 125"/>
              <a:gd name="T46" fmla="*/ 42 w 96"/>
              <a:gd name="T47" fmla="*/ 31 h 125"/>
              <a:gd name="T48" fmla="*/ 62 w 96"/>
              <a:gd name="T49" fmla="*/ 31 h 125"/>
              <a:gd name="T50" fmla="*/ 90 w 96"/>
              <a:gd name="T51" fmla="*/ 42 h 125"/>
              <a:gd name="T52" fmla="*/ 90 w 96"/>
              <a:gd name="T53" fmla="*/ 35 h 125"/>
              <a:gd name="T54" fmla="*/ 92 w 96"/>
              <a:gd name="T55" fmla="*/ 26 h 125"/>
              <a:gd name="T56" fmla="*/ 96 w 96"/>
              <a:gd name="T57" fmla="*/ 22 h 125"/>
              <a:gd name="T58" fmla="*/ 97 w 96"/>
              <a:gd name="T59" fmla="*/ 10 h 125"/>
              <a:gd name="T60" fmla="*/ 99 w 96"/>
              <a:gd name="T61" fmla="*/ 2 h 125"/>
              <a:gd name="T62" fmla="*/ 111 w 96"/>
              <a:gd name="T63" fmla="*/ 2 h 125"/>
              <a:gd name="T64" fmla="*/ 117 w 96"/>
              <a:gd name="T65" fmla="*/ 0 h 125"/>
              <a:gd name="T66" fmla="*/ 126 w 96"/>
              <a:gd name="T67" fmla="*/ 2 h 125"/>
              <a:gd name="T68" fmla="*/ 137 w 96"/>
              <a:gd name="T69" fmla="*/ 1 h 125"/>
              <a:gd name="T70" fmla="*/ 137 w 96"/>
              <a:gd name="T71" fmla="*/ 10 h 125"/>
              <a:gd name="T72" fmla="*/ 131 w 96"/>
              <a:gd name="T73" fmla="*/ 26 h 125"/>
              <a:gd name="T74" fmla="*/ 125 w 96"/>
              <a:gd name="T75" fmla="*/ 44 h 125"/>
              <a:gd name="T76" fmla="*/ 123 w 96"/>
              <a:gd name="T77" fmla="*/ 58 h 125"/>
              <a:gd name="T78" fmla="*/ 123 w 96"/>
              <a:gd name="T79" fmla="*/ 74 h 125"/>
              <a:gd name="T80" fmla="*/ 123 w 96"/>
              <a:gd name="T81" fmla="*/ 89 h 125"/>
              <a:gd name="T82" fmla="*/ 115 w 96"/>
              <a:gd name="T83" fmla="*/ 94 h 125"/>
              <a:gd name="T84" fmla="*/ 115 w 96"/>
              <a:gd name="T85" fmla="*/ 101 h 125"/>
              <a:gd name="T86" fmla="*/ 104 w 96"/>
              <a:gd name="T87" fmla="*/ 103 h 125"/>
              <a:gd name="T88" fmla="*/ 102 w 96"/>
              <a:gd name="T89" fmla="*/ 113 h 125"/>
              <a:gd name="T90" fmla="*/ 92 w 96"/>
              <a:gd name="T91" fmla="*/ 125 h 125"/>
              <a:gd name="T92" fmla="*/ 93 w 96"/>
              <a:gd name="T93" fmla="*/ 142 h 125"/>
              <a:gd name="T94" fmla="*/ 87 w 96"/>
              <a:gd name="T95" fmla="*/ 160 h 125"/>
              <a:gd name="T96" fmla="*/ 74 w 96"/>
              <a:gd name="T97" fmla="*/ 166 h 125"/>
              <a:gd name="T98" fmla="*/ 67 w 96"/>
              <a:gd name="T99" fmla="*/ 175 h 125"/>
              <a:gd name="T100" fmla="*/ 59 w 96"/>
              <a:gd name="T101" fmla="*/ 174 h 125"/>
              <a:gd name="T102" fmla="*/ 59 w 96"/>
              <a:gd name="T103" fmla="*/ 166 h 125"/>
              <a:gd name="T104" fmla="*/ 46 w 96"/>
              <a:gd name="T105" fmla="*/ 172 h 125"/>
              <a:gd name="T106" fmla="*/ 43 w 96"/>
              <a:gd name="T107" fmla="*/ 179 h 125"/>
              <a:gd name="T108" fmla="*/ 36 w 96"/>
              <a:gd name="T109" fmla="*/ 174 h 125"/>
              <a:gd name="T110" fmla="*/ 30 w 96"/>
              <a:gd name="T111" fmla="*/ 170 h 125"/>
              <a:gd name="T112" fmla="*/ 16 w 96"/>
              <a:gd name="T113" fmla="*/ 180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125"/>
              <a:gd name="T173" fmla="*/ 96 w 96"/>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125">
                <a:moveTo>
                  <a:pt x="11" y="125"/>
                </a:moveTo>
                <a:lnTo>
                  <a:pt x="5" y="117"/>
                </a:lnTo>
                <a:lnTo>
                  <a:pt x="0" y="110"/>
                </a:lnTo>
                <a:cubicBezTo>
                  <a:pt x="1" y="108"/>
                  <a:pt x="1" y="106"/>
                  <a:pt x="2" y="105"/>
                </a:cubicBezTo>
                <a:cubicBezTo>
                  <a:pt x="4" y="104"/>
                  <a:pt x="7" y="107"/>
                  <a:pt x="8" y="106"/>
                </a:cubicBezTo>
                <a:cubicBezTo>
                  <a:pt x="9" y="104"/>
                  <a:pt x="9" y="101"/>
                  <a:pt x="9" y="99"/>
                </a:cubicBezTo>
                <a:cubicBezTo>
                  <a:pt x="8" y="97"/>
                  <a:pt x="4" y="96"/>
                  <a:pt x="4" y="94"/>
                </a:cubicBezTo>
                <a:cubicBezTo>
                  <a:pt x="3" y="91"/>
                  <a:pt x="3" y="88"/>
                  <a:pt x="5" y="87"/>
                </a:cubicBezTo>
                <a:cubicBezTo>
                  <a:pt x="8" y="85"/>
                  <a:pt x="12" y="90"/>
                  <a:pt x="14" y="88"/>
                </a:cubicBezTo>
                <a:cubicBezTo>
                  <a:pt x="16" y="87"/>
                  <a:pt x="14" y="82"/>
                  <a:pt x="16" y="81"/>
                </a:cubicBezTo>
                <a:cubicBezTo>
                  <a:pt x="19" y="80"/>
                  <a:pt x="20" y="85"/>
                  <a:pt x="22" y="86"/>
                </a:cubicBezTo>
                <a:cubicBezTo>
                  <a:pt x="25" y="87"/>
                  <a:pt x="28" y="85"/>
                  <a:pt x="30" y="85"/>
                </a:cubicBezTo>
                <a:cubicBezTo>
                  <a:pt x="31" y="86"/>
                  <a:pt x="31" y="88"/>
                  <a:pt x="32" y="88"/>
                </a:cubicBezTo>
                <a:cubicBezTo>
                  <a:pt x="33" y="89"/>
                  <a:pt x="35" y="90"/>
                  <a:pt x="36" y="88"/>
                </a:cubicBezTo>
                <a:cubicBezTo>
                  <a:pt x="38" y="86"/>
                  <a:pt x="37" y="82"/>
                  <a:pt x="37" y="79"/>
                </a:cubicBezTo>
                <a:cubicBezTo>
                  <a:pt x="37" y="76"/>
                  <a:pt x="37" y="72"/>
                  <a:pt x="37" y="69"/>
                </a:cubicBezTo>
                <a:cubicBezTo>
                  <a:pt x="37" y="67"/>
                  <a:pt x="40" y="64"/>
                  <a:pt x="39" y="62"/>
                </a:cubicBezTo>
                <a:cubicBezTo>
                  <a:pt x="38" y="60"/>
                  <a:pt x="34" y="62"/>
                  <a:pt x="33" y="60"/>
                </a:cubicBezTo>
                <a:cubicBezTo>
                  <a:pt x="32" y="56"/>
                  <a:pt x="33" y="52"/>
                  <a:pt x="35" y="49"/>
                </a:cubicBezTo>
                <a:cubicBezTo>
                  <a:pt x="36" y="47"/>
                  <a:pt x="40" y="47"/>
                  <a:pt x="42" y="45"/>
                </a:cubicBezTo>
                <a:cubicBezTo>
                  <a:pt x="43" y="42"/>
                  <a:pt x="45" y="37"/>
                  <a:pt x="42" y="35"/>
                </a:cubicBezTo>
                <a:cubicBezTo>
                  <a:pt x="39" y="32"/>
                  <a:pt x="32" y="36"/>
                  <a:pt x="28" y="34"/>
                </a:cubicBezTo>
                <a:cubicBezTo>
                  <a:pt x="26" y="34"/>
                  <a:pt x="26" y="31"/>
                  <a:pt x="26" y="29"/>
                </a:cubicBezTo>
                <a:cubicBezTo>
                  <a:pt x="26" y="27"/>
                  <a:pt x="28" y="24"/>
                  <a:pt x="29" y="22"/>
                </a:cubicBezTo>
                <a:cubicBezTo>
                  <a:pt x="34" y="22"/>
                  <a:pt x="38" y="21"/>
                  <a:pt x="43" y="22"/>
                </a:cubicBezTo>
                <a:cubicBezTo>
                  <a:pt x="50" y="23"/>
                  <a:pt x="56" y="28"/>
                  <a:pt x="63" y="29"/>
                </a:cubicBezTo>
                <a:cubicBezTo>
                  <a:pt x="64" y="29"/>
                  <a:pt x="62" y="26"/>
                  <a:pt x="63" y="24"/>
                </a:cubicBezTo>
                <a:cubicBezTo>
                  <a:pt x="63" y="22"/>
                  <a:pt x="63" y="20"/>
                  <a:pt x="64" y="18"/>
                </a:cubicBezTo>
                <a:cubicBezTo>
                  <a:pt x="65" y="17"/>
                  <a:pt x="67" y="17"/>
                  <a:pt x="67" y="15"/>
                </a:cubicBezTo>
                <a:cubicBezTo>
                  <a:pt x="68" y="13"/>
                  <a:pt x="68" y="10"/>
                  <a:pt x="68" y="7"/>
                </a:cubicBezTo>
                <a:cubicBezTo>
                  <a:pt x="68" y="6"/>
                  <a:pt x="68" y="3"/>
                  <a:pt x="69" y="2"/>
                </a:cubicBezTo>
                <a:cubicBezTo>
                  <a:pt x="72" y="1"/>
                  <a:pt x="75" y="2"/>
                  <a:pt x="78" y="2"/>
                </a:cubicBezTo>
                <a:cubicBezTo>
                  <a:pt x="79" y="2"/>
                  <a:pt x="80" y="0"/>
                  <a:pt x="82" y="0"/>
                </a:cubicBezTo>
                <a:cubicBezTo>
                  <a:pt x="84" y="1"/>
                  <a:pt x="86" y="2"/>
                  <a:pt x="88" y="2"/>
                </a:cubicBezTo>
                <a:cubicBezTo>
                  <a:pt x="90" y="3"/>
                  <a:pt x="92" y="2"/>
                  <a:pt x="95" y="1"/>
                </a:cubicBezTo>
                <a:cubicBezTo>
                  <a:pt x="95" y="3"/>
                  <a:pt x="96" y="5"/>
                  <a:pt x="95" y="7"/>
                </a:cubicBezTo>
                <a:cubicBezTo>
                  <a:pt x="95" y="11"/>
                  <a:pt x="92" y="14"/>
                  <a:pt x="91" y="18"/>
                </a:cubicBezTo>
                <a:cubicBezTo>
                  <a:pt x="89" y="22"/>
                  <a:pt x="88" y="26"/>
                  <a:pt x="87" y="31"/>
                </a:cubicBezTo>
                <a:cubicBezTo>
                  <a:pt x="87" y="34"/>
                  <a:pt x="86" y="37"/>
                  <a:pt x="86" y="40"/>
                </a:cubicBezTo>
                <a:cubicBezTo>
                  <a:pt x="86" y="44"/>
                  <a:pt x="86" y="48"/>
                  <a:pt x="86" y="52"/>
                </a:cubicBezTo>
                <a:cubicBezTo>
                  <a:pt x="85" y="55"/>
                  <a:pt x="87" y="59"/>
                  <a:pt x="86" y="62"/>
                </a:cubicBezTo>
                <a:cubicBezTo>
                  <a:pt x="85" y="64"/>
                  <a:pt x="81" y="64"/>
                  <a:pt x="80" y="65"/>
                </a:cubicBezTo>
                <a:cubicBezTo>
                  <a:pt x="79" y="66"/>
                  <a:pt x="81" y="69"/>
                  <a:pt x="80" y="70"/>
                </a:cubicBezTo>
                <a:cubicBezTo>
                  <a:pt x="78" y="71"/>
                  <a:pt x="75" y="70"/>
                  <a:pt x="73" y="72"/>
                </a:cubicBezTo>
                <a:cubicBezTo>
                  <a:pt x="71" y="73"/>
                  <a:pt x="72" y="76"/>
                  <a:pt x="71" y="78"/>
                </a:cubicBezTo>
                <a:cubicBezTo>
                  <a:pt x="69" y="81"/>
                  <a:pt x="65" y="83"/>
                  <a:pt x="64" y="87"/>
                </a:cubicBezTo>
                <a:cubicBezTo>
                  <a:pt x="63" y="90"/>
                  <a:pt x="66" y="94"/>
                  <a:pt x="65" y="98"/>
                </a:cubicBezTo>
                <a:cubicBezTo>
                  <a:pt x="64" y="103"/>
                  <a:pt x="63" y="107"/>
                  <a:pt x="61" y="111"/>
                </a:cubicBezTo>
                <a:cubicBezTo>
                  <a:pt x="59" y="114"/>
                  <a:pt x="54" y="113"/>
                  <a:pt x="52" y="115"/>
                </a:cubicBezTo>
                <a:cubicBezTo>
                  <a:pt x="50" y="117"/>
                  <a:pt x="50" y="121"/>
                  <a:pt x="47" y="122"/>
                </a:cubicBezTo>
                <a:cubicBezTo>
                  <a:pt x="45" y="123"/>
                  <a:pt x="42" y="122"/>
                  <a:pt x="41" y="121"/>
                </a:cubicBezTo>
                <a:cubicBezTo>
                  <a:pt x="40" y="119"/>
                  <a:pt x="43" y="115"/>
                  <a:pt x="41" y="115"/>
                </a:cubicBezTo>
                <a:cubicBezTo>
                  <a:pt x="38" y="115"/>
                  <a:pt x="35" y="117"/>
                  <a:pt x="32" y="119"/>
                </a:cubicBezTo>
                <a:cubicBezTo>
                  <a:pt x="31" y="120"/>
                  <a:pt x="31" y="123"/>
                  <a:pt x="30" y="124"/>
                </a:cubicBezTo>
                <a:cubicBezTo>
                  <a:pt x="28" y="124"/>
                  <a:pt x="26" y="121"/>
                  <a:pt x="25" y="121"/>
                </a:cubicBezTo>
                <a:cubicBezTo>
                  <a:pt x="24" y="120"/>
                  <a:pt x="22" y="117"/>
                  <a:pt x="21" y="118"/>
                </a:cubicBezTo>
                <a:cubicBezTo>
                  <a:pt x="17" y="119"/>
                  <a:pt x="14" y="123"/>
                  <a:pt x="11" y="12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5" name="Freeform 2550"/>
          <p:cNvSpPr>
            <a:spLocks noChangeAspect="1"/>
          </p:cNvSpPr>
          <p:nvPr/>
        </p:nvSpPr>
        <p:spPr bwMode="auto">
          <a:xfrm>
            <a:off x="2150200" y="2409966"/>
            <a:ext cx="472114" cy="456877"/>
          </a:xfrm>
          <a:custGeom>
            <a:avLst/>
            <a:gdLst>
              <a:gd name="T0" fmla="*/ 1 w 104"/>
              <a:gd name="T1" fmla="*/ 144 h 100"/>
              <a:gd name="T2" fmla="*/ 1 w 104"/>
              <a:gd name="T3" fmla="*/ 124 h 100"/>
              <a:gd name="T4" fmla="*/ 6 w 104"/>
              <a:gd name="T5" fmla="*/ 114 h 100"/>
              <a:gd name="T6" fmla="*/ 13 w 104"/>
              <a:gd name="T7" fmla="*/ 100 h 100"/>
              <a:gd name="T8" fmla="*/ 21 w 104"/>
              <a:gd name="T9" fmla="*/ 85 h 100"/>
              <a:gd name="T10" fmla="*/ 29 w 104"/>
              <a:gd name="T11" fmla="*/ 72 h 100"/>
              <a:gd name="T12" fmla="*/ 38 w 104"/>
              <a:gd name="T13" fmla="*/ 62 h 100"/>
              <a:gd name="T14" fmla="*/ 43 w 104"/>
              <a:gd name="T15" fmla="*/ 34 h 100"/>
              <a:gd name="T16" fmla="*/ 60 w 104"/>
              <a:gd name="T17" fmla="*/ 23 h 100"/>
              <a:gd name="T18" fmla="*/ 64 w 104"/>
              <a:gd name="T19" fmla="*/ 5 h 100"/>
              <a:gd name="T20" fmla="*/ 68 w 104"/>
              <a:gd name="T21" fmla="*/ 0 h 100"/>
              <a:gd name="T22" fmla="*/ 148 w 104"/>
              <a:gd name="T23" fmla="*/ 0 h 100"/>
              <a:gd name="T24" fmla="*/ 148 w 104"/>
              <a:gd name="T25" fmla="*/ 7 h 100"/>
              <a:gd name="T26" fmla="*/ 148 w 104"/>
              <a:gd name="T27" fmla="*/ 37 h 100"/>
              <a:gd name="T28" fmla="*/ 89 w 104"/>
              <a:gd name="T29" fmla="*/ 37 h 100"/>
              <a:gd name="T30" fmla="*/ 89 w 104"/>
              <a:gd name="T31" fmla="*/ 91 h 100"/>
              <a:gd name="T32" fmla="*/ 83 w 104"/>
              <a:gd name="T33" fmla="*/ 94 h 100"/>
              <a:gd name="T34" fmla="*/ 76 w 104"/>
              <a:gd name="T35" fmla="*/ 95 h 100"/>
              <a:gd name="T36" fmla="*/ 67 w 104"/>
              <a:gd name="T37" fmla="*/ 107 h 100"/>
              <a:gd name="T38" fmla="*/ 69 w 104"/>
              <a:gd name="T39" fmla="*/ 132 h 100"/>
              <a:gd name="T40" fmla="*/ 67 w 104"/>
              <a:gd name="T41" fmla="*/ 137 h 100"/>
              <a:gd name="T42" fmla="*/ 7 w 104"/>
              <a:gd name="T43" fmla="*/ 136 h 100"/>
              <a:gd name="T44" fmla="*/ 1 w 104"/>
              <a:gd name="T45" fmla="*/ 144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00"/>
              <a:gd name="T71" fmla="*/ 104 w 10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00">
                <a:moveTo>
                  <a:pt x="1" y="100"/>
                </a:moveTo>
                <a:cubicBezTo>
                  <a:pt x="1" y="95"/>
                  <a:pt x="0" y="91"/>
                  <a:pt x="1" y="86"/>
                </a:cubicBezTo>
                <a:cubicBezTo>
                  <a:pt x="1" y="84"/>
                  <a:pt x="3" y="81"/>
                  <a:pt x="4" y="79"/>
                </a:cubicBezTo>
                <a:cubicBezTo>
                  <a:pt x="6" y="76"/>
                  <a:pt x="8" y="72"/>
                  <a:pt x="9" y="69"/>
                </a:cubicBezTo>
                <a:cubicBezTo>
                  <a:pt x="11" y="66"/>
                  <a:pt x="13" y="62"/>
                  <a:pt x="15" y="59"/>
                </a:cubicBezTo>
                <a:cubicBezTo>
                  <a:pt x="16" y="56"/>
                  <a:pt x="18" y="53"/>
                  <a:pt x="20" y="50"/>
                </a:cubicBezTo>
                <a:cubicBezTo>
                  <a:pt x="22" y="47"/>
                  <a:pt x="26" y="46"/>
                  <a:pt x="27" y="43"/>
                </a:cubicBezTo>
                <a:cubicBezTo>
                  <a:pt x="30" y="37"/>
                  <a:pt x="27" y="29"/>
                  <a:pt x="30" y="23"/>
                </a:cubicBezTo>
                <a:cubicBezTo>
                  <a:pt x="32" y="19"/>
                  <a:pt x="39" y="19"/>
                  <a:pt x="42" y="16"/>
                </a:cubicBezTo>
                <a:cubicBezTo>
                  <a:pt x="44" y="12"/>
                  <a:pt x="43" y="7"/>
                  <a:pt x="45" y="3"/>
                </a:cubicBezTo>
                <a:cubicBezTo>
                  <a:pt x="45" y="2"/>
                  <a:pt x="47" y="1"/>
                  <a:pt x="48" y="0"/>
                </a:cubicBezTo>
                <a:lnTo>
                  <a:pt x="104" y="0"/>
                </a:lnTo>
                <a:lnTo>
                  <a:pt x="104" y="5"/>
                </a:lnTo>
                <a:lnTo>
                  <a:pt x="104" y="26"/>
                </a:lnTo>
                <a:lnTo>
                  <a:pt x="63" y="26"/>
                </a:lnTo>
                <a:lnTo>
                  <a:pt x="63" y="63"/>
                </a:lnTo>
                <a:lnTo>
                  <a:pt x="59" y="65"/>
                </a:lnTo>
                <a:cubicBezTo>
                  <a:pt x="57" y="65"/>
                  <a:pt x="55" y="65"/>
                  <a:pt x="54" y="66"/>
                </a:cubicBezTo>
                <a:cubicBezTo>
                  <a:pt x="51" y="68"/>
                  <a:pt x="49" y="71"/>
                  <a:pt x="47" y="74"/>
                </a:cubicBezTo>
                <a:cubicBezTo>
                  <a:pt x="47" y="80"/>
                  <a:pt x="49" y="86"/>
                  <a:pt x="49" y="92"/>
                </a:cubicBezTo>
                <a:cubicBezTo>
                  <a:pt x="49" y="94"/>
                  <a:pt x="47" y="94"/>
                  <a:pt x="47" y="95"/>
                </a:cubicBezTo>
                <a:lnTo>
                  <a:pt x="5" y="94"/>
                </a:lnTo>
                <a:lnTo>
                  <a:pt x="1" y="100"/>
                </a:ln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6" name="Freeform 2551"/>
          <p:cNvSpPr>
            <a:spLocks noChangeAspect="1"/>
          </p:cNvSpPr>
          <p:nvPr/>
        </p:nvSpPr>
        <p:spPr bwMode="auto">
          <a:xfrm>
            <a:off x="2367221" y="1816025"/>
            <a:ext cx="685327" cy="593941"/>
          </a:xfrm>
          <a:custGeom>
            <a:avLst/>
            <a:gdLst>
              <a:gd name="T0" fmla="*/ 199 w 150"/>
              <a:gd name="T1" fmla="*/ 20 h 130"/>
              <a:gd name="T2" fmla="*/ 188 w 150"/>
              <a:gd name="T3" fmla="*/ 19 h 130"/>
              <a:gd name="T4" fmla="*/ 181 w 150"/>
              <a:gd name="T5" fmla="*/ 14 h 130"/>
              <a:gd name="T6" fmla="*/ 170 w 150"/>
              <a:gd name="T7" fmla="*/ 16 h 130"/>
              <a:gd name="T8" fmla="*/ 154 w 150"/>
              <a:gd name="T9" fmla="*/ 17 h 130"/>
              <a:gd name="T10" fmla="*/ 145 w 150"/>
              <a:gd name="T11" fmla="*/ 7 h 130"/>
              <a:gd name="T12" fmla="*/ 146 w 150"/>
              <a:gd name="T13" fmla="*/ 1 h 130"/>
              <a:gd name="T14" fmla="*/ 134 w 150"/>
              <a:gd name="T15" fmla="*/ 5 h 130"/>
              <a:gd name="T16" fmla="*/ 127 w 150"/>
              <a:gd name="T17" fmla="*/ 17 h 130"/>
              <a:gd name="T18" fmla="*/ 118 w 150"/>
              <a:gd name="T19" fmla="*/ 37 h 130"/>
              <a:gd name="T20" fmla="*/ 109 w 150"/>
              <a:gd name="T21" fmla="*/ 50 h 130"/>
              <a:gd name="T22" fmla="*/ 94 w 150"/>
              <a:gd name="T23" fmla="*/ 58 h 130"/>
              <a:gd name="T24" fmla="*/ 84 w 150"/>
              <a:gd name="T25" fmla="*/ 65 h 130"/>
              <a:gd name="T26" fmla="*/ 71 w 150"/>
              <a:gd name="T27" fmla="*/ 78 h 130"/>
              <a:gd name="T28" fmla="*/ 71 w 150"/>
              <a:gd name="T29" fmla="*/ 84 h 130"/>
              <a:gd name="T30" fmla="*/ 62 w 150"/>
              <a:gd name="T31" fmla="*/ 98 h 130"/>
              <a:gd name="T32" fmla="*/ 60 w 150"/>
              <a:gd name="T33" fmla="*/ 121 h 130"/>
              <a:gd name="T34" fmla="*/ 66 w 150"/>
              <a:gd name="T35" fmla="*/ 130 h 130"/>
              <a:gd name="T36" fmla="*/ 55 w 150"/>
              <a:gd name="T37" fmla="*/ 144 h 130"/>
              <a:gd name="T38" fmla="*/ 50 w 150"/>
              <a:gd name="T39" fmla="*/ 151 h 130"/>
              <a:gd name="T40" fmla="*/ 36 w 150"/>
              <a:gd name="T41" fmla="*/ 163 h 130"/>
              <a:gd name="T42" fmla="*/ 30 w 150"/>
              <a:gd name="T43" fmla="*/ 173 h 130"/>
              <a:gd name="T44" fmla="*/ 22 w 150"/>
              <a:gd name="T45" fmla="*/ 173 h 130"/>
              <a:gd name="T46" fmla="*/ 7 w 150"/>
              <a:gd name="T47" fmla="*/ 180 h 130"/>
              <a:gd name="T48" fmla="*/ 0 w 150"/>
              <a:gd name="T49" fmla="*/ 187 h 130"/>
              <a:gd name="T50" fmla="*/ 80 w 150"/>
              <a:gd name="T51" fmla="*/ 187 h 130"/>
              <a:gd name="T52" fmla="*/ 80 w 150"/>
              <a:gd name="T53" fmla="*/ 166 h 130"/>
              <a:gd name="T54" fmla="*/ 95 w 150"/>
              <a:gd name="T55" fmla="*/ 154 h 130"/>
              <a:gd name="T56" fmla="*/ 107 w 150"/>
              <a:gd name="T57" fmla="*/ 146 h 130"/>
              <a:gd name="T58" fmla="*/ 116 w 150"/>
              <a:gd name="T59" fmla="*/ 144 h 130"/>
              <a:gd name="T60" fmla="*/ 121 w 150"/>
              <a:gd name="T61" fmla="*/ 139 h 130"/>
              <a:gd name="T62" fmla="*/ 132 w 150"/>
              <a:gd name="T63" fmla="*/ 139 h 130"/>
              <a:gd name="T64" fmla="*/ 144 w 150"/>
              <a:gd name="T65" fmla="*/ 137 h 130"/>
              <a:gd name="T66" fmla="*/ 152 w 150"/>
              <a:gd name="T67" fmla="*/ 124 h 130"/>
              <a:gd name="T68" fmla="*/ 170 w 150"/>
              <a:gd name="T69" fmla="*/ 120 h 130"/>
              <a:gd name="T70" fmla="*/ 174 w 150"/>
              <a:gd name="T71" fmla="*/ 114 h 130"/>
              <a:gd name="T72" fmla="*/ 167 w 150"/>
              <a:gd name="T73" fmla="*/ 108 h 130"/>
              <a:gd name="T74" fmla="*/ 173 w 150"/>
              <a:gd name="T75" fmla="*/ 100 h 130"/>
              <a:gd name="T76" fmla="*/ 186 w 150"/>
              <a:gd name="T77" fmla="*/ 96 h 130"/>
              <a:gd name="T78" fmla="*/ 203 w 150"/>
              <a:gd name="T79" fmla="*/ 92 h 130"/>
              <a:gd name="T80" fmla="*/ 211 w 150"/>
              <a:gd name="T81" fmla="*/ 91 h 130"/>
              <a:gd name="T82" fmla="*/ 216 w 150"/>
              <a:gd name="T83" fmla="*/ 80 h 130"/>
              <a:gd name="T84" fmla="*/ 210 w 150"/>
              <a:gd name="T85" fmla="*/ 74 h 130"/>
              <a:gd name="T86" fmla="*/ 210 w 150"/>
              <a:gd name="T87" fmla="*/ 70 h 130"/>
              <a:gd name="T88" fmla="*/ 206 w 150"/>
              <a:gd name="T89" fmla="*/ 64 h 130"/>
              <a:gd name="T90" fmla="*/ 208 w 150"/>
              <a:gd name="T91" fmla="*/ 48 h 130"/>
              <a:gd name="T92" fmla="*/ 206 w 150"/>
              <a:gd name="T93" fmla="*/ 29 h 130"/>
              <a:gd name="T94" fmla="*/ 199 w 150"/>
              <a:gd name="T95" fmla="*/ 20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
              <a:gd name="T145" fmla="*/ 0 h 130"/>
              <a:gd name="T146" fmla="*/ 150 w 150"/>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 h="130">
                <a:moveTo>
                  <a:pt x="138" y="14"/>
                </a:moveTo>
                <a:lnTo>
                  <a:pt x="131" y="13"/>
                </a:lnTo>
                <a:cubicBezTo>
                  <a:pt x="129" y="13"/>
                  <a:pt x="128" y="10"/>
                  <a:pt x="126" y="10"/>
                </a:cubicBezTo>
                <a:cubicBezTo>
                  <a:pt x="124" y="9"/>
                  <a:pt x="121" y="11"/>
                  <a:pt x="118" y="11"/>
                </a:cubicBezTo>
                <a:cubicBezTo>
                  <a:pt x="115" y="12"/>
                  <a:pt x="111" y="13"/>
                  <a:pt x="107" y="12"/>
                </a:cubicBezTo>
                <a:cubicBezTo>
                  <a:pt x="104" y="11"/>
                  <a:pt x="102" y="8"/>
                  <a:pt x="101" y="5"/>
                </a:cubicBezTo>
                <a:cubicBezTo>
                  <a:pt x="100" y="4"/>
                  <a:pt x="103" y="2"/>
                  <a:pt x="102" y="1"/>
                </a:cubicBezTo>
                <a:cubicBezTo>
                  <a:pt x="99" y="0"/>
                  <a:pt x="95" y="1"/>
                  <a:pt x="93" y="3"/>
                </a:cubicBezTo>
                <a:cubicBezTo>
                  <a:pt x="91" y="5"/>
                  <a:pt x="90" y="9"/>
                  <a:pt x="88" y="12"/>
                </a:cubicBezTo>
                <a:cubicBezTo>
                  <a:pt x="86" y="16"/>
                  <a:pt x="85" y="21"/>
                  <a:pt x="82" y="26"/>
                </a:cubicBezTo>
                <a:cubicBezTo>
                  <a:pt x="80" y="29"/>
                  <a:pt x="79" y="33"/>
                  <a:pt x="76" y="35"/>
                </a:cubicBezTo>
                <a:cubicBezTo>
                  <a:pt x="73" y="38"/>
                  <a:pt x="68" y="38"/>
                  <a:pt x="65" y="40"/>
                </a:cubicBezTo>
                <a:cubicBezTo>
                  <a:pt x="62" y="41"/>
                  <a:pt x="60" y="43"/>
                  <a:pt x="58" y="45"/>
                </a:cubicBezTo>
                <a:cubicBezTo>
                  <a:pt x="55" y="48"/>
                  <a:pt x="51" y="51"/>
                  <a:pt x="49" y="54"/>
                </a:cubicBezTo>
                <a:cubicBezTo>
                  <a:pt x="48" y="55"/>
                  <a:pt x="49" y="57"/>
                  <a:pt x="49" y="58"/>
                </a:cubicBezTo>
                <a:cubicBezTo>
                  <a:pt x="47" y="62"/>
                  <a:pt x="44" y="64"/>
                  <a:pt x="43" y="68"/>
                </a:cubicBezTo>
                <a:cubicBezTo>
                  <a:pt x="41" y="73"/>
                  <a:pt x="41" y="79"/>
                  <a:pt x="42" y="84"/>
                </a:cubicBezTo>
                <a:cubicBezTo>
                  <a:pt x="43" y="86"/>
                  <a:pt x="46" y="88"/>
                  <a:pt x="46" y="90"/>
                </a:cubicBezTo>
                <a:cubicBezTo>
                  <a:pt x="44" y="94"/>
                  <a:pt x="40" y="96"/>
                  <a:pt x="38" y="100"/>
                </a:cubicBezTo>
                <a:cubicBezTo>
                  <a:pt x="37" y="101"/>
                  <a:pt x="37" y="104"/>
                  <a:pt x="35" y="105"/>
                </a:cubicBezTo>
                <a:cubicBezTo>
                  <a:pt x="33" y="108"/>
                  <a:pt x="28" y="110"/>
                  <a:pt x="25" y="113"/>
                </a:cubicBezTo>
                <a:cubicBezTo>
                  <a:pt x="23" y="115"/>
                  <a:pt x="23" y="118"/>
                  <a:pt x="21" y="120"/>
                </a:cubicBezTo>
                <a:cubicBezTo>
                  <a:pt x="19" y="121"/>
                  <a:pt x="17" y="119"/>
                  <a:pt x="15" y="120"/>
                </a:cubicBezTo>
                <a:cubicBezTo>
                  <a:pt x="12" y="121"/>
                  <a:pt x="8" y="123"/>
                  <a:pt x="5" y="125"/>
                </a:cubicBezTo>
                <a:cubicBezTo>
                  <a:pt x="3" y="126"/>
                  <a:pt x="2" y="128"/>
                  <a:pt x="0" y="130"/>
                </a:cubicBezTo>
                <a:lnTo>
                  <a:pt x="56" y="130"/>
                </a:lnTo>
                <a:lnTo>
                  <a:pt x="56" y="115"/>
                </a:lnTo>
                <a:cubicBezTo>
                  <a:pt x="56" y="112"/>
                  <a:pt x="63" y="110"/>
                  <a:pt x="66" y="107"/>
                </a:cubicBezTo>
                <a:cubicBezTo>
                  <a:pt x="68" y="105"/>
                  <a:pt x="71" y="103"/>
                  <a:pt x="74" y="102"/>
                </a:cubicBezTo>
                <a:cubicBezTo>
                  <a:pt x="76" y="101"/>
                  <a:pt x="79" y="102"/>
                  <a:pt x="81" y="100"/>
                </a:cubicBezTo>
                <a:cubicBezTo>
                  <a:pt x="82" y="100"/>
                  <a:pt x="82" y="97"/>
                  <a:pt x="84" y="97"/>
                </a:cubicBezTo>
                <a:cubicBezTo>
                  <a:pt x="86" y="96"/>
                  <a:pt x="89" y="97"/>
                  <a:pt x="92" y="97"/>
                </a:cubicBezTo>
                <a:cubicBezTo>
                  <a:pt x="95" y="96"/>
                  <a:pt x="98" y="96"/>
                  <a:pt x="100" y="95"/>
                </a:cubicBezTo>
                <a:cubicBezTo>
                  <a:pt x="103" y="92"/>
                  <a:pt x="103" y="88"/>
                  <a:pt x="106" y="86"/>
                </a:cubicBezTo>
                <a:cubicBezTo>
                  <a:pt x="109" y="83"/>
                  <a:pt x="114" y="84"/>
                  <a:pt x="118" y="83"/>
                </a:cubicBezTo>
                <a:cubicBezTo>
                  <a:pt x="120" y="82"/>
                  <a:pt x="121" y="80"/>
                  <a:pt x="121" y="79"/>
                </a:cubicBezTo>
                <a:cubicBezTo>
                  <a:pt x="120" y="77"/>
                  <a:pt x="116" y="77"/>
                  <a:pt x="116" y="75"/>
                </a:cubicBezTo>
                <a:cubicBezTo>
                  <a:pt x="116" y="73"/>
                  <a:pt x="118" y="70"/>
                  <a:pt x="120" y="69"/>
                </a:cubicBezTo>
                <a:cubicBezTo>
                  <a:pt x="123" y="67"/>
                  <a:pt x="126" y="67"/>
                  <a:pt x="129" y="67"/>
                </a:cubicBezTo>
                <a:cubicBezTo>
                  <a:pt x="133" y="66"/>
                  <a:pt x="137" y="64"/>
                  <a:pt x="141" y="64"/>
                </a:cubicBezTo>
                <a:cubicBezTo>
                  <a:pt x="143" y="63"/>
                  <a:pt x="145" y="64"/>
                  <a:pt x="147" y="63"/>
                </a:cubicBezTo>
                <a:cubicBezTo>
                  <a:pt x="148" y="61"/>
                  <a:pt x="150" y="59"/>
                  <a:pt x="150" y="56"/>
                </a:cubicBezTo>
                <a:cubicBezTo>
                  <a:pt x="150" y="54"/>
                  <a:pt x="147" y="54"/>
                  <a:pt x="146" y="52"/>
                </a:cubicBezTo>
                <a:cubicBezTo>
                  <a:pt x="146" y="51"/>
                  <a:pt x="147" y="49"/>
                  <a:pt x="146" y="48"/>
                </a:cubicBezTo>
                <a:cubicBezTo>
                  <a:pt x="146" y="46"/>
                  <a:pt x="144" y="46"/>
                  <a:pt x="143" y="44"/>
                </a:cubicBezTo>
                <a:cubicBezTo>
                  <a:pt x="143" y="41"/>
                  <a:pt x="144" y="37"/>
                  <a:pt x="144" y="33"/>
                </a:cubicBezTo>
                <a:cubicBezTo>
                  <a:pt x="144" y="29"/>
                  <a:pt x="144" y="24"/>
                  <a:pt x="143" y="20"/>
                </a:cubicBezTo>
                <a:cubicBezTo>
                  <a:pt x="142" y="18"/>
                  <a:pt x="140" y="16"/>
                  <a:pt x="138" y="1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7" name="Freeform 2552"/>
          <p:cNvSpPr>
            <a:spLocks noChangeAspect="1"/>
          </p:cNvSpPr>
          <p:nvPr/>
        </p:nvSpPr>
        <p:spPr bwMode="auto">
          <a:xfrm>
            <a:off x="2154007" y="2432810"/>
            <a:ext cx="689134" cy="856645"/>
          </a:xfrm>
          <a:custGeom>
            <a:avLst/>
            <a:gdLst>
              <a:gd name="T0" fmla="*/ 84 w 151"/>
              <a:gd name="T1" fmla="*/ 270 h 187"/>
              <a:gd name="T2" fmla="*/ 91 w 151"/>
              <a:gd name="T3" fmla="*/ 268 h 187"/>
              <a:gd name="T4" fmla="*/ 95 w 151"/>
              <a:gd name="T5" fmla="*/ 256 h 187"/>
              <a:gd name="T6" fmla="*/ 101 w 151"/>
              <a:gd name="T7" fmla="*/ 256 h 187"/>
              <a:gd name="T8" fmla="*/ 108 w 151"/>
              <a:gd name="T9" fmla="*/ 265 h 187"/>
              <a:gd name="T10" fmla="*/ 114 w 151"/>
              <a:gd name="T11" fmla="*/ 257 h 187"/>
              <a:gd name="T12" fmla="*/ 132 w 151"/>
              <a:gd name="T13" fmla="*/ 257 h 187"/>
              <a:gd name="T14" fmla="*/ 137 w 151"/>
              <a:gd name="T15" fmla="*/ 251 h 187"/>
              <a:gd name="T16" fmla="*/ 139 w 151"/>
              <a:gd name="T17" fmla="*/ 257 h 187"/>
              <a:gd name="T18" fmla="*/ 207 w 151"/>
              <a:gd name="T19" fmla="*/ 257 h 187"/>
              <a:gd name="T20" fmla="*/ 211 w 151"/>
              <a:gd name="T21" fmla="*/ 237 h 187"/>
              <a:gd name="T22" fmla="*/ 205 w 151"/>
              <a:gd name="T23" fmla="*/ 235 h 187"/>
              <a:gd name="T24" fmla="*/ 189 w 151"/>
              <a:gd name="T25" fmla="*/ 51 h 187"/>
              <a:gd name="T26" fmla="*/ 217 w 151"/>
              <a:gd name="T27" fmla="*/ 51 h 187"/>
              <a:gd name="T28" fmla="*/ 147 w 151"/>
              <a:gd name="T29" fmla="*/ 0 h 187"/>
              <a:gd name="T30" fmla="*/ 147 w 151"/>
              <a:gd name="T31" fmla="*/ 30 h 187"/>
              <a:gd name="T32" fmla="*/ 89 w 151"/>
              <a:gd name="T33" fmla="*/ 30 h 187"/>
              <a:gd name="T34" fmla="*/ 89 w 151"/>
              <a:gd name="T35" fmla="*/ 84 h 187"/>
              <a:gd name="T36" fmla="*/ 84 w 151"/>
              <a:gd name="T37" fmla="*/ 87 h 187"/>
              <a:gd name="T38" fmla="*/ 77 w 151"/>
              <a:gd name="T39" fmla="*/ 88 h 187"/>
              <a:gd name="T40" fmla="*/ 66 w 151"/>
              <a:gd name="T41" fmla="*/ 100 h 187"/>
              <a:gd name="T42" fmla="*/ 70 w 151"/>
              <a:gd name="T43" fmla="*/ 126 h 187"/>
              <a:gd name="T44" fmla="*/ 66 w 151"/>
              <a:gd name="T45" fmla="*/ 130 h 187"/>
              <a:gd name="T46" fmla="*/ 6 w 151"/>
              <a:gd name="T47" fmla="*/ 129 h 187"/>
              <a:gd name="T48" fmla="*/ 0 w 151"/>
              <a:gd name="T49" fmla="*/ 137 h 187"/>
              <a:gd name="T50" fmla="*/ 6 w 151"/>
              <a:gd name="T51" fmla="*/ 143 h 187"/>
              <a:gd name="T52" fmla="*/ 8 w 151"/>
              <a:gd name="T53" fmla="*/ 143 h 187"/>
              <a:gd name="T54" fmla="*/ 12 w 151"/>
              <a:gd name="T55" fmla="*/ 155 h 187"/>
              <a:gd name="T56" fmla="*/ 7 w 151"/>
              <a:gd name="T57" fmla="*/ 176 h 187"/>
              <a:gd name="T58" fmla="*/ 10 w 151"/>
              <a:gd name="T59" fmla="*/ 179 h 187"/>
              <a:gd name="T60" fmla="*/ 13 w 151"/>
              <a:gd name="T61" fmla="*/ 195 h 187"/>
              <a:gd name="T62" fmla="*/ 10 w 151"/>
              <a:gd name="T63" fmla="*/ 215 h 187"/>
              <a:gd name="T64" fmla="*/ 5 w 151"/>
              <a:gd name="T65" fmla="*/ 237 h 187"/>
              <a:gd name="T66" fmla="*/ 12 w 151"/>
              <a:gd name="T67" fmla="*/ 230 h 187"/>
              <a:gd name="T68" fmla="*/ 30 w 151"/>
              <a:gd name="T69" fmla="*/ 230 h 187"/>
              <a:gd name="T70" fmla="*/ 34 w 151"/>
              <a:gd name="T71" fmla="*/ 227 h 187"/>
              <a:gd name="T72" fmla="*/ 44 w 151"/>
              <a:gd name="T73" fmla="*/ 229 h 187"/>
              <a:gd name="T74" fmla="*/ 53 w 151"/>
              <a:gd name="T75" fmla="*/ 241 h 187"/>
              <a:gd name="T76" fmla="*/ 62 w 151"/>
              <a:gd name="T77" fmla="*/ 241 h 187"/>
              <a:gd name="T78" fmla="*/ 66 w 151"/>
              <a:gd name="T79" fmla="*/ 255 h 187"/>
              <a:gd name="T80" fmla="*/ 73 w 151"/>
              <a:gd name="T81" fmla="*/ 264 h 187"/>
              <a:gd name="T82" fmla="*/ 84 w 151"/>
              <a:gd name="T83" fmla="*/ 270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87"/>
              <a:gd name="T128" fmla="*/ 151 w 151"/>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87">
                <a:moveTo>
                  <a:pt x="58" y="186"/>
                </a:moveTo>
                <a:cubicBezTo>
                  <a:pt x="60" y="186"/>
                  <a:pt x="62" y="187"/>
                  <a:pt x="63" y="185"/>
                </a:cubicBezTo>
                <a:cubicBezTo>
                  <a:pt x="65" y="183"/>
                  <a:pt x="64" y="179"/>
                  <a:pt x="66" y="177"/>
                </a:cubicBezTo>
                <a:cubicBezTo>
                  <a:pt x="66" y="176"/>
                  <a:pt x="69" y="176"/>
                  <a:pt x="70" y="177"/>
                </a:cubicBezTo>
                <a:cubicBezTo>
                  <a:pt x="72" y="178"/>
                  <a:pt x="72" y="182"/>
                  <a:pt x="75" y="183"/>
                </a:cubicBezTo>
                <a:cubicBezTo>
                  <a:pt x="77" y="183"/>
                  <a:pt x="77" y="178"/>
                  <a:pt x="79" y="178"/>
                </a:cubicBezTo>
                <a:cubicBezTo>
                  <a:pt x="83" y="176"/>
                  <a:pt x="88" y="179"/>
                  <a:pt x="92" y="178"/>
                </a:cubicBezTo>
                <a:cubicBezTo>
                  <a:pt x="94" y="177"/>
                  <a:pt x="93" y="174"/>
                  <a:pt x="95" y="174"/>
                </a:cubicBezTo>
                <a:cubicBezTo>
                  <a:pt x="96" y="174"/>
                  <a:pt x="96" y="178"/>
                  <a:pt x="97" y="178"/>
                </a:cubicBezTo>
                <a:lnTo>
                  <a:pt x="144" y="178"/>
                </a:lnTo>
                <a:lnTo>
                  <a:pt x="147" y="164"/>
                </a:lnTo>
                <a:lnTo>
                  <a:pt x="143" y="162"/>
                </a:lnTo>
                <a:lnTo>
                  <a:pt x="132" y="35"/>
                </a:lnTo>
                <a:cubicBezTo>
                  <a:pt x="131" y="29"/>
                  <a:pt x="144" y="35"/>
                  <a:pt x="151" y="35"/>
                </a:cubicBezTo>
                <a:lnTo>
                  <a:pt x="103" y="0"/>
                </a:lnTo>
                <a:lnTo>
                  <a:pt x="103" y="21"/>
                </a:lnTo>
                <a:lnTo>
                  <a:pt x="62" y="21"/>
                </a:lnTo>
                <a:lnTo>
                  <a:pt x="62" y="58"/>
                </a:lnTo>
                <a:lnTo>
                  <a:pt x="58" y="60"/>
                </a:lnTo>
                <a:cubicBezTo>
                  <a:pt x="56" y="60"/>
                  <a:pt x="54" y="60"/>
                  <a:pt x="53" y="61"/>
                </a:cubicBezTo>
                <a:cubicBezTo>
                  <a:pt x="50" y="63"/>
                  <a:pt x="48" y="66"/>
                  <a:pt x="46" y="69"/>
                </a:cubicBezTo>
                <a:cubicBezTo>
                  <a:pt x="46" y="75"/>
                  <a:pt x="48" y="81"/>
                  <a:pt x="48" y="87"/>
                </a:cubicBezTo>
                <a:cubicBezTo>
                  <a:pt x="48" y="89"/>
                  <a:pt x="46" y="89"/>
                  <a:pt x="46" y="90"/>
                </a:cubicBezTo>
                <a:lnTo>
                  <a:pt x="4" y="89"/>
                </a:lnTo>
                <a:lnTo>
                  <a:pt x="0" y="95"/>
                </a:lnTo>
                <a:cubicBezTo>
                  <a:pt x="1" y="96"/>
                  <a:pt x="2" y="98"/>
                  <a:pt x="4" y="99"/>
                </a:cubicBezTo>
                <a:cubicBezTo>
                  <a:pt x="4" y="99"/>
                  <a:pt x="6" y="98"/>
                  <a:pt x="6" y="99"/>
                </a:cubicBezTo>
                <a:cubicBezTo>
                  <a:pt x="7" y="101"/>
                  <a:pt x="8" y="104"/>
                  <a:pt x="8" y="107"/>
                </a:cubicBezTo>
                <a:cubicBezTo>
                  <a:pt x="8" y="111"/>
                  <a:pt x="6" y="116"/>
                  <a:pt x="5" y="121"/>
                </a:cubicBezTo>
                <a:cubicBezTo>
                  <a:pt x="5" y="122"/>
                  <a:pt x="7" y="123"/>
                  <a:pt x="7" y="124"/>
                </a:cubicBezTo>
                <a:cubicBezTo>
                  <a:pt x="8" y="127"/>
                  <a:pt x="9" y="131"/>
                  <a:pt x="9" y="135"/>
                </a:cubicBezTo>
                <a:cubicBezTo>
                  <a:pt x="9" y="139"/>
                  <a:pt x="8" y="144"/>
                  <a:pt x="7" y="149"/>
                </a:cubicBezTo>
                <a:cubicBezTo>
                  <a:pt x="6" y="154"/>
                  <a:pt x="4" y="160"/>
                  <a:pt x="3" y="164"/>
                </a:cubicBezTo>
                <a:cubicBezTo>
                  <a:pt x="5" y="163"/>
                  <a:pt x="6" y="160"/>
                  <a:pt x="8" y="159"/>
                </a:cubicBezTo>
                <a:cubicBezTo>
                  <a:pt x="12" y="158"/>
                  <a:pt x="17" y="160"/>
                  <a:pt x="21" y="159"/>
                </a:cubicBezTo>
                <a:cubicBezTo>
                  <a:pt x="22" y="159"/>
                  <a:pt x="22" y="157"/>
                  <a:pt x="23" y="157"/>
                </a:cubicBezTo>
                <a:cubicBezTo>
                  <a:pt x="26" y="157"/>
                  <a:pt x="29" y="156"/>
                  <a:pt x="31" y="158"/>
                </a:cubicBezTo>
                <a:cubicBezTo>
                  <a:pt x="34" y="159"/>
                  <a:pt x="34" y="164"/>
                  <a:pt x="37" y="166"/>
                </a:cubicBezTo>
                <a:cubicBezTo>
                  <a:pt x="39" y="167"/>
                  <a:pt x="41" y="165"/>
                  <a:pt x="43" y="166"/>
                </a:cubicBezTo>
                <a:cubicBezTo>
                  <a:pt x="45" y="169"/>
                  <a:pt x="45" y="173"/>
                  <a:pt x="46" y="176"/>
                </a:cubicBezTo>
                <a:cubicBezTo>
                  <a:pt x="47" y="178"/>
                  <a:pt x="49" y="181"/>
                  <a:pt x="51" y="182"/>
                </a:cubicBezTo>
                <a:cubicBezTo>
                  <a:pt x="53" y="184"/>
                  <a:pt x="56" y="185"/>
                  <a:pt x="58" y="186"/>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8" name="Freeform 2553"/>
          <p:cNvSpPr>
            <a:spLocks noChangeAspect="1"/>
          </p:cNvSpPr>
          <p:nvPr/>
        </p:nvSpPr>
        <p:spPr bwMode="auto">
          <a:xfrm>
            <a:off x="2108319" y="3148583"/>
            <a:ext cx="354086" cy="289356"/>
          </a:xfrm>
          <a:custGeom>
            <a:avLst/>
            <a:gdLst>
              <a:gd name="T0" fmla="*/ 14 w 78"/>
              <a:gd name="T1" fmla="*/ 90 h 64"/>
              <a:gd name="T2" fmla="*/ 13 w 78"/>
              <a:gd name="T3" fmla="*/ 83 h 64"/>
              <a:gd name="T4" fmla="*/ 13 w 78"/>
              <a:gd name="T5" fmla="*/ 76 h 64"/>
              <a:gd name="T6" fmla="*/ 29 w 78"/>
              <a:gd name="T7" fmla="*/ 76 h 64"/>
              <a:gd name="T8" fmla="*/ 43 w 78"/>
              <a:gd name="T9" fmla="*/ 72 h 64"/>
              <a:gd name="T10" fmla="*/ 55 w 78"/>
              <a:gd name="T11" fmla="*/ 74 h 64"/>
              <a:gd name="T12" fmla="*/ 66 w 78"/>
              <a:gd name="T13" fmla="*/ 72 h 64"/>
              <a:gd name="T14" fmla="*/ 67 w 78"/>
              <a:gd name="T15" fmla="*/ 67 h 64"/>
              <a:gd name="T16" fmla="*/ 51 w 78"/>
              <a:gd name="T17" fmla="*/ 63 h 64"/>
              <a:gd name="T18" fmla="*/ 42 w 78"/>
              <a:gd name="T19" fmla="*/ 62 h 64"/>
              <a:gd name="T20" fmla="*/ 37 w 78"/>
              <a:gd name="T21" fmla="*/ 67 h 64"/>
              <a:gd name="T22" fmla="*/ 20 w 78"/>
              <a:gd name="T23" fmla="*/ 68 h 64"/>
              <a:gd name="T24" fmla="*/ 16 w 78"/>
              <a:gd name="T25" fmla="*/ 58 h 64"/>
              <a:gd name="T26" fmla="*/ 12 w 78"/>
              <a:gd name="T27" fmla="*/ 46 h 64"/>
              <a:gd name="T28" fmla="*/ 0 w 78"/>
              <a:gd name="T29" fmla="*/ 44 h 64"/>
              <a:gd name="T30" fmla="*/ 12 w 78"/>
              <a:gd name="T31" fmla="*/ 32 h 64"/>
              <a:gd name="T32" fmla="*/ 20 w 78"/>
              <a:gd name="T33" fmla="*/ 23 h 64"/>
              <a:gd name="T34" fmla="*/ 18 w 78"/>
              <a:gd name="T35" fmla="*/ 12 h 64"/>
              <a:gd name="T36" fmla="*/ 25 w 78"/>
              <a:gd name="T37" fmla="*/ 5 h 64"/>
              <a:gd name="T38" fmla="*/ 44 w 78"/>
              <a:gd name="T39" fmla="*/ 5 h 64"/>
              <a:gd name="T40" fmla="*/ 47 w 78"/>
              <a:gd name="T41" fmla="*/ 1 h 64"/>
              <a:gd name="T42" fmla="*/ 58 w 78"/>
              <a:gd name="T43" fmla="*/ 2 h 64"/>
              <a:gd name="T44" fmla="*/ 67 w 78"/>
              <a:gd name="T45" fmla="*/ 14 h 64"/>
              <a:gd name="T46" fmla="*/ 75 w 78"/>
              <a:gd name="T47" fmla="*/ 14 h 64"/>
              <a:gd name="T48" fmla="*/ 80 w 78"/>
              <a:gd name="T49" fmla="*/ 29 h 64"/>
              <a:gd name="T50" fmla="*/ 87 w 78"/>
              <a:gd name="T51" fmla="*/ 37 h 64"/>
              <a:gd name="T52" fmla="*/ 97 w 78"/>
              <a:gd name="T53" fmla="*/ 43 h 64"/>
              <a:gd name="T54" fmla="*/ 101 w 78"/>
              <a:gd name="T55" fmla="*/ 53 h 64"/>
              <a:gd name="T56" fmla="*/ 98 w 78"/>
              <a:gd name="T57" fmla="*/ 67 h 64"/>
              <a:gd name="T58" fmla="*/ 103 w 78"/>
              <a:gd name="T59" fmla="*/ 72 h 64"/>
              <a:gd name="T60" fmla="*/ 106 w 78"/>
              <a:gd name="T61" fmla="*/ 72 h 64"/>
              <a:gd name="T62" fmla="*/ 111 w 78"/>
              <a:gd name="T63" fmla="*/ 81 h 64"/>
              <a:gd name="T64" fmla="*/ 109 w 78"/>
              <a:gd name="T65" fmla="*/ 89 h 64"/>
              <a:gd name="T66" fmla="*/ 97 w 78"/>
              <a:gd name="T67" fmla="*/ 90 h 64"/>
              <a:gd name="T68" fmla="*/ 86 w 78"/>
              <a:gd name="T69" fmla="*/ 89 h 64"/>
              <a:gd name="T70" fmla="*/ 81 w 78"/>
              <a:gd name="T71" fmla="*/ 89 h 64"/>
              <a:gd name="T72" fmla="*/ 79 w 78"/>
              <a:gd name="T73" fmla="*/ 86 h 64"/>
              <a:gd name="T74" fmla="*/ 68 w 78"/>
              <a:gd name="T75" fmla="*/ 86 h 64"/>
              <a:gd name="T76" fmla="*/ 47 w 78"/>
              <a:gd name="T77" fmla="*/ 84 h 64"/>
              <a:gd name="T78" fmla="*/ 36 w 78"/>
              <a:gd name="T79" fmla="*/ 90 h 64"/>
              <a:gd name="T80" fmla="*/ 23 w 78"/>
              <a:gd name="T81" fmla="*/ 89 h 64"/>
              <a:gd name="T82" fmla="*/ 14 w 78"/>
              <a:gd name="T83" fmla="*/ 90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64"/>
              <a:gd name="T128" fmla="*/ 78 w 78"/>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64">
                <a:moveTo>
                  <a:pt x="10" y="64"/>
                </a:moveTo>
                <a:cubicBezTo>
                  <a:pt x="10" y="62"/>
                  <a:pt x="9" y="61"/>
                  <a:pt x="9" y="59"/>
                </a:cubicBezTo>
                <a:cubicBezTo>
                  <a:pt x="9" y="57"/>
                  <a:pt x="9" y="56"/>
                  <a:pt x="9" y="54"/>
                </a:cubicBezTo>
                <a:cubicBezTo>
                  <a:pt x="13" y="54"/>
                  <a:pt x="16" y="55"/>
                  <a:pt x="20" y="54"/>
                </a:cubicBezTo>
                <a:cubicBezTo>
                  <a:pt x="23" y="54"/>
                  <a:pt x="26" y="51"/>
                  <a:pt x="30" y="51"/>
                </a:cubicBezTo>
                <a:cubicBezTo>
                  <a:pt x="33" y="51"/>
                  <a:pt x="36" y="52"/>
                  <a:pt x="39" y="52"/>
                </a:cubicBezTo>
                <a:cubicBezTo>
                  <a:pt x="42" y="52"/>
                  <a:pt x="44" y="52"/>
                  <a:pt x="46" y="51"/>
                </a:cubicBezTo>
                <a:cubicBezTo>
                  <a:pt x="47" y="50"/>
                  <a:pt x="48" y="48"/>
                  <a:pt x="47" y="47"/>
                </a:cubicBezTo>
                <a:cubicBezTo>
                  <a:pt x="44" y="46"/>
                  <a:pt x="39" y="45"/>
                  <a:pt x="36" y="45"/>
                </a:cubicBezTo>
                <a:cubicBezTo>
                  <a:pt x="33" y="44"/>
                  <a:pt x="31" y="44"/>
                  <a:pt x="29" y="44"/>
                </a:cubicBezTo>
                <a:cubicBezTo>
                  <a:pt x="28" y="45"/>
                  <a:pt x="27" y="47"/>
                  <a:pt x="26" y="47"/>
                </a:cubicBezTo>
                <a:cubicBezTo>
                  <a:pt x="22" y="48"/>
                  <a:pt x="18" y="48"/>
                  <a:pt x="14" y="48"/>
                </a:cubicBezTo>
                <a:cubicBezTo>
                  <a:pt x="13" y="46"/>
                  <a:pt x="12" y="43"/>
                  <a:pt x="11" y="41"/>
                </a:cubicBezTo>
                <a:cubicBezTo>
                  <a:pt x="10" y="38"/>
                  <a:pt x="10" y="35"/>
                  <a:pt x="8" y="33"/>
                </a:cubicBezTo>
                <a:cubicBezTo>
                  <a:pt x="6" y="32"/>
                  <a:pt x="0" y="34"/>
                  <a:pt x="0" y="31"/>
                </a:cubicBezTo>
                <a:cubicBezTo>
                  <a:pt x="0" y="27"/>
                  <a:pt x="6" y="26"/>
                  <a:pt x="8" y="23"/>
                </a:cubicBezTo>
                <a:cubicBezTo>
                  <a:pt x="10" y="21"/>
                  <a:pt x="13" y="19"/>
                  <a:pt x="14" y="16"/>
                </a:cubicBezTo>
                <a:cubicBezTo>
                  <a:pt x="14" y="14"/>
                  <a:pt x="13" y="11"/>
                  <a:pt x="13" y="8"/>
                </a:cubicBezTo>
                <a:cubicBezTo>
                  <a:pt x="15" y="7"/>
                  <a:pt x="16" y="4"/>
                  <a:pt x="18" y="3"/>
                </a:cubicBezTo>
                <a:cubicBezTo>
                  <a:pt x="22" y="2"/>
                  <a:pt x="27" y="4"/>
                  <a:pt x="31" y="3"/>
                </a:cubicBezTo>
                <a:cubicBezTo>
                  <a:pt x="32" y="3"/>
                  <a:pt x="32" y="1"/>
                  <a:pt x="33" y="1"/>
                </a:cubicBezTo>
                <a:cubicBezTo>
                  <a:pt x="36" y="1"/>
                  <a:pt x="39" y="0"/>
                  <a:pt x="41" y="2"/>
                </a:cubicBezTo>
                <a:cubicBezTo>
                  <a:pt x="44" y="3"/>
                  <a:pt x="44" y="8"/>
                  <a:pt x="47" y="10"/>
                </a:cubicBezTo>
                <a:cubicBezTo>
                  <a:pt x="49" y="11"/>
                  <a:pt x="51" y="9"/>
                  <a:pt x="53" y="10"/>
                </a:cubicBezTo>
                <a:cubicBezTo>
                  <a:pt x="55" y="13"/>
                  <a:pt x="55" y="17"/>
                  <a:pt x="56" y="20"/>
                </a:cubicBezTo>
                <a:cubicBezTo>
                  <a:pt x="57" y="22"/>
                  <a:pt x="59" y="25"/>
                  <a:pt x="61" y="26"/>
                </a:cubicBezTo>
                <a:cubicBezTo>
                  <a:pt x="63" y="28"/>
                  <a:pt x="66" y="29"/>
                  <a:pt x="68" y="30"/>
                </a:cubicBezTo>
                <a:lnTo>
                  <a:pt x="71" y="38"/>
                </a:lnTo>
                <a:lnTo>
                  <a:pt x="69" y="47"/>
                </a:lnTo>
                <a:lnTo>
                  <a:pt x="72" y="51"/>
                </a:lnTo>
                <a:lnTo>
                  <a:pt x="75" y="51"/>
                </a:lnTo>
                <a:lnTo>
                  <a:pt x="78" y="57"/>
                </a:lnTo>
                <a:lnTo>
                  <a:pt x="76" y="63"/>
                </a:lnTo>
                <a:cubicBezTo>
                  <a:pt x="73" y="63"/>
                  <a:pt x="71" y="64"/>
                  <a:pt x="68" y="64"/>
                </a:cubicBezTo>
                <a:cubicBezTo>
                  <a:pt x="66" y="63"/>
                  <a:pt x="63" y="63"/>
                  <a:pt x="60" y="63"/>
                </a:cubicBezTo>
                <a:cubicBezTo>
                  <a:pt x="59" y="63"/>
                  <a:pt x="58" y="64"/>
                  <a:pt x="57" y="63"/>
                </a:cubicBezTo>
                <a:cubicBezTo>
                  <a:pt x="56" y="63"/>
                  <a:pt x="56" y="61"/>
                  <a:pt x="55" y="61"/>
                </a:cubicBezTo>
                <a:cubicBezTo>
                  <a:pt x="53" y="60"/>
                  <a:pt x="50" y="61"/>
                  <a:pt x="48" y="61"/>
                </a:cubicBezTo>
                <a:cubicBezTo>
                  <a:pt x="43" y="60"/>
                  <a:pt x="38" y="59"/>
                  <a:pt x="33" y="60"/>
                </a:cubicBezTo>
                <a:cubicBezTo>
                  <a:pt x="30" y="60"/>
                  <a:pt x="28" y="63"/>
                  <a:pt x="25" y="64"/>
                </a:cubicBezTo>
                <a:cubicBezTo>
                  <a:pt x="22" y="64"/>
                  <a:pt x="19" y="63"/>
                  <a:pt x="16" y="63"/>
                </a:cubicBezTo>
                <a:cubicBezTo>
                  <a:pt x="14" y="63"/>
                  <a:pt x="12" y="63"/>
                  <a:pt x="10" y="6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9" name="Freeform 2554"/>
          <p:cNvSpPr>
            <a:spLocks noChangeAspect="1"/>
          </p:cNvSpPr>
          <p:nvPr/>
        </p:nvSpPr>
        <p:spPr bwMode="auto">
          <a:xfrm>
            <a:off x="2154008" y="3415096"/>
            <a:ext cx="190369" cy="125641"/>
          </a:xfrm>
          <a:custGeom>
            <a:avLst/>
            <a:gdLst>
              <a:gd name="T0" fmla="*/ 31 w 42"/>
              <a:gd name="T1" fmla="*/ 40 h 27"/>
              <a:gd name="T2" fmla="*/ 37 w 42"/>
              <a:gd name="T3" fmla="*/ 27 h 27"/>
              <a:gd name="T4" fmla="*/ 46 w 42"/>
              <a:gd name="T5" fmla="*/ 22 h 27"/>
              <a:gd name="T6" fmla="*/ 57 w 42"/>
              <a:gd name="T7" fmla="*/ 21 h 27"/>
              <a:gd name="T8" fmla="*/ 54 w 42"/>
              <a:gd name="T9" fmla="*/ 12 h 27"/>
              <a:gd name="T10" fmla="*/ 55 w 42"/>
              <a:gd name="T11" fmla="*/ 7 h 27"/>
              <a:gd name="T12" fmla="*/ 54 w 42"/>
              <a:gd name="T13" fmla="*/ 2 h 27"/>
              <a:gd name="T14" fmla="*/ 32 w 42"/>
              <a:gd name="T15" fmla="*/ 1 h 27"/>
              <a:gd name="T16" fmla="*/ 21 w 42"/>
              <a:gd name="T17" fmla="*/ 7 h 27"/>
              <a:gd name="T18" fmla="*/ 8 w 42"/>
              <a:gd name="T19" fmla="*/ 6 h 27"/>
              <a:gd name="T20" fmla="*/ 0 w 42"/>
              <a:gd name="T21" fmla="*/ 7 h 27"/>
              <a:gd name="T22" fmla="*/ 7 w 42"/>
              <a:gd name="T23" fmla="*/ 18 h 27"/>
              <a:gd name="T24" fmla="*/ 31 w 42"/>
              <a:gd name="T25" fmla="*/ 18 h 27"/>
              <a:gd name="T26" fmla="*/ 20 w 42"/>
              <a:gd name="T27" fmla="*/ 22 h 27"/>
              <a:gd name="T28" fmla="*/ 25 w 42"/>
              <a:gd name="T29" fmla="*/ 29 h 27"/>
              <a:gd name="T30" fmla="*/ 31 w 42"/>
              <a:gd name="T31" fmla="*/ 4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22" y="27"/>
                </a:moveTo>
                <a:cubicBezTo>
                  <a:pt x="23" y="24"/>
                  <a:pt x="23" y="21"/>
                  <a:pt x="26" y="18"/>
                </a:cubicBezTo>
                <a:cubicBezTo>
                  <a:pt x="27" y="16"/>
                  <a:pt x="31" y="16"/>
                  <a:pt x="33" y="15"/>
                </a:cubicBezTo>
                <a:cubicBezTo>
                  <a:pt x="36" y="15"/>
                  <a:pt x="39" y="16"/>
                  <a:pt x="40" y="14"/>
                </a:cubicBezTo>
                <a:cubicBezTo>
                  <a:pt x="42" y="12"/>
                  <a:pt x="38" y="10"/>
                  <a:pt x="38" y="8"/>
                </a:cubicBezTo>
                <a:cubicBezTo>
                  <a:pt x="38" y="7"/>
                  <a:pt x="39" y="6"/>
                  <a:pt x="39" y="5"/>
                </a:cubicBezTo>
                <a:cubicBezTo>
                  <a:pt x="39" y="4"/>
                  <a:pt x="39" y="3"/>
                  <a:pt x="38" y="2"/>
                </a:cubicBezTo>
                <a:cubicBezTo>
                  <a:pt x="33" y="1"/>
                  <a:pt x="28" y="0"/>
                  <a:pt x="23" y="1"/>
                </a:cubicBezTo>
                <a:cubicBezTo>
                  <a:pt x="20" y="1"/>
                  <a:pt x="18" y="4"/>
                  <a:pt x="15" y="5"/>
                </a:cubicBezTo>
                <a:cubicBezTo>
                  <a:pt x="12" y="5"/>
                  <a:pt x="9" y="4"/>
                  <a:pt x="6" y="4"/>
                </a:cubicBezTo>
                <a:cubicBezTo>
                  <a:pt x="4" y="4"/>
                  <a:pt x="2" y="4"/>
                  <a:pt x="0" y="5"/>
                </a:cubicBezTo>
                <a:cubicBezTo>
                  <a:pt x="1" y="7"/>
                  <a:pt x="2" y="11"/>
                  <a:pt x="5" y="12"/>
                </a:cubicBezTo>
                <a:cubicBezTo>
                  <a:pt x="11" y="14"/>
                  <a:pt x="16" y="10"/>
                  <a:pt x="22" y="12"/>
                </a:cubicBezTo>
                <a:cubicBezTo>
                  <a:pt x="24" y="12"/>
                  <a:pt x="15" y="12"/>
                  <a:pt x="14" y="15"/>
                </a:cubicBezTo>
                <a:cubicBezTo>
                  <a:pt x="14" y="16"/>
                  <a:pt x="17" y="18"/>
                  <a:pt x="18" y="20"/>
                </a:cubicBezTo>
                <a:cubicBezTo>
                  <a:pt x="20" y="22"/>
                  <a:pt x="21" y="24"/>
                  <a:pt x="22" y="27"/>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50" name="Freeform 2555"/>
          <p:cNvSpPr>
            <a:spLocks noChangeAspect="1"/>
          </p:cNvSpPr>
          <p:nvPr/>
        </p:nvSpPr>
        <p:spPr bwMode="auto">
          <a:xfrm>
            <a:off x="2150201" y="3346564"/>
            <a:ext cx="175139" cy="53302"/>
          </a:xfrm>
          <a:custGeom>
            <a:avLst/>
            <a:gdLst>
              <a:gd name="T0" fmla="*/ 0 w 39"/>
              <a:gd name="T1" fmla="*/ 17 h 11"/>
              <a:gd name="T2" fmla="*/ 20 w 39"/>
              <a:gd name="T3" fmla="*/ 11 h 11"/>
              <a:gd name="T4" fmla="*/ 7 w 39"/>
              <a:gd name="T5" fmla="*/ 6 h 11"/>
              <a:gd name="T6" fmla="*/ 24 w 39"/>
              <a:gd name="T7" fmla="*/ 5 h 11"/>
              <a:gd name="T8" fmla="*/ 28 w 39"/>
              <a:gd name="T9" fmla="*/ 0 h 11"/>
              <a:gd name="T10" fmla="*/ 38 w 39"/>
              <a:gd name="T11" fmla="*/ 1 h 11"/>
              <a:gd name="T12" fmla="*/ 53 w 39"/>
              <a:gd name="T13" fmla="*/ 5 h 11"/>
              <a:gd name="T14" fmla="*/ 52 w 39"/>
              <a:gd name="T15" fmla="*/ 11 h 11"/>
              <a:gd name="T16" fmla="*/ 41 w 39"/>
              <a:gd name="T17" fmla="*/ 13 h 11"/>
              <a:gd name="T18" fmla="*/ 29 w 39"/>
              <a:gd name="T19" fmla="*/ 11 h 11"/>
              <a:gd name="T20" fmla="*/ 15 w 39"/>
              <a:gd name="T21" fmla="*/ 17 h 11"/>
              <a:gd name="T22" fmla="*/ 0 w 39"/>
              <a:gd name="T23" fmla="*/ 17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1"/>
              <a:gd name="T38" fmla="*/ 39 w 3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1">
                <a:moveTo>
                  <a:pt x="0" y="10"/>
                </a:moveTo>
                <a:cubicBezTo>
                  <a:pt x="5" y="9"/>
                  <a:pt x="9" y="8"/>
                  <a:pt x="14" y="7"/>
                </a:cubicBezTo>
                <a:cubicBezTo>
                  <a:pt x="11" y="5"/>
                  <a:pt x="8" y="5"/>
                  <a:pt x="5" y="4"/>
                </a:cubicBezTo>
                <a:cubicBezTo>
                  <a:pt x="9" y="4"/>
                  <a:pt x="13" y="4"/>
                  <a:pt x="17" y="3"/>
                </a:cubicBezTo>
                <a:cubicBezTo>
                  <a:pt x="18" y="3"/>
                  <a:pt x="19" y="1"/>
                  <a:pt x="20" y="0"/>
                </a:cubicBezTo>
                <a:cubicBezTo>
                  <a:pt x="22" y="0"/>
                  <a:pt x="24" y="0"/>
                  <a:pt x="27" y="1"/>
                </a:cubicBezTo>
                <a:cubicBezTo>
                  <a:pt x="30" y="1"/>
                  <a:pt x="35" y="2"/>
                  <a:pt x="38" y="3"/>
                </a:cubicBezTo>
                <a:cubicBezTo>
                  <a:pt x="39" y="4"/>
                  <a:pt x="38" y="6"/>
                  <a:pt x="37" y="7"/>
                </a:cubicBezTo>
                <a:cubicBezTo>
                  <a:pt x="35" y="8"/>
                  <a:pt x="33" y="8"/>
                  <a:pt x="30" y="8"/>
                </a:cubicBezTo>
                <a:cubicBezTo>
                  <a:pt x="27" y="8"/>
                  <a:pt x="24" y="7"/>
                  <a:pt x="21" y="7"/>
                </a:cubicBezTo>
                <a:cubicBezTo>
                  <a:pt x="17" y="7"/>
                  <a:pt x="14" y="10"/>
                  <a:pt x="11" y="10"/>
                </a:cubicBezTo>
                <a:cubicBezTo>
                  <a:pt x="7" y="11"/>
                  <a:pt x="4" y="10"/>
                  <a:pt x="0" y="1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51" name="Freeform 2556"/>
          <p:cNvSpPr>
            <a:spLocks noChangeAspect="1"/>
          </p:cNvSpPr>
          <p:nvPr/>
        </p:nvSpPr>
        <p:spPr bwMode="auto">
          <a:xfrm>
            <a:off x="2252999" y="3422711"/>
            <a:ext cx="437848" cy="369309"/>
          </a:xfrm>
          <a:custGeom>
            <a:avLst/>
            <a:gdLst>
              <a:gd name="T0" fmla="*/ 122 w 96"/>
              <a:gd name="T1" fmla="*/ 46 h 81"/>
              <a:gd name="T2" fmla="*/ 115 w 96"/>
              <a:gd name="T3" fmla="*/ 38 h 81"/>
              <a:gd name="T4" fmla="*/ 115 w 96"/>
              <a:gd name="T5" fmla="*/ 22 h 81"/>
              <a:gd name="T6" fmla="*/ 102 w 96"/>
              <a:gd name="T7" fmla="*/ 7 h 81"/>
              <a:gd name="T8" fmla="*/ 96 w 96"/>
              <a:gd name="T9" fmla="*/ 13 h 81"/>
              <a:gd name="T10" fmla="*/ 80 w 96"/>
              <a:gd name="T11" fmla="*/ 17 h 81"/>
              <a:gd name="T12" fmla="*/ 71 w 96"/>
              <a:gd name="T13" fmla="*/ 13 h 81"/>
              <a:gd name="T14" fmla="*/ 63 w 96"/>
              <a:gd name="T15" fmla="*/ 5 h 81"/>
              <a:gd name="T16" fmla="*/ 41 w 96"/>
              <a:gd name="T17" fmla="*/ 5 h 81"/>
              <a:gd name="T18" fmla="*/ 34 w 96"/>
              <a:gd name="T19" fmla="*/ 1 h 81"/>
              <a:gd name="T20" fmla="*/ 24 w 96"/>
              <a:gd name="T21" fmla="*/ 6 h 81"/>
              <a:gd name="T22" fmla="*/ 26 w 96"/>
              <a:gd name="T23" fmla="*/ 19 h 81"/>
              <a:gd name="T24" fmla="*/ 6 w 96"/>
              <a:gd name="T25" fmla="*/ 24 h 81"/>
              <a:gd name="T26" fmla="*/ 8 w 96"/>
              <a:gd name="T27" fmla="*/ 37 h 81"/>
              <a:gd name="T28" fmla="*/ 17 w 96"/>
              <a:gd name="T29" fmla="*/ 53 h 81"/>
              <a:gd name="T30" fmla="*/ 30 w 96"/>
              <a:gd name="T31" fmla="*/ 67 h 81"/>
              <a:gd name="T32" fmla="*/ 41 w 96"/>
              <a:gd name="T33" fmla="*/ 68 h 81"/>
              <a:gd name="T34" fmla="*/ 56 w 96"/>
              <a:gd name="T35" fmla="*/ 60 h 81"/>
              <a:gd name="T36" fmla="*/ 67 w 96"/>
              <a:gd name="T37" fmla="*/ 57 h 81"/>
              <a:gd name="T38" fmla="*/ 74 w 96"/>
              <a:gd name="T39" fmla="*/ 66 h 81"/>
              <a:gd name="T40" fmla="*/ 79 w 96"/>
              <a:gd name="T41" fmla="*/ 75 h 81"/>
              <a:gd name="T42" fmla="*/ 79 w 96"/>
              <a:gd name="T43" fmla="*/ 90 h 81"/>
              <a:gd name="T44" fmla="*/ 89 w 96"/>
              <a:gd name="T45" fmla="*/ 89 h 81"/>
              <a:gd name="T46" fmla="*/ 96 w 96"/>
              <a:gd name="T47" fmla="*/ 87 h 81"/>
              <a:gd name="T48" fmla="*/ 102 w 96"/>
              <a:gd name="T49" fmla="*/ 96 h 81"/>
              <a:gd name="T50" fmla="*/ 102 w 96"/>
              <a:gd name="T51" fmla="*/ 107 h 81"/>
              <a:gd name="T52" fmla="*/ 107 w 96"/>
              <a:gd name="T53" fmla="*/ 116 h 81"/>
              <a:gd name="T54" fmla="*/ 116 w 96"/>
              <a:gd name="T55" fmla="*/ 107 h 81"/>
              <a:gd name="T56" fmla="*/ 126 w 96"/>
              <a:gd name="T57" fmla="*/ 108 h 81"/>
              <a:gd name="T58" fmla="*/ 131 w 96"/>
              <a:gd name="T59" fmla="*/ 96 h 81"/>
              <a:gd name="T60" fmla="*/ 137 w 96"/>
              <a:gd name="T61" fmla="*/ 89 h 81"/>
              <a:gd name="T62" fmla="*/ 133 w 96"/>
              <a:gd name="T63" fmla="*/ 79 h 81"/>
              <a:gd name="T64" fmla="*/ 126 w 96"/>
              <a:gd name="T65" fmla="*/ 6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1"/>
              <a:gd name="T101" fmla="*/ 96 w 9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1">
                <a:moveTo>
                  <a:pt x="92" y="38"/>
                </a:moveTo>
                <a:cubicBezTo>
                  <a:pt x="90" y="36"/>
                  <a:pt x="86" y="35"/>
                  <a:pt x="85" y="32"/>
                </a:cubicBezTo>
                <a:cubicBezTo>
                  <a:pt x="84" y="31"/>
                  <a:pt x="86" y="28"/>
                  <a:pt x="85" y="26"/>
                </a:cubicBezTo>
                <a:cubicBezTo>
                  <a:pt x="84" y="25"/>
                  <a:pt x="80" y="28"/>
                  <a:pt x="80" y="27"/>
                </a:cubicBezTo>
                <a:cubicBezTo>
                  <a:pt x="80" y="24"/>
                  <a:pt x="84" y="22"/>
                  <a:pt x="84" y="19"/>
                </a:cubicBezTo>
                <a:cubicBezTo>
                  <a:pt x="84" y="17"/>
                  <a:pt x="81" y="17"/>
                  <a:pt x="80" y="15"/>
                </a:cubicBezTo>
                <a:cubicBezTo>
                  <a:pt x="79" y="13"/>
                  <a:pt x="80" y="9"/>
                  <a:pt x="79" y="7"/>
                </a:cubicBezTo>
                <a:cubicBezTo>
                  <a:pt x="77" y="5"/>
                  <a:pt x="74" y="4"/>
                  <a:pt x="71" y="5"/>
                </a:cubicBezTo>
                <a:cubicBezTo>
                  <a:pt x="70" y="5"/>
                  <a:pt x="72" y="7"/>
                  <a:pt x="71" y="8"/>
                </a:cubicBezTo>
                <a:cubicBezTo>
                  <a:pt x="70" y="9"/>
                  <a:pt x="69" y="9"/>
                  <a:pt x="67" y="9"/>
                </a:cubicBezTo>
                <a:cubicBezTo>
                  <a:pt x="66" y="9"/>
                  <a:pt x="64" y="7"/>
                  <a:pt x="63" y="8"/>
                </a:cubicBezTo>
                <a:cubicBezTo>
                  <a:pt x="60" y="8"/>
                  <a:pt x="58" y="12"/>
                  <a:pt x="56" y="12"/>
                </a:cubicBezTo>
                <a:cubicBezTo>
                  <a:pt x="54" y="11"/>
                  <a:pt x="54" y="7"/>
                  <a:pt x="52" y="6"/>
                </a:cubicBezTo>
                <a:cubicBezTo>
                  <a:pt x="51" y="6"/>
                  <a:pt x="50" y="8"/>
                  <a:pt x="49" y="9"/>
                </a:cubicBezTo>
                <a:cubicBezTo>
                  <a:pt x="48" y="9"/>
                  <a:pt x="46" y="10"/>
                  <a:pt x="45" y="9"/>
                </a:cubicBezTo>
                <a:cubicBezTo>
                  <a:pt x="44" y="8"/>
                  <a:pt x="44" y="5"/>
                  <a:pt x="44" y="3"/>
                </a:cubicBezTo>
                <a:cubicBezTo>
                  <a:pt x="41" y="3"/>
                  <a:pt x="39" y="4"/>
                  <a:pt x="36" y="4"/>
                </a:cubicBezTo>
                <a:cubicBezTo>
                  <a:pt x="34" y="3"/>
                  <a:pt x="31" y="3"/>
                  <a:pt x="28" y="3"/>
                </a:cubicBezTo>
                <a:cubicBezTo>
                  <a:pt x="27" y="3"/>
                  <a:pt x="26" y="4"/>
                  <a:pt x="25" y="3"/>
                </a:cubicBezTo>
                <a:cubicBezTo>
                  <a:pt x="24" y="3"/>
                  <a:pt x="24" y="1"/>
                  <a:pt x="23" y="1"/>
                </a:cubicBezTo>
                <a:cubicBezTo>
                  <a:pt x="21" y="0"/>
                  <a:pt x="18" y="1"/>
                  <a:pt x="16" y="1"/>
                </a:cubicBezTo>
                <a:cubicBezTo>
                  <a:pt x="17" y="2"/>
                  <a:pt x="17" y="3"/>
                  <a:pt x="17" y="4"/>
                </a:cubicBezTo>
                <a:cubicBezTo>
                  <a:pt x="17" y="5"/>
                  <a:pt x="16" y="6"/>
                  <a:pt x="16" y="7"/>
                </a:cubicBezTo>
                <a:cubicBezTo>
                  <a:pt x="16" y="9"/>
                  <a:pt x="20" y="11"/>
                  <a:pt x="18" y="13"/>
                </a:cubicBezTo>
                <a:cubicBezTo>
                  <a:pt x="17" y="15"/>
                  <a:pt x="14" y="14"/>
                  <a:pt x="11" y="14"/>
                </a:cubicBezTo>
                <a:cubicBezTo>
                  <a:pt x="9" y="15"/>
                  <a:pt x="5" y="15"/>
                  <a:pt x="4" y="17"/>
                </a:cubicBezTo>
                <a:cubicBezTo>
                  <a:pt x="1" y="20"/>
                  <a:pt x="1" y="23"/>
                  <a:pt x="0" y="26"/>
                </a:cubicBezTo>
                <a:cubicBezTo>
                  <a:pt x="2" y="26"/>
                  <a:pt x="4" y="25"/>
                  <a:pt x="6" y="26"/>
                </a:cubicBezTo>
                <a:cubicBezTo>
                  <a:pt x="7" y="26"/>
                  <a:pt x="6" y="29"/>
                  <a:pt x="7" y="30"/>
                </a:cubicBezTo>
                <a:cubicBezTo>
                  <a:pt x="9" y="33"/>
                  <a:pt x="11" y="35"/>
                  <a:pt x="12" y="37"/>
                </a:cubicBezTo>
                <a:cubicBezTo>
                  <a:pt x="13" y="39"/>
                  <a:pt x="13" y="41"/>
                  <a:pt x="15" y="42"/>
                </a:cubicBezTo>
                <a:cubicBezTo>
                  <a:pt x="16" y="44"/>
                  <a:pt x="19" y="45"/>
                  <a:pt x="21" y="47"/>
                </a:cubicBezTo>
                <a:cubicBezTo>
                  <a:pt x="22" y="49"/>
                  <a:pt x="24" y="50"/>
                  <a:pt x="25" y="52"/>
                </a:cubicBezTo>
                <a:cubicBezTo>
                  <a:pt x="26" y="51"/>
                  <a:pt x="26" y="49"/>
                  <a:pt x="28" y="48"/>
                </a:cubicBezTo>
                <a:cubicBezTo>
                  <a:pt x="29" y="45"/>
                  <a:pt x="31" y="43"/>
                  <a:pt x="34" y="42"/>
                </a:cubicBezTo>
                <a:cubicBezTo>
                  <a:pt x="35" y="41"/>
                  <a:pt x="37" y="42"/>
                  <a:pt x="39" y="42"/>
                </a:cubicBezTo>
                <a:cubicBezTo>
                  <a:pt x="40" y="42"/>
                  <a:pt x="40" y="40"/>
                  <a:pt x="41" y="40"/>
                </a:cubicBezTo>
                <a:cubicBezTo>
                  <a:pt x="43" y="39"/>
                  <a:pt x="45" y="39"/>
                  <a:pt x="47" y="40"/>
                </a:cubicBezTo>
                <a:cubicBezTo>
                  <a:pt x="49" y="40"/>
                  <a:pt x="50" y="41"/>
                  <a:pt x="51" y="42"/>
                </a:cubicBezTo>
                <a:cubicBezTo>
                  <a:pt x="52" y="43"/>
                  <a:pt x="52" y="45"/>
                  <a:pt x="52" y="46"/>
                </a:cubicBezTo>
                <a:cubicBezTo>
                  <a:pt x="53" y="47"/>
                  <a:pt x="55" y="48"/>
                  <a:pt x="56" y="49"/>
                </a:cubicBezTo>
                <a:cubicBezTo>
                  <a:pt x="56" y="50"/>
                  <a:pt x="55" y="52"/>
                  <a:pt x="55" y="53"/>
                </a:cubicBezTo>
                <a:cubicBezTo>
                  <a:pt x="56" y="55"/>
                  <a:pt x="58" y="57"/>
                  <a:pt x="58" y="59"/>
                </a:cubicBezTo>
                <a:cubicBezTo>
                  <a:pt x="58" y="60"/>
                  <a:pt x="56" y="61"/>
                  <a:pt x="55" y="63"/>
                </a:cubicBezTo>
                <a:cubicBezTo>
                  <a:pt x="55" y="64"/>
                  <a:pt x="57" y="65"/>
                  <a:pt x="57" y="65"/>
                </a:cubicBezTo>
                <a:cubicBezTo>
                  <a:pt x="59" y="64"/>
                  <a:pt x="60" y="63"/>
                  <a:pt x="62" y="62"/>
                </a:cubicBezTo>
                <a:cubicBezTo>
                  <a:pt x="63" y="62"/>
                  <a:pt x="65" y="63"/>
                  <a:pt x="66" y="63"/>
                </a:cubicBezTo>
                <a:cubicBezTo>
                  <a:pt x="67" y="63"/>
                  <a:pt x="66" y="61"/>
                  <a:pt x="67" y="61"/>
                </a:cubicBezTo>
                <a:cubicBezTo>
                  <a:pt x="69" y="61"/>
                  <a:pt x="70" y="61"/>
                  <a:pt x="71" y="62"/>
                </a:cubicBezTo>
                <a:cubicBezTo>
                  <a:pt x="72" y="64"/>
                  <a:pt x="70" y="66"/>
                  <a:pt x="71" y="67"/>
                </a:cubicBezTo>
                <a:cubicBezTo>
                  <a:pt x="72" y="69"/>
                  <a:pt x="75" y="70"/>
                  <a:pt x="75" y="72"/>
                </a:cubicBezTo>
                <a:cubicBezTo>
                  <a:pt x="75" y="74"/>
                  <a:pt x="72" y="73"/>
                  <a:pt x="71" y="74"/>
                </a:cubicBezTo>
                <a:cubicBezTo>
                  <a:pt x="70" y="76"/>
                  <a:pt x="70" y="78"/>
                  <a:pt x="70" y="80"/>
                </a:cubicBezTo>
                <a:cubicBezTo>
                  <a:pt x="71" y="81"/>
                  <a:pt x="73" y="81"/>
                  <a:pt x="74" y="81"/>
                </a:cubicBezTo>
                <a:cubicBezTo>
                  <a:pt x="76" y="81"/>
                  <a:pt x="77" y="80"/>
                  <a:pt x="78" y="79"/>
                </a:cubicBezTo>
                <a:cubicBezTo>
                  <a:pt x="79" y="78"/>
                  <a:pt x="79" y="74"/>
                  <a:pt x="81" y="74"/>
                </a:cubicBezTo>
                <a:cubicBezTo>
                  <a:pt x="83" y="74"/>
                  <a:pt x="84" y="77"/>
                  <a:pt x="86" y="79"/>
                </a:cubicBezTo>
                <a:cubicBezTo>
                  <a:pt x="87" y="78"/>
                  <a:pt x="88" y="77"/>
                  <a:pt x="88" y="75"/>
                </a:cubicBezTo>
                <a:cubicBezTo>
                  <a:pt x="89" y="74"/>
                  <a:pt x="87" y="73"/>
                  <a:pt x="87" y="72"/>
                </a:cubicBezTo>
                <a:cubicBezTo>
                  <a:pt x="87" y="70"/>
                  <a:pt x="91" y="69"/>
                  <a:pt x="91" y="67"/>
                </a:cubicBezTo>
                <a:cubicBezTo>
                  <a:pt x="91" y="66"/>
                  <a:pt x="85" y="66"/>
                  <a:pt x="86" y="65"/>
                </a:cubicBezTo>
                <a:cubicBezTo>
                  <a:pt x="88" y="62"/>
                  <a:pt x="93" y="64"/>
                  <a:pt x="95" y="62"/>
                </a:cubicBezTo>
                <a:cubicBezTo>
                  <a:pt x="96" y="60"/>
                  <a:pt x="91" y="60"/>
                  <a:pt x="90" y="58"/>
                </a:cubicBezTo>
                <a:cubicBezTo>
                  <a:pt x="90" y="57"/>
                  <a:pt x="92" y="57"/>
                  <a:pt x="93" y="55"/>
                </a:cubicBezTo>
                <a:cubicBezTo>
                  <a:pt x="93" y="54"/>
                  <a:pt x="93" y="52"/>
                  <a:pt x="92" y="50"/>
                </a:cubicBezTo>
                <a:cubicBezTo>
                  <a:pt x="92" y="48"/>
                  <a:pt x="89" y="46"/>
                  <a:pt x="88" y="43"/>
                </a:cubicBezTo>
                <a:cubicBezTo>
                  <a:pt x="88" y="41"/>
                  <a:pt x="91" y="40"/>
                  <a:pt x="92" y="38"/>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52" name="Freeform 2557"/>
          <p:cNvSpPr>
            <a:spLocks noChangeAspect="1"/>
          </p:cNvSpPr>
          <p:nvPr/>
        </p:nvSpPr>
        <p:spPr bwMode="auto">
          <a:xfrm>
            <a:off x="2359606" y="3597847"/>
            <a:ext cx="163717" cy="213209"/>
          </a:xfrm>
          <a:custGeom>
            <a:avLst/>
            <a:gdLst>
              <a:gd name="T0" fmla="*/ 49 w 36"/>
              <a:gd name="T1" fmla="*/ 39 h 46"/>
              <a:gd name="T2" fmla="*/ 50 w 36"/>
              <a:gd name="T3" fmla="*/ 50 h 46"/>
              <a:gd name="T4" fmla="*/ 39 w 36"/>
              <a:gd name="T5" fmla="*/ 56 h 46"/>
              <a:gd name="T6" fmla="*/ 37 w 36"/>
              <a:gd name="T7" fmla="*/ 62 h 46"/>
              <a:gd name="T8" fmla="*/ 32 w 36"/>
              <a:gd name="T9" fmla="*/ 68 h 46"/>
              <a:gd name="T10" fmla="*/ 16 w 36"/>
              <a:gd name="T11" fmla="*/ 60 h 46"/>
              <a:gd name="T12" fmla="*/ 16 w 36"/>
              <a:gd name="T13" fmla="*/ 54 h 46"/>
              <a:gd name="T14" fmla="*/ 6 w 36"/>
              <a:gd name="T15" fmla="*/ 47 h 46"/>
              <a:gd name="T16" fmla="*/ 6 w 36"/>
              <a:gd name="T17" fmla="*/ 39 h 46"/>
              <a:gd name="T18" fmla="*/ 0 w 36"/>
              <a:gd name="T19" fmla="*/ 34 h 46"/>
              <a:gd name="T20" fmla="*/ 1 w 36"/>
              <a:gd name="T21" fmla="*/ 26 h 46"/>
              <a:gd name="T22" fmla="*/ 2 w 36"/>
              <a:gd name="T23" fmla="*/ 19 h 46"/>
              <a:gd name="T24" fmla="*/ 7 w 36"/>
              <a:gd name="T25" fmla="*/ 13 h 46"/>
              <a:gd name="T26" fmla="*/ 16 w 36"/>
              <a:gd name="T27" fmla="*/ 5 h 46"/>
              <a:gd name="T28" fmla="*/ 23 w 36"/>
              <a:gd name="T29" fmla="*/ 5 h 46"/>
              <a:gd name="T30" fmla="*/ 26 w 36"/>
              <a:gd name="T31" fmla="*/ 1 h 46"/>
              <a:gd name="T32" fmla="*/ 35 w 36"/>
              <a:gd name="T33" fmla="*/ 1 h 46"/>
              <a:gd name="T34" fmla="*/ 39 w 36"/>
              <a:gd name="T35" fmla="*/ 5 h 46"/>
              <a:gd name="T36" fmla="*/ 42 w 36"/>
              <a:gd name="T37" fmla="*/ 11 h 46"/>
              <a:gd name="T38" fmla="*/ 47 w 36"/>
              <a:gd name="T39" fmla="*/ 15 h 46"/>
              <a:gd name="T40" fmla="*/ 45 w 36"/>
              <a:gd name="T41" fmla="*/ 21 h 46"/>
              <a:gd name="T42" fmla="*/ 50 w 36"/>
              <a:gd name="T43" fmla="*/ 29 h 46"/>
              <a:gd name="T44" fmla="*/ 45 w 36"/>
              <a:gd name="T45" fmla="*/ 35 h 46"/>
              <a:gd name="T46" fmla="*/ 49 w 36"/>
              <a:gd name="T47" fmla="*/ 39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6"/>
              <a:gd name="T74" fmla="*/ 36 w 3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6">
                <a:moveTo>
                  <a:pt x="34" y="26"/>
                </a:moveTo>
                <a:cubicBezTo>
                  <a:pt x="34" y="29"/>
                  <a:pt x="36" y="31"/>
                  <a:pt x="35" y="34"/>
                </a:cubicBezTo>
                <a:cubicBezTo>
                  <a:pt x="33" y="36"/>
                  <a:pt x="30" y="36"/>
                  <a:pt x="28" y="38"/>
                </a:cubicBezTo>
                <a:cubicBezTo>
                  <a:pt x="27" y="39"/>
                  <a:pt x="27" y="41"/>
                  <a:pt x="26" y="42"/>
                </a:cubicBezTo>
                <a:cubicBezTo>
                  <a:pt x="25" y="44"/>
                  <a:pt x="24" y="45"/>
                  <a:pt x="23" y="46"/>
                </a:cubicBezTo>
                <a:cubicBezTo>
                  <a:pt x="19" y="45"/>
                  <a:pt x="15" y="43"/>
                  <a:pt x="11" y="40"/>
                </a:cubicBezTo>
                <a:cubicBezTo>
                  <a:pt x="10" y="39"/>
                  <a:pt x="12" y="37"/>
                  <a:pt x="11" y="36"/>
                </a:cubicBezTo>
                <a:cubicBezTo>
                  <a:pt x="9" y="34"/>
                  <a:pt x="6" y="34"/>
                  <a:pt x="4" y="32"/>
                </a:cubicBezTo>
                <a:cubicBezTo>
                  <a:pt x="3" y="30"/>
                  <a:pt x="5" y="27"/>
                  <a:pt x="4" y="26"/>
                </a:cubicBezTo>
                <a:cubicBezTo>
                  <a:pt x="3" y="24"/>
                  <a:pt x="1" y="24"/>
                  <a:pt x="0" y="23"/>
                </a:cubicBezTo>
                <a:cubicBezTo>
                  <a:pt x="0" y="21"/>
                  <a:pt x="1" y="19"/>
                  <a:pt x="1" y="17"/>
                </a:cubicBezTo>
                <a:cubicBezTo>
                  <a:pt x="1" y="16"/>
                  <a:pt x="2" y="15"/>
                  <a:pt x="2" y="13"/>
                </a:cubicBezTo>
                <a:cubicBezTo>
                  <a:pt x="3" y="12"/>
                  <a:pt x="3" y="10"/>
                  <a:pt x="5" y="9"/>
                </a:cubicBezTo>
                <a:cubicBezTo>
                  <a:pt x="6" y="6"/>
                  <a:pt x="8" y="4"/>
                  <a:pt x="11" y="3"/>
                </a:cubicBezTo>
                <a:cubicBezTo>
                  <a:pt x="12" y="2"/>
                  <a:pt x="14" y="3"/>
                  <a:pt x="16" y="3"/>
                </a:cubicBezTo>
                <a:cubicBezTo>
                  <a:pt x="17" y="3"/>
                  <a:pt x="17" y="1"/>
                  <a:pt x="18" y="1"/>
                </a:cubicBezTo>
                <a:cubicBezTo>
                  <a:pt x="20" y="0"/>
                  <a:pt x="22" y="0"/>
                  <a:pt x="24" y="1"/>
                </a:cubicBezTo>
                <a:cubicBezTo>
                  <a:pt x="26" y="1"/>
                  <a:pt x="27" y="2"/>
                  <a:pt x="28" y="3"/>
                </a:cubicBezTo>
                <a:cubicBezTo>
                  <a:pt x="29" y="4"/>
                  <a:pt x="29" y="6"/>
                  <a:pt x="29" y="7"/>
                </a:cubicBezTo>
                <a:cubicBezTo>
                  <a:pt x="30" y="8"/>
                  <a:pt x="32" y="9"/>
                  <a:pt x="33" y="10"/>
                </a:cubicBezTo>
                <a:cubicBezTo>
                  <a:pt x="33" y="11"/>
                  <a:pt x="32" y="13"/>
                  <a:pt x="32" y="14"/>
                </a:cubicBezTo>
                <a:cubicBezTo>
                  <a:pt x="33" y="16"/>
                  <a:pt x="35" y="18"/>
                  <a:pt x="35" y="20"/>
                </a:cubicBezTo>
                <a:cubicBezTo>
                  <a:pt x="35" y="21"/>
                  <a:pt x="33" y="22"/>
                  <a:pt x="32" y="24"/>
                </a:cubicBezTo>
                <a:cubicBezTo>
                  <a:pt x="32" y="25"/>
                  <a:pt x="34" y="26"/>
                  <a:pt x="34" y="26"/>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53" name="Freeform 2558"/>
          <p:cNvSpPr>
            <a:spLocks noChangeAspect="1"/>
          </p:cNvSpPr>
          <p:nvPr/>
        </p:nvSpPr>
        <p:spPr bwMode="auto">
          <a:xfrm>
            <a:off x="2462404" y="3700645"/>
            <a:ext cx="239864" cy="281741"/>
          </a:xfrm>
          <a:custGeom>
            <a:avLst/>
            <a:gdLst>
              <a:gd name="T0" fmla="*/ 71 w 52"/>
              <a:gd name="T1" fmla="*/ 88 h 62"/>
              <a:gd name="T2" fmla="*/ 63 w 52"/>
              <a:gd name="T3" fmla="*/ 82 h 62"/>
              <a:gd name="T4" fmla="*/ 51 w 52"/>
              <a:gd name="T5" fmla="*/ 76 h 62"/>
              <a:gd name="T6" fmla="*/ 36 w 52"/>
              <a:gd name="T7" fmla="*/ 67 h 62"/>
              <a:gd name="T8" fmla="*/ 23 w 52"/>
              <a:gd name="T9" fmla="*/ 54 h 62"/>
              <a:gd name="T10" fmla="*/ 12 w 52"/>
              <a:gd name="T11" fmla="*/ 45 h 62"/>
              <a:gd name="T12" fmla="*/ 1 w 52"/>
              <a:gd name="T13" fmla="*/ 39 h 62"/>
              <a:gd name="T14" fmla="*/ 0 w 52"/>
              <a:gd name="T15" fmla="*/ 35 h 62"/>
              <a:gd name="T16" fmla="*/ 5 w 52"/>
              <a:gd name="T17" fmla="*/ 29 h 62"/>
              <a:gd name="T18" fmla="*/ 7 w 52"/>
              <a:gd name="T19" fmla="*/ 23 h 62"/>
              <a:gd name="T20" fmla="*/ 18 w 52"/>
              <a:gd name="T21" fmla="*/ 17 h 62"/>
              <a:gd name="T22" fmla="*/ 16 w 52"/>
              <a:gd name="T23" fmla="*/ 6 h 62"/>
              <a:gd name="T24" fmla="*/ 23 w 52"/>
              <a:gd name="T25" fmla="*/ 1 h 62"/>
              <a:gd name="T26" fmla="*/ 29 w 52"/>
              <a:gd name="T27" fmla="*/ 2 h 62"/>
              <a:gd name="T28" fmla="*/ 30 w 52"/>
              <a:gd name="T29" fmla="*/ 0 h 62"/>
              <a:gd name="T30" fmla="*/ 36 w 52"/>
              <a:gd name="T31" fmla="*/ 1 h 62"/>
              <a:gd name="T32" fmla="*/ 36 w 52"/>
              <a:gd name="T33" fmla="*/ 8 h 62"/>
              <a:gd name="T34" fmla="*/ 42 w 52"/>
              <a:gd name="T35" fmla="*/ 16 h 62"/>
              <a:gd name="T36" fmla="*/ 36 w 52"/>
              <a:gd name="T37" fmla="*/ 19 h 62"/>
              <a:gd name="T38" fmla="*/ 35 w 52"/>
              <a:gd name="T39" fmla="*/ 27 h 62"/>
              <a:gd name="T40" fmla="*/ 41 w 52"/>
              <a:gd name="T41" fmla="*/ 29 h 62"/>
              <a:gd name="T42" fmla="*/ 47 w 52"/>
              <a:gd name="T43" fmla="*/ 25 h 62"/>
              <a:gd name="T44" fmla="*/ 51 w 52"/>
              <a:gd name="T45" fmla="*/ 19 h 62"/>
              <a:gd name="T46" fmla="*/ 58 w 52"/>
              <a:gd name="T47" fmla="*/ 25 h 62"/>
              <a:gd name="T48" fmla="*/ 61 w 52"/>
              <a:gd name="T49" fmla="*/ 32 h 62"/>
              <a:gd name="T50" fmla="*/ 55 w 52"/>
              <a:gd name="T51" fmla="*/ 39 h 62"/>
              <a:gd name="T52" fmla="*/ 61 w 52"/>
              <a:gd name="T53" fmla="*/ 47 h 62"/>
              <a:gd name="T54" fmla="*/ 68 w 52"/>
              <a:gd name="T55" fmla="*/ 49 h 62"/>
              <a:gd name="T56" fmla="*/ 68 w 52"/>
              <a:gd name="T57" fmla="*/ 54 h 62"/>
              <a:gd name="T58" fmla="*/ 75 w 52"/>
              <a:gd name="T59" fmla="*/ 56 h 62"/>
              <a:gd name="T60" fmla="*/ 75 w 52"/>
              <a:gd name="T61" fmla="*/ 66 h 62"/>
              <a:gd name="T62" fmla="*/ 70 w 52"/>
              <a:gd name="T63" fmla="*/ 73 h 62"/>
              <a:gd name="T64" fmla="*/ 71 w 52"/>
              <a:gd name="T65" fmla="*/ 88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2"/>
              <a:gd name="T101" fmla="*/ 52 w 5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2">
                <a:moveTo>
                  <a:pt x="49" y="62"/>
                </a:moveTo>
                <a:cubicBezTo>
                  <a:pt x="47" y="61"/>
                  <a:pt x="45" y="59"/>
                  <a:pt x="43" y="58"/>
                </a:cubicBezTo>
                <a:cubicBezTo>
                  <a:pt x="40" y="57"/>
                  <a:pt x="38" y="56"/>
                  <a:pt x="35" y="54"/>
                </a:cubicBezTo>
                <a:cubicBezTo>
                  <a:pt x="32" y="52"/>
                  <a:pt x="28" y="50"/>
                  <a:pt x="25" y="47"/>
                </a:cubicBezTo>
                <a:cubicBezTo>
                  <a:pt x="21" y="44"/>
                  <a:pt x="19" y="41"/>
                  <a:pt x="16" y="38"/>
                </a:cubicBezTo>
                <a:cubicBezTo>
                  <a:pt x="14" y="36"/>
                  <a:pt x="11" y="33"/>
                  <a:pt x="8" y="32"/>
                </a:cubicBezTo>
                <a:cubicBezTo>
                  <a:pt x="6" y="30"/>
                  <a:pt x="3" y="30"/>
                  <a:pt x="1" y="28"/>
                </a:cubicBezTo>
                <a:cubicBezTo>
                  <a:pt x="0" y="28"/>
                  <a:pt x="0" y="26"/>
                  <a:pt x="0" y="24"/>
                </a:cubicBezTo>
                <a:cubicBezTo>
                  <a:pt x="1" y="23"/>
                  <a:pt x="2" y="22"/>
                  <a:pt x="3" y="20"/>
                </a:cubicBezTo>
                <a:cubicBezTo>
                  <a:pt x="4" y="19"/>
                  <a:pt x="4" y="17"/>
                  <a:pt x="5" y="16"/>
                </a:cubicBezTo>
                <a:cubicBezTo>
                  <a:pt x="7" y="14"/>
                  <a:pt x="10" y="14"/>
                  <a:pt x="12" y="12"/>
                </a:cubicBezTo>
                <a:cubicBezTo>
                  <a:pt x="13" y="9"/>
                  <a:pt x="11" y="7"/>
                  <a:pt x="11" y="4"/>
                </a:cubicBezTo>
                <a:cubicBezTo>
                  <a:pt x="13" y="3"/>
                  <a:pt x="14" y="2"/>
                  <a:pt x="16" y="1"/>
                </a:cubicBezTo>
                <a:cubicBezTo>
                  <a:pt x="17" y="1"/>
                  <a:pt x="19" y="2"/>
                  <a:pt x="20" y="2"/>
                </a:cubicBezTo>
                <a:cubicBezTo>
                  <a:pt x="21" y="2"/>
                  <a:pt x="20" y="0"/>
                  <a:pt x="21" y="0"/>
                </a:cubicBezTo>
                <a:cubicBezTo>
                  <a:pt x="23" y="0"/>
                  <a:pt x="24" y="0"/>
                  <a:pt x="25" y="1"/>
                </a:cubicBezTo>
                <a:cubicBezTo>
                  <a:pt x="26" y="3"/>
                  <a:pt x="24" y="5"/>
                  <a:pt x="25" y="6"/>
                </a:cubicBezTo>
                <a:cubicBezTo>
                  <a:pt x="26" y="8"/>
                  <a:pt x="29" y="9"/>
                  <a:pt x="29" y="11"/>
                </a:cubicBezTo>
                <a:cubicBezTo>
                  <a:pt x="29" y="13"/>
                  <a:pt x="26" y="12"/>
                  <a:pt x="25" y="13"/>
                </a:cubicBezTo>
                <a:cubicBezTo>
                  <a:pt x="24" y="15"/>
                  <a:pt x="24" y="17"/>
                  <a:pt x="24" y="19"/>
                </a:cubicBezTo>
                <a:cubicBezTo>
                  <a:pt x="25" y="20"/>
                  <a:pt x="27" y="20"/>
                  <a:pt x="28" y="20"/>
                </a:cubicBezTo>
                <a:cubicBezTo>
                  <a:pt x="30" y="20"/>
                  <a:pt x="31" y="19"/>
                  <a:pt x="32" y="18"/>
                </a:cubicBezTo>
                <a:cubicBezTo>
                  <a:pt x="33" y="17"/>
                  <a:pt x="33" y="13"/>
                  <a:pt x="35" y="13"/>
                </a:cubicBezTo>
                <a:cubicBezTo>
                  <a:pt x="37" y="13"/>
                  <a:pt x="38" y="16"/>
                  <a:pt x="40" y="18"/>
                </a:cubicBezTo>
                <a:cubicBezTo>
                  <a:pt x="40" y="20"/>
                  <a:pt x="41" y="21"/>
                  <a:pt x="41" y="23"/>
                </a:cubicBezTo>
                <a:cubicBezTo>
                  <a:pt x="40" y="25"/>
                  <a:pt x="37" y="26"/>
                  <a:pt x="37" y="28"/>
                </a:cubicBezTo>
                <a:cubicBezTo>
                  <a:pt x="37" y="30"/>
                  <a:pt x="39" y="32"/>
                  <a:pt x="41" y="33"/>
                </a:cubicBezTo>
                <a:cubicBezTo>
                  <a:pt x="43" y="34"/>
                  <a:pt x="45" y="33"/>
                  <a:pt x="46" y="34"/>
                </a:cubicBezTo>
                <a:cubicBezTo>
                  <a:pt x="47" y="35"/>
                  <a:pt x="45" y="37"/>
                  <a:pt x="46" y="38"/>
                </a:cubicBezTo>
                <a:cubicBezTo>
                  <a:pt x="47" y="39"/>
                  <a:pt x="50" y="38"/>
                  <a:pt x="51" y="39"/>
                </a:cubicBezTo>
                <a:cubicBezTo>
                  <a:pt x="52" y="41"/>
                  <a:pt x="51" y="44"/>
                  <a:pt x="51" y="46"/>
                </a:cubicBezTo>
                <a:cubicBezTo>
                  <a:pt x="50" y="48"/>
                  <a:pt x="48" y="49"/>
                  <a:pt x="48" y="51"/>
                </a:cubicBezTo>
                <a:cubicBezTo>
                  <a:pt x="48" y="54"/>
                  <a:pt x="49" y="58"/>
                  <a:pt x="49" y="6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54" name="Freeform 2559"/>
          <p:cNvSpPr>
            <a:spLocks noChangeAspect="1"/>
          </p:cNvSpPr>
          <p:nvPr/>
        </p:nvSpPr>
        <p:spPr bwMode="auto">
          <a:xfrm>
            <a:off x="2633737" y="3563580"/>
            <a:ext cx="346471" cy="418804"/>
          </a:xfrm>
          <a:custGeom>
            <a:avLst/>
            <a:gdLst>
              <a:gd name="T0" fmla="*/ 103 w 76"/>
              <a:gd name="T1" fmla="*/ 116 h 92"/>
              <a:gd name="T2" fmla="*/ 86 w 76"/>
              <a:gd name="T3" fmla="*/ 112 h 92"/>
              <a:gd name="T4" fmla="*/ 81 w 76"/>
              <a:gd name="T5" fmla="*/ 116 h 92"/>
              <a:gd name="T6" fmla="*/ 75 w 76"/>
              <a:gd name="T7" fmla="*/ 112 h 92"/>
              <a:gd name="T8" fmla="*/ 55 w 76"/>
              <a:gd name="T9" fmla="*/ 115 h 92"/>
              <a:gd name="T10" fmla="*/ 34 w 76"/>
              <a:gd name="T11" fmla="*/ 122 h 92"/>
              <a:gd name="T12" fmla="*/ 17 w 76"/>
              <a:gd name="T13" fmla="*/ 132 h 92"/>
              <a:gd name="T14" fmla="*/ 16 w 76"/>
              <a:gd name="T15" fmla="*/ 116 h 92"/>
              <a:gd name="T16" fmla="*/ 20 w 76"/>
              <a:gd name="T17" fmla="*/ 109 h 92"/>
              <a:gd name="T18" fmla="*/ 20 w 76"/>
              <a:gd name="T19" fmla="*/ 99 h 92"/>
              <a:gd name="T20" fmla="*/ 13 w 76"/>
              <a:gd name="T21" fmla="*/ 97 h 92"/>
              <a:gd name="T22" fmla="*/ 13 w 76"/>
              <a:gd name="T23" fmla="*/ 92 h 92"/>
              <a:gd name="T24" fmla="*/ 6 w 76"/>
              <a:gd name="T25" fmla="*/ 90 h 92"/>
              <a:gd name="T26" fmla="*/ 0 w 76"/>
              <a:gd name="T27" fmla="*/ 83 h 92"/>
              <a:gd name="T28" fmla="*/ 6 w 76"/>
              <a:gd name="T29" fmla="*/ 75 h 92"/>
              <a:gd name="T30" fmla="*/ 5 w 76"/>
              <a:gd name="T31" fmla="*/ 68 h 92"/>
              <a:gd name="T32" fmla="*/ 7 w 76"/>
              <a:gd name="T33" fmla="*/ 63 h 92"/>
              <a:gd name="T34" fmla="*/ 6 w 76"/>
              <a:gd name="T35" fmla="*/ 59 h 92"/>
              <a:gd name="T36" fmla="*/ 12 w 76"/>
              <a:gd name="T37" fmla="*/ 51 h 92"/>
              <a:gd name="T38" fmla="*/ 5 w 76"/>
              <a:gd name="T39" fmla="*/ 49 h 92"/>
              <a:gd name="T40" fmla="*/ 17 w 76"/>
              <a:gd name="T41" fmla="*/ 44 h 92"/>
              <a:gd name="T42" fmla="*/ 10 w 76"/>
              <a:gd name="T43" fmla="*/ 38 h 92"/>
              <a:gd name="T44" fmla="*/ 14 w 76"/>
              <a:gd name="T45" fmla="*/ 35 h 92"/>
              <a:gd name="T46" fmla="*/ 13 w 76"/>
              <a:gd name="T47" fmla="*/ 28 h 92"/>
              <a:gd name="T48" fmla="*/ 7 w 76"/>
              <a:gd name="T49" fmla="*/ 17 h 92"/>
              <a:gd name="T50" fmla="*/ 13 w 76"/>
              <a:gd name="T51" fmla="*/ 10 h 92"/>
              <a:gd name="T52" fmla="*/ 16 w 76"/>
              <a:gd name="T53" fmla="*/ 5 h 92"/>
              <a:gd name="T54" fmla="*/ 23 w 76"/>
              <a:gd name="T55" fmla="*/ 6 h 92"/>
              <a:gd name="T56" fmla="*/ 30 w 76"/>
              <a:gd name="T57" fmla="*/ 7 h 92"/>
              <a:gd name="T58" fmla="*/ 31 w 76"/>
              <a:gd name="T59" fmla="*/ 0 h 92"/>
              <a:gd name="T60" fmla="*/ 36 w 76"/>
              <a:gd name="T61" fmla="*/ 2 h 92"/>
              <a:gd name="T62" fmla="*/ 42 w 76"/>
              <a:gd name="T63" fmla="*/ 0 h 92"/>
              <a:gd name="T64" fmla="*/ 42 w 76"/>
              <a:gd name="T65" fmla="*/ 8 h 92"/>
              <a:gd name="T66" fmla="*/ 48 w 76"/>
              <a:gd name="T67" fmla="*/ 7 h 92"/>
              <a:gd name="T68" fmla="*/ 59 w 76"/>
              <a:gd name="T69" fmla="*/ 5 h 92"/>
              <a:gd name="T70" fmla="*/ 59 w 76"/>
              <a:gd name="T71" fmla="*/ 10 h 92"/>
              <a:gd name="T72" fmla="*/ 63 w 76"/>
              <a:gd name="T73" fmla="*/ 12 h 92"/>
              <a:gd name="T74" fmla="*/ 63 w 76"/>
              <a:gd name="T75" fmla="*/ 17 h 92"/>
              <a:gd name="T76" fmla="*/ 67 w 76"/>
              <a:gd name="T77" fmla="*/ 19 h 92"/>
              <a:gd name="T78" fmla="*/ 72 w 76"/>
              <a:gd name="T79" fmla="*/ 20 h 92"/>
              <a:gd name="T80" fmla="*/ 80 w 76"/>
              <a:gd name="T81" fmla="*/ 17 h 92"/>
              <a:gd name="T82" fmla="*/ 92 w 76"/>
              <a:gd name="T83" fmla="*/ 16 h 92"/>
              <a:gd name="T84" fmla="*/ 99 w 76"/>
              <a:gd name="T85" fmla="*/ 17 h 92"/>
              <a:gd name="T86" fmla="*/ 103 w 76"/>
              <a:gd name="T87" fmla="*/ 22 h 92"/>
              <a:gd name="T88" fmla="*/ 104 w 76"/>
              <a:gd name="T89" fmla="*/ 30 h 92"/>
              <a:gd name="T90" fmla="*/ 107 w 76"/>
              <a:gd name="T91" fmla="*/ 36 h 92"/>
              <a:gd name="T92" fmla="*/ 108 w 76"/>
              <a:gd name="T93" fmla="*/ 43 h 92"/>
              <a:gd name="T94" fmla="*/ 108 w 76"/>
              <a:gd name="T95" fmla="*/ 50 h 92"/>
              <a:gd name="T96" fmla="*/ 104 w 76"/>
              <a:gd name="T97" fmla="*/ 57 h 92"/>
              <a:gd name="T98" fmla="*/ 103 w 76"/>
              <a:gd name="T99" fmla="*/ 71 h 92"/>
              <a:gd name="T100" fmla="*/ 97 w 76"/>
              <a:gd name="T101" fmla="*/ 79 h 92"/>
              <a:gd name="T102" fmla="*/ 101 w 76"/>
              <a:gd name="T103" fmla="*/ 90 h 92"/>
              <a:gd name="T104" fmla="*/ 99 w 76"/>
              <a:gd name="T105" fmla="*/ 100 h 92"/>
              <a:gd name="T106" fmla="*/ 104 w 76"/>
              <a:gd name="T107" fmla="*/ 104 h 92"/>
              <a:gd name="T108" fmla="*/ 104 w 76"/>
              <a:gd name="T109" fmla="*/ 112 h 92"/>
              <a:gd name="T110" fmla="*/ 103 w 76"/>
              <a:gd name="T111" fmla="*/ 116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92"/>
              <a:gd name="T170" fmla="*/ 76 w 76"/>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92">
                <a:moveTo>
                  <a:pt x="72" y="81"/>
                </a:moveTo>
                <a:cubicBezTo>
                  <a:pt x="68" y="80"/>
                  <a:pt x="64" y="79"/>
                  <a:pt x="60" y="79"/>
                </a:cubicBezTo>
                <a:cubicBezTo>
                  <a:pt x="59" y="79"/>
                  <a:pt x="58" y="81"/>
                  <a:pt x="57" y="81"/>
                </a:cubicBezTo>
                <a:cubicBezTo>
                  <a:pt x="56" y="81"/>
                  <a:pt x="54" y="79"/>
                  <a:pt x="53" y="79"/>
                </a:cubicBezTo>
                <a:cubicBezTo>
                  <a:pt x="48" y="79"/>
                  <a:pt x="42" y="79"/>
                  <a:pt x="38" y="80"/>
                </a:cubicBezTo>
                <a:cubicBezTo>
                  <a:pt x="32" y="81"/>
                  <a:pt x="28" y="83"/>
                  <a:pt x="23" y="85"/>
                </a:cubicBezTo>
                <a:cubicBezTo>
                  <a:pt x="19" y="87"/>
                  <a:pt x="16" y="89"/>
                  <a:pt x="12" y="92"/>
                </a:cubicBezTo>
                <a:cubicBezTo>
                  <a:pt x="12" y="88"/>
                  <a:pt x="11" y="84"/>
                  <a:pt x="11" y="81"/>
                </a:cubicBezTo>
                <a:cubicBezTo>
                  <a:pt x="11" y="79"/>
                  <a:pt x="13" y="78"/>
                  <a:pt x="14" y="76"/>
                </a:cubicBezTo>
                <a:cubicBezTo>
                  <a:pt x="14" y="74"/>
                  <a:pt x="15" y="71"/>
                  <a:pt x="14" y="69"/>
                </a:cubicBezTo>
                <a:cubicBezTo>
                  <a:pt x="13" y="68"/>
                  <a:pt x="10" y="69"/>
                  <a:pt x="9" y="68"/>
                </a:cubicBezTo>
                <a:cubicBezTo>
                  <a:pt x="8" y="67"/>
                  <a:pt x="10" y="65"/>
                  <a:pt x="9" y="64"/>
                </a:cubicBezTo>
                <a:cubicBezTo>
                  <a:pt x="8" y="63"/>
                  <a:pt x="6" y="64"/>
                  <a:pt x="4" y="63"/>
                </a:cubicBezTo>
                <a:cubicBezTo>
                  <a:pt x="2" y="62"/>
                  <a:pt x="0" y="60"/>
                  <a:pt x="0" y="58"/>
                </a:cubicBezTo>
                <a:cubicBezTo>
                  <a:pt x="0" y="56"/>
                  <a:pt x="3" y="55"/>
                  <a:pt x="4" y="53"/>
                </a:cubicBezTo>
                <a:cubicBezTo>
                  <a:pt x="4" y="51"/>
                  <a:pt x="3" y="50"/>
                  <a:pt x="3" y="48"/>
                </a:cubicBezTo>
                <a:cubicBezTo>
                  <a:pt x="4" y="47"/>
                  <a:pt x="5" y="46"/>
                  <a:pt x="5" y="44"/>
                </a:cubicBezTo>
                <a:cubicBezTo>
                  <a:pt x="6" y="43"/>
                  <a:pt x="4" y="42"/>
                  <a:pt x="4" y="41"/>
                </a:cubicBezTo>
                <a:cubicBezTo>
                  <a:pt x="4" y="39"/>
                  <a:pt x="8" y="38"/>
                  <a:pt x="8" y="36"/>
                </a:cubicBezTo>
                <a:cubicBezTo>
                  <a:pt x="8" y="35"/>
                  <a:pt x="2" y="35"/>
                  <a:pt x="3" y="34"/>
                </a:cubicBezTo>
                <a:cubicBezTo>
                  <a:pt x="5" y="31"/>
                  <a:pt x="10" y="33"/>
                  <a:pt x="12" y="31"/>
                </a:cubicBezTo>
                <a:cubicBezTo>
                  <a:pt x="13" y="29"/>
                  <a:pt x="8" y="29"/>
                  <a:pt x="7" y="27"/>
                </a:cubicBezTo>
                <a:cubicBezTo>
                  <a:pt x="7" y="26"/>
                  <a:pt x="9" y="26"/>
                  <a:pt x="10" y="24"/>
                </a:cubicBezTo>
                <a:cubicBezTo>
                  <a:pt x="10" y="23"/>
                  <a:pt x="10" y="21"/>
                  <a:pt x="9" y="19"/>
                </a:cubicBezTo>
                <a:cubicBezTo>
                  <a:pt x="9" y="17"/>
                  <a:pt x="6" y="15"/>
                  <a:pt x="5" y="12"/>
                </a:cubicBezTo>
                <a:cubicBezTo>
                  <a:pt x="5" y="10"/>
                  <a:pt x="8" y="9"/>
                  <a:pt x="9" y="7"/>
                </a:cubicBezTo>
                <a:cubicBezTo>
                  <a:pt x="10" y="6"/>
                  <a:pt x="10" y="4"/>
                  <a:pt x="11" y="3"/>
                </a:cubicBezTo>
                <a:cubicBezTo>
                  <a:pt x="13" y="3"/>
                  <a:pt x="15" y="4"/>
                  <a:pt x="16" y="4"/>
                </a:cubicBezTo>
                <a:cubicBezTo>
                  <a:pt x="18" y="5"/>
                  <a:pt x="19" y="6"/>
                  <a:pt x="21" y="5"/>
                </a:cubicBezTo>
                <a:cubicBezTo>
                  <a:pt x="22" y="4"/>
                  <a:pt x="21" y="1"/>
                  <a:pt x="22" y="0"/>
                </a:cubicBezTo>
                <a:cubicBezTo>
                  <a:pt x="23" y="0"/>
                  <a:pt x="24" y="2"/>
                  <a:pt x="25" y="2"/>
                </a:cubicBezTo>
                <a:cubicBezTo>
                  <a:pt x="27" y="2"/>
                  <a:pt x="28" y="0"/>
                  <a:pt x="29" y="0"/>
                </a:cubicBezTo>
                <a:cubicBezTo>
                  <a:pt x="30" y="2"/>
                  <a:pt x="28" y="5"/>
                  <a:pt x="29" y="6"/>
                </a:cubicBezTo>
                <a:cubicBezTo>
                  <a:pt x="30" y="7"/>
                  <a:pt x="32" y="5"/>
                  <a:pt x="33" y="5"/>
                </a:cubicBezTo>
                <a:cubicBezTo>
                  <a:pt x="36" y="4"/>
                  <a:pt x="39" y="4"/>
                  <a:pt x="41" y="3"/>
                </a:cubicBezTo>
                <a:cubicBezTo>
                  <a:pt x="41" y="4"/>
                  <a:pt x="40" y="6"/>
                  <a:pt x="41" y="7"/>
                </a:cubicBezTo>
                <a:cubicBezTo>
                  <a:pt x="41" y="8"/>
                  <a:pt x="43" y="7"/>
                  <a:pt x="44" y="8"/>
                </a:cubicBezTo>
                <a:cubicBezTo>
                  <a:pt x="44" y="9"/>
                  <a:pt x="43" y="11"/>
                  <a:pt x="44" y="12"/>
                </a:cubicBezTo>
                <a:cubicBezTo>
                  <a:pt x="44" y="13"/>
                  <a:pt x="46" y="12"/>
                  <a:pt x="47" y="13"/>
                </a:cubicBezTo>
                <a:cubicBezTo>
                  <a:pt x="48" y="13"/>
                  <a:pt x="49" y="15"/>
                  <a:pt x="50" y="14"/>
                </a:cubicBezTo>
                <a:cubicBezTo>
                  <a:pt x="52" y="14"/>
                  <a:pt x="54" y="12"/>
                  <a:pt x="56" y="12"/>
                </a:cubicBezTo>
                <a:cubicBezTo>
                  <a:pt x="58" y="11"/>
                  <a:pt x="61" y="11"/>
                  <a:pt x="64" y="11"/>
                </a:cubicBezTo>
                <a:cubicBezTo>
                  <a:pt x="66" y="11"/>
                  <a:pt x="68" y="11"/>
                  <a:pt x="69" y="12"/>
                </a:cubicBezTo>
                <a:cubicBezTo>
                  <a:pt x="70" y="13"/>
                  <a:pt x="71" y="14"/>
                  <a:pt x="72" y="15"/>
                </a:cubicBezTo>
                <a:cubicBezTo>
                  <a:pt x="72" y="17"/>
                  <a:pt x="72" y="19"/>
                  <a:pt x="73" y="21"/>
                </a:cubicBezTo>
                <a:cubicBezTo>
                  <a:pt x="73" y="22"/>
                  <a:pt x="73" y="23"/>
                  <a:pt x="74" y="25"/>
                </a:cubicBezTo>
                <a:cubicBezTo>
                  <a:pt x="74" y="27"/>
                  <a:pt x="75" y="28"/>
                  <a:pt x="75" y="30"/>
                </a:cubicBezTo>
                <a:cubicBezTo>
                  <a:pt x="76" y="32"/>
                  <a:pt x="76" y="34"/>
                  <a:pt x="75" y="35"/>
                </a:cubicBezTo>
                <a:cubicBezTo>
                  <a:pt x="75" y="37"/>
                  <a:pt x="73" y="38"/>
                  <a:pt x="73" y="40"/>
                </a:cubicBezTo>
                <a:cubicBezTo>
                  <a:pt x="72" y="43"/>
                  <a:pt x="73" y="46"/>
                  <a:pt x="72" y="49"/>
                </a:cubicBezTo>
                <a:cubicBezTo>
                  <a:pt x="71" y="51"/>
                  <a:pt x="68" y="53"/>
                  <a:pt x="68" y="55"/>
                </a:cubicBezTo>
                <a:cubicBezTo>
                  <a:pt x="67" y="58"/>
                  <a:pt x="70" y="60"/>
                  <a:pt x="70" y="63"/>
                </a:cubicBezTo>
                <a:cubicBezTo>
                  <a:pt x="70" y="65"/>
                  <a:pt x="69" y="68"/>
                  <a:pt x="69" y="70"/>
                </a:cubicBezTo>
                <a:cubicBezTo>
                  <a:pt x="70" y="71"/>
                  <a:pt x="72" y="71"/>
                  <a:pt x="73" y="73"/>
                </a:cubicBezTo>
                <a:cubicBezTo>
                  <a:pt x="74" y="75"/>
                  <a:pt x="73" y="77"/>
                  <a:pt x="73" y="79"/>
                </a:cubicBezTo>
                <a:cubicBezTo>
                  <a:pt x="73" y="79"/>
                  <a:pt x="72" y="80"/>
                  <a:pt x="72" y="8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55" name="Freeform 2560"/>
          <p:cNvSpPr>
            <a:spLocks noChangeAspect="1"/>
          </p:cNvSpPr>
          <p:nvPr/>
        </p:nvSpPr>
        <p:spPr bwMode="auto">
          <a:xfrm>
            <a:off x="2416717" y="2566065"/>
            <a:ext cx="951843" cy="1027974"/>
          </a:xfrm>
          <a:custGeom>
            <a:avLst/>
            <a:gdLst>
              <a:gd name="T0" fmla="*/ 115 w 208"/>
              <a:gd name="T1" fmla="*/ 322 h 225"/>
              <a:gd name="T2" fmla="*/ 109 w 208"/>
              <a:gd name="T3" fmla="*/ 314 h 225"/>
              <a:gd name="T4" fmla="*/ 100 w 208"/>
              <a:gd name="T5" fmla="*/ 314 h 225"/>
              <a:gd name="T6" fmla="*/ 91 w 208"/>
              <a:gd name="T7" fmla="*/ 319 h 225"/>
              <a:gd name="T8" fmla="*/ 81 w 208"/>
              <a:gd name="T9" fmla="*/ 324 h 225"/>
              <a:gd name="T10" fmla="*/ 71 w 208"/>
              <a:gd name="T11" fmla="*/ 307 h 225"/>
              <a:gd name="T12" fmla="*/ 70 w 208"/>
              <a:gd name="T13" fmla="*/ 296 h 225"/>
              <a:gd name="T14" fmla="*/ 63 w 208"/>
              <a:gd name="T15" fmla="*/ 280 h 225"/>
              <a:gd name="T16" fmla="*/ 50 w 208"/>
              <a:gd name="T17" fmla="*/ 281 h 225"/>
              <a:gd name="T18" fmla="*/ 38 w 208"/>
              <a:gd name="T19" fmla="*/ 281 h 225"/>
              <a:gd name="T20" fmla="*/ 23 w 208"/>
              <a:gd name="T21" fmla="*/ 278 h 225"/>
              <a:gd name="T22" fmla="*/ 13 w 208"/>
              <a:gd name="T23" fmla="*/ 282 h 225"/>
              <a:gd name="T24" fmla="*/ 14 w 208"/>
              <a:gd name="T25" fmla="*/ 265 h 225"/>
              <a:gd name="T26" fmla="*/ 6 w 208"/>
              <a:gd name="T27" fmla="*/ 257 h 225"/>
              <a:gd name="T28" fmla="*/ 5 w 208"/>
              <a:gd name="T29" fmla="*/ 238 h 225"/>
              <a:gd name="T30" fmla="*/ 7 w 208"/>
              <a:gd name="T31" fmla="*/ 224 h 225"/>
              <a:gd name="T32" fmla="*/ 17 w 208"/>
              <a:gd name="T33" fmla="*/ 214 h 225"/>
              <a:gd name="T34" fmla="*/ 30 w 208"/>
              <a:gd name="T35" fmla="*/ 215 h 225"/>
              <a:gd name="T36" fmla="*/ 53 w 208"/>
              <a:gd name="T37" fmla="*/ 209 h 225"/>
              <a:gd name="T38" fmla="*/ 124 w 208"/>
              <a:gd name="T39" fmla="*/ 215 h 225"/>
              <a:gd name="T40" fmla="*/ 123 w 208"/>
              <a:gd name="T41" fmla="*/ 192 h 225"/>
              <a:gd name="T42" fmla="*/ 135 w 208"/>
              <a:gd name="T43" fmla="*/ 8 h 225"/>
              <a:gd name="T44" fmla="*/ 244 w 208"/>
              <a:gd name="T45" fmla="*/ 103 h 225"/>
              <a:gd name="T46" fmla="*/ 258 w 208"/>
              <a:gd name="T47" fmla="*/ 114 h 225"/>
              <a:gd name="T48" fmla="*/ 280 w 208"/>
              <a:gd name="T49" fmla="*/ 122 h 225"/>
              <a:gd name="T50" fmla="*/ 284 w 208"/>
              <a:gd name="T51" fmla="*/ 139 h 225"/>
              <a:gd name="T52" fmla="*/ 300 w 208"/>
              <a:gd name="T53" fmla="*/ 200 h 225"/>
              <a:gd name="T54" fmla="*/ 292 w 208"/>
              <a:gd name="T55" fmla="*/ 208 h 225"/>
              <a:gd name="T56" fmla="*/ 284 w 208"/>
              <a:gd name="T57" fmla="*/ 215 h 225"/>
              <a:gd name="T58" fmla="*/ 238 w 208"/>
              <a:gd name="T59" fmla="*/ 224 h 225"/>
              <a:gd name="T60" fmla="*/ 213 w 208"/>
              <a:gd name="T61" fmla="*/ 221 h 225"/>
              <a:gd name="T62" fmla="*/ 186 w 208"/>
              <a:gd name="T63" fmla="*/ 240 h 225"/>
              <a:gd name="T64" fmla="*/ 173 w 208"/>
              <a:gd name="T65" fmla="*/ 245 h 225"/>
              <a:gd name="T66" fmla="*/ 166 w 208"/>
              <a:gd name="T67" fmla="*/ 251 h 225"/>
              <a:gd name="T68" fmla="*/ 160 w 208"/>
              <a:gd name="T69" fmla="*/ 260 h 225"/>
              <a:gd name="T70" fmla="*/ 145 w 208"/>
              <a:gd name="T71" fmla="*/ 259 h 225"/>
              <a:gd name="T72" fmla="*/ 143 w 208"/>
              <a:gd name="T73" fmla="*/ 272 h 225"/>
              <a:gd name="T74" fmla="*/ 142 w 208"/>
              <a:gd name="T75" fmla="*/ 278 h 225"/>
              <a:gd name="T76" fmla="*/ 124 w 208"/>
              <a:gd name="T77" fmla="*/ 287 h 225"/>
              <a:gd name="T78" fmla="*/ 126 w 208"/>
              <a:gd name="T79" fmla="*/ 305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225"/>
              <a:gd name="T122" fmla="*/ 208 w 208"/>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225">
                <a:moveTo>
                  <a:pt x="88" y="221"/>
                </a:moveTo>
                <a:cubicBezTo>
                  <a:pt x="86" y="222"/>
                  <a:pt x="83" y="222"/>
                  <a:pt x="80" y="223"/>
                </a:cubicBezTo>
                <a:cubicBezTo>
                  <a:pt x="79" y="223"/>
                  <a:pt x="77" y="225"/>
                  <a:pt x="76" y="224"/>
                </a:cubicBezTo>
                <a:cubicBezTo>
                  <a:pt x="75" y="223"/>
                  <a:pt x="77" y="220"/>
                  <a:pt x="76" y="218"/>
                </a:cubicBezTo>
                <a:cubicBezTo>
                  <a:pt x="75" y="218"/>
                  <a:pt x="74" y="220"/>
                  <a:pt x="72" y="220"/>
                </a:cubicBezTo>
                <a:cubicBezTo>
                  <a:pt x="71" y="220"/>
                  <a:pt x="70" y="218"/>
                  <a:pt x="69" y="218"/>
                </a:cubicBezTo>
                <a:cubicBezTo>
                  <a:pt x="68" y="219"/>
                  <a:pt x="69" y="222"/>
                  <a:pt x="68" y="223"/>
                </a:cubicBezTo>
                <a:cubicBezTo>
                  <a:pt x="66" y="224"/>
                  <a:pt x="65" y="223"/>
                  <a:pt x="63" y="222"/>
                </a:cubicBezTo>
                <a:cubicBezTo>
                  <a:pt x="62" y="222"/>
                  <a:pt x="60" y="221"/>
                  <a:pt x="58" y="221"/>
                </a:cubicBezTo>
                <a:cubicBezTo>
                  <a:pt x="57" y="222"/>
                  <a:pt x="57" y="224"/>
                  <a:pt x="56" y="225"/>
                </a:cubicBezTo>
                <a:cubicBezTo>
                  <a:pt x="54" y="223"/>
                  <a:pt x="50" y="222"/>
                  <a:pt x="49" y="219"/>
                </a:cubicBezTo>
                <a:cubicBezTo>
                  <a:pt x="48" y="218"/>
                  <a:pt x="50" y="215"/>
                  <a:pt x="49" y="213"/>
                </a:cubicBezTo>
                <a:cubicBezTo>
                  <a:pt x="48" y="212"/>
                  <a:pt x="44" y="215"/>
                  <a:pt x="44" y="214"/>
                </a:cubicBezTo>
                <a:cubicBezTo>
                  <a:pt x="44" y="211"/>
                  <a:pt x="48" y="209"/>
                  <a:pt x="48" y="206"/>
                </a:cubicBezTo>
                <a:cubicBezTo>
                  <a:pt x="48" y="204"/>
                  <a:pt x="45" y="204"/>
                  <a:pt x="44" y="202"/>
                </a:cubicBezTo>
                <a:cubicBezTo>
                  <a:pt x="43" y="200"/>
                  <a:pt x="44" y="196"/>
                  <a:pt x="43" y="194"/>
                </a:cubicBezTo>
                <a:cubicBezTo>
                  <a:pt x="41" y="192"/>
                  <a:pt x="38" y="191"/>
                  <a:pt x="35" y="192"/>
                </a:cubicBezTo>
                <a:cubicBezTo>
                  <a:pt x="34" y="192"/>
                  <a:pt x="36" y="194"/>
                  <a:pt x="35" y="195"/>
                </a:cubicBezTo>
                <a:cubicBezTo>
                  <a:pt x="34" y="196"/>
                  <a:pt x="33" y="196"/>
                  <a:pt x="31" y="196"/>
                </a:cubicBezTo>
                <a:cubicBezTo>
                  <a:pt x="30" y="196"/>
                  <a:pt x="28" y="194"/>
                  <a:pt x="27" y="195"/>
                </a:cubicBezTo>
                <a:cubicBezTo>
                  <a:pt x="24" y="195"/>
                  <a:pt x="22" y="199"/>
                  <a:pt x="20" y="199"/>
                </a:cubicBezTo>
                <a:cubicBezTo>
                  <a:pt x="18" y="198"/>
                  <a:pt x="18" y="194"/>
                  <a:pt x="16" y="193"/>
                </a:cubicBezTo>
                <a:cubicBezTo>
                  <a:pt x="15" y="193"/>
                  <a:pt x="14" y="195"/>
                  <a:pt x="13" y="196"/>
                </a:cubicBezTo>
                <a:cubicBezTo>
                  <a:pt x="12" y="196"/>
                  <a:pt x="10" y="197"/>
                  <a:pt x="9" y="196"/>
                </a:cubicBezTo>
                <a:cubicBezTo>
                  <a:pt x="8" y="195"/>
                  <a:pt x="8" y="192"/>
                  <a:pt x="8" y="190"/>
                </a:cubicBezTo>
                <a:lnTo>
                  <a:pt x="10" y="184"/>
                </a:lnTo>
                <a:lnTo>
                  <a:pt x="7" y="178"/>
                </a:lnTo>
                <a:lnTo>
                  <a:pt x="4" y="178"/>
                </a:lnTo>
                <a:lnTo>
                  <a:pt x="1" y="174"/>
                </a:lnTo>
                <a:lnTo>
                  <a:pt x="3" y="165"/>
                </a:lnTo>
                <a:lnTo>
                  <a:pt x="0" y="157"/>
                </a:lnTo>
                <a:cubicBezTo>
                  <a:pt x="2" y="157"/>
                  <a:pt x="4" y="158"/>
                  <a:pt x="5" y="156"/>
                </a:cubicBezTo>
                <a:cubicBezTo>
                  <a:pt x="7" y="154"/>
                  <a:pt x="6" y="150"/>
                  <a:pt x="8" y="148"/>
                </a:cubicBezTo>
                <a:cubicBezTo>
                  <a:pt x="8" y="147"/>
                  <a:pt x="11" y="147"/>
                  <a:pt x="12" y="148"/>
                </a:cubicBezTo>
                <a:cubicBezTo>
                  <a:pt x="14" y="149"/>
                  <a:pt x="14" y="153"/>
                  <a:pt x="17" y="154"/>
                </a:cubicBezTo>
                <a:cubicBezTo>
                  <a:pt x="19" y="154"/>
                  <a:pt x="19" y="149"/>
                  <a:pt x="21" y="149"/>
                </a:cubicBezTo>
                <a:cubicBezTo>
                  <a:pt x="25" y="147"/>
                  <a:pt x="30" y="150"/>
                  <a:pt x="34" y="149"/>
                </a:cubicBezTo>
                <a:cubicBezTo>
                  <a:pt x="36" y="148"/>
                  <a:pt x="35" y="145"/>
                  <a:pt x="37" y="145"/>
                </a:cubicBezTo>
                <a:cubicBezTo>
                  <a:pt x="38" y="145"/>
                  <a:pt x="38" y="149"/>
                  <a:pt x="39" y="149"/>
                </a:cubicBezTo>
                <a:lnTo>
                  <a:pt x="86" y="149"/>
                </a:lnTo>
                <a:lnTo>
                  <a:pt x="89" y="135"/>
                </a:lnTo>
                <a:lnTo>
                  <a:pt x="85" y="133"/>
                </a:lnTo>
                <a:lnTo>
                  <a:pt x="74" y="6"/>
                </a:lnTo>
                <a:cubicBezTo>
                  <a:pt x="73" y="0"/>
                  <a:pt x="86" y="6"/>
                  <a:pt x="93" y="6"/>
                </a:cubicBezTo>
                <a:lnTo>
                  <a:pt x="169" y="65"/>
                </a:lnTo>
                <a:cubicBezTo>
                  <a:pt x="169" y="68"/>
                  <a:pt x="168" y="70"/>
                  <a:pt x="169" y="72"/>
                </a:cubicBezTo>
                <a:cubicBezTo>
                  <a:pt x="170" y="74"/>
                  <a:pt x="173" y="73"/>
                  <a:pt x="175" y="74"/>
                </a:cubicBezTo>
                <a:cubicBezTo>
                  <a:pt x="176" y="76"/>
                  <a:pt x="177" y="78"/>
                  <a:pt x="179" y="79"/>
                </a:cubicBezTo>
                <a:cubicBezTo>
                  <a:pt x="181" y="80"/>
                  <a:pt x="183" y="79"/>
                  <a:pt x="185" y="80"/>
                </a:cubicBezTo>
                <a:cubicBezTo>
                  <a:pt x="188" y="81"/>
                  <a:pt x="192" y="82"/>
                  <a:pt x="194" y="85"/>
                </a:cubicBezTo>
                <a:cubicBezTo>
                  <a:pt x="195" y="88"/>
                  <a:pt x="192" y="92"/>
                  <a:pt x="193" y="96"/>
                </a:cubicBezTo>
                <a:cubicBezTo>
                  <a:pt x="193" y="97"/>
                  <a:pt x="195" y="97"/>
                  <a:pt x="196" y="97"/>
                </a:cubicBezTo>
                <a:cubicBezTo>
                  <a:pt x="201" y="97"/>
                  <a:pt x="204" y="95"/>
                  <a:pt x="208" y="94"/>
                </a:cubicBezTo>
                <a:lnTo>
                  <a:pt x="208" y="139"/>
                </a:lnTo>
                <a:cubicBezTo>
                  <a:pt x="207" y="139"/>
                  <a:pt x="205" y="139"/>
                  <a:pt x="204" y="140"/>
                </a:cubicBezTo>
                <a:cubicBezTo>
                  <a:pt x="203" y="141"/>
                  <a:pt x="203" y="143"/>
                  <a:pt x="202" y="144"/>
                </a:cubicBezTo>
                <a:cubicBezTo>
                  <a:pt x="201" y="145"/>
                  <a:pt x="199" y="144"/>
                  <a:pt x="198" y="145"/>
                </a:cubicBezTo>
                <a:lnTo>
                  <a:pt x="196" y="149"/>
                </a:lnTo>
                <a:lnTo>
                  <a:pt x="169" y="152"/>
                </a:lnTo>
                <a:cubicBezTo>
                  <a:pt x="168" y="153"/>
                  <a:pt x="167" y="156"/>
                  <a:pt x="165" y="156"/>
                </a:cubicBezTo>
                <a:lnTo>
                  <a:pt x="156" y="155"/>
                </a:lnTo>
                <a:cubicBezTo>
                  <a:pt x="153" y="155"/>
                  <a:pt x="150" y="152"/>
                  <a:pt x="147" y="153"/>
                </a:cubicBezTo>
                <a:cubicBezTo>
                  <a:pt x="141" y="155"/>
                  <a:pt x="136" y="159"/>
                  <a:pt x="131" y="162"/>
                </a:cubicBezTo>
                <a:cubicBezTo>
                  <a:pt x="130" y="163"/>
                  <a:pt x="131" y="166"/>
                  <a:pt x="129" y="167"/>
                </a:cubicBezTo>
                <a:cubicBezTo>
                  <a:pt x="128" y="168"/>
                  <a:pt x="127" y="165"/>
                  <a:pt x="126" y="166"/>
                </a:cubicBezTo>
                <a:cubicBezTo>
                  <a:pt x="124" y="166"/>
                  <a:pt x="121" y="168"/>
                  <a:pt x="120" y="170"/>
                </a:cubicBezTo>
                <a:cubicBezTo>
                  <a:pt x="119" y="171"/>
                  <a:pt x="122" y="174"/>
                  <a:pt x="120" y="175"/>
                </a:cubicBezTo>
                <a:cubicBezTo>
                  <a:pt x="119" y="176"/>
                  <a:pt x="117" y="173"/>
                  <a:pt x="115" y="174"/>
                </a:cubicBezTo>
                <a:cubicBezTo>
                  <a:pt x="114" y="175"/>
                  <a:pt x="116" y="177"/>
                  <a:pt x="115" y="179"/>
                </a:cubicBezTo>
                <a:cubicBezTo>
                  <a:pt x="114" y="180"/>
                  <a:pt x="112" y="181"/>
                  <a:pt x="111" y="181"/>
                </a:cubicBezTo>
                <a:cubicBezTo>
                  <a:pt x="108" y="181"/>
                  <a:pt x="107" y="177"/>
                  <a:pt x="105" y="177"/>
                </a:cubicBezTo>
                <a:cubicBezTo>
                  <a:pt x="103" y="177"/>
                  <a:pt x="103" y="179"/>
                  <a:pt x="101" y="180"/>
                </a:cubicBezTo>
                <a:cubicBezTo>
                  <a:pt x="100" y="181"/>
                  <a:pt x="97" y="180"/>
                  <a:pt x="97" y="182"/>
                </a:cubicBezTo>
                <a:cubicBezTo>
                  <a:pt x="96" y="184"/>
                  <a:pt x="100" y="186"/>
                  <a:pt x="99" y="189"/>
                </a:cubicBezTo>
                <a:cubicBezTo>
                  <a:pt x="99" y="190"/>
                  <a:pt x="97" y="188"/>
                  <a:pt x="96" y="189"/>
                </a:cubicBezTo>
                <a:cubicBezTo>
                  <a:pt x="96" y="190"/>
                  <a:pt x="99" y="191"/>
                  <a:pt x="98" y="193"/>
                </a:cubicBezTo>
                <a:cubicBezTo>
                  <a:pt x="97" y="195"/>
                  <a:pt x="95" y="197"/>
                  <a:pt x="93" y="199"/>
                </a:cubicBezTo>
                <a:cubicBezTo>
                  <a:pt x="91" y="200"/>
                  <a:pt x="87" y="197"/>
                  <a:pt x="86" y="199"/>
                </a:cubicBezTo>
                <a:cubicBezTo>
                  <a:pt x="85" y="201"/>
                  <a:pt x="89" y="202"/>
                  <a:pt x="89" y="205"/>
                </a:cubicBezTo>
                <a:cubicBezTo>
                  <a:pt x="89" y="207"/>
                  <a:pt x="87" y="210"/>
                  <a:pt x="87" y="212"/>
                </a:cubicBezTo>
                <a:cubicBezTo>
                  <a:pt x="87" y="215"/>
                  <a:pt x="88" y="218"/>
                  <a:pt x="88" y="22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56" name="Freeform 2561"/>
          <p:cNvSpPr>
            <a:spLocks noChangeAspect="1"/>
          </p:cNvSpPr>
          <p:nvPr/>
        </p:nvSpPr>
        <p:spPr bwMode="auto">
          <a:xfrm>
            <a:off x="2805069" y="3262804"/>
            <a:ext cx="453077" cy="369309"/>
          </a:xfrm>
          <a:custGeom>
            <a:avLst/>
            <a:gdLst>
              <a:gd name="T0" fmla="*/ 49 w 99"/>
              <a:gd name="T1" fmla="*/ 116 h 81"/>
              <a:gd name="T2" fmla="*/ 44 w 99"/>
              <a:gd name="T3" fmla="*/ 111 h 81"/>
              <a:gd name="T4" fmla="*/ 37 w 99"/>
              <a:gd name="T5" fmla="*/ 110 h 81"/>
              <a:gd name="T6" fmla="*/ 26 w 99"/>
              <a:gd name="T7" fmla="*/ 111 h 81"/>
              <a:gd name="T8" fmla="*/ 17 w 99"/>
              <a:gd name="T9" fmla="*/ 115 h 81"/>
              <a:gd name="T10" fmla="*/ 13 w 99"/>
              <a:gd name="T11" fmla="*/ 114 h 81"/>
              <a:gd name="T12" fmla="*/ 8 w 99"/>
              <a:gd name="T13" fmla="*/ 111 h 81"/>
              <a:gd name="T14" fmla="*/ 8 w 99"/>
              <a:gd name="T15" fmla="*/ 107 h 81"/>
              <a:gd name="T16" fmla="*/ 5 w 99"/>
              <a:gd name="T17" fmla="*/ 104 h 81"/>
              <a:gd name="T18" fmla="*/ 5 w 99"/>
              <a:gd name="T19" fmla="*/ 99 h 81"/>
              <a:gd name="T20" fmla="*/ 2 w 99"/>
              <a:gd name="T21" fmla="*/ 86 h 81"/>
              <a:gd name="T22" fmla="*/ 6 w 99"/>
              <a:gd name="T23" fmla="*/ 75 h 81"/>
              <a:gd name="T24" fmla="*/ 1 w 99"/>
              <a:gd name="T25" fmla="*/ 67 h 81"/>
              <a:gd name="T26" fmla="*/ 12 w 99"/>
              <a:gd name="T27" fmla="*/ 67 h 81"/>
              <a:gd name="T28" fmla="*/ 19 w 99"/>
              <a:gd name="T29" fmla="*/ 59 h 81"/>
              <a:gd name="T30" fmla="*/ 16 w 99"/>
              <a:gd name="T31" fmla="*/ 53 h 81"/>
              <a:gd name="T32" fmla="*/ 20 w 99"/>
              <a:gd name="T33" fmla="*/ 53 h 81"/>
              <a:gd name="T34" fmla="*/ 17 w 99"/>
              <a:gd name="T35" fmla="*/ 43 h 81"/>
              <a:gd name="T36" fmla="*/ 23 w 99"/>
              <a:gd name="T37" fmla="*/ 41 h 81"/>
              <a:gd name="T38" fmla="*/ 29 w 99"/>
              <a:gd name="T39" fmla="*/ 36 h 81"/>
              <a:gd name="T40" fmla="*/ 37 w 99"/>
              <a:gd name="T41" fmla="*/ 42 h 81"/>
              <a:gd name="T42" fmla="*/ 43 w 99"/>
              <a:gd name="T43" fmla="*/ 38 h 81"/>
              <a:gd name="T44" fmla="*/ 43 w 99"/>
              <a:gd name="T45" fmla="*/ 31 h 81"/>
              <a:gd name="T46" fmla="*/ 50 w 99"/>
              <a:gd name="T47" fmla="*/ 34 h 81"/>
              <a:gd name="T48" fmla="*/ 50 w 99"/>
              <a:gd name="T49" fmla="*/ 26 h 81"/>
              <a:gd name="T50" fmla="*/ 59 w 99"/>
              <a:gd name="T51" fmla="*/ 20 h 81"/>
              <a:gd name="T52" fmla="*/ 64 w 99"/>
              <a:gd name="T53" fmla="*/ 22 h 81"/>
              <a:gd name="T54" fmla="*/ 66 w 99"/>
              <a:gd name="T55" fmla="*/ 14 h 81"/>
              <a:gd name="T56" fmla="*/ 90 w 99"/>
              <a:gd name="T57" fmla="*/ 1 h 81"/>
              <a:gd name="T58" fmla="*/ 102 w 99"/>
              <a:gd name="T59" fmla="*/ 5 h 81"/>
              <a:gd name="T60" fmla="*/ 101 w 99"/>
              <a:gd name="T61" fmla="*/ 17 h 81"/>
              <a:gd name="T62" fmla="*/ 105 w 99"/>
              <a:gd name="T63" fmla="*/ 28 h 81"/>
              <a:gd name="T64" fmla="*/ 113 w 99"/>
              <a:gd name="T65" fmla="*/ 35 h 81"/>
              <a:gd name="T66" fmla="*/ 117 w 99"/>
              <a:gd name="T67" fmla="*/ 36 h 81"/>
              <a:gd name="T68" fmla="*/ 113 w 99"/>
              <a:gd name="T69" fmla="*/ 46 h 81"/>
              <a:gd name="T70" fmla="*/ 130 w 99"/>
              <a:gd name="T71" fmla="*/ 53 h 81"/>
              <a:gd name="T72" fmla="*/ 136 w 99"/>
              <a:gd name="T73" fmla="*/ 51 h 81"/>
              <a:gd name="T74" fmla="*/ 142 w 99"/>
              <a:gd name="T75" fmla="*/ 56 h 81"/>
              <a:gd name="T76" fmla="*/ 138 w 99"/>
              <a:gd name="T77" fmla="*/ 60 h 81"/>
              <a:gd name="T78" fmla="*/ 141 w 99"/>
              <a:gd name="T79" fmla="*/ 68 h 81"/>
              <a:gd name="T80" fmla="*/ 143 w 99"/>
              <a:gd name="T81" fmla="*/ 71 h 81"/>
              <a:gd name="T82" fmla="*/ 142 w 99"/>
              <a:gd name="T83" fmla="*/ 75 h 81"/>
              <a:gd name="T84" fmla="*/ 135 w 99"/>
              <a:gd name="T85" fmla="*/ 79 h 81"/>
              <a:gd name="T86" fmla="*/ 126 w 99"/>
              <a:gd name="T87" fmla="*/ 79 h 81"/>
              <a:gd name="T88" fmla="*/ 120 w 99"/>
              <a:gd name="T89" fmla="*/ 80 h 81"/>
              <a:gd name="T90" fmla="*/ 120 w 99"/>
              <a:gd name="T91" fmla="*/ 87 h 81"/>
              <a:gd name="T92" fmla="*/ 115 w 99"/>
              <a:gd name="T93" fmla="*/ 86 h 81"/>
              <a:gd name="T94" fmla="*/ 114 w 99"/>
              <a:gd name="T95" fmla="*/ 92 h 81"/>
              <a:gd name="T96" fmla="*/ 107 w 99"/>
              <a:gd name="T97" fmla="*/ 90 h 81"/>
              <a:gd name="T98" fmla="*/ 100 w 99"/>
              <a:gd name="T99" fmla="*/ 87 h 81"/>
              <a:gd name="T100" fmla="*/ 94 w 99"/>
              <a:gd name="T101" fmla="*/ 85 h 81"/>
              <a:gd name="T102" fmla="*/ 88 w 99"/>
              <a:gd name="T103" fmla="*/ 87 h 81"/>
              <a:gd name="T104" fmla="*/ 64 w 99"/>
              <a:gd name="T105" fmla="*/ 87 h 81"/>
              <a:gd name="T106" fmla="*/ 49 w 99"/>
              <a:gd name="T107" fmla="*/ 87 h 81"/>
              <a:gd name="T108" fmla="*/ 46 w 99"/>
              <a:gd name="T109" fmla="*/ 93 h 81"/>
              <a:gd name="T110" fmla="*/ 49 w 99"/>
              <a:gd name="T111" fmla="*/ 97 h 81"/>
              <a:gd name="T112" fmla="*/ 48 w 99"/>
              <a:gd name="T113" fmla="*/ 101 h 81"/>
              <a:gd name="T114" fmla="*/ 50 w 99"/>
              <a:gd name="T115" fmla="*/ 103 h 81"/>
              <a:gd name="T116" fmla="*/ 48 w 99"/>
              <a:gd name="T117" fmla="*/ 104 h 81"/>
              <a:gd name="T118" fmla="*/ 49 w 99"/>
              <a:gd name="T119" fmla="*/ 116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
              <a:gd name="T181" fmla="*/ 0 h 81"/>
              <a:gd name="T182" fmla="*/ 99 w 99"/>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 h="81">
                <a:moveTo>
                  <a:pt x="34" y="81"/>
                </a:moveTo>
                <a:cubicBezTo>
                  <a:pt x="33" y="80"/>
                  <a:pt x="32" y="79"/>
                  <a:pt x="31" y="78"/>
                </a:cubicBezTo>
                <a:cubicBezTo>
                  <a:pt x="30" y="77"/>
                  <a:pt x="28" y="77"/>
                  <a:pt x="26" y="77"/>
                </a:cubicBezTo>
                <a:cubicBezTo>
                  <a:pt x="23" y="77"/>
                  <a:pt x="20" y="77"/>
                  <a:pt x="18" y="78"/>
                </a:cubicBezTo>
                <a:cubicBezTo>
                  <a:pt x="16" y="78"/>
                  <a:pt x="14" y="80"/>
                  <a:pt x="12" y="80"/>
                </a:cubicBezTo>
                <a:cubicBezTo>
                  <a:pt x="11" y="81"/>
                  <a:pt x="10" y="79"/>
                  <a:pt x="9" y="79"/>
                </a:cubicBezTo>
                <a:cubicBezTo>
                  <a:pt x="8" y="78"/>
                  <a:pt x="6" y="79"/>
                  <a:pt x="6" y="78"/>
                </a:cubicBezTo>
                <a:cubicBezTo>
                  <a:pt x="5" y="77"/>
                  <a:pt x="6" y="75"/>
                  <a:pt x="6" y="74"/>
                </a:cubicBezTo>
                <a:cubicBezTo>
                  <a:pt x="5" y="73"/>
                  <a:pt x="3" y="74"/>
                  <a:pt x="3" y="73"/>
                </a:cubicBezTo>
                <a:cubicBezTo>
                  <a:pt x="2" y="72"/>
                  <a:pt x="3" y="70"/>
                  <a:pt x="3" y="69"/>
                </a:cubicBezTo>
                <a:cubicBezTo>
                  <a:pt x="3" y="66"/>
                  <a:pt x="2" y="63"/>
                  <a:pt x="2" y="60"/>
                </a:cubicBezTo>
                <a:cubicBezTo>
                  <a:pt x="2" y="58"/>
                  <a:pt x="4" y="55"/>
                  <a:pt x="4" y="53"/>
                </a:cubicBezTo>
                <a:cubicBezTo>
                  <a:pt x="4" y="50"/>
                  <a:pt x="0" y="49"/>
                  <a:pt x="1" y="47"/>
                </a:cubicBezTo>
                <a:cubicBezTo>
                  <a:pt x="2" y="45"/>
                  <a:pt x="6" y="48"/>
                  <a:pt x="8" y="47"/>
                </a:cubicBezTo>
                <a:cubicBezTo>
                  <a:pt x="10" y="45"/>
                  <a:pt x="12" y="43"/>
                  <a:pt x="13" y="41"/>
                </a:cubicBezTo>
                <a:cubicBezTo>
                  <a:pt x="14" y="39"/>
                  <a:pt x="11" y="38"/>
                  <a:pt x="11" y="37"/>
                </a:cubicBezTo>
                <a:cubicBezTo>
                  <a:pt x="12" y="36"/>
                  <a:pt x="14" y="38"/>
                  <a:pt x="14" y="37"/>
                </a:cubicBezTo>
                <a:cubicBezTo>
                  <a:pt x="15" y="34"/>
                  <a:pt x="11" y="32"/>
                  <a:pt x="12" y="30"/>
                </a:cubicBezTo>
                <a:cubicBezTo>
                  <a:pt x="12" y="28"/>
                  <a:pt x="15" y="29"/>
                  <a:pt x="16" y="28"/>
                </a:cubicBezTo>
                <a:cubicBezTo>
                  <a:pt x="18" y="27"/>
                  <a:pt x="18" y="25"/>
                  <a:pt x="20" y="25"/>
                </a:cubicBezTo>
                <a:cubicBezTo>
                  <a:pt x="22" y="25"/>
                  <a:pt x="23" y="29"/>
                  <a:pt x="26" y="29"/>
                </a:cubicBezTo>
                <a:cubicBezTo>
                  <a:pt x="27" y="29"/>
                  <a:pt x="29" y="28"/>
                  <a:pt x="30" y="27"/>
                </a:cubicBezTo>
                <a:cubicBezTo>
                  <a:pt x="31" y="25"/>
                  <a:pt x="29" y="23"/>
                  <a:pt x="30" y="22"/>
                </a:cubicBezTo>
                <a:cubicBezTo>
                  <a:pt x="32" y="21"/>
                  <a:pt x="34" y="24"/>
                  <a:pt x="35" y="23"/>
                </a:cubicBezTo>
                <a:cubicBezTo>
                  <a:pt x="37" y="22"/>
                  <a:pt x="34" y="19"/>
                  <a:pt x="35" y="18"/>
                </a:cubicBezTo>
                <a:cubicBezTo>
                  <a:pt x="36" y="16"/>
                  <a:pt x="39" y="14"/>
                  <a:pt x="41" y="14"/>
                </a:cubicBezTo>
                <a:cubicBezTo>
                  <a:pt x="42" y="13"/>
                  <a:pt x="43" y="16"/>
                  <a:pt x="44" y="15"/>
                </a:cubicBezTo>
                <a:cubicBezTo>
                  <a:pt x="46" y="14"/>
                  <a:pt x="45" y="11"/>
                  <a:pt x="46" y="10"/>
                </a:cubicBezTo>
                <a:cubicBezTo>
                  <a:pt x="51" y="7"/>
                  <a:pt x="56" y="3"/>
                  <a:pt x="62" y="1"/>
                </a:cubicBezTo>
                <a:cubicBezTo>
                  <a:pt x="65" y="0"/>
                  <a:pt x="68" y="3"/>
                  <a:pt x="71" y="3"/>
                </a:cubicBezTo>
                <a:cubicBezTo>
                  <a:pt x="70" y="6"/>
                  <a:pt x="70" y="9"/>
                  <a:pt x="70" y="12"/>
                </a:cubicBezTo>
                <a:cubicBezTo>
                  <a:pt x="70" y="15"/>
                  <a:pt x="71" y="17"/>
                  <a:pt x="72" y="19"/>
                </a:cubicBezTo>
                <a:cubicBezTo>
                  <a:pt x="74" y="21"/>
                  <a:pt x="76" y="22"/>
                  <a:pt x="78" y="24"/>
                </a:cubicBezTo>
                <a:cubicBezTo>
                  <a:pt x="79" y="25"/>
                  <a:pt x="81" y="24"/>
                  <a:pt x="81" y="25"/>
                </a:cubicBezTo>
                <a:cubicBezTo>
                  <a:pt x="82" y="28"/>
                  <a:pt x="77" y="30"/>
                  <a:pt x="78" y="32"/>
                </a:cubicBezTo>
                <a:cubicBezTo>
                  <a:pt x="81" y="36"/>
                  <a:pt x="86" y="36"/>
                  <a:pt x="90" y="37"/>
                </a:cubicBezTo>
                <a:cubicBezTo>
                  <a:pt x="91" y="38"/>
                  <a:pt x="93" y="35"/>
                  <a:pt x="94" y="36"/>
                </a:cubicBezTo>
                <a:cubicBezTo>
                  <a:pt x="96" y="36"/>
                  <a:pt x="97" y="38"/>
                  <a:pt x="98" y="39"/>
                </a:cubicBezTo>
                <a:cubicBezTo>
                  <a:pt x="98" y="40"/>
                  <a:pt x="96" y="41"/>
                  <a:pt x="96" y="42"/>
                </a:cubicBezTo>
                <a:cubicBezTo>
                  <a:pt x="96" y="44"/>
                  <a:pt x="96" y="46"/>
                  <a:pt x="97" y="48"/>
                </a:cubicBezTo>
                <a:cubicBezTo>
                  <a:pt x="97" y="49"/>
                  <a:pt x="98" y="48"/>
                  <a:pt x="99" y="49"/>
                </a:cubicBezTo>
                <a:cubicBezTo>
                  <a:pt x="99" y="50"/>
                  <a:pt x="99" y="52"/>
                  <a:pt x="98" y="53"/>
                </a:cubicBezTo>
                <a:cubicBezTo>
                  <a:pt x="97" y="55"/>
                  <a:pt x="95" y="55"/>
                  <a:pt x="93" y="55"/>
                </a:cubicBezTo>
                <a:cubicBezTo>
                  <a:pt x="91" y="55"/>
                  <a:pt x="89" y="54"/>
                  <a:pt x="87" y="55"/>
                </a:cubicBezTo>
                <a:cubicBezTo>
                  <a:pt x="85" y="55"/>
                  <a:pt x="84" y="55"/>
                  <a:pt x="83" y="56"/>
                </a:cubicBezTo>
                <a:cubicBezTo>
                  <a:pt x="82" y="58"/>
                  <a:pt x="84" y="60"/>
                  <a:pt x="83" y="61"/>
                </a:cubicBezTo>
                <a:cubicBezTo>
                  <a:pt x="82" y="62"/>
                  <a:pt x="81" y="60"/>
                  <a:pt x="80" y="60"/>
                </a:cubicBezTo>
                <a:cubicBezTo>
                  <a:pt x="79" y="61"/>
                  <a:pt x="79" y="62"/>
                  <a:pt x="79" y="64"/>
                </a:cubicBezTo>
                <a:cubicBezTo>
                  <a:pt x="77" y="63"/>
                  <a:pt x="76" y="63"/>
                  <a:pt x="74" y="63"/>
                </a:cubicBezTo>
                <a:cubicBezTo>
                  <a:pt x="72" y="62"/>
                  <a:pt x="71" y="62"/>
                  <a:pt x="69" y="61"/>
                </a:cubicBezTo>
                <a:cubicBezTo>
                  <a:pt x="68" y="60"/>
                  <a:pt x="67" y="59"/>
                  <a:pt x="65" y="59"/>
                </a:cubicBezTo>
                <a:cubicBezTo>
                  <a:pt x="63" y="59"/>
                  <a:pt x="62" y="61"/>
                  <a:pt x="61" y="61"/>
                </a:cubicBezTo>
                <a:cubicBezTo>
                  <a:pt x="55" y="62"/>
                  <a:pt x="49" y="61"/>
                  <a:pt x="44" y="61"/>
                </a:cubicBezTo>
                <a:cubicBezTo>
                  <a:pt x="41" y="61"/>
                  <a:pt x="37" y="60"/>
                  <a:pt x="34" y="61"/>
                </a:cubicBezTo>
                <a:cubicBezTo>
                  <a:pt x="33" y="61"/>
                  <a:pt x="32" y="63"/>
                  <a:pt x="32" y="65"/>
                </a:cubicBezTo>
                <a:cubicBezTo>
                  <a:pt x="32" y="66"/>
                  <a:pt x="34" y="67"/>
                  <a:pt x="34" y="68"/>
                </a:cubicBezTo>
                <a:cubicBezTo>
                  <a:pt x="34" y="69"/>
                  <a:pt x="33" y="70"/>
                  <a:pt x="33" y="70"/>
                </a:cubicBezTo>
                <a:cubicBezTo>
                  <a:pt x="33" y="71"/>
                  <a:pt x="35" y="71"/>
                  <a:pt x="35" y="72"/>
                </a:cubicBezTo>
                <a:cubicBezTo>
                  <a:pt x="35" y="73"/>
                  <a:pt x="33" y="73"/>
                  <a:pt x="33" y="73"/>
                </a:cubicBezTo>
                <a:cubicBezTo>
                  <a:pt x="33" y="76"/>
                  <a:pt x="34" y="78"/>
                  <a:pt x="34" y="8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57" name="Freeform 2562"/>
          <p:cNvSpPr>
            <a:spLocks noChangeAspect="1"/>
          </p:cNvSpPr>
          <p:nvPr/>
        </p:nvSpPr>
        <p:spPr bwMode="auto">
          <a:xfrm>
            <a:off x="2938326" y="3529315"/>
            <a:ext cx="266516" cy="422612"/>
          </a:xfrm>
          <a:custGeom>
            <a:avLst/>
            <a:gdLst>
              <a:gd name="T0" fmla="*/ 7 w 58"/>
              <a:gd name="T1" fmla="*/ 128 h 92"/>
              <a:gd name="T2" fmla="*/ 25 w 58"/>
              <a:gd name="T3" fmla="*/ 134 h 92"/>
              <a:gd name="T4" fmla="*/ 30 w 58"/>
              <a:gd name="T5" fmla="*/ 128 h 92"/>
              <a:gd name="T6" fmla="*/ 42 w 58"/>
              <a:gd name="T7" fmla="*/ 128 h 92"/>
              <a:gd name="T8" fmla="*/ 49 w 58"/>
              <a:gd name="T9" fmla="*/ 124 h 92"/>
              <a:gd name="T10" fmla="*/ 56 w 58"/>
              <a:gd name="T11" fmla="*/ 118 h 92"/>
              <a:gd name="T12" fmla="*/ 69 w 58"/>
              <a:gd name="T13" fmla="*/ 115 h 92"/>
              <a:gd name="T14" fmla="*/ 76 w 58"/>
              <a:gd name="T15" fmla="*/ 111 h 92"/>
              <a:gd name="T16" fmla="*/ 84 w 58"/>
              <a:gd name="T17" fmla="*/ 107 h 92"/>
              <a:gd name="T18" fmla="*/ 71 w 58"/>
              <a:gd name="T19" fmla="*/ 100 h 92"/>
              <a:gd name="T20" fmla="*/ 68 w 58"/>
              <a:gd name="T21" fmla="*/ 94 h 92"/>
              <a:gd name="T22" fmla="*/ 70 w 58"/>
              <a:gd name="T23" fmla="*/ 84 h 92"/>
              <a:gd name="T24" fmla="*/ 69 w 58"/>
              <a:gd name="T25" fmla="*/ 78 h 92"/>
              <a:gd name="T26" fmla="*/ 70 w 58"/>
              <a:gd name="T27" fmla="*/ 68 h 92"/>
              <a:gd name="T28" fmla="*/ 71 w 58"/>
              <a:gd name="T29" fmla="*/ 62 h 92"/>
              <a:gd name="T30" fmla="*/ 69 w 58"/>
              <a:gd name="T31" fmla="*/ 54 h 92"/>
              <a:gd name="T32" fmla="*/ 69 w 58"/>
              <a:gd name="T33" fmla="*/ 37 h 92"/>
              <a:gd name="T34" fmla="*/ 64 w 58"/>
              <a:gd name="T35" fmla="*/ 34 h 92"/>
              <a:gd name="T36" fmla="*/ 65 w 58"/>
              <a:gd name="T37" fmla="*/ 21 h 92"/>
              <a:gd name="T38" fmla="*/ 62 w 58"/>
              <a:gd name="T39" fmla="*/ 17 h 92"/>
              <a:gd name="T40" fmla="*/ 62 w 58"/>
              <a:gd name="T41" fmla="*/ 13 h 92"/>
              <a:gd name="T42" fmla="*/ 57 w 58"/>
              <a:gd name="T43" fmla="*/ 8 h 92"/>
              <a:gd name="T44" fmla="*/ 58 w 58"/>
              <a:gd name="T45" fmla="*/ 2 h 92"/>
              <a:gd name="T46" fmla="*/ 52 w 58"/>
              <a:gd name="T47" fmla="*/ 0 h 92"/>
              <a:gd name="T48" fmla="*/ 47 w 58"/>
              <a:gd name="T49" fmla="*/ 2 h 92"/>
              <a:gd name="T50" fmla="*/ 22 w 58"/>
              <a:gd name="T51" fmla="*/ 2 h 92"/>
              <a:gd name="T52" fmla="*/ 7 w 58"/>
              <a:gd name="T53" fmla="*/ 2 h 92"/>
              <a:gd name="T54" fmla="*/ 5 w 58"/>
              <a:gd name="T55" fmla="*/ 8 h 92"/>
              <a:gd name="T56" fmla="*/ 7 w 58"/>
              <a:gd name="T57" fmla="*/ 13 h 92"/>
              <a:gd name="T58" fmla="*/ 6 w 58"/>
              <a:gd name="T59" fmla="*/ 16 h 92"/>
              <a:gd name="T60" fmla="*/ 8 w 58"/>
              <a:gd name="T61" fmla="*/ 19 h 92"/>
              <a:gd name="T62" fmla="*/ 6 w 58"/>
              <a:gd name="T63" fmla="*/ 21 h 92"/>
              <a:gd name="T64" fmla="*/ 7 w 58"/>
              <a:gd name="T65" fmla="*/ 33 h 92"/>
              <a:gd name="T66" fmla="*/ 8 w 58"/>
              <a:gd name="T67" fmla="*/ 41 h 92"/>
              <a:gd name="T68" fmla="*/ 10 w 58"/>
              <a:gd name="T69" fmla="*/ 47 h 92"/>
              <a:gd name="T70" fmla="*/ 12 w 58"/>
              <a:gd name="T71" fmla="*/ 54 h 92"/>
              <a:gd name="T72" fmla="*/ 12 w 58"/>
              <a:gd name="T73" fmla="*/ 62 h 92"/>
              <a:gd name="T74" fmla="*/ 8 w 58"/>
              <a:gd name="T75" fmla="*/ 69 h 92"/>
              <a:gd name="T76" fmla="*/ 7 w 58"/>
              <a:gd name="T77" fmla="*/ 82 h 92"/>
              <a:gd name="T78" fmla="*/ 1 w 58"/>
              <a:gd name="T79" fmla="*/ 90 h 92"/>
              <a:gd name="T80" fmla="*/ 5 w 58"/>
              <a:gd name="T81" fmla="*/ 101 h 92"/>
              <a:gd name="T82" fmla="*/ 2 w 58"/>
              <a:gd name="T83" fmla="*/ 112 h 92"/>
              <a:gd name="T84" fmla="*/ 8 w 58"/>
              <a:gd name="T85" fmla="*/ 117 h 92"/>
              <a:gd name="T86" fmla="*/ 8 w 58"/>
              <a:gd name="T87" fmla="*/ 125 h 92"/>
              <a:gd name="T88" fmla="*/ 7 w 58"/>
              <a:gd name="T89" fmla="*/ 128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92"/>
              <a:gd name="T137" fmla="*/ 58 w 58"/>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92">
                <a:moveTo>
                  <a:pt x="5" y="88"/>
                </a:moveTo>
                <a:cubicBezTo>
                  <a:pt x="9" y="89"/>
                  <a:pt x="13" y="92"/>
                  <a:pt x="17" y="92"/>
                </a:cubicBezTo>
                <a:cubicBezTo>
                  <a:pt x="19" y="92"/>
                  <a:pt x="19" y="88"/>
                  <a:pt x="21" y="88"/>
                </a:cubicBezTo>
                <a:cubicBezTo>
                  <a:pt x="24" y="87"/>
                  <a:pt x="27" y="88"/>
                  <a:pt x="29" y="88"/>
                </a:cubicBezTo>
                <a:cubicBezTo>
                  <a:pt x="31" y="87"/>
                  <a:pt x="32" y="86"/>
                  <a:pt x="34" y="85"/>
                </a:cubicBezTo>
                <a:cubicBezTo>
                  <a:pt x="35" y="84"/>
                  <a:pt x="36" y="82"/>
                  <a:pt x="38" y="81"/>
                </a:cubicBezTo>
                <a:cubicBezTo>
                  <a:pt x="41" y="80"/>
                  <a:pt x="44" y="80"/>
                  <a:pt x="47" y="79"/>
                </a:cubicBezTo>
                <a:cubicBezTo>
                  <a:pt x="49" y="79"/>
                  <a:pt x="51" y="77"/>
                  <a:pt x="52" y="76"/>
                </a:cubicBezTo>
                <a:cubicBezTo>
                  <a:pt x="54" y="75"/>
                  <a:pt x="56" y="75"/>
                  <a:pt x="58" y="74"/>
                </a:cubicBezTo>
                <a:cubicBezTo>
                  <a:pt x="55" y="73"/>
                  <a:pt x="51" y="71"/>
                  <a:pt x="49" y="69"/>
                </a:cubicBezTo>
                <a:cubicBezTo>
                  <a:pt x="47" y="68"/>
                  <a:pt x="46" y="66"/>
                  <a:pt x="46" y="65"/>
                </a:cubicBezTo>
                <a:cubicBezTo>
                  <a:pt x="46" y="62"/>
                  <a:pt x="48" y="60"/>
                  <a:pt x="48" y="58"/>
                </a:cubicBezTo>
                <a:cubicBezTo>
                  <a:pt x="48" y="57"/>
                  <a:pt x="47" y="55"/>
                  <a:pt x="47" y="54"/>
                </a:cubicBezTo>
                <a:cubicBezTo>
                  <a:pt x="47" y="51"/>
                  <a:pt x="47" y="48"/>
                  <a:pt x="48" y="46"/>
                </a:cubicBezTo>
                <a:cubicBezTo>
                  <a:pt x="48" y="45"/>
                  <a:pt x="49" y="44"/>
                  <a:pt x="49" y="42"/>
                </a:cubicBezTo>
                <a:cubicBezTo>
                  <a:pt x="49" y="40"/>
                  <a:pt x="47" y="39"/>
                  <a:pt x="47" y="37"/>
                </a:cubicBezTo>
                <a:cubicBezTo>
                  <a:pt x="46" y="33"/>
                  <a:pt x="48" y="30"/>
                  <a:pt x="47" y="26"/>
                </a:cubicBezTo>
                <a:cubicBezTo>
                  <a:pt x="47" y="25"/>
                  <a:pt x="45" y="25"/>
                  <a:pt x="44" y="23"/>
                </a:cubicBezTo>
                <a:cubicBezTo>
                  <a:pt x="44" y="20"/>
                  <a:pt x="45" y="17"/>
                  <a:pt x="45" y="14"/>
                </a:cubicBezTo>
                <a:cubicBezTo>
                  <a:pt x="44" y="13"/>
                  <a:pt x="42" y="13"/>
                  <a:pt x="42" y="12"/>
                </a:cubicBezTo>
                <a:cubicBezTo>
                  <a:pt x="41" y="11"/>
                  <a:pt x="42" y="10"/>
                  <a:pt x="42" y="9"/>
                </a:cubicBezTo>
                <a:cubicBezTo>
                  <a:pt x="41" y="8"/>
                  <a:pt x="40" y="7"/>
                  <a:pt x="39" y="6"/>
                </a:cubicBezTo>
                <a:cubicBezTo>
                  <a:pt x="39" y="5"/>
                  <a:pt x="40" y="3"/>
                  <a:pt x="40" y="2"/>
                </a:cubicBezTo>
                <a:cubicBezTo>
                  <a:pt x="39" y="1"/>
                  <a:pt x="38" y="0"/>
                  <a:pt x="36" y="0"/>
                </a:cubicBezTo>
                <a:cubicBezTo>
                  <a:pt x="34" y="0"/>
                  <a:pt x="33" y="2"/>
                  <a:pt x="32" y="2"/>
                </a:cubicBezTo>
                <a:cubicBezTo>
                  <a:pt x="26" y="3"/>
                  <a:pt x="20" y="2"/>
                  <a:pt x="15" y="2"/>
                </a:cubicBezTo>
                <a:cubicBezTo>
                  <a:pt x="12" y="2"/>
                  <a:pt x="8" y="1"/>
                  <a:pt x="5" y="2"/>
                </a:cubicBezTo>
                <a:cubicBezTo>
                  <a:pt x="4" y="2"/>
                  <a:pt x="3" y="4"/>
                  <a:pt x="3" y="6"/>
                </a:cubicBezTo>
                <a:cubicBezTo>
                  <a:pt x="3" y="7"/>
                  <a:pt x="5" y="8"/>
                  <a:pt x="5" y="9"/>
                </a:cubicBezTo>
                <a:cubicBezTo>
                  <a:pt x="5" y="10"/>
                  <a:pt x="4" y="11"/>
                  <a:pt x="4" y="11"/>
                </a:cubicBezTo>
                <a:cubicBezTo>
                  <a:pt x="4" y="12"/>
                  <a:pt x="6" y="12"/>
                  <a:pt x="6" y="13"/>
                </a:cubicBezTo>
                <a:cubicBezTo>
                  <a:pt x="6" y="14"/>
                  <a:pt x="4" y="14"/>
                  <a:pt x="4" y="14"/>
                </a:cubicBezTo>
                <a:cubicBezTo>
                  <a:pt x="4" y="17"/>
                  <a:pt x="5" y="19"/>
                  <a:pt x="5" y="22"/>
                </a:cubicBezTo>
                <a:cubicBezTo>
                  <a:pt x="5" y="24"/>
                  <a:pt x="5" y="26"/>
                  <a:pt x="6" y="28"/>
                </a:cubicBezTo>
                <a:cubicBezTo>
                  <a:pt x="6" y="29"/>
                  <a:pt x="6" y="30"/>
                  <a:pt x="7" y="32"/>
                </a:cubicBezTo>
                <a:cubicBezTo>
                  <a:pt x="7" y="34"/>
                  <a:pt x="8" y="35"/>
                  <a:pt x="8" y="37"/>
                </a:cubicBezTo>
                <a:cubicBezTo>
                  <a:pt x="9" y="39"/>
                  <a:pt x="9" y="41"/>
                  <a:pt x="8" y="42"/>
                </a:cubicBezTo>
                <a:cubicBezTo>
                  <a:pt x="8" y="44"/>
                  <a:pt x="6" y="45"/>
                  <a:pt x="6" y="47"/>
                </a:cubicBezTo>
                <a:cubicBezTo>
                  <a:pt x="5" y="50"/>
                  <a:pt x="6" y="53"/>
                  <a:pt x="5" y="56"/>
                </a:cubicBezTo>
                <a:cubicBezTo>
                  <a:pt x="4" y="58"/>
                  <a:pt x="1" y="60"/>
                  <a:pt x="1" y="62"/>
                </a:cubicBezTo>
                <a:cubicBezTo>
                  <a:pt x="0" y="65"/>
                  <a:pt x="3" y="67"/>
                  <a:pt x="3" y="70"/>
                </a:cubicBezTo>
                <a:cubicBezTo>
                  <a:pt x="3" y="72"/>
                  <a:pt x="2" y="75"/>
                  <a:pt x="2" y="77"/>
                </a:cubicBezTo>
                <a:cubicBezTo>
                  <a:pt x="3" y="78"/>
                  <a:pt x="5" y="78"/>
                  <a:pt x="6" y="80"/>
                </a:cubicBezTo>
                <a:cubicBezTo>
                  <a:pt x="7" y="82"/>
                  <a:pt x="6" y="84"/>
                  <a:pt x="6" y="86"/>
                </a:cubicBezTo>
                <a:cubicBezTo>
                  <a:pt x="6" y="86"/>
                  <a:pt x="5" y="87"/>
                  <a:pt x="5" y="88"/>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58" name="Freeform 2563"/>
          <p:cNvSpPr>
            <a:spLocks noChangeAspect="1"/>
          </p:cNvSpPr>
          <p:nvPr/>
        </p:nvSpPr>
        <p:spPr bwMode="auto">
          <a:xfrm>
            <a:off x="3117272" y="3540737"/>
            <a:ext cx="110414" cy="327429"/>
          </a:xfrm>
          <a:custGeom>
            <a:avLst/>
            <a:gdLst>
              <a:gd name="T0" fmla="*/ 28 w 24"/>
              <a:gd name="T1" fmla="*/ 103 h 72"/>
              <a:gd name="T2" fmla="*/ 15 w 24"/>
              <a:gd name="T3" fmla="*/ 96 h 72"/>
              <a:gd name="T4" fmla="*/ 10 w 24"/>
              <a:gd name="T5" fmla="*/ 90 h 72"/>
              <a:gd name="T6" fmla="*/ 13 w 24"/>
              <a:gd name="T7" fmla="*/ 80 h 72"/>
              <a:gd name="T8" fmla="*/ 12 w 24"/>
              <a:gd name="T9" fmla="*/ 74 h 72"/>
              <a:gd name="T10" fmla="*/ 13 w 24"/>
              <a:gd name="T11" fmla="*/ 63 h 72"/>
              <a:gd name="T12" fmla="*/ 15 w 24"/>
              <a:gd name="T13" fmla="*/ 57 h 72"/>
              <a:gd name="T14" fmla="*/ 12 w 24"/>
              <a:gd name="T15" fmla="*/ 50 h 72"/>
              <a:gd name="T16" fmla="*/ 12 w 24"/>
              <a:gd name="T17" fmla="*/ 35 h 72"/>
              <a:gd name="T18" fmla="*/ 7 w 24"/>
              <a:gd name="T19" fmla="*/ 30 h 72"/>
              <a:gd name="T20" fmla="*/ 8 w 24"/>
              <a:gd name="T21" fmla="*/ 17 h 72"/>
              <a:gd name="T22" fmla="*/ 5 w 24"/>
              <a:gd name="T23" fmla="*/ 14 h 72"/>
              <a:gd name="T24" fmla="*/ 5 w 24"/>
              <a:gd name="T25" fmla="*/ 10 h 72"/>
              <a:gd name="T26" fmla="*/ 0 w 24"/>
              <a:gd name="T27" fmla="*/ 6 h 72"/>
              <a:gd name="T28" fmla="*/ 1 w 24"/>
              <a:gd name="T29" fmla="*/ 0 h 72"/>
              <a:gd name="T30" fmla="*/ 8 w 24"/>
              <a:gd name="T31" fmla="*/ 2 h 72"/>
              <a:gd name="T32" fmla="*/ 16 w 24"/>
              <a:gd name="T33" fmla="*/ 5 h 72"/>
              <a:gd name="T34" fmla="*/ 18 w 24"/>
              <a:gd name="T35" fmla="*/ 13 h 72"/>
              <a:gd name="T36" fmla="*/ 25 w 24"/>
              <a:gd name="T37" fmla="*/ 22 h 72"/>
              <a:gd name="T38" fmla="*/ 27 w 24"/>
              <a:gd name="T39" fmla="*/ 35 h 72"/>
              <a:gd name="T40" fmla="*/ 30 w 24"/>
              <a:gd name="T41" fmla="*/ 39 h 72"/>
              <a:gd name="T42" fmla="*/ 30 w 24"/>
              <a:gd name="T43" fmla="*/ 88 h 72"/>
              <a:gd name="T44" fmla="*/ 35 w 24"/>
              <a:gd name="T45" fmla="*/ 98 h 72"/>
              <a:gd name="T46" fmla="*/ 28 w 24"/>
              <a:gd name="T47" fmla="*/ 103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2"/>
              <a:gd name="T74" fmla="*/ 24 w 2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2">
                <a:moveTo>
                  <a:pt x="19" y="72"/>
                </a:moveTo>
                <a:cubicBezTo>
                  <a:pt x="16" y="71"/>
                  <a:pt x="12" y="69"/>
                  <a:pt x="10" y="67"/>
                </a:cubicBezTo>
                <a:cubicBezTo>
                  <a:pt x="8" y="66"/>
                  <a:pt x="7" y="64"/>
                  <a:pt x="7" y="63"/>
                </a:cubicBezTo>
                <a:cubicBezTo>
                  <a:pt x="7" y="60"/>
                  <a:pt x="9" y="58"/>
                  <a:pt x="9" y="56"/>
                </a:cubicBezTo>
                <a:cubicBezTo>
                  <a:pt x="9" y="55"/>
                  <a:pt x="8" y="53"/>
                  <a:pt x="8" y="52"/>
                </a:cubicBezTo>
                <a:cubicBezTo>
                  <a:pt x="8" y="49"/>
                  <a:pt x="8" y="46"/>
                  <a:pt x="9" y="44"/>
                </a:cubicBezTo>
                <a:cubicBezTo>
                  <a:pt x="9" y="43"/>
                  <a:pt x="10" y="42"/>
                  <a:pt x="10" y="40"/>
                </a:cubicBezTo>
                <a:cubicBezTo>
                  <a:pt x="10" y="38"/>
                  <a:pt x="8" y="37"/>
                  <a:pt x="8" y="35"/>
                </a:cubicBezTo>
                <a:cubicBezTo>
                  <a:pt x="7" y="31"/>
                  <a:pt x="9" y="28"/>
                  <a:pt x="8" y="24"/>
                </a:cubicBezTo>
                <a:cubicBezTo>
                  <a:pt x="8" y="23"/>
                  <a:pt x="6" y="23"/>
                  <a:pt x="5" y="21"/>
                </a:cubicBezTo>
                <a:cubicBezTo>
                  <a:pt x="5" y="18"/>
                  <a:pt x="6" y="15"/>
                  <a:pt x="6" y="12"/>
                </a:cubicBezTo>
                <a:cubicBezTo>
                  <a:pt x="5" y="11"/>
                  <a:pt x="3" y="11"/>
                  <a:pt x="3" y="10"/>
                </a:cubicBezTo>
                <a:cubicBezTo>
                  <a:pt x="2" y="9"/>
                  <a:pt x="3" y="8"/>
                  <a:pt x="3" y="7"/>
                </a:cubicBezTo>
                <a:cubicBezTo>
                  <a:pt x="2" y="6"/>
                  <a:pt x="1" y="5"/>
                  <a:pt x="0" y="4"/>
                </a:cubicBezTo>
                <a:cubicBezTo>
                  <a:pt x="0" y="3"/>
                  <a:pt x="1" y="1"/>
                  <a:pt x="1" y="0"/>
                </a:cubicBezTo>
                <a:cubicBezTo>
                  <a:pt x="3" y="1"/>
                  <a:pt x="4" y="1"/>
                  <a:pt x="6" y="2"/>
                </a:cubicBezTo>
                <a:cubicBezTo>
                  <a:pt x="8" y="2"/>
                  <a:pt x="9" y="2"/>
                  <a:pt x="11" y="3"/>
                </a:cubicBezTo>
                <a:cubicBezTo>
                  <a:pt x="11" y="5"/>
                  <a:pt x="11" y="7"/>
                  <a:pt x="12" y="9"/>
                </a:cubicBezTo>
                <a:cubicBezTo>
                  <a:pt x="13" y="12"/>
                  <a:pt x="16" y="13"/>
                  <a:pt x="17" y="15"/>
                </a:cubicBezTo>
                <a:cubicBezTo>
                  <a:pt x="18" y="18"/>
                  <a:pt x="17" y="21"/>
                  <a:pt x="18" y="24"/>
                </a:cubicBezTo>
                <a:cubicBezTo>
                  <a:pt x="18" y="26"/>
                  <a:pt x="21" y="27"/>
                  <a:pt x="21" y="28"/>
                </a:cubicBezTo>
                <a:cubicBezTo>
                  <a:pt x="22" y="39"/>
                  <a:pt x="20" y="51"/>
                  <a:pt x="21" y="62"/>
                </a:cubicBezTo>
                <a:cubicBezTo>
                  <a:pt x="21" y="64"/>
                  <a:pt x="23" y="67"/>
                  <a:pt x="24" y="69"/>
                </a:cubicBezTo>
                <a:cubicBezTo>
                  <a:pt x="22" y="70"/>
                  <a:pt x="20" y="71"/>
                  <a:pt x="19" y="7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59" name="Freeform 2564"/>
          <p:cNvSpPr>
            <a:spLocks noChangeAspect="1"/>
          </p:cNvSpPr>
          <p:nvPr/>
        </p:nvSpPr>
        <p:spPr bwMode="auto">
          <a:xfrm>
            <a:off x="3166768" y="3437939"/>
            <a:ext cx="178946" cy="418804"/>
          </a:xfrm>
          <a:custGeom>
            <a:avLst/>
            <a:gdLst>
              <a:gd name="T0" fmla="*/ 19 w 39"/>
              <a:gd name="T1" fmla="*/ 133 h 91"/>
              <a:gd name="T2" fmla="*/ 28 w 39"/>
              <a:gd name="T3" fmla="*/ 132 h 91"/>
              <a:gd name="T4" fmla="*/ 37 w 39"/>
              <a:gd name="T5" fmla="*/ 132 h 91"/>
              <a:gd name="T6" fmla="*/ 35 w 39"/>
              <a:gd name="T7" fmla="*/ 106 h 91"/>
              <a:gd name="T8" fmla="*/ 36 w 39"/>
              <a:gd name="T9" fmla="*/ 92 h 91"/>
              <a:gd name="T10" fmla="*/ 37 w 39"/>
              <a:gd name="T11" fmla="*/ 73 h 91"/>
              <a:gd name="T12" fmla="*/ 43 w 39"/>
              <a:gd name="T13" fmla="*/ 71 h 91"/>
              <a:gd name="T14" fmla="*/ 48 w 39"/>
              <a:gd name="T15" fmla="*/ 60 h 91"/>
              <a:gd name="T16" fmla="*/ 54 w 39"/>
              <a:gd name="T17" fmla="*/ 53 h 91"/>
              <a:gd name="T18" fmla="*/ 51 w 39"/>
              <a:gd name="T19" fmla="*/ 45 h 91"/>
              <a:gd name="T20" fmla="*/ 57 w 39"/>
              <a:gd name="T21" fmla="*/ 42 h 91"/>
              <a:gd name="T22" fmla="*/ 52 w 39"/>
              <a:gd name="T23" fmla="*/ 35 h 91"/>
              <a:gd name="T24" fmla="*/ 49 w 39"/>
              <a:gd name="T25" fmla="*/ 25 h 91"/>
              <a:gd name="T26" fmla="*/ 54 w 39"/>
              <a:gd name="T27" fmla="*/ 15 h 91"/>
              <a:gd name="T28" fmla="*/ 48 w 39"/>
              <a:gd name="T29" fmla="*/ 13 h 91"/>
              <a:gd name="T30" fmla="*/ 37 w 39"/>
              <a:gd name="T31" fmla="*/ 1 h 91"/>
              <a:gd name="T32" fmla="*/ 33 w 39"/>
              <a:gd name="T33" fmla="*/ 5 h 91"/>
              <a:gd name="T34" fmla="*/ 30 w 39"/>
              <a:gd name="T35" fmla="*/ 12 h 91"/>
              <a:gd name="T36" fmla="*/ 29 w 39"/>
              <a:gd name="T37" fmla="*/ 15 h 91"/>
              <a:gd name="T38" fmla="*/ 28 w 39"/>
              <a:gd name="T39" fmla="*/ 21 h 91"/>
              <a:gd name="T40" fmla="*/ 20 w 39"/>
              <a:gd name="T41" fmla="*/ 23 h 91"/>
              <a:gd name="T42" fmla="*/ 12 w 39"/>
              <a:gd name="T43" fmla="*/ 23 h 91"/>
              <a:gd name="T44" fmla="*/ 6 w 39"/>
              <a:gd name="T45" fmla="*/ 25 h 91"/>
              <a:gd name="T46" fmla="*/ 6 w 39"/>
              <a:gd name="T47" fmla="*/ 33 h 91"/>
              <a:gd name="T48" fmla="*/ 1 w 39"/>
              <a:gd name="T49" fmla="*/ 30 h 91"/>
              <a:gd name="T50" fmla="*/ 0 w 39"/>
              <a:gd name="T51" fmla="*/ 36 h 91"/>
              <a:gd name="T52" fmla="*/ 1 w 39"/>
              <a:gd name="T53" fmla="*/ 45 h 91"/>
              <a:gd name="T54" fmla="*/ 8 w 39"/>
              <a:gd name="T55" fmla="*/ 54 h 91"/>
              <a:gd name="T56" fmla="*/ 10 w 39"/>
              <a:gd name="T57" fmla="*/ 68 h 91"/>
              <a:gd name="T58" fmla="*/ 14 w 39"/>
              <a:gd name="T59" fmla="*/ 73 h 91"/>
              <a:gd name="T60" fmla="*/ 14 w 39"/>
              <a:gd name="T61" fmla="*/ 123 h 91"/>
              <a:gd name="T62" fmla="*/ 19 w 39"/>
              <a:gd name="T63" fmla="*/ 133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1"/>
              <a:gd name="T98" fmla="*/ 39 w 39"/>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1">
                <a:moveTo>
                  <a:pt x="13" y="91"/>
                </a:moveTo>
                <a:cubicBezTo>
                  <a:pt x="15" y="91"/>
                  <a:pt x="17" y="90"/>
                  <a:pt x="19" y="90"/>
                </a:cubicBezTo>
                <a:cubicBezTo>
                  <a:pt x="21" y="89"/>
                  <a:pt x="23" y="90"/>
                  <a:pt x="26" y="90"/>
                </a:cubicBezTo>
                <a:cubicBezTo>
                  <a:pt x="25" y="84"/>
                  <a:pt x="25" y="79"/>
                  <a:pt x="24" y="73"/>
                </a:cubicBezTo>
                <a:cubicBezTo>
                  <a:pt x="24" y="70"/>
                  <a:pt x="25" y="66"/>
                  <a:pt x="25" y="63"/>
                </a:cubicBezTo>
                <a:cubicBezTo>
                  <a:pt x="25" y="59"/>
                  <a:pt x="24" y="54"/>
                  <a:pt x="26" y="50"/>
                </a:cubicBezTo>
                <a:cubicBezTo>
                  <a:pt x="26" y="49"/>
                  <a:pt x="30" y="50"/>
                  <a:pt x="30" y="49"/>
                </a:cubicBezTo>
                <a:cubicBezTo>
                  <a:pt x="32" y="46"/>
                  <a:pt x="31" y="43"/>
                  <a:pt x="33" y="41"/>
                </a:cubicBezTo>
                <a:cubicBezTo>
                  <a:pt x="34" y="39"/>
                  <a:pt x="37" y="38"/>
                  <a:pt x="37" y="36"/>
                </a:cubicBezTo>
                <a:cubicBezTo>
                  <a:pt x="38" y="34"/>
                  <a:pt x="34" y="33"/>
                  <a:pt x="35" y="31"/>
                </a:cubicBezTo>
                <a:cubicBezTo>
                  <a:pt x="35" y="29"/>
                  <a:pt x="39" y="31"/>
                  <a:pt x="39" y="29"/>
                </a:cubicBezTo>
                <a:cubicBezTo>
                  <a:pt x="39" y="27"/>
                  <a:pt x="36" y="26"/>
                  <a:pt x="36" y="24"/>
                </a:cubicBezTo>
                <a:cubicBezTo>
                  <a:pt x="35" y="22"/>
                  <a:pt x="34" y="20"/>
                  <a:pt x="34" y="17"/>
                </a:cubicBezTo>
                <a:cubicBezTo>
                  <a:pt x="34" y="15"/>
                  <a:pt x="36" y="13"/>
                  <a:pt x="37" y="10"/>
                </a:cubicBezTo>
                <a:cubicBezTo>
                  <a:pt x="35" y="10"/>
                  <a:pt x="34" y="10"/>
                  <a:pt x="33" y="9"/>
                </a:cubicBezTo>
                <a:cubicBezTo>
                  <a:pt x="30" y="7"/>
                  <a:pt x="29" y="2"/>
                  <a:pt x="26" y="1"/>
                </a:cubicBezTo>
                <a:cubicBezTo>
                  <a:pt x="25" y="0"/>
                  <a:pt x="23" y="1"/>
                  <a:pt x="22" y="3"/>
                </a:cubicBezTo>
                <a:cubicBezTo>
                  <a:pt x="21" y="4"/>
                  <a:pt x="22" y="7"/>
                  <a:pt x="21" y="8"/>
                </a:cubicBezTo>
                <a:cubicBezTo>
                  <a:pt x="21" y="9"/>
                  <a:pt x="20" y="9"/>
                  <a:pt x="20" y="10"/>
                </a:cubicBezTo>
                <a:cubicBezTo>
                  <a:pt x="20" y="11"/>
                  <a:pt x="20" y="13"/>
                  <a:pt x="19" y="14"/>
                </a:cubicBezTo>
                <a:cubicBezTo>
                  <a:pt x="18" y="16"/>
                  <a:pt x="16" y="16"/>
                  <a:pt x="14" y="16"/>
                </a:cubicBezTo>
                <a:cubicBezTo>
                  <a:pt x="12" y="16"/>
                  <a:pt x="10" y="15"/>
                  <a:pt x="8" y="16"/>
                </a:cubicBezTo>
                <a:cubicBezTo>
                  <a:pt x="6" y="16"/>
                  <a:pt x="5" y="16"/>
                  <a:pt x="4" y="17"/>
                </a:cubicBezTo>
                <a:cubicBezTo>
                  <a:pt x="3" y="19"/>
                  <a:pt x="5" y="21"/>
                  <a:pt x="4" y="22"/>
                </a:cubicBezTo>
                <a:cubicBezTo>
                  <a:pt x="3" y="23"/>
                  <a:pt x="2" y="21"/>
                  <a:pt x="1" y="21"/>
                </a:cubicBezTo>
                <a:cubicBezTo>
                  <a:pt x="0" y="22"/>
                  <a:pt x="0" y="23"/>
                  <a:pt x="0" y="25"/>
                </a:cubicBezTo>
                <a:cubicBezTo>
                  <a:pt x="0" y="27"/>
                  <a:pt x="0" y="29"/>
                  <a:pt x="1" y="31"/>
                </a:cubicBezTo>
                <a:cubicBezTo>
                  <a:pt x="2" y="34"/>
                  <a:pt x="5" y="35"/>
                  <a:pt x="6" y="37"/>
                </a:cubicBezTo>
                <a:cubicBezTo>
                  <a:pt x="7" y="40"/>
                  <a:pt x="6" y="43"/>
                  <a:pt x="7" y="46"/>
                </a:cubicBezTo>
                <a:cubicBezTo>
                  <a:pt x="7" y="48"/>
                  <a:pt x="10" y="49"/>
                  <a:pt x="10" y="50"/>
                </a:cubicBezTo>
                <a:cubicBezTo>
                  <a:pt x="11" y="61"/>
                  <a:pt x="9" y="73"/>
                  <a:pt x="10" y="84"/>
                </a:cubicBezTo>
                <a:cubicBezTo>
                  <a:pt x="10" y="86"/>
                  <a:pt x="12" y="89"/>
                  <a:pt x="13" y="9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60" name="Freeform 2565"/>
          <p:cNvSpPr>
            <a:spLocks noChangeAspect="1"/>
          </p:cNvSpPr>
          <p:nvPr/>
        </p:nvSpPr>
        <p:spPr bwMode="auto">
          <a:xfrm>
            <a:off x="3277182" y="3357987"/>
            <a:ext cx="700556" cy="624399"/>
          </a:xfrm>
          <a:custGeom>
            <a:avLst/>
            <a:gdLst>
              <a:gd name="T0" fmla="*/ 113 w 153"/>
              <a:gd name="T1" fmla="*/ 177 h 137"/>
              <a:gd name="T2" fmla="*/ 117 w 153"/>
              <a:gd name="T3" fmla="*/ 154 h 137"/>
              <a:gd name="T4" fmla="*/ 136 w 153"/>
              <a:gd name="T5" fmla="*/ 139 h 137"/>
              <a:gd name="T6" fmla="*/ 144 w 153"/>
              <a:gd name="T7" fmla="*/ 142 h 137"/>
              <a:gd name="T8" fmla="*/ 155 w 153"/>
              <a:gd name="T9" fmla="*/ 148 h 137"/>
              <a:gd name="T10" fmla="*/ 170 w 153"/>
              <a:gd name="T11" fmla="*/ 136 h 137"/>
              <a:gd name="T12" fmla="*/ 176 w 153"/>
              <a:gd name="T13" fmla="*/ 115 h 137"/>
              <a:gd name="T14" fmla="*/ 188 w 153"/>
              <a:gd name="T15" fmla="*/ 90 h 137"/>
              <a:gd name="T16" fmla="*/ 194 w 153"/>
              <a:gd name="T17" fmla="*/ 78 h 137"/>
              <a:gd name="T18" fmla="*/ 206 w 153"/>
              <a:gd name="T19" fmla="*/ 53 h 137"/>
              <a:gd name="T20" fmla="*/ 216 w 153"/>
              <a:gd name="T21" fmla="*/ 34 h 137"/>
              <a:gd name="T22" fmla="*/ 212 w 153"/>
              <a:gd name="T23" fmla="*/ 20 h 137"/>
              <a:gd name="T24" fmla="*/ 200 w 153"/>
              <a:gd name="T25" fmla="*/ 2 h 137"/>
              <a:gd name="T26" fmla="*/ 183 w 153"/>
              <a:gd name="T27" fmla="*/ 10 h 137"/>
              <a:gd name="T28" fmla="*/ 155 w 153"/>
              <a:gd name="T29" fmla="*/ 10 h 137"/>
              <a:gd name="T30" fmla="*/ 126 w 153"/>
              <a:gd name="T31" fmla="*/ 20 h 137"/>
              <a:gd name="T32" fmla="*/ 106 w 153"/>
              <a:gd name="T33" fmla="*/ 13 h 137"/>
              <a:gd name="T34" fmla="*/ 81 w 153"/>
              <a:gd name="T35" fmla="*/ 13 h 137"/>
              <a:gd name="T36" fmla="*/ 46 w 153"/>
              <a:gd name="T37" fmla="*/ 0 h 137"/>
              <a:gd name="T38" fmla="*/ 23 w 153"/>
              <a:gd name="T39" fmla="*/ 17 h 137"/>
              <a:gd name="T40" fmla="*/ 19 w 153"/>
              <a:gd name="T41" fmla="*/ 41 h 137"/>
              <a:gd name="T42" fmla="*/ 17 w 153"/>
              <a:gd name="T43" fmla="*/ 60 h 137"/>
              <a:gd name="T44" fmla="*/ 16 w 153"/>
              <a:gd name="T45" fmla="*/ 71 h 137"/>
              <a:gd name="T46" fmla="*/ 13 w 153"/>
              <a:gd name="T47" fmla="*/ 85 h 137"/>
              <a:gd name="T48" fmla="*/ 2 w 153"/>
              <a:gd name="T49" fmla="*/ 97 h 137"/>
              <a:gd name="T50" fmla="*/ 0 w 153"/>
              <a:gd name="T51" fmla="*/ 130 h 137"/>
              <a:gd name="T52" fmla="*/ 17 w 153"/>
              <a:gd name="T53" fmla="*/ 152 h 137"/>
              <a:gd name="T54" fmla="*/ 43 w 153"/>
              <a:gd name="T55" fmla="*/ 162 h 137"/>
              <a:gd name="T56" fmla="*/ 52 w 153"/>
              <a:gd name="T57" fmla="*/ 175 h 137"/>
              <a:gd name="T58" fmla="*/ 53 w 153"/>
              <a:gd name="T59" fmla="*/ 192 h 137"/>
              <a:gd name="T60" fmla="*/ 81 w 153"/>
              <a:gd name="T61" fmla="*/ 195 h 137"/>
              <a:gd name="T62" fmla="*/ 100 w 153"/>
              <a:gd name="T63" fmla="*/ 183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37"/>
              <a:gd name="T98" fmla="*/ 153 w 153"/>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37">
                <a:moveTo>
                  <a:pt x="73" y="130"/>
                </a:moveTo>
                <a:cubicBezTo>
                  <a:pt x="75" y="128"/>
                  <a:pt x="77" y="126"/>
                  <a:pt x="78" y="124"/>
                </a:cubicBezTo>
                <a:cubicBezTo>
                  <a:pt x="78" y="121"/>
                  <a:pt x="76" y="117"/>
                  <a:pt x="77" y="114"/>
                </a:cubicBezTo>
                <a:cubicBezTo>
                  <a:pt x="78" y="112"/>
                  <a:pt x="80" y="110"/>
                  <a:pt x="81" y="108"/>
                </a:cubicBezTo>
                <a:cubicBezTo>
                  <a:pt x="83" y="106"/>
                  <a:pt x="86" y="105"/>
                  <a:pt x="88" y="104"/>
                </a:cubicBezTo>
                <a:cubicBezTo>
                  <a:pt x="90" y="102"/>
                  <a:pt x="91" y="98"/>
                  <a:pt x="94" y="97"/>
                </a:cubicBezTo>
                <a:cubicBezTo>
                  <a:pt x="95" y="97"/>
                  <a:pt x="96" y="99"/>
                  <a:pt x="98" y="100"/>
                </a:cubicBezTo>
                <a:cubicBezTo>
                  <a:pt x="99" y="100"/>
                  <a:pt x="100" y="100"/>
                  <a:pt x="100" y="99"/>
                </a:cubicBezTo>
                <a:cubicBezTo>
                  <a:pt x="101" y="99"/>
                  <a:pt x="101" y="96"/>
                  <a:pt x="101" y="97"/>
                </a:cubicBezTo>
                <a:cubicBezTo>
                  <a:pt x="104" y="98"/>
                  <a:pt x="105" y="102"/>
                  <a:pt x="107" y="104"/>
                </a:cubicBezTo>
                <a:cubicBezTo>
                  <a:pt x="108" y="105"/>
                  <a:pt x="111" y="106"/>
                  <a:pt x="112" y="105"/>
                </a:cubicBezTo>
                <a:cubicBezTo>
                  <a:pt x="115" y="103"/>
                  <a:pt x="116" y="98"/>
                  <a:pt x="117" y="95"/>
                </a:cubicBezTo>
                <a:cubicBezTo>
                  <a:pt x="119" y="92"/>
                  <a:pt x="120" y="89"/>
                  <a:pt x="121" y="86"/>
                </a:cubicBezTo>
                <a:cubicBezTo>
                  <a:pt x="121" y="84"/>
                  <a:pt x="120" y="82"/>
                  <a:pt x="121" y="80"/>
                </a:cubicBezTo>
                <a:cubicBezTo>
                  <a:pt x="123" y="77"/>
                  <a:pt x="126" y="76"/>
                  <a:pt x="128" y="73"/>
                </a:cubicBezTo>
                <a:cubicBezTo>
                  <a:pt x="129" y="70"/>
                  <a:pt x="128" y="66"/>
                  <a:pt x="130" y="63"/>
                </a:cubicBezTo>
                <a:cubicBezTo>
                  <a:pt x="131" y="61"/>
                  <a:pt x="133" y="60"/>
                  <a:pt x="134" y="58"/>
                </a:cubicBezTo>
                <a:cubicBezTo>
                  <a:pt x="135" y="57"/>
                  <a:pt x="134" y="55"/>
                  <a:pt x="134" y="54"/>
                </a:cubicBezTo>
                <a:cubicBezTo>
                  <a:pt x="134" y="52"/>
                  <a:pt x="136" y="50"/>
                  <a:pt x="137" y="48"/>
                </a:cubicBezTo>
                <a:cubicBezTo>
                  <a:pt x="138" y="44"/>
                  <a:pt x="139" y="40"/>
                  <a:pt x="142" y="37"/>
                </a:cubicBezTo>
                <a:cubicBezTo>
                  <a:pt x="144" y="35"/>
                  <a:pt x="150" y="36"/>
                  <a:pt x="152" y="33"/>
                </a:cubicBezTo>
                <a:cubicBezTo>
                  <a:pt x="153" y="30"/>
                  <a:pt x="151" y="26"/>
                  <a:pt x="150" y="23"/>
                </a:cubicBezTo>
                <a:cubicBezTo>
                  <a:pt x="149" y="21"/>
                  <a:pt x="145" y="22"/>
                  <a:pt x="144" y="20"/>
                </a:cubicBezTo>
                <a:cubicBezTo>
                  <a:pt x="144" y="18"/>
                  <a:pt x="145" y="15"/>
                  <a:pt x="146" y="14"/>
                </a:cubicBezTo>
                <a:cubicBezTo>
                  <a:pt x="145" y="13"/>
                  <a:pt x="144" y="11"/>
                  <a:pt x="143" y="10"/>
                </a:cubicBezTo>
                <a:cubicBezTo>
                  <a:pt x="141" y="8"/>
                  <a:pt x="140" y="4"/>
                  <a:pt x="138" y="2"/>
                </a:cubicBezTo>
                <a:cubicBezTo>
                  <a:pt x="136" y="2"/>
                  <a:pt x="133" y="2"/>
                  <a:pt x="131" y="3"/>
                </a:cubicBezTo>
                <a:cubicBezTo>
                  <a:pt x="129" y="4"/>
                  <a:pt x="127" y="6"/>
                  <a:pt x="126" y="7"/>
                </a:cubicBezTo>
                <a:cubicBezTo>
                  <a:pt x="124" y="8"/>
                  <a:pt x="122" y="9"/>
                  <a:pt x="120" y="9"/>
                </a:cubicBezTo>
                <a:cubicBezTo>
                  <a:pt x="115" y="9"/>
                  <a:pt x="111" y="7"/>
                  <a:pt x="107" y="7"/>
                </a:cubicBezTo>
                <a:cubicBezTo>
                  <a:pt x="103" y="6"/>
                  <a:pt x="98" y="6"/>
                  <a:pt x="95" y="8"/>
                </a:cubicBezTo>
                <a:cubicBezTo>
                  <a:pt x="92" y="9"/>
                  <a:pt x="90" y="13"/>
                  <a:pt x="87" y="14"/>
                </a:cubicBezTo>
                <a:cubicBezTo>
                  <a:pt x="85" y="15"/>
                  <a:pt x="83" y="15"/>
                  <a:pt x="81" y="15"/>
                </a:cubicBezTo>
                <a:cubicBezTo>
                  <a:pt x="78" y="13"/>
                  <a:pt x="76" y="10"/>
                  <a:pt x="73" y="9"/>
                </a:cubicBezTo>
                <a:cubicBezTo>
                  <a:pt x="70" y="7"/>
                  <a:pt x="66" y="7"/>
                  <a:pt x="63" y="7"/>
                </a:cubicBezTo>
                <a:cubicBezTo>
                  <a:pt x="60" y="7"/>
                  <a:pt x="58" y="10"/>
                  <a:pt x="56" y="9"/>
                </a:cubicBezTo>
                <a:cubicBezTo>
                  <a:pt x="53" y="9"/>
                  <a:pt x="51" y="6"/>
                  <a:pt x="48" y="5"/>
                </a:cubicBezTo>
                <a:cubicBezTo>
                  <a:pt x="43" y="3"/>
                  <a:pt x="38" y="1"/>
                  <a:pt x="32" y="0"/>
                </a:cubicBezTo>
                <a:cubicBezTo>
                  <a:pt x="28" y="0"/>
                  <a:pt x="23" y="0"/>
                  <a:pt x="19" y="2"/>
                </a:cubicBezTo>
                <a:cubicBezTo>
                  <a:pt x="17" y="4"/>
                  <a:pt x="18" y="9"/>
                  <a:pt x="16" y="12"/>
                </a:cubicBezTo>
                <a:cubicBezTo>
                  <a:pt x="15" y="15"/>
                  <a:pt x="12" y="16"/>
                  <a:pt x="12" y="18"/>
                </a:cubicBezTo>
                <a:cubicBezTo>
                  <a:pt x="11" y="21"/>
                  <a:pt x="12" y="25"/>
                  <a:pt x="13" y="28"/>
                </a:cubicBezTo>
                <a:cubicBezTo>
                  <a:pt x="12" y="31"/>
                  <a:pt x="10" y="33"/>
                  <a:pt x="10" y="35"/>
                </a:cubicBezTo>
                <a:cubicBezTo>
                  <a:pt x="10" y="38"/>
                  <a:pt x="11" y="40"/>
                  <a:pt x="12" y="42"/>
                </a:cubicBezTo>
                <a:cubicBezTo>
                  <a:pt x="12" y="44"/>
                  <a:pt x="15" y="45"/>
                  <a:pt x="15" y="47"/>
                </a:cubicBezTo>
                <a:cubicBezTo>
                  <a:pt x="15" y="49"/>
                  <a:pt x="11" y="47"/>
                  <a:pt x="11" y="49"/>
                </a:cubicBezTo>
                <a:cubicBezTo>
                  <a:pt x="10" y="51"/>
                  <a:pt x="14" y="52"/>
                  <a:pt x="13" y="54"/>
                </a:cubicBezTo>
                <a:cubicBezTo>
                  <a:pt x="13" y="56"/>
                  <a:pt x="10" y="57"/>
                  <a:pt x="9" y="59"/>
                </a:cubicBezTo>
                <a:cubicBezTo>
                  <a:pt x="7" y="61"/>
                  <a:pt x="8" y="64"/>
                  <a:pt x="6" y="67"/>
                </a:cubicBezTo>
                <a:cubicBezTo>
                  <a:pt x="6" y="68"/>
                  <a:pt x="2" y="67"/>
                  <a:pt x="2" y="68"/>
                </a:cubicBezTo>
                <a:cubicBezTo>
                  <a:pt x="0" y="72"/>
                  <a:pt x="1" y="77"/>
                  <a:pt x="1" y="81"/>
                </a:cubicBezTo>
                <a:cubicBezTo>
                  <a:pt x="1" y="84"/>
                  <a:pt x="0" y="88"/>
                  <a:pt x="0" y="91"/>
                </a:cubicBezTo>
                <a:cubicBezTo>
                  <a:pt x="1" y="97"/>
                  <a:pt x="1" y="102"/>
                  <a:pt x="2" y="108"/>
                </a:cubicBezTo>
                <a:cubicBezTo>
                  <a:pt x="5" y="107"/>
                  <a:pt x="8" y="106"/>
                  <a:pt x="12" y="106"/>
                </a:cubicBezTo>
                <a:cubicBezTo>
                  <a:pt x="15" y="106"/>
                  <a:pt x="18" y="107"/>
                  <a:pt x="21" y="108"/>
                </a:cubicBezTo>
                <a:cubicBezTo>
                  <a:pt x="25" y="109"/>
                  <a:pt x="28" y="111"/>
                  <a:pt x="30" y="113"/>
                </a:cubicBezTo>
                <a:cubicBezTo>
                  <a:pt x="32" y="115"/>
                  <a:pt x="32" y="119"/>
                  <a:pt x="34" y="122"/>
                </a:cubicBezTo>
                <a:cubicBezTo>
                  <a:pt x="34" y="122"/>
                  <a:pt x="36" y="121"/>
                  <a:pt x="36" y="122"/>
                </a:cubicBezTo>
                <a:cubicBezTo>
                  <a:pt x="36" y="123"/>
                  <a:pt x="34" y="124"/>
                  <a:pt x="34" y="125"/>
                </a:cubicBezTo>
                <a:cubicBezTo>
                  <a:pt x="34" y="128"/>
                  <a:pt x="35" y="132"/>
                  <a:pt x="37" y="134"/>
                </a:cubicBezTo>
                <a:cubicBezTo>
                  <a:pt x="39" y="136"/>
                  <a:pt x="42" y="136"/>
                  <a:pt x="44" y="136"/>
                </a:cubicBezTo>
                <a:cubicBezTo>
                  <a:pt x="48" y="137"/>
                  <a:pt x="52" y="137"/>
                  <a:pt x="56" y="136"/>
                </a:cubicBezTo>
                <a:cubicBezTo>
                  <a:pt x="61" y="136"/>
                  <a:pt x="66" y="136"/>
                  <a:pt x="71" y="133"/>
                </a:cubicBezTo>
                <a:cubicBezTo>
                  <a:pt x="72" y="132"/>
                  <a:pt x="68" y="129"/>
                  <a:pt x="69" y="128"/>
                </a:cubicBezTo>
                <a:cubicBezTo>
                  <a:pt x="70" y="127"/>
                  <a:pt x="72" y="129"/>
                  <a:pt x="73" y="13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61" name="Freeform 2566"/>
          <p:cNvSpPr>
            <a:spLocks noChangeAspect="1"/>
          </p:cNvSpPr>
          <p:nvPr/>
        </p:nvSpPr>
        <p:spPr bwMode="auto">
          <a:xfrm>
            <a:off x="3124888" y="2699321"/>
            <a:ext cx="917577" cy="784306"/>
          </a:xfrm>
          <a:custGeom>
            <a:avLst/>
            <a:gdLst>
              <a:gd name="T0" fmla="*/ 248 w 200"/>
              <a:gd name="T1" fmla="*/ 210 h 172"/>
              <a:gd name="T2" fmla="*/ 248 w 200"/>
              <a:gd name="T3" fmla="*/ 188 h 172"/>
              <a:gd name="T4" fmla="*/ 282 w 200"/>
              <a:gd name="T5" fmla="*/ 146 h 172"/>
              <a:gd name="T6" fmla="*/ 281 w 200"/>
              <a:gd name="T7" fmla="*/ 117 h 172"/>
              <a:gd name="T8" fmla="*/ 281 w 200"/>
              <a:gd name="T9" fmla="*/ 86 h 172"/>
              <a:gd name="T10" fmla="*/ 290 w 200"/>
              <a:gd name="T11" fmla="*/ 66 h 172"/>
              <a:gd name="T12" fmla="*/ 281 w 200"/>
              <a:gd name="T13" fmla="*/ 59 h 172"/>
              <a:gd name="T14" fmla="*/ 282 w 200"/>
              <a:gd name="T15" fmla="*/ 50 h 172"/>
              <a:gd name="T16" fmla="*/ 276 w 200"/>
              <a:gd name="T17" fmla="*/ 43 h 172"/>
              <a:gd name="T18" fmla="*/ 277 w 200"/>
              <a:gd name="T19" fmla="*/ 30 h 172"/>
              <a:gd name="T20" fmla="*/ 271 w 200"/>
              <a:gd name="T21" fmla="*/ 13 h 172"/>
              <a:gd name="T22" fmla="*/ 251 w 200"/>
              <a:gd name="T23" fmla="*/ 22 h 172"/>
              <a:gd name="T24" fmla="*/ 242 w 200"/>
              <a:gd name="T25" fmla="*/ 8 h 172"/>
              <a:gd name="T26" fmla="*/ 225 w 200"/>
              <a:gd name="T27" fmla="*/ 7 h 172"/>
              <a:gd name="T28" fmla="*/ 214 w 200"/>
              <a:gd name="T29" fmla="*/ 0 h 172"/>
              <a:gd name="T30" fmla="*/ 100 w 200"/>
              <a:gd name="T31" fmla="*/ 85 h 172"/>
              <a:gd name="T32" fmla="*/ 77 w 200"/>
              <a:gd name="T33" fmla="*/ 93 h 172"/>
              <a:gd name="T34" fmla="*/ 77 w 200"/>
              <a:gd name="T35" fmla="*/ 158 h 172"/>
              <a:gd name="T36" fmla="*/ 71 w 200"/>
              <a:gd name="T37" fmla="*/ 159 h 172"/>
              <a:gd name="T38" fmla="*/ 69 w 200"/>
              <a:gd name="T39" fmla="*/ 165 h 172"/>
              <a:gd name="T40" fmla="*/ 63 w 200"/>
              <a:gd name="T41" fmla="*/ 166 h 172"/>
              <a:gd name="T42" fmla="*/ 59 w 200"/>
              <a:gd name="T43" fmla="*/ 172 h 172"/>
              <a:gd name="T44" fmla="*/ 20 w 200"/>
              <a:gd name="T45" fmla="*/ 176 h 172"/>
              <a:gd name="T46" fmla="*/ 14 w 200"/>
              <a:gd name="T47" fmla="*/ 182 h 172"/>
              <a:gd name="T48" fmla="*/ 1 w 200"/>
              <a:gd name="T49" fmla="*/ 181 h 172"/>
              <a:gd name="T50" fmla="*/ 0 w 200"/>
              <a:gd name="T51" fmla="*/ 194 h 172"/>
              <a:gd name="T52" fmla="*/ 2 w 200"/>
              <a:gd name="T53" fmla="*/ 204 h 172"/>
              <a:gd name="T54" fmla="*/ 12 w 200"/>
              <a:gd name="T55" fmla="*/ 211 h 172"/>
              <a:gd name="T56" fmla="*/ 16 w 200"/>
              <a:gd name="T57" fmla="*/ 212 h 172"/>
              <a:gd name="T58" fmla="*/ 12 w 200"/>
              <a:gd name="T59" fmla="*/ 223 h 172"/>
              <a:gd name="T60" fmla="*/ 29 w 200"/>
              <a:gd name="T61" fmla="*/ 230 h 172"/>
              <a:gd name="T62" fmla="*/ 35 w 200"/>
              <a:gd name="T63" fmla="*/ 228 h 172"/>
              <a:gd name="T64" fmla="*/ 41 w 200"/>
              <a:gd name="T65" fmla="*/ 232 h 172"/>
              <a:gd name="T66" fmla="*/ 37 w 200"/>
              <a:gd name="T67" fmla="*/ 237 h 172"/>
              <a:gd name="T68" fmla="*/ 40 w 200"/>
              <a:gd name="T69" fmla="*/ 246 h 172"/>
              <a:gd name="T70" fmla="*/ 42 w 200"/>
              <a:gd name="T71" fmla="*/ 247 h 172"/>
              <a:gd name="T72" fmla="*/ 43 w 200"/>
              <a:gd name="T73" fmla="*/ 244 h 172"/>
              <a:gd name="T74" fmla="*/ 45 w 200"/>
              <a:gd name="T75" fmla="*/ 237 h 172"/>
              <a:gd name="T76" fmla="*/ 51 w 200"/>
              <a:gd name="T77" fmla="*/ 234 h 172"/>
              <a:gd name="T78" fmla="*/ 61 w 200"/>
              <a:gd name="T79" fmla="*/ 246 h 172"/>
              <a:gd name="T80" fmla="*/ 66 w 200"/>
              <a:gd name="T81" fmla="*/ 247 h 172"/>
              <a:gd name="T82" fmla="*/ 65 w 200"/>
              <a:gd name="T83" fmla="*/ 232 h 172"/>
              <a:gd name="T84" fmla="*/ 71 w 200"/>
              <a:gd name="T85" fmla="*/ 224 h 172"/>
              <a:gd name="T86" fmla="*/ 76 w 200"/>
              <a:gd name="T87" fmla="*/ 210 h 172"/>
              <a:gd name="T88" fmla="*/ 94 w 200"/>
              <a:gd name="T89" fmla="*/ 206 h 172"/>
              <a:gd name="T90" fmla="*/ 118 w 200"/>
              <a:gd name="T91" fmla="*/ 213 h 172"/>
              <a:gd name="T92" fmla="*/ 129 w 200"/>
              <a:gd name="T93" fmla="*/ 219 h 172"/>
              <a:gd name="T94" fmla="*/ 140 w 200"/>
              <a:gd name="T95" fmla="*/ 217 h 172"/>
              <a:gd name="T96" fmla="*/ 154 w 200"/>
              <a:gd name="T97" fmla="*/ 219 h 172"/>
              <a:gd name="T98" fmla="*/ 165 w 200"/>
              <a:gd name="T99" fmla="*/ 228 h 172"/>
              <a:gd name="T100" fmla="*/ 175 w 200"/>
              <a:gd name="T101" fmla="*/ 226 h 172"/>
              <a:gd name="T102" fmla="*/ 186 w 200"/>
              <a:gd name="T103" fmla="*/ 218 h 172"/>
              <a:gd name="T104" fmla="*/ 204 w 200"/>
              <a:gd name="T105" fmla="*/ 217 h 172"/>
              <a:gd name="T106" fmla="*/ 222 w 200"/>
              <a:gd name="T107" fmla="*/ 219 h 172"/>
              <a:gd name="T108" fmla="*/ 231 w 200"/>
              <a:gd name="T109" fmla="*/ 217 h 172"/>
              <a:gd name="T110" fmla="*/ 239 w 200"/>
              <a:gd name="T111" fmla="*/ 211 h 172"/>
              <a:gd name="T112" fmla="*/ 248 w 200"/>
              <a:gd name="T113" fmla="*/ 210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72"/>
              <a:gd name="T173" fmla="*/ 200 w 200"/>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72">
                <a:moveTo>
                  <a:pt x="171" y="146"/>
                </a:moveTo>
                <a:lnTo>
                  <a:pt x="171" y="131"/>
                </a:lnTo>
                <a:lnTo>
                  <a:pt x="194" y="102"/>
                </a:lnTo>
                <a:lnTo>
                  <a:pt x="193" y="82"/>
                </a:lnTo>
                <a:lnTo>
                  <a:pt x="193" y="60"/>
                </a:lnTo>
                <a:lnTo>
                  <a:pt x="200" y="46"/>
                </a:lnTo>
                <a:lnTo>
                  <a:pt x="193" y="41"/>
                </a:lnTo>
                <a:lnTo>
                  <a:pt x="194" y="35"/>
                </a:lnTo>
                <a:lnTo>
                  <a:pt x="190" y="30"/>
                </a:lnTo>
                <a:lnTo>
                  <a:pt x="191" y="21"/>
                </a:lnTo>
                <a:lnTo>
                  <a:pt x="187" y="9"/>
                </a:lnTo>
                <a:cubicBezTo>
                  <a:pt x="182" y="11"/>
                  <a:pt x="178" y="14"/>
                  <a:pt x="173" y="15"/>
                </a:cubicBezTo>
                <a:cubicBezTo>
                  <a:pt x="172" y="13"/>
                  <a:pt x="171" y="8"/>
                  <a:pt x="167" y="6"/>
                </a:cubicBezTo>
                <a:cubicBezTo>
                  <a:pt x="164" y="4"/>
                  <a:pt x="159" y="7"/>
                  <a:pt x="155" y="5"/>
                </a:cubicBezTo>
                <a:cubicBezTo>
                  <a:pt x="152" y="5"/>
                  <a:pt x="150" y="2"/>
                  <a:pt x="148" y="0"/>
                </a:cubicBezTo>
                <a:lnTo>
                  <a:pt x="69" y="59"/>
                </a:lnTo>
                <a:lnTo>
                  <a:pt x="53" y="65"/>
                </a:lnTo>
                <a:lnTo>
                  <a:pt x="53" y="110"/>
                </a:lnTo>
                <a:cubicBezTo>
                  <a:pt x="52" y="110"/>
                  <a:pt x="50" y="110"/>
                  <a:pt x="49" y="111"/>
                </a:cubicBezTo>
                <a:cubicBezTo>
                  <a:pt x="48" y="112"/>
                  <a:pt x="48" y="114"/>
                  <a:pt x="47" y="115"/>
                </a:cubicBezTo>
                <a:cubicBezTo>
                  <a:pt x="46" y="116"/>
                  <a:pt x="44" y="115"/>
                  <a:pt x="43" y="116"/>
                </a:cubicBezTo>
                <a:lnTo>
                  <a:pt x="41" y="120"/>
                </a:lnTo>
                <a:lnTo>
                  <a:pt x="14" y="123"/>
                </a:lnTo>
                <a:cubicBezTo>
                  <a:pt x="13" y="124"/>
                  <a:pt x="12" y="127"/>
                  <a:pt x="10" y="127"/>
                </a:cubicBezTo>
                <a:lnTo>
                  <a:pt x="1" y="126"/>
                </a:lnTo>
                <a:cubicBezTo>
                  <a:pt x="0" y="129"/>
                  <a:pt x="0" y="132"/>
                  <a:pt x="0" y="135"/>
                </a:cubicBezTo>
                <a:cubicBezTo>
                  <a:pt x="0" y="138"/>
                  <a:pt x="1" y="140"/>
                  <a:pt x="2" y="142"/>
                </a:cubicBezTo>
                <a:cubicBezTo>
                  <a:pt x="4" y="144"/>
                  <a:pt x="6" y="145"/>
                  <a:pt x="8" y="147"/>
                </a:cubicBezTo>
                <a:cubicBezTo>
                  <a:pt x="9" y="148"/>
                  <a:pt x="11" y="147"/>
                  <a:pt x="11" y="148"/>
                </a:cubicBezTo>
                <a:cubicBezTo>
                  <a:pt x="12" y="151"/>
                  <a:pt x="7" y="153"/>
                  <a:pt x="8" y="155"/>
                </a:cubicBezTo>
                <a:cubicBezTo>
                  <a:pt x="11" y="159"/>
                  <a:pt x="16" y="159"/>
                  <a:pt x="20" y="160"/>
                </a:cubicBezTo>
                <a:cubicBezTo>
                  <a:pt x="21" y="161"/>
                  <a:pt x="23" y="158"/>
                  <a:pt x="24" y="159"/>
                </a:cubicBezTo>
                <a:cubicBezTo>
                  <a:pt x="26" y="159"/>
                  <a:pt x="27" y="161"/>
                  <a:pt x="28" y="162"/>
                </a:cubicBezTo>
                <a:cubicBezTo>
                  <a:pt x="28" y="163"/>
                  <a:pt x="26" y="164"/>
                  <a:pt x="26" y="165"/>
                </a:cubicBezTo>
                <a:cubicBezTo>
                  <a:pt x="26" y="167"/>
                  <a:pt x="26" y="169"/>
                  <a:pt x="27" y="171"/>
                </a:cubicBezTo>
                <a:cubicBezTo>
                  <a:pt x="27" y="172"/>
                  <a:pt x="28" y="171"/>
                  <a:pt x="29" y="172"/>
                </a:cubicBezTo>
                <a:cubicBezTo>
                  <a:pt x="29" y="171"/>
                  <a:pt x="30" y="171"/>
                  <a:pt x="30" y="170"/>
                </a:cubicBezTo>
                <a:cubicBezTo>
                  <a:pt x="31" y="169"/>
                  <a:pt x="30" y="166"/>
                  <a:pt x="31" y="165"/>
                </a:cubicBezTo>
                <a:cubicBezTo>
                  <a:pt x="32" y="163"/>
                  <a:pt x="34" y="162"/>
                  <a:pt x="35" y="163"/>
                </a:cubicBezTo>
                <a:cubicBezTo>
                  <a:pt x="38" y="164"/>
                  <a:pt x="39" y="169"/>
                  <a:pt x="42" y="171"/>
                </a:cubicBezTo>
                <a:cubicBezTo>
                  <a:pt x="43" y="172"/>
                  <a:pt x="44" y="172"/>
                  <a:pt x="46" y="172"/>
                </a:cubicBezTo>
                <a:cubicBezTo>
                  <a:pt x="45" y="169"/>
                  <a:pt x="44" y="165"/>
                  <a:pt x="45" y="162"/>
                </a:cubicBezTo>
                <a:cubicBezTo>
                  <a:pt x="45" y="160"/>
                  <a:pt x="48" y="159"/>
                  <a:pt x="49" y="156"/>
                </a:cubicBezTo>
                <a:cubicBezTo>
                  <a:pt x="51" y="153"/>
                  <a:pt x="50" y="148"/>
                  <a:pt x="52" y="146"/>
                </a:cubicBezTo>
                <a:cubicBezTo>
                  <a:pt x="56" y="144"/>
                  <a:pt x="61" y="144"/>
                  <a:pt x="65" y="144"/>
                </a:cubicBezTo>
                <a:cubicBezTo>
                  <a:pt x="71" y="145"/>
                  <a:pt x="76" y="147"/>
                  <a:pt x="81" y="149"/>
                </a:cubicBezTo>
                <a:cubicBezTo>
                  <a:pt x="84" y="150"/>
                  <a:pt x="86" y="153"/>
                  <a:pt x="89" y="153"/>
                </a:cubicBezTo>
                <a:cubicBezTo>
                  <a:pt x="91" y="154"/>
                  <a:pt x="93" y="151"/>
                  <a:pt x="96" y="151"/>
                </a:cubicBezTo>
                <a:cubicBezTo>
                  <a:pt x="99" y="151"/>
                  <a:pt x="103" y="151"/>
                  <a:pt x="106" y="153"/>
                </a:cubicBezTo>
                <a:cubicBezTo>
                  <a:pt x="109" y="154"/>
                  <a:pt x="111" y="157"/>
                  <a:pt x="114" y="159"/>
                </a:cubicBezTo>
                <a:cubicBezTo>
                  <a:pt x="116" y="159"/>
                  <a:pt x="118" y="159"/>
                  <a:pt x="120" y="158"/>
                </a:cubicBezTo>
                <a:cubicBezTo>
                  <a:pt x="123" y="157"/>
                  <a:pt x="125" y="153"/>
                  <a:pt x="128" y="152"/>
                </a:cubicBezTo>
                <a:cubicBezTo>
                  <a:pt x="131" y="150"/>
                  <a:pt x="136" y="150"/>
                  <a:pt x="140" y="151"/>
                </a:cubicBezTo>
                <a:cubicBezTo>
                  <a:pt x="144" y="151"/>
                  <a:pt x="148" y="153"/>
                  <a:pt x="153" y="153"/>
                </a:cubicBezTo>
                <a:cubicBezTo>
                  <a:pt x="155" y="153"/>
                  <a:pt x="157" y="152"/>
                  <a:pt x="159" y="151"/>
                </a:cubicBezTo>
                <a:cubicBezTo>
                  <a:pt x="160" y="150"/>
                  <a:pt x="162" y="148"/>
                  <a:pt x="164" y="147"/>
                </a:cubicBezTo>
                <a:cubicBezTo>
                  <a:pt x="166" y="146"/>
                  <a:pt x="169" y="146"/>
                  <a:pt x="171" y="146"/>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62" name="Freeform 2567"/>
          <p:cNvSpPr>
            <a:spLocks noChangeAspect="1"/>
          </p:cNvSpPr>
          <p:nvPr/>
        </p:nvSpPr>
        <p:spPr bwMode="auto">
          <a:xfrm>
            <a:off x="2622315" y="1739878"/>
            <a:ext cx="1180285" cy="1271642"/>
          </a:xfrm>
          <a:custGeom>
            <a:avLst/>
            <a:gdLst>
              <a:gd name="T0" fmla="*/ 258 w 258"/>
              <a:gd name="T1" fmla="*/ 388 h 278"/>
              <a:gd name="T2" fmla="*/ 217 w 258"/>
              <a:gd name="T3" fmla="*/ 401 h 278"/>
              <a:gd name="T4" fmla="*/ 215 w 258"/>
              <a:gd name="T5" fmla="*/ 384 h 278"/>
              <a:gd name="T6" fmla="*/ 193 w 258"/>
              <a:gd name="T7" fmla="*/ 375 h 278"/>
              <a:gd name="T8" fmla="*/ 179 w 258"/>
              <a:gd name="T9" fmla="*/ 365 h 278"/>
              <a:gd name="T10" fmla="*/ 70 w 258"/>
              <a:gd name="T11" fmla="*/ 270 h 278"/>
              <a:gd name="T12" fmla="*/ 0 w 258"/>
              <a:gd name="T13" fmla="*/ 213 h 278"/>
              <a:gd name="T14" fmla="*/ 14 w 258"/>
              <a:gd name="T15" fmla="*/ 179 h 278"/>
              <a:gd name="T16" fmla="*/ 36 w 258"/>
              <a:gd name="T17" fmla="*/ 169 h 278"/>
              <a:gd name="T18" fmla="*/ 52 w 258"/>
              <a:gd name="T19" fmla="*/ 165 h 278"/>
              <a:gd name="T20" fmla="*/ 72 w 258"/>
              <a:gd name="T21" fmla="*/ 149 h 278"/>
              <a:gd name="T22" fmla="*/ 94 w 258"/>
              <a:gd name="T23" fmla="*/ 138 h 278"/>
              <a:gd name="T24" fmla="*/ 93 w 258"/>
              <a:gd name="T25" fmla="*/ 124 h 278"/>
              <a:gd name="T26" fmla="*/ 123 w 258"/>
              <a:gd name="T27" fmla="*/ 117 h 278"/>
              <a:gd name="T28" fmla="*/ 136 w 258"/>
              <a:gd name="T29" fmla="*/ 106 h 278"/>
              <a:gd name="T30" fmla="*/ 130 w 258"/>
              <a:gd name="T31" fmla="*/ 94 h 278"/>
              <a:gd name="T32" fmla="*/ 127 w 258"/>
              <a:gd name="T33" fmla="*/ 72 h 278"/>
              <a:gd name="T34" fmla="*/ 119 w 258"/>
              <a:gd name="T35" fmla="*/ 44 h 278"/>
              <a:gd name="T36" fmla="*/ 135 w 258"/>
              <a:gd name="T37" fmla="*/ 34 h 278"/>
              <a:gd name="T38" fmla="*/ 155 w 258"/>
              <a:gd name="T39" fmla="*/ 26 h 278"/>
              <a:gd name="T40" fmla="*/ 180 w 258"/>
              <a:gd name="T41" fmla="*/ 10 h 278"/>
              <a:gd name="T42" fmla="*/ 217 w 258"/>
              <a:gd name="T43" fmla="*/ 5 h 278"/>
              <a:gd name="T44" fmla="*/ 246 w 258"/>
              <a:gd name="T45" fmla="*/ 6 h 278"/>
              <a:gd name="T46" fmla="*/ 260 w 258"/>
              <a:gd name="T47" fmla="*/ 5 h 278"/>
              <a:gd name="T48" fmla="*/ 278 w 258"/>
              <a:gd name="T49" fmla="*/ 0 h 278"/>
              <a:gd name="T50" fmla="*/ 288 w 258"/>
              <a:gd name="T51" fmla="*/ 0 h 278"/>
              <a:gd name="T52" fmla="*/ 309 w 258"/>
              <a:gd name="T53" fmla="*/ 2 h 278"/>
              <a:gd name="T54" fmla="*/ 305 w 258"/>
              <a:gd name="T55" fmla="*/ 12 h 278"/>
              <a:gd name="T56" fmla="*/ 306 w 258"/>
              <a:gd name="T57" fmla="*/ 20 h 278"/>
              <a:gd name="T58" fmla="*/ 306 w 258"/>
              <a:gd name="T59" fmla="*/ 42 h 278"/>
              <a:gd name="T60" fmla="*/ 298 w 258"/>
              <a:gd name="T61" fmla="*/ 60 h 278"/>
              <a:gd name="T62" fmla="*/ 291 w 258"/>
              <a:gd name="T63" fmla="*/ 77 h 278"/>
              <a:gd name="T64" fmla="*/ 305 w 258"/>
              <a:gd name="T65" fmla="*/ 95 h 278"/>
              <a:gd name="T66" fmla="*/ 312 w 258"/>
              <a:gd name="T67" fmla="*/ 109 h 278"/>
              <a:gd name="T68" fmla="*/ 327 w 258"/>
              <a:gd name="T69" fmla="*/ 155 h 278"/>
              <a:gd name="T70" fmla="*/ 334 w 258"/>
              <a:gd name="T71" fmla="*/ 187 h 278"/>
              <a:gd name="T72" fmla="*/ 336 w 258"/>
              <a:gd name="T73" fmla="*/ 237 h 278"/>
              <a:gd name="T74" fmla="*/ 339 w 258"/>
              <a:gd name="T75" fmla="*/ 270 h 278"/>
              <a:gd name="T76" fmla="*/ 352 w 258"/>
              <a:gd name="T77" fmla="*/ 285 h 278"/>
              <a:gd name="T78" fmla="*/ 363 w 258"/>
              <a:gd name="T79" fmla="*/ 296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278"/>
              <a:gd name="T122" fmla="*/ 258 w 258"/>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278">
                <a:moveTo>
                  <a:pt x="258" y="210"/>
                </a:moveTo>
                <a:lnTo>
                  <a:pt x="179" y="269"/>
                </a:lnTo>
                <a:lnTo>
                  <a:pt x="163" y="275"/>
                </a:lnTo>
                <a:cubicBezTo>
                  <a:pt x="159" y="276"/>
                  <a:pt x="156" y="278"/>
                  <a:pt x="151" y="278"/>
                </a:cubicBezTo>
                <a:cubicBezTo>
                  <a:pt x="150" y="278"/>
                  <a:pt x="148" y="278"/>
                  <a:pt x="148" y="277"/>
                </a:cubicBezTo>
                <a:cubicBezTo>
                  <a:pt x="147" y="273"/>
                  <a:pt x="150" y="269"/>
                  <a:pt x="149" y="266"/>
                </a:cubicBezTo>
                <a:cubicBezTo>
                  <a:pt x="147" y="263"/>
                  <a:pt x="143" y="262"/>
                  <a:pt x="140" y="261"/>
                </a:cubicBezTo>
                <a:cubicBezTo>
                  <a:pt x="138" y="260"/>
                  <a:pt x="136" y="261"/>
                  <a:pt x="134" y="260"/>
                </a:cubicBezTo>
                <a:cubicBezTo>
                  <a:pt x="132" y="259"/>
                  <a:pt x="131" y="257"/>
                  <a:pt x="130" y="255"/>
                </a:cubicBezTo>
                <a:cubicBezTo>
                  <a:pt x="128" y="254"/>
                  <a:pt x="125" y="255"/>
                  <a:pt x="124" y="253"/>
                </a:cubicBezTo>
                <a:cubicBezTo>
                  <a:pt x="123" y="251"/>
                  <a:pt x="124" y="249"/>
                  <a:pt x="124" y="246"/>
                </a:cubicBezTo>
                <a:lnTo>
                  <a:pt x="48" y="187"/>
                </a:lnTo>
                <a:lnTo>
                  <a:pt x="0" y="152"/>
                </a:lnTo>
                <a:lnTo>
                  <a:pt x="0" y="147"/>
                </a:lnTo>
                <a:lnTo>
                  <a:pt x="0" y="132"/>
                </a:lnTo>
                <a:cubicBezTo>
                  <a:pt x="0" y="129"/>
                  <a:pt x="7" y="127"/>
                  <a:pt x="10" y="124"/>
                </a:cubicBezTo>
                <a:cubicBezTo>
                  <a:pt x="12" y="122"/>
                  <a:pt x="15" y="120"/>
                  <a:pt x="18" y="119"/>
                </a:cubicBezTo>
                <a:cubicBezTo>
                  <a:pt x="20" y="118"/>
                  <a:pt x="23" y="119"/>
                  <a:pt x="25" y="117"/>
                </a:cubicBezTo>
                <a:cubicBezTo>
                  <a:pt x="26" y="117"/>
                  <a:pt x="26" y="114"/>
                  <a:pt x="28" y="114"/>
                </a:cubicBezTo>
                <a:cubicBezTo>
                  <a:pt x="30" y="113"/>
                  <a:pt x="33" y="114"/>
                  <a:pt x="36" y="114"/>
                </a:cubicBezTo>
                <a:cubicBezTo>
                  <a:pt x="39" y="113"/>
                  <a:pt x="42" y="113"/>
                  <a:pt x="44" y="112"/>
                </a:cubicBezTo>
                <a:cubicBezTo>
                  <a:pt x="47" y="109"/>
                  <a:pt x="47" y="105"/>
                  <a:pt x="50" y="103"/>
                </a:cubicBezTo>
                <a:cubicBezTo>
                  <a:pt x="53" y="100"/>
                  <a:pt x="58" y="101"/>
                  <a:pt x="62" y="100"/>
                </a:cubicBezTo>
                <a:cubicBezTo>
                  <a:pt x="64" y="99"/>
                  <a:pt x="65" y="97"/>
                  <a:pt x="65" y="96"/>
                </a:cubicBezTo>
                <a:cubicBezTo>
                  <a:pt x="64" y="94"/>
                  <a:pt x="60" y="94"/>
                  <a:pt x="60" y="92"/>
                </a:cubicBezTo>
                <a:cubicBezTo>
                  <a:pt x="60" y="90"/>
                  <a:pt x="62" y="87"/>
                  <a:pt x="64" y="86"/>
                </a:cubicBezTo>
                <a:cubicBezTo>
                  <a:pt x="67" y="84"/>
                  <a:pt x="70" y="84"/>
                  <a:pt x="73" y="84"/>
                </a:cubicBezTo>
                <a:cubicBezTo>
                  <a:pt x="77" y="83"/>
                  <a:pt x="81" y="81"/>
                  <a:pt x="85" y="81"/>
                </a:cubicBezTo>
                <a:cubicBezTo>
                  <a:pt x="87" y="80"/>
                  <a:pt x="89" y="81"/>
                  <a:pt x="91" y="80"/>
                </a:cubicBezTo>
                <a:cubicBezTo>
                  <a:pt x="92" y="78"/>
                  <a:pt x="94" y="76"/>
                  <a:pt x="94" y="73"/>
                </a:cubicBezTo>
                <a:cubicBezTo>
                  <a:pt x="94" y="71"/>
                  <a:pt x="91" y="71"/>
                  <a:pt x="90" y="69"/>
                </a:cubicBezTo>
                <a:cubicBezTo>
                  <a:pt x="90" y="68"/>
                  <a:pt x="91" y="66"/>
                  <a:pt x="90" y="65"/>
                </a:cubicBezTo>
                <a:cubicBezTo>
                  <a:pt x="90" y="63"/>
                  <a:pt x="88" y="63"/>
                  <a:pt x="87" y="61"/>
                </a:cubicBezTo>
                <a:cubicBezTo>
                  <a:pt x="87" y="58"/>
                  <a:pt x="88" y="54"/>
                  <a:pt x="88" y="50"/>
                </a:cubicBezTo>
                <a:cubicBezTo>
                  <a:pt x="88" y="46"/>
                  <a:pt x="88" y="41"/>
                  <a:pt x="87" y="37"/>
                </a:cubicBezTo>
                <a:cubicBezTo>
                  <a:pt x="86" y="35"/>
                  <a:pt x="84" y="33"/>
                  <a:pt x="82" y="31"/>
                </a:cubicBezTo>
                <a:cubicBezTo>
                  <a:pt x="85" y="31"/>
                  <a:pt x="87" y="31"/>
                  <a:pt x="89" y="29"/>
                </a:cubicBezTo>
                <a:cubicBezTo>
                  <a:pt x="91" y="28"/>
                  <a:pt x="91" y="24"/>
                  <a:pt x="93" y="23"/>
                </a:cubicBezTo>
                <a:cubicBezTo>
                  <a:pt x="95" y="21"/>
                  <a:pt x="97" y="20"/>
                  <a:pt x="100" y="19"/>
                </a:cubicBezTo>
                <a:cubicBezTo>
                  <a:pt x="102" y="19"/>
                  <a:pt x="105" y="19"/>
                  <a:pt x="107" y="18"/>
                </a:cubicBezTo>
                <a:cubicBezTo>
                  <a:pt x="110" y="16"/>
                  <a:pt x="111" y="13"/>
                  <a:pt x="114" y="11"/>
                </a:cubicBezTo>
                <a:cubicBezTo>
                  <a:pt x="118" y="9"/>
                  <a:pt x="121" y="8"/>
                  <a:pt x="125" y="7"/>
                </a:cubicBezTo>
                <a:cubicBezTo>
                  <a:pt x="128" y="6"/>
                  <a:pt x="132" y="6"/>
                  <a:pt x="135" y="5"/>
                </a:cubicBezTo>
                <a:cubicBezTo>
                  <a:pt x="140" y="5"/>
                  <a:pt x="145" y="4"/>
                  <a:pt x="151" y="3"/>
                </a:cubicBezTo>
                <a:cubicBezTo>
                  <a:pt x="156" y="3"/>
                  <a:pt x="161" y="2"/>
                  <a:pt x="166" y="2"/>
                </a:cubicBezTo>
                <a:cubicBezTo>
                  <a:pt x="168" y="2"/>
                  <a:pt x="169" y="3"/>
                  <a:pt x="171" y="4"/>
                </a:cubicBezTo>
                <a:cubicBezTo>
                  <a:pt x="173" y="4"/>
                  <a:pt x="174" y="6"/>
                  <a:pt x="175" y="6"/>
                </a:cubicBezTo>
                <a:cubicBezTo>
                  <a:pt x="177" y="6"/>
                  <a:pt x="178" y="4"/>
                  <a:pt x="180" y="3"/>
                </a:cubicBezTo>
                <a:cubicBezTo>
                  <a:pt x="182" y="2"/>
                  <a:pt x="185" y="2"/>
                  <a:pt x="187" y="1"/>
                </a:cubicBezTo>
                <a:cubicBezTo>
                  <a:pt x="189" y="1"/>
                  <a:pt x="190" y="0"/>
                  <a:pt x="192" y="0"/>
                </a:cubicBezTo>
                <a:cubicBezTo>
                  <a:pt x="193" y="1"/>
                  <a:pt x="194" y="2"/>
                  <a:pt x="195" y="2"/>
                </a:cubicBezTo>
                <a:cubicBezTo>
                  <a:pt x="197" y="2"/>
                  <a:pt x="198" y="0"/>
                  <a:pt x="200" y="0"/>
                </a:cubicBezTo>
                <a:cubicBezTo>
                  <a:pt x="202" y="0"/>
                  <a:pt x="205" y="3"/>
                  <a:pt x="207" y="2"/>
                </a:cubicBezTo>
                <a:lnTo>
                  <a:pt x="214" y="2"/>
                </a:lnTo>
                <a:cubicBezTo>
                  <a:pt x="214" y="2"/>
                  <a:pt x="214" y="4"/>
                  <a:pt x="214" y="5"/>
                </a:cubicBezTo>
                <a:cubicBezTo>
                  <a:pt x="213" y="6"/>
                  <a:pt x="212" y="7"/>
                  <a:pt x="211" y="8"/>
                </a:cubicBezTo>
                <a:cubicBezTo>
                  <a:pt x="211" y="9"/>
                  <a:pt x="209" y="9"/>
                  <a:pt x="209" y="10"/>
                </a:cubicBezTo>
                <a:cubicBezTo>
                  <a:pt x="209" y="11"/>
                  <a:pt x="211" y="12"/>
                  <a:pt x="212" y="14"/>
                </a:cubicBezTo>
                <a:cubicBezTo>
                  <a:pt x="212" y="16"/>
                  <a:pt x="211" y="17"/>
                  <a:pt x="211" y="18"/>
                </a:cubicBezTo>
                <a:cubicBezTo>
                  <a:pt x="211" y="22"/>
                  <a:pt x="212" y="25"/>
                  <a:pt x="212" y="29"/>
                </a:cubicBezTo>
                <a:cubicBezTo>
                  <a:pt x="212" y="32"/>
                  <a:pt x="212" y="36"/>
                  <a:pt x="210" y="38"/>
                </a:cubicBezTo>
                <a:cubicBezTo>
                  <a:pt x="210" y="40"/>
                  <a:pt x="207" y="41"/>
                  <a:pt x="206" y="42"/>
                </a:cubicBezTo>
                <a:cubicBezTo>
                  <a:pt x="204" y="44"/>
                  <a:pt x="202" y="46"/>
                  <a:pt x="201" y="48"/>
                </a:cubicBezTo>
                <a:cubicBezTo>
                  <a:pt x="200" y="50"/>
                  <a:pt x="200" y="52"/>
                  <a:pt x="201" y="53"/>
                </a:cubicBezTo>
                <a:cubicBezTo>
                  <a:pt x="201" y="56"/>
                  <a:pt x="202" y="59"/>
                  <a:pt x="204" y="61"/>
                </a:cubicBezTo>
                <a:cubicBezTo>
                  <a:pt x="206" y="63"/>
                  <a:pt x="209" y="64"/>
                  <a:pt x="211" y="66"/>
                </a:cubicBezTo>
                <a:cubicBezTo>
                  <a:pt x="212" y="68"/>
                  <a:pt x="210" y="70"/>
                  <a:pt x="211" y="72"/>
                </a:cubicBezTo>
                <a:cubicBezTo>
                  <a:pt x="212" y="74"/>
                  <a:pt x="214" y="75"/>
                  <a:pt x="216" y="76"/>
                </a:cubicBezTo>
                <a:cubicBezTo>
                  <a:pt x="217" y="77"/>
                  <a:pt x="220" y="77"/>
                  <a:pt x="221" y="78"/>
                </a:cubicBezTo>
                <a:lnTo>
                  <a:pt x="226" y="107"/>
                </a:lnTo>
                <a:cubicBezTo>
                  <a:pt x="225" y="107"/>
                  <a:pt x="223" y="107"/>
                  <a:pt x="223" y="109"/>
                </a:cubicBezTo>
                <a:cubicBezTo>
                  <a:pt x="225" y="116"/>
                  <a:pt x="230" y="123"/>
                  <a:pt x="231" y="130"/>
                </a:cubicBezTo>
                <a:cubicBezTo>
                  <a:pt x="232" y="136"/>
                  <a:pt x="229" y="143"/>
                  <a:pt x="230" y="149"/>
                </a:cubicBezTo>
                <a:cubicBezTo>
                  <a:pt x="230" y="154"/>
                  <a:pt x="234" y="159"/>
                  <a:pt x="233" y="164"/>
                </a:cubicBezTo>
                <a:cubicBezTo>
                  <a:pt x="232" y="167"/>
                  <a:pt x="225" y="166"/>
                  <a:pt x="226" y="169"/>
                </a:cubicBezTo>
                <a:cubicBezTo>
                  <a:pt x="226" y="176"/>
                  <a:pt x="233" y="181"/>
                  <a:pt x="235" y="187"/>
                </a:cubicBezTo>
                <a:cubicBezTo>
                  <a:pt x="236" y="190"/>
                  <a:pt x="234" y="195"/>
                  <a:pt x="236" y="198"/>
                </a:cubicBezTo>
                <a:cubicBezTo>
                  <a:pt x="238" y="200"/>
                  <a:pt x="242" y="197"/>
                  <a:pt x="244" y="197"/>
                </a:cubicBezTo>
                <a:cubicBezTo>
                  <a:pt x="248" y="198"/>
                  <a:pt x="252" y="199"/>
                  <a:pt x="254" y="202"/>
                </a:cubicBezTo>
                <a:cubicBezTo>
                  <a:pt x="255" y="203"/>
                  <a:pt x="251" y="204"/>
                  <a:pt x="251" y="205"/>
                </a:cubicBezTo>
                <a:cubicBezTo>
                  <a:pt x="252" y="208"/>
                  <a:pt x="256" y="209"/>
                  <a:pt x="258" y="21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63" name="Freeform 2568"/>
          <p:cNvSpPr>
            <a:spLocks noChangeAspect="1"/>
          </p:cNvSpPr>
          <p:nvPr/>
        </p:nvSpPr>
        <p:spPr bwMode="auto">
          <a:xfrm>
            <a:off x="3539890" y="1720842"/>
            <a:ext cx="239864" cy="506372"/>
          </a:xfrm>
          <a:custGeom>
            <a:avLst/>
            <a:gdLst>
              <a:gd name="T0" fmla="*/ 37 w 53"/>
              <a:gd name="T1" fmla="*/ 159 h 111"/>
              <a:gd name="T2" fmla="*/ 46 w 53"/>
              <a:gd name="T3" fmla="*/ 153 h 111"/>
              <a:gd name="T4" fmla="*/ 50 w 53"/>
              <a:gd name="T5" fmla="*/ 145 h 111"/>
              <a:gd name="T6" fmla="*/ 46 w 53"/>
              <a:gd name="T7" fmla="*/ 129 h 111"/>
              <a:gd name="T8" fmla="*/ 53 w 53"/>
              <a:gd name="T9" fmla="*/ 125 h 111"/>
              <a:gd name="T10" fmla="*/ 62 w 53"/>
              <a:gd name="T11" fmla="*/ 116 h 111"/>
              <a:gd name="T12" fmla="*/ 74 w 53"/>
              <a:gd name="T13" fmla="*/ 109 h 111"/>
              <a:gd name="T14" fmla="*/ 70 w 53"/>
              <a:gd name="T15" fmla="*/ 104 h 111"/>
              <a:gd name="T16" fmla="*/ 73 w 53"/>
              <a:gd name="T17" fmla="*/ 93 h 111"/>
              <a:gd name="T18" fmla="*/ 53 w 53"/>
              <a:gd name="T19" fmla="*/ 83 h 111"/>
              <a:gd name="T20" fmla="*/ 48 w 53"/>
              <a:gd name="T21" fmla="*/ 79 h 111"/>
              <a:gd name="T22" fmla="*/ 45 w 53"/>
              <a:gd name="T23" fmla="*/ 69 h 111"/>
              <a:gd name="T24" fmla="*/ 55 w 53"/>
              <a:gd name="T25" fmla="*/ 65 h 111"/>
              <a:gd name="T26" fmla="*/ 62 w 53"/>
              <a:gd name="T27" fmla="*/ 50 h 111"/>
              <a:gd name="T28" fmla="*/ 62 w 53"/>
              <a:gd name="T29" fmla="*/ 36 h 111"/>
              <a:gd name="T30" fmla="*/ 53 w 53"/>
              <a:gd name="T31" fmla="*/ 30 h 111"/>
              <a:gd name="T32" fmla="*/ 52 w 53"/>
              <a:gd name="T33" fmla="*/ 24 h 111"/>
              <a:gd name="T34" fmla="*/ 59 w 53"/>
              <a:gd name="T35" fmla="*/ 20 h 111"/>
              <a:gd name="T36" fmla="*/ 63 w 53"/>
              <a:gd name="T37" fmla="*/ 12 h 111"/>
              <a:gd name="T38" fmla="*/ 62 w 53"/>
              <a:gd name="T39" fmla="*/ 6 h 111"/>
              <a:gd name="T40" fmla="*/ 55 w 53"/>
              <a:gd name="T41" fmla="*/ 13 h 111"/>
              <a:gd name="T42" fmla="*/ 48 w 53"/>
              <a:gd name="T43" fmla="*/ 12 h 111"/>
              <a:gd name="T44" fmla="*/ 51 w 53"/>
              <a:gd name="T45" fmla="*/ 5 h 111"/>
              <a:gd name="T46" fmla="*/ 43 w 53"/>
              <a:gd name="T47" fmla="*/ 1 h 111"/>
              <a:gd name="T48" fmla="*/ 31 w 53"/>
              <a:gd name="T49" fmla="*/ 1 h 111"/>
              <a:gd name="T50" fmla="*/ 20 w 53"/>
              <a:gd name="T51" fmla="*/ 8 h 111"/>
              <a:gd name="T52" fmla="*/ 20 w 53"/>
              <a:gd name="T53" fmla="*/ 13 h 111"/>
              <a:gd name="T54" fmla="*/ 15 w 53"/>
              <a:gd name="T55" fmla="*/ 17 h 111"/>
              <a:gd name="T56" fmla="*/ 13 w 53"/>
              <a:gd name="T57" fmla="*/ 20 h 111"/>
              <a:gd name="T58" fmla="*/ 17 w 53"/>
              <a:gd name="T59" fmla="*/ 26 h 111"/>
              <a:gd name="T60" fmla="*/ 15 w 53"/>
              <a:gd name="T61" fmla="*/ 31 h 111"/>
              <a:gd name="T62" fmla="*/ 17 w 53"/>
              <a:gd name="T63" fmla="*/ 48 h 111"/>
              <a:gd name="T64" fmla="*/ 14 w 53"/>
              <a:gd name="T65" fmla="*/ 60 h 111"/>
              <a:gd name="T66" fmla="*/ 8 w 53"/>
              <a:gd name="T67" fmla="*/ 66 h 111"/>
              <a:gd name="T68" fmla="*/ 1 w 53"/>
              <a:gd name="T69" fmla="*/ 74 h 111"/>
              <a:gd name="T70" fmla="*/ 1 w 53"/>
              <a:gd name="T71" fmla="*/ 81 h 111"/>
              <a:gd name="T72" fmla="*/ 6 w 53"/>
              <a:gd name="T73" fmla="*/ 93 h 111"/>
              <a:gd name="T74" fmla="*/ 15 w 53"/>
              <a:gd name="T75" fmla="*/ 101 h 111"/>
              <a:gd name="T76" fmla="*/ 15 w 53"/>
              <a:gd name="T77" fmla="*/ 109 h 111"/>
              <a:gd name="T78" fmla="*/ 23 w 53"/>
              <a:gd name="T79" fmla="*/ 115 h 111"/>
              <a:gd name="T80" fmla="*/ 30 w 53"/>
              <a:gd name="T81" fmla="*/ 117 h 111"/>
              <a:gd name="T82" fmla="*/ 37 w 53"/>
              <a:gd name="T83" fmla="*/ 159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11"/>
              <a:gd name="T128" fmla="*/ 53 w 53"/>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11">
                <a:moveTo>
                  <a:pt x="26" y="111"/>
                </a:moveTo>
                <a:cubicBezTo>
                  <a:pt x="28" y="110"/>
                  <a:pt x="31" y="109"/>
                  <a:pt x="33" y="107"/>
                </a:cubicBezTo>
                <a:cubicBezTo>
                  <a:pt x="34" y="105"/>
                  <a:pt x="35" y="103"/>
                  <a:pt x="35" y="101"/>
                </a:cubicBezTo>
                <a:cubicBezTo>
                  <a:pt x="35" y="97"/>
                  <a:pt x="33" y="94"/>
                  <a:pt x="33" y="90"/>
                </a:cubicBezTo>
                <a:cubicBezTo>
                  <a:pt x="34" y="88"/>
                  <a:pt x="37" y="89"/>
                  <a:pt x="38" y="87"/>
                </a:cubicBezTo>
                <a:cubicBezTo>
                  <a:pt x="40" y="86"/>
                  <a:pt x="42" y="83"/>
                  <a:pt x="44" y="81"/>
                </a:cubicBezTo>
                <a:cubicBezTo>
                  <a:pt x="46" y="79"/>
                  <a:pt x="50" y="78"/>
                  <a:pt x="52" y="76"/>
                </a:cubicBezTo>
                <a:cubicBezTo>
                  <a:pt x="53" y="75"/>
                  <a:pt x="50" y="74"/>
                  <a:pt x="50" y="73"/>
                </a:cubicBezTo>
                <a:cubicBezTo>
                  <a:pt x="49" y="70"/>
                  <a:pt x="50" y="67"/>
                  <a:pt x="51" y="65"/>
                </a:cubicBezTo>
                <a:cubicBezTo>
                  <a:pt x="47" y="63"/>
                  <a:pt x="42" y="61"/>
                  <a:pt x="38" y="58"/>
                </a:cubicBezTo>
                <a:cubicBezTo>
                  <a:pt x="37" y="58"/>
                  <a:pt x="35" y="57"/>
                  <a:pt x="34" y="55"/>
                </a:cubicBezTo>
                <a:cubicBezTo>
                  <a:pt x="33" y="53"/>
                  <a:pt x="31" y="51"/>
                  <a:pt x="32" y="48"/>
                </a:cubicBezTo>
                <a:cubicBezTo>
                  <a:pt x="33" y="46"/>
                  <a:pt x="37" y="47"/>
                  <a:pt x="39" y="45"/>
                </a:cubicBezTo>
                <a:cubicBezTo>
                  <a:pt x="41" y="42"/>
                  <a:pt x="43" y="39"/>
                  <a:pt x="44" y="35"/>
                </a:cubicBezTo>
                <a:cubicBezTo>
                  <a:pt x="45" y="32"/>
                  <a:pt x="46" y="28"/>
                  <a:pt x="44" y="25"/>
                </a:cubicBezTo>
                <a:cubicBezTo>
                  <a:pt x="43" y="22"/>
                  <a:pt x="39" y="23"/>
                  <a:pt x="38" y="21"/>
                </a:cubicBezTo>
                <a:cubicBezTo>
                  <a:pt x="36" y="20"/>
                  <a:pt x="36" y="18"/>
                  <a:pt x="37" y="17"/>
                </a:cubicBezTo>
                <a:cubicBezTo>
                  <a:pt x="38" y="15"/>
                  <a:pt x="41" y="15"/>
                  <a:pt x="42" y="14"/>
                </a:cubicBezTo>
                <a:cubicBezTo>
                  <a:pt x="43" y="12"/>
                  <a:pt x="45" y="10"/>
                  <a:pt x="45" y="8"/>
                </a:cubicBezTo>
                <a:cubicBezTo>
                  <a:pt x="45" y="7"/>
                  <a:pt x="46" y="3"/>
                  <a:pt x="44" y="4"/>
                </a:cubicBezTo>
                <a:cubicBezTo>
                  <a:pt x="42" y="4"/>
                  <a:pt x="41" y="8"/>
                  <a:pt x="39" y="9"/>
                </a:cubicBezTo>
                <a:cubicBezTo>
                  <a:pt x="38" y="10"/>
                  <a:pt x="35" y="10"/>
                  <a:pt x="34" y="8"/>
                </a:cubicBezTo>
                <a:cubicBezTo>
                  <a:pt x="33" y="7"/>
                  <a:pt x="37" y="5"/>
                  <a:pt x="36" y="3"/>
                </a:cubicBezTo>
                <a:cubicBezTo>
                  <a:pt x="35" y="1"/>
                  <a:pt x="32" y="2"/>
                  <a:pt x="30" y="1"/>
                </a:cubicBezTo>
                <a:cubicBezTo>
                  <a:pt x="27" y="1"/>
                  <a:pt x="25" y="0"/>
                  <a:pt x="22" y="1"/>
                </a:cubicBezTo>
                <a:cubicBezTo>
                  <a:pt x="19" y="2"/>
                  <a:pt x="17" y="4"/>
                  <a:pt x="14" y="6"/>
                </a:cubicBezTo>
                <a:cubicBezTo>
                  <a:pt x="14" y="6"/>
                  <a:pt x="14" y="8"/>
                  <a:pt x="14" y="9"/>
                </a:cubicBezTo>
                <a:cubicBezTo>
                  <a:pt x="13" y="10"/>
                  <a:pt x="12" y="11"/>
                  <a:pt x="11" y="12"/>
                </a:cubicBezTo>
                <a:cubicBezTo>
                  <a:pt x="11" y="13"/>
                  <a:pt x="9" y="13"/>
                  <a:pt x="9" y="14"/>
                </a:cubicBezTo>
                <a:cubicBezTo>
                  <a:pt x="9" y="15"/>
                  <a:pt x="11" y="16"/>
                  <a:pt x="12" y="18"/>
                </a:cubicBezTo>
                <a:cubicBezTo>
                  <a:pt x="12" y="20"/>
                  <a:pt x="11" y="21"/>
                  <a:pt x="11" y="22"/>
                </a:cubicBezTo>
                <a:cubicBezTo>
                  <a:pt x="11" y="26"/>
                  <a:pt x="12" y="29"/>
                  <a:pt x="12" y="33"/>
                </a:cubicBezTo>
                <a:cubicBezTo>
                  <a:pt x="12" y="36"/>
                  <a:pt x="12" y="40"/>
                  <a:pt x="10" y="42"/>
                </a:cubicBezTo>
                <a:cubicBezTo>
                  <a:pt x="10" y="44"/>
                  <a:pt x="7" y="45"/>
                  <a:pt x="6" y="46"/>
                </a:cubicBezTo>
                <a:cubicBezTo>
                  <a:pt x="4" y="48"/>
                  <a:pt x="2" y="50"/>
                  <a:pt x="1" y="52"/>
                </a:cubicBezTo>
                <a:cubicBezTo>
                  <a:pt x="0" y="54"/>
                  <a:pt x="0" y="56"/>
                  <a:pt x="1" y="57"/>
                </a:cubicBezTo>
                <a:cubicBezTo>
                  <a:pt x="1" y="60"/>
                  <a:pt x="2" y="63"/>
                  <a:pt x="4" y="65"/>
                </a:cubicBezTo>
                <a:cubicBezTo>
                  <a:pt x="6" y="67"/>
                  <a:pt x="9" y="68"/>
                  <a:pt x="11" y="70"/>
                </a:cubicBezTo>
                <a:cubicBezTo>
                  <a:pt x="12" y="72"/>
                  <a:pt x="10" y="74"/>
                  <a:pt x="11" y="76"/>
                </a:cubicBezTo>
                <a:cubicBezTo>
                  <a:pt x="12" y="78"/>
                  <a:pt x="14" y="79"/>
                  <a:pt x="16" y="80"/>
                </a:cubicBezTo>
                <a:cubicBezTo>
                  <a:pt x="17" y="81"/>
                  <a:pt x="20" y="81"/>
                  <a:pt x="21" y="82"/>
                </a:cubicBezTo>
                <a:lnTo>
                  <a:pt x="26" y="111"/>
                </a:ln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64" name="Freeform 2569"/>
          <p:cNvSpPr>
            <a:spLocks noChangeAspect="1"/>
          </p:cNvSpPr>
          <p:nvPr/>
        </p:nvSpPr>
        <p:spPr bwMode="auto">
          <a:xfrm>
            <a:off x="3642690" y="4115640"/>
            <a:ext cx="335049" cy="411190"/>
          </a:xfrm>
          <a:custGeom>
            <a:avLst/>
            <a:gdLst>
              <a:gd name="T0" fmla="*/ 83 w 73"/>
              <a:gd name="T1" fmla="*/ 2 h 90"/>
              <a:gd name="T2" fmla="*/ 72 w 73"/>
              <a:gd name="T3" fmla="*/ 0 h 90"/>
              <a:gd name="T4" fmla="*/ 43 w 73"/>
              <a:gd name="T5" fmla="*/ 0 h 90"/>
              <a:gd name="T6" fmla="*/ 42 w 73"/>
              <a:gd name="T7" fmla="*/ 5 h 90"/>
              <a:gd name="T8" fmla="*/ 43 w 73"/>
              <a:gd name="T9" fmla="*/ 23 h 90"/>
              <a:gd name="T10" fmla="*/ 40 w 73"/>
              <a:gd name="T11" fmla="*/ 26 h 90"/>
              <a:gd name="T12" fmla="*/ 13 w 73"/>
              <a:gd name="T13" fmla="*/ 24 h 90"/>
              <a:gd name="T14" fmla="*/ 12 w 73"/>
              <a:gd name="T15" fmla="*/ 36 h 90"/>
              <a:gd name="T16" fmla="*/ 8 w 73"/>
              <a:gd name="T17" fmla="*/ 49 h 90"/>
              <a:gd name="T18" fmla="*/ 5 w 73"/>
              <a:gd name="T19" fmla="*/ 65 h 90"/>
              <a:gd name="T20" fmla="*/ 0 w 73"/>
              <a:gd name="T21" fmla="*/ 62 h 90"/>
              <a:gd name="T22" fmla="*/ 5 w 73"/>
              <a:gd name="T23" fmla="*/ 74 h 90"/>
              <a:gd name="T24" fmla="*/ 13 w 73"/>
              <a:gd name="T25" fmla="*/ 82 h 90"/>
              <a:gd name="T26" fmla="*/ 7 w 73"/>
              <a:gd name="T27" fmla="*/ 84 h 90"/>
              <a:gd name="T28" fmla="*/ 13 w 73"/>
              <a:gd name="T29" fmla="*/ 89 h 90"/>
              <a:gd name="T30" fmla="*/ 12 w 73"/>
              <a:gd name="T31" fmla="*/ 95 h 90"/>
              <a:gd name="T32" fmla="*/ 22 w 73"/>
              <a:gd name="T33" fmla="*/ 101 h 90"/>
              <a:gd name="T34" fmla="*/ 17 w 73"/>
              <a:gd name="T35" fmla="*/ 102 h 90"/>
              <a:gd name="T36" fmla="*/ 24 w 73"/>
              <a:gd name="T37" fmla="*/ 110 h 90"/>
              <a:gd name="T38" fmla="*/ 34 w 73"/>
              <a:gd name="T39" fmla="*/ 124 h 90"/>
              <a:gd name="T40" fmla="*/ 41 w 73"/>
              <a:gd name="T41" fmla="*/ 130 h 90"/>
              <a:gd name="T42" fmla="*/ 43 w 73"/>
              <a:gd name="T43" fmla="*/ 122 h 90"/>
              <a:gd name="T44" fmla="*/ 52 w 73"/>
              <a:gd name="T45" fmla="*/ 124 h 90"/>
              <a:gd name="T46" fmla="*/ 54 w 73"/>
              <a:gd name="T47" fmla="*/ 114 h 90"/>
              <a:gd name="T48" fmla="*/ 47 w 73"/>
              <a:gd name="T49" fmla="*/ 107 h 90"/>
              <a:gd name="T50" fmla="*/ 48 w 73"/>
              <a:gd name="T51" fmla="*/ 96 h 90"/>
              <a:gd name="T52" fmla="*/ 61 w 73"/>
              <a:gd name="T53" fmla="*/ 98 h 90"/>
              <a:gd name="T54" fmla="*/ 64 w 73"/>
              <a:gd name="T55" fmla="*/ 88 h 90"/>
              <a:gd name="T56" fmla="*/ 72 w 73"/>
              <a:gd name="T57" fmla="*/ 95 h 90"/>
              <a:gd name="T58" fmla="*/ 84 w 73"/>
              <a:gd name="T59" fmla="*/ 94 h 90"/>
              <a:gd name="T60" fmla="*/ 87 w 73"/>
              <a:gd name="T61" fmla="*/ 98 h 90"/>
              <a:gd name="T62" fmla="*/ 93 w 73"/>
              <a:gd name="T63" fmla="*/ 98 h 90"/>
              <a:gd name="T64" fmla="*/ 94 w 73"/>
              <a:gd name="T65" fmla="*/ 85 h 90"/>
              <a:gd name="T66" fmla="*/ 94 w 73"/>
              <a:gd name="T67" fmla="*/ 71 h 90"/>
              <a:gd name="T68" fmla="*/ 98 w 73"/>
              <a:gd name="T69" fmla="*/ 60 h 90"/>
              <a:gd name="T70" fmla="*/ 89 w 73"/>
              <a:gd name="T71" fmla="*/ 58 h 90"/>
              <a:gd name="T72" fmla="*/ 92 w 73"/>
              <a:gd name="T73" fmla="*/ 42 h 90"/>
              <a:gd name="T74" fmla="*/ 101 w 73"/>
              <a:gd name="T75" fmla="*/ 36 h 90"/>
              <a:gd name="T76" fmla="*/ 101 w 73"/>
              <a:gd name="T77" fmla="*/ 22 h 90"/>
              <a:gd name="T78" fmla="*/ 82 w 73"/>
              <a:gd name="T79" fmla="*/ 20 h 90"/>
              <a:gd name="T80" fmla="*/ 78 w 73"/>
              <a:gd name="T81" fmla="*/ 13 h 90"/>
              <a:gd name="T82" fmla="*/ 83 w 73"/>
              <a:gd name="T83" fmla="*/ 2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90"/>
              <a:gd name="T128" fmla="*/ 73 w 7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90">
                <a:moveTo>
                  <a:pt x="57" y="2"/>
                </a:moveTo>
                <a:cubicBezTo>
                  <a:pt x="54" y="1"/>
                  <a:pt x="52" y="1"/>
                  <a:pt x="50" y="0"/>
                </a:cubicBezTo>
                <a:cubicBezTo>
                  <a:pt x="43" y="0"/>
                  <a:pt x="36" y="0"/>
                  <a:pt x="30" y="0"/>
                </a:cubicBezTo>
                <a:cubicBezTo>
                  <a:pt x="29" y="1"/>
                  <a:pt x="29" y="2"/>
                  <a:pt x="29" y="3"/>
                </a:cubicBezTo>
                <a:cubicBezTo>
                  <a:pt x="29" y="7"/>
                  <a:pt x="31" y="12"/>
                  <a:pt x="30" y="16"/>
                </a:cubicBezTo>
                <a:cubicBezTo>
                  <a:pt x="29" y="17"/>
                  <a:pt x="28" y="18"/>
                  <a:pt x="27" y="18"/>
                </a:cubicBezTo>
                <a:cubicBezTo>
                  <a:pt x="21" y="18"/>
                  <a:pt x="15" y="17"/>
                  <a:pt x="9" y="17"/>
                </a:cubicBezTo>
                <a:cubicBezTo>
                  <a:pt x="9" y="20"/>
                  <a:pt x="9" y="22"/>
                  <a:pt x="8" y="25"/>
                </a:cubicBezTo>
                <a:cubicBezTo>
                  <a:pt x="8" y="28"/>
                  <a:pt x="7" y="31"/>
                  <a:pt x="6" y="34"/>
                </a:cubicBezTo>
                <a:cubicBezTo>
                  <a:pt x="5" y="38"/>
                  <a:pt x="5" y="42"/>
                  <a:pt x="3" y="45"/>
                </a:cubicBezTo>
                <a:cubicBezTo>
                  <a:pt x="2" y="46"/>
                  <a:pt x="0" y="42"/>
                  <a:pt x="0" y="43"/>
                </a:cubicBezTo>
                <a:cubicBezTo>
                  <a:pt x="0" y="47"/>
                  <a:pt x="1" y="50"/>
                  <a:pt x="3" y="52"/>
                </a:cubicBezTo>
                <a:cubicBezTo>
                  <a:pt x="4" y="54"/>
                  <a:pt x="8" y="55"/>
                  <a:pt x="9" y="57"/>
                </a:cubicBezTo>
                <a:cubicBezTo>
                  <a:pt x="9" y="58"/>
                  <a:pt x="5" y="57"/>
                  <a:pt x="5" y="58"/>
                </a:cubicBezTo>
                <a:cubicBezTo>
                  <a:pt x="5" y="60"/>
                  <a:pt x="8" y="61"/>
                  <a:pt x="9" y="62"/>
                </a:cubicBezTo>
                <a:cubicBezTo>
                  <a:pt x="9" y="64"/>
                  <a:pt x="7" y="65"/>
                  <a:pt x="8" y="66"/>
                </a:cubicBezTo>
                <a:cubicBezTo>
                  <a:pt x="10" y="68"/>
                  <a:pt x="13" y="68"/>
                  <a:pt x="15" y="70"/>
                </a:cubicBezTo>
                <a:cubicBezTo>
                  <a:pt x="15" y="71"/>
                  <a:pt x="11" y="70"/>
                  <a:pt x="12" y="71"/>
                </a:cubicBezTo>
                <a:cubicBezTo>
                  <a:pt x="12" y="74"/>
                  <a:pt x="15" y="75"/>
                  <a:pt x="17" y="77"/>
                </a:cubicBezTo>
                <a:cubicBezTo>
                  <a:pt x="19" y="80"/>
                  <a:pt x="21" y="83"/>
                  <a:pt x="23" y="86"/>
                </a:cubicBezTo>
                <a:cubicBezTo>
                  <a:pt x="25" y="88"/>
                  <a:pt x="26" y="88"/>
                  <a:pt x="28" y="90"/>
                </a:cubicBezTo>
                <a:cubicBezTo>
                  <a:pt x="29" y="88"/>
                  <a:pt x="29" y="86"/>
                  <a:pt x="30" y="85"/>
                </a:cubicBezTo>
                <a:cubicBezTo>
                  <a:pt x="32" y="84"/>
                  <a:pt x="35" y="87"/>
                  <a:pt x="36" y="86"/>
                </a:cubicBezTo>
                <a:cubicBezTo>
                  <a:pt x="37" y="84"/>
                  <a:pt x="37" y="81"/>
                  <a:pt x="37" y="79"/>
                </a:cubicBezTo>
                <a:cubicBezTo>
                  <a:pt x="36" y="77"/>
                  <a:pt x="32" y="76"/>
                  <a:pt x="32" y="74"/>
                </a:cubicBezTo>
                <a:cubicBezTo>
                  <a:pt x="31" y="71"/>
                  <a:pt x="31" y="68"/>
                  <a:pt x="33" y="67"/>
                </a:cubicBezTo>
                <a:cubicBezTo>
                  <a:pt x="36" y="65"/>
                  <a:pt x="40" y="70"/>
                  <a:pt x="42" y="68"/>
                </a:cubicBezTo>
                <a:cubicBezTo>
                  <a:pt x="44" y="67"/>
                  <a:pt x="42" y="62"/>
                  <a:pt x="44" y="61"/>
                </a:cubicBezTo>
                <a:cubicBezTo>
                  <a:pt x="47" y="60"/>
                  <a:pt x="48" y="65"/>
                  <a:pt x="50" y="66"/>
                </a:cubicBezTo>
                <a:cubicBezTo>
                  <a:pt x="53" y="67"/>
                  <a:pt x="56" y="65"/>
                  <a:pt x="58" y="65"/>
                </a:cubicBezTo>
                <a:cubicBezTo>
                  <a:pt x="59" y="66"/>
                  <a:pt x="59" y="68"/>
                  <a:pt x="60" y="68"/>
                </a:cubicBezTo>
                <a:cubicBezTo>
                  <a:pt x="61" y="69"/>
                  <a:pt x="63" y="70"/>
                  <a:pt x="64" y="68"/>
                </a:cubicBezTo>
                <a:cubicBezTo>
                  <a:pt x="66" y="66"/>
                  <a:pt x="65" y="62"/>
                  <a:pt x="65" y="59"/>
                </a:cubicBezTo>
                <a:cubicBezTo>
                  <a:pt x="65" y="56"/>
                  <a:pt x="65" y="52"/>
                  <a:pt x="65" y="49"/>
                </a:cubicBezTo>
                <a:cubicBezTo>
                  <a:pt x="65" y="47"/>
                  <a:pt x="68" y="44"/>
                  <a:pt x="67" y="42"/>
                </a:cubicBezTo>
                <a:cubicBezTo>
                  <a:pt x="66" y="40"/>
                  <a:pt x="62" y="42"/>
                  <a:pt x="61" y="40"/>
                </a:cubicBezTo>
                <a:cubicBezTo>
                  <a:pt x="60" y="36"/>
                  <a:pt x="61" y="32"/>
                  <a:pt x="63" y="29"/>
                </a:cubicBezTo>
                <a:cubicBezTo>
                  <a:pt x="64" y="27"/>
                  <a:pt x="68" y="27"/>
                  <a:pt x="70" y="25"/>
                </a:cubicBezTo>
                <a:cubicBezTo>
                  <a:pt x="71" y="22"/>
                  <a:pt x="73" y="17"/>
                  <a:pt x="70" y="15"/>
                </a:cubicBezTo>
                <a:cubicBezTo>
                  <a:pt x="67" y="12"/>
                  <a:pt x="60" y="16"/>
                  <a:pt x="56" y="14"/>
                </a:cubicBezTo>
                <a:cubicBezTo>
                  <a:pt x="54" y="14"/>
                  <a:pt x="54" y="11"/>
                  <a:pt x="54" y="9"/>
                </a:cubicBezTo>
                <a:cubicBezTo>
                  <a:pt x="54" y="7"/>
                  <a:pt x="56" y="4"/>
                  <a:pt x="57"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65" name="Freeform 2570"/>
          <p:cNvSpPr>
            <a:spLocks noChangeAspect="1"/>
          </p:cNvSpPr>
          <p:nvPr/>
        </p:nvSpPr>
        <p:spPr bwMode="auto">
          <a:xfrm>
            <a:off x="3680764" y="4123255"/>
            <a:ext cx="102799" cy="76146"/>
          </a:xfrm>
          <a:custGeom>
            <a:avLst/>
            <a:gdLst>
              <a:gd name="T0" fmla="*/ 1 w 23"/>
              <a:gd name="T1" fmla="*/ 24 h 16"/>
              <a:gd name="T2" fmla="*/ 1 w 23"/>
              <a:gd name="T3" fmla="*/ 9 h 16"/>
              <a:gd name="T4" fmla="*/ 2 w 23"/>
              <a:gd name="T5" fmla="*/ 0 h 16"/>
              <a:gd name="T6" fmla="*/ 29 w 23"/>
              <a:gd name="T7" fmla="*/ 1 h 16"/>
              <a:gd name="T8" fmla="*/ 31 w 23"/>
              <a:gd name="T9" fmla="*/ 21 h 16"/>
              <a:gd name="T10" fmla="*/ 26 w 23"/>
              <a:gd name="T11" fmla="*/ 25 h 16"/>
              <a:gd name="T12" fmla="*/ 1 w 23"/>
              <a:gd name="T13" fmla="*/ 24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1" y="15"/>
                </a:moveTo>
                <a:cubicBezTo>
                  <a:pt x="1" y="12"/>
                  <a:pt x="0" y="9"/>
                  <a:pt x="1" y="6"/>
                </a:cubicBezTo>
                <a:cubicBezTo>
                  <a:pt x="1" y="4"/>
                  <a:pt x="2" y="2"/>
                  <a:pt x="2" y="0"/>
                </a:cubicBezTo>
                <a:lnTo>
                  <a:pt x="21" y="1"/>
                </a:lnTo>
                <a:cubicBezTo>
                  <a:pt x="21" y="5"/>
                  <a:pt x="23" y="10"/>
                  <a:pt x="22" y="14"/>
                </a:cubicBezTo>
                <a:cubicBezTo>
                  <a:pt x="21" y="15"/>
                  <a:pt x="20" y="16"/>
                  <a:pt x="19" y="16"/>
                </a:cubicBezTo>
                <a:cubicBezTo>
                  <a:pt x="13" y="16"/>
                  <a:pt x="7" y="15"/>
                  <a:pt x="1" y="1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66" name="Freeform 2571"/>
          <p:cNvSpPr>
            <a:spLocks noChangeAspect="1"/>
          </p:cNvSpPr>
          <p:nvPr/>
        </p:nvSpPr>
        <p:spPr bwMode="auto">
          <a:xfrm>
            <a:off x="3612232" y="3415095"/>
            <a:ext cx="453077" cy="742426"/>
          </a:xfrm>
          <a:custGeom>
            <a:avLst/>
            <a:gdLst>
              <a:gd name="T0" fmla="*/ 28 w 99"/>
              <a:gd name="T1" fmla="*/ 211 h 162"/>
              <a:gd name="T2" fmla="*/ 23 w 99"/>
              <a:gd name="T3" fmla="*/ 190 h 162"/>
              <a:gd name="T4" fmla="*/ 19 w 99"/>
              <a:gd name="T5" fmla="*/ 188 h 162"/>
              <a:gd name="T6" fmla="*/ 8 w 99"/>
              <a:gd name="T7" fmla="*/ 173 h 162"/>
              <a:gd name="T8" fmla="*/ 0 w 99"/>
              <a:gd name="T9" fmla="*/ 170 h 162"/>
              <a:gd name="T10" fmla="*/ 6 w 99"/>
              <a:gd name="T11" fmla="*/ 147 h 162"/>
              <a:gd name="T12" fmla="*/ 22 w 99"/>
              <a:gd name="T13" fmla="*/ 132 h 162"/>
              <a:gd name="T14" fmla="*/ 36 w 99"/>
              <a:gd name="T15" fmla="*/ 126 h 162"/>
              <a:gd name="T16" fmla="*/ 41 w 99"/>
              <a:gd name="T17" fmla="*/ 122 h 162"/>
              <a:gd name="T18" fmla="*/ 56 w 99"/>
              <a:gd name="T19" fmla="*/ 134 h 162"/>
              <a:gd name="T20" fmla="*/ 70 w 99"/>
              <a:gd name="T21" fmla="*/ 106 h 162"/>
              <a:gd name="T22" fmla="*/ 79 w 99"/>
              <a:gd name="T23" fmla="*/ 87 h 162"/>
              <a:gd name="T24" fmla="*/ 88 w 99"/>
              <a:gd name="T25" fmla="*/ 65 h 162"/>
              <a:gd name="T26" fmla="*/ 93 w 99"/>
              <a:gd name="T27" fmla="*/ 51 h 162"/>
              <a:gd name="T28" fmla="*/ 114 w 99"/>
              <a:gd name="T29" fmla="*/ 29 h 162"/>
              <a:gd name="T30" fmla="*/ 102 w 99"/>
              <a:gd name="T31" fmla="*/ 10 h 162"/>
              <a:gd name="T32" fmla="*/ 112 w 99"/>
              <a:gd name="T33" fmla="*/ 0 h 162"/>
              <a:gd name="T34" fmla="*/ 121 w 99"/>
              <a:gd name="T35" fmla="*/ 36 h 162"/>
              <a:gd name="T36" fmla="*/ 135 w 99"/>
              <a:gd name="T37" fmla="*/ 63 h 162"/>
              <a:gd name="T38" fmla="*/ 117 w 99"/>
              <a:gd name="T39" fmla="*/ 61 h 162"/>
              <a:gd name="T40" fmla="*/ 102 w 99"/>
              <a:gd name="T41" fmla="*/ 69 h 162"/>
              <a:gd name="T42" fmla="*/ 121 w 99"/>
              <a:gd name="T43" fmla="*/ 90 h 162"/>
              <a:gd name="T44" fmla="*/ 131 w 99"/>
              <a:gd name="T45" fmla="*/ 108 h 162"/>
              <a:gd name="T46" fmla="*/ 124 w 99"/>
              <a:gd name="T47" fmla="*/ 123 h 162"/>
              <a:gd name="T48" fmla="*/ 112 w 99"/>
              <a:gd name="T49" fmla="*/ 143 h 162"/>
              <a:gd name="T50" fmla="*/ 115 w 99"/>
              <a:gd name="T51" fmla="*/ 173 h 162"/>
              <a:gd name="T52" fmla="*/ 126 w 99"/>
              <a:gd name="T53" fmla="*/ 184 h 162"/>
              <a:gd name="T54" fmla="*/ 131 w 99"/>
              <a:gd name="T55" fmla="*/ 205 h 162"/>
              <a:gd name="T56" fmla="*/ 143 w 99"/>
              <a:gd name="T57" fmla="*/ 219 h 162"/>
              <a:gd name="T58" fmla="*/ 142 w 99"/>
              <a:gd name="T59" fmla="*/ 235 h 162"/>
              <a:gd name="T60" fmla="*/ 93 w 99"/>
              <a:gd name="T61" fmla="*/ 225 h 162"/>
              <a:gd name="T62" fmla="*/ 53 w 99"/>
              <a:gd name="T63" fmla="*/ 221 h 162"/>
              <a:gd name="T64" fmla="*/ 24 w 99"/>
              <a:gd name="T65" fmla="*/ 225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162"/>
              <a:gd name="T101" fmla="*/ 99 w 9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162">
                <a:moveTo>
                  <a:pt x="17" y="155"/>
                </a:moveTo>
                <a:cubicBezTo>
                  <a:pt x="18" y="152"/>
                  <a:pt x="18" y="149"/>
                  <a:pt x="19" y="145"/>
                </a:cubicBezTo>
                <a:cubicBezTo>
                  <a:pt x="19" y="143"/>
                  <a:pt x="18" y="141"/>
                  <a:pt x="18" y="139"/>
                </a:cubicBezTo>
                <a:cubicBezTo>
                  <a:pt x="18" y="137"/>
                  <a:pt x="16" y="134"/>
                  <a:pt x="16" y="131"/>
                </a:cubicBezTo>
                <a:cubicBezTo>
                  <a:pt x="16" y="130"/>
                  <a:pt x="17" y="128"/>
                  <a:pt x="16" y="128"/>
                </a:cubicBezTo>
                <a:cubicBezTo>
                  <a:pt x="15" y="127"/>
                  <a:pt x="14" y="130"/>
                  <a:pt x="13" y="130"/>
                </a:cubicBezTo>
                <a:cubicBezTo>
                  <a:pt x="11" y="129"/>
                  <a:pt x="8" y="128"/>
                  <a:pt x="7" y="127"/>
                </a:cubicBezTo>
                <a:cubicBezTo>
                  <a:pt x="6" y="125"/>
                  <a:pt x="8" y="121"/>
                  <a:pt x="6" y="120"/>
                </a:cubicBezTo>
                <a:cubicBezTo>
                  <a:pt x="5" y="119"/>
                  <a:pt x="3" y="123"/>
                  <a:pt x="2" y="122"/>
                </a:cubicBezTo>
                <a:cubicBezTo>
                  <a:pt x="0" y="121"/>
                  <a:pt x="1" y="119"/>
                  <a:pt x="0" y="117"/>
                </a:cubicBezTo>
                <a:cubicBezTo>
                  <a:pt x="2" y="115"/>
                  <a:pt x="4" y="113"/>
                  <a:pt x="5" y="111"/>
                </a:cubicBezTo>
                <a:cubicBezTo>
                  <a:pt x="5" y="108"/>
                  <a:pt x="3" y="104"/>
                  <a:pt x="4" y="101"/>
                </a:cubicBezTo>
                <a:cubicBezTo>
                  <a:pt x="5" y="99"/>
                  <a:pt x="7" y="97"/>
                  <a:pt x="8" y="95"/>
                </a:cubicBezTo>
                <a:cubicBezTo>
                  <a:pt x="10" y="93"/>
                  <a:pt x="13" y="92"/>
                  <a:pt x="15" y="91"/>
                </a:cubicBezTo>
                <a:cubicBezTo>
                  <a:pt x="17" y="89"/>
                  <a:pt x="18" y="85"/>
                  <a:pt x="21" y="84"/>
                </a:cubicBezTo>
                <a:cubicBezTo>
                  <a:pt x="22" y="84"/>
                  <a:pt x="23" y="86"/>
                  <a:pt x="25" y="87"/>
                </a:cubicBezTo>
                <a:cubicBezTo>
                  <a:pt x="26" y="87"/>
                  <a:pt x="27" y="87"/>
                  <a:pt x="27" y="86"/>
                </a:cubicBezTo>
                <a:cubicBezTo>
                  <a:pt x="28" y="86"/>
                  <a:pt x="28" y="83"/>
                  <a:pt x="28" y="84"/>
                </a:cubicBezTo>
                <a:cubicBezTo>
                  <a:pt x="31" y="85"/>
                  <a:pt x="32" y="89"/>
                  <a:pt x="34" y="91"/>
                </a:cubicBezTo>
                <a:cubicBezTo>
                  <a:pt x="35" y="92"/>
                  <a:pt x="38" y="93"/>
                  <a:pt x="39" y="92"/>
                </a:cubicBezTo>
                <a:cubicBezTo>
                  <a:pt x="42" y="90"/>
                  <a:pt x="43" y="85"/>
                  <a:pt x="44" y="82"/>
                </a:cubicBezTo>
                <a:cubicBezTo>
                  <a:pt x="46" y="79"/>
                  <a:pt x="47" y="76"/>
                  <a:pt x="48" y="73"/>
                </a:cubicBezTo>
                <a:cubicBezTo>
                  <a:pt x="48" y="71"/>
                  <a:pt x="47" y="69"/>
                  <a:pt x="48" y="67"/>
                </a:cubicBezTo>
                <a:cubicBezTo>
                  <a:pt x="50" y="64"/>
                  <a:pt x="53" y="63"/>
                  <a:pt x="55" y="60"/>
                </a:cubicBezTo>
                <a:cubicBezTo>
                  <a:pt x="56" y="57"/>
                  <a:pt x="55" y="53"/>
                  <a:pt x="57" y="50"/>
                </a:cubicBezTo>
                <a:cubicBezTo>
                  <a:pt x="58" y="48"/>
                  <a:pt x="60" y="47"/>
                  <a:pt x="61" y="45"/>
                </a:cubicBezTo>
                <a:cubicBezTo>
                  <a:pt x="62" y="44"/>
                  <a:pt x="61" y="42"/>
                  <a:pt x="61" y="41"/>
                </a:cubicBezTo>
                <a:cubicBezTo>
                  <a:pt x="61" y="39"/>
                  <a:pt x="63" y="37"/>
                  <a:pt x="64" y="35"/>
                </a:cubicBezTo>
                <a:cubicBezTo>
                  <a:pt x="65" y="31"/>
                  <a:pt x="66" y="27"/>
                  <a:pt x="69" y="24"/>
                </a:cubicBezTo>
                <a:cubicBezTo>
                  <a:pt x="71" y="22"/>
                  <a:pt x="77" y="23"/>
                  <a:pt x="79" y="20"/>
                </a:cubicBezTo>
                <a:cubicBezTo>
                  <a:pt x="80" y="17"/>
                  <a:pt x="78" y="13"/>
                  <a:pt x="77" y="10"/>
                </a:cubicBezTo>
                <a:cubicBezTo>
                  <a:pt x="76" y="8"/>
                  <a:pt x="72" y="9"/>
                  <a:pt x="71" y="7"/>
                </a:cubicBezTo>
                <a:cubicBezTo>
                  <a:pt x="71" y="5"/>
                  <a:pt x="72" y="2"/>
                  <a:pt x="73" y="1"/>
                </a:cubicBezTo>
                <a:cubicBezTo>
                  <a:pt x="74" y="1"/>
                  <a:pt x="76" y="0"/>
                  <a:pt x="77" y="0"/>
                </a:cubicBezTo>
                <a:cubicBezTo>
                  <a:pt x="80" y="4"/>
                  <a:pt x="82" y="8"/>
                  <a:pt x="83" y="12"/>
                </a:cubicBezTo>
                <a:cubicBezTo>
                  <a:pt x="84" y="16"/>
                  <a:pt x="83" y="21"/>
                  <a:pt x="84" y="25"/>
                </a:cubicBezTo>
                <a:cubicBezTo>
                  <a:pt x="84" y="29"/>
                  <a:pt x="84" y="32"/>
                  <a:pt x="86" y="35"/>
                </a:cubicBezTo>
                <a:cubicBezTo>
                  <a:pt x="88" y="38"/>
                  <a:pt x="91" y="39"/>
                  <a:pt x="93" y="43"/>
                </a:cubicBezTo>
                <a:cubicBezTo>
                  <a:pt x="90" y="43"/>
                  <a:pt x="87" y="42"/>
                  <a:pt x="84" y="42"/>
                </a:cubicBezTo>
                <a:cubicBezTo>
                  <a:pt x="83" y="42"/>
                  <a:pt x="82" y="43"/>
                  <a:pt x="81" y="42"/>
                </a:cubicBezTo>
                <a:cubicBezTo>
                  <a:pt x="78" y="42"/>
                  <a:pt x="76" y="40"/>
                  <a:pt x="73" y="41"/>
                </a:cubicBezTo>
                <a:cubicBezTo>
                  <a:pt x="71" y="42"/>
                  <a:pt x="70" y="45"/>
                  <a:pt x="71" y="47"/>
                </a:cubicBezTo>
                <a:cubicBezTo>
                  <a:pt x="71" y="49"/>
                  <a:pt x="75" y="51"/>
                  <a:pt x="76" y="53"/>
                </a:cubicBezTo>
                <a:cubicBezTo>
                  <a:pt x="79" y="56"/>
                  <a:pt x="81" y="59"/>
                  <a:pt x="84" y="62"/>
                </a:cubicBezTo>
                <a:cubicBezTo>
                  <a:pt x="85" y="64"/>
                  <a:pt x="87" y="66"/>
                  <a:pt x="88" y="69"/>
                </a:cubicBezTo>
                <a:cubicBezTo>
                  <a:pt x="89" y="71"/>
                  <a:pt x="90" y="73"/>
                  <a:pt x="91" y="75"/>
                </a:cubicBezTo>
                <a:cubicBezTo>
                  <a:pt x="91" y="75"/>
                  <a:pt x="91" y="76"/>
                  <a:pt x="91" y="77"/>
                </a:cubicBezTo>
                <a:cubicBezTo>
                  <a:pt x="89" y="79"/>
                  <a:pt x="88" y="82"/>
                  <a:pt x="86" y="85"/>
                </a:cubicBezTo>
                <a:cubicBezTo>
                  <a:pt x="85" y="89"/>
                  <a:pt x="85" y="93"/>
                  <a:pt x="82" y="96"/>
                </a:cubicBezTo>
                <a:cubicBezTo>
                  <a:pt x="81" y="98"/>
                  <a:pt x="77" y="97"/>
                  <a:pt x="77" y="99"/>
                </a:cubicBezTo>
                <a:cubicBezTo>
                  <a:pt x="76" y="102"/>
                  <a:pt x="80" y="103"/>
                  <a:pt x="81" y="105"/>
                </a:cubicBezTo>
                <a:cubicBezTo>
                  <a:pt x="81" y="110"/>
                  <a:pt x="79" y="115"/>
                  <a:pt x="80" y="120"/>
                </a:cubicBezTo>
                <a:cubicBezTo>
                  <a:pt x="80" y="122"/>
                  <a:pt x="81" y="123"/>
                  <a:pt x="82" y="124"/>
                </a:cubicBezTo>
                <a:cubicBezTo>
                  <a:pt x="83" y="125"/>
                  <a:pt x="86" y="125"/>
                  <a:pt x="87" y="127"/>
                </a:cubicBezTo>
                <a:cubicBezTo>
                  <a:pt x="88" y="128"/>
                  <a:pt x="87" y="130"/>
                  <a:pt x="87" y="131"/>
                </a:cubicBezTo>
                <a:cubicBezTo>
                  <a:pt x="88" y="135"/>
                  <a:pt x="89" y="138"/>
                  <a:pt x="91" y="141"/>
                </a:cubicBezTo>
                <a:cubicBezTo>
                  <a:pt x="92" y="142"/>
                  <a:pt x="95" y="142"/>
                  <a:pt x="95" y="143"/>
                </a:cubicBezTo>
                <a:cubicBezTo>
                  <a:pt x="97" y="145"/>
                  <a:pt x="98" y="148"/>
                  <a:pt x="99" y="151"/>
                </a:cubicBezTo>
                <a:cubicBezTo>
                  <a:pt x="98" y="153"/>
                  <a:pt x="98" y="155"/>
                  <a:pt x="98" y="157"/>
                </a:cubicBezTo>
                <a:cubicBezTo>
                  <a:pt x="97" y="159"/>
                  <a:pt x="99" y="162"/>
                  <a:pt x="98" y="162"/>
                </a:cubicBezTo>
                <a:cubicBezTo>
                  <a:pt x="91" y="161"/>
                  <a:pt x="85" y="156"/>
                  <a:pt x="78" y="155"/>
                </a:cubicBezTo>
                <a:cubicBezTo>
                  <a:pt x="73" y="154"/>
                  <a:pt x="69" y="155"/>
                  <a:pt x="64" y="155"/>
                </a:cubicBezTo>
                <a:cubicBezTo>
                  <a:pt x="61" y="154"/>
                  <a:pt x="59" y="154"/>
                  <a:pt x="57" y="153"/>
                </a:cubicBezTo>
                <a:cubicBezTo>
                  <a:pt x="50" y="153"/>
                  <a:pt x="43" y="153"/>
                  <a:pt x="37" y="153"/>
                </a:cubicBezTo>
                <a:cubicBezTo>
                  <a:pt x="36" y="154"/>
                  <a:pt x="36" y="155"/>
                  <a:pt x="36" y="156"/>
                </a:cubicBezTo>
                <a:lnTo>
                  <a:pt x="17" y="155"/>
                </a:ln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67" name="Freeform 2572"/>
          <p:cNvSpPr>
            <a:spLocks noChangeAspect="1"/>
          </p:cNvSpPr>
          <p:nvPr/>
        </p:nvSpPr>
        <p:spPr bwMode="auto">
          <a:xfrm>
            <a:off x="3909206" y="2706935"/>
            <a:ext cx="593950" cy="1062240"/>
          </a:xfrm>
          <a:custGeom>
            <a:avLst/>
            <a:gdLst>
              <a:gd name="T0" fmla="*/ 37 w 130"/>
              <a:gd name="T1" fmla="*/ 336 h 232"/>
              <a:gd name="T2" fmla="*/ 48 w 130"/>
              <a:gd name="T3" fmla="*/ 334 h 232"/>
              <a:gd name="T4" fmla="*/ 56 w 130"/>
              <a:gd name="T5" fmla="*/ 330 h 232"/>
              <a:gd name="T6" fmla="*/ 65 w 130"/>
              <a:gd name="T7" fmla="*/ 334 h 232"/>
              <a:gd name="T8" fmla="*/ 70 w 130"/>
              <a:gd name="T9" fmla="*/ 328 h 232"/>
              <a:gd name="T10" fmla="*/ 85 w 130"/>
              <a:gd name="T11" fmla="*/ 326 h 232"/>
              <a:gd name="T12" fmla="*/ 91 w 130"/>
              <a:gd name="T13" fmla="*/ 326 h 232"/>
              <a:gd name="T14" fmla="*/ 96 w 130"/>
              <a:gd name="T15" fmla="*/ 320 h 232"/>
              <a:gd name="T16" fmla="*/ 102 w 130"/>
              <a:gd name="T17" fmla="*/ 313 h 232"/>
              <a:gd name="T18" fmla="*/ 96 w 130"/>
              <a:gd name="T19" fmla="*/ 309 h 232"/>
              <a:gd name="T20" fmla="*/ 102 w 130"/>
              <a:gd name="T21" fmla="*/ 305 h 232"/>
              <a:gd name="T22" fmla="*/ 118 w 130"/>
              <a:gd name="T23" fmla="*/ 305 h 232"/>
              <a:gd name="T24" fmla="*/ 134 w 130"/>
              <a:gd name="T25" fmla="*/ 298 h 232"/>
              <a:gd name="T26" fmla="*/ 137 w 130"/>
              <a:gd name="T27" fmla="*/ 286 h 232"/>
              <a:gd name="T28" fmla="*/ 144 w 130"/>
              <a:gd name="T29" fmla="*/ 286 h 232"/>
              <a:gd name="T30" fmla="*/ 151 w 130"/>
              <a:gd name="T31" fmla="*/ 278 h 232"/>
              <a:gd name="T32" fmla="*/ 151 w 130"/>
              <a:gd name="T33" fmla="*/ 267 h 232"/>
              <a:gd name="T34" fmla="*/ 167 w 130"/>
              <a:gd name="T35" fmla="*/ 265 h 232"/>
              <a:gd name="T36" fmla="*/ 168 w 130"/>
              <a:gd name="T37" fmla="*/ 259 h 232"/>
              <a:gd name="T38" fmla="*/ 161 w 130"/>
              <a:gd name="T39" fmla="*/ 250 h 232"/>
              <a:gd name="T40" fmla="*/ 166 w 130"/>
              <a:gd name="T41" fmla="*/ 244 h 232"/>
              <a:gd name="T42" fmla="*/ 161 w 130"/>
              <a:gd name="T43" fmla="*/ 243 h 232"/>
              <a:gd name="T44" fmla="*/ 160 w 130"/>
              <a:gd name="T45" fmla="*/ 228 h 232"/>
              <a:gd name="T46" fmla="*/ 150 w 130"/>
              <a:gd name="T47" fmla="*/ 231 h 232"/>
              <a:gd name="T48" fmla="*/ 150 w 130"/>
              <a:gd name="T49" fmla="*/ 224 h 232"/>
              <a:gd name="T50" fmla="*/ 157 w 130"/>
              <a:gd name="T51" fmla="*/ 215 h 232"/>
              <a:gd name="T52" fmla="*/ 156 w 130"/>
              <a:gd name="T53" fmla="*/ 202 h 232"/>
              <a:gd name="T54" fmla="*/ 163 w 130"/>
              <a:gd name="T55" fmla="*/ 198 h 232"/>
              <a:gd name="T56" fmla="*/ 158 w 130"/>
              <a:gd name="T57" fmla="*/ 190 h 232"/>
              <a:gd name="T58" fmla="*/ 163 w 130"/>
              <a:gd name="T59" fmla="*/ 185 h 232"/>
              <a:gd name="T60" fmla="*/ 170 w 130"/>
              <a:gd name="T61" fmla="*/ 176 h 232"/>
              <a:gd name="T62" fmla="*/ 168 w 130"/>
              <a:gd name="T63" fmla="*/ 168 h 232"/>
              <a:gd name="T64" fmla="*/ 175 w 130"/>
              <a:gd name="T65" fmla="*/ 164 h 232"/>
              <a:gd name="T66" fmla="*/ 185 w 130"/>
              <a:gd name="T67" fmla="*/ 164 h 232"/>
              <a:gd name="T68" fmla="*/ 185 w 130"/>
              <a:gd name="T69" fmla="*/ 87 h 232"/>
              <a:gd name="T70" fmla="*/ 35 w 130"/>
              <a:gd name="T71" fmla="*/ 0 h 232"/>
              <a:gd name="T72" fmla="*/ 23 w 130"/>
              <a:gd name="T73" fmla="*/ 10 h 232"/>
              <a:gd name="T74" fmla="*/ 29 w 130"/>
              <a:gd name="T75" fmla="*/ 28 h 232"/>
              <a:gd name="T76" fmla="*/ 28 w 130"/>
              <a:gd name="T77" fmla="*/ 41 h 232"/>
              <a:gd name="T78" fmla="*/ 34 w 130"/>
              <a:gd name="T79" fmla="*/ 48 h 232"/>
              <a:gd name="T80" fmla="*/ 31 w 130"/>
              <a:gd name="T81" fmla="*/ 57 h 232"/>
              <a:gd name="T82" fmla="*/ 42 w 130"/>
              <a:gd name="T83" fmla="*/ 64 h 232"/>
              <a:gd name="T84" fmla="*/ 31 w 130"/>
              <a:gd name="T85" fmla="*/ 84 h 232"/>
              <a:gd name="T86" fmla="*/ 31 w 130"/>
              <a:gd name="T87" fmla="*/ 115 h 232"/>
              <a:gd name="T88" fmla="*/ 34 w 130"/>
              <a:gd name="T89" fmla="*/ 144 h 232"/>
              <a:gd name="T90" fmla="*/ 0 w 130"/>
              <a:gd name="T91" fmla="*/ 186 h 232"/>
              <a:gd name="T92" fmla="*/ 0 w 130"/>
              <a:gd name="T93" fmla="*/ 208 h 232"/>
              <a:gd name="T94" fmla="*/ 7 w 130"/>
              <a:gd name="T95" fmla="*/ 220 h 232"/>
              <a:gd name="T96" fmla="*/ 12 w 130"/>
              <a:gd name="T97" fmla="*/ 226 h 232"/>
              <a:gd name="T98" fmla="*/ 17 w 130"/>
              <a:gd name="T99" fmla="*/ 224 h 232"/>
              <a:gd name="T100" fmla="*/ 26 w 130"/>
              <a:gd name="T101" fmla="*/ 242 h 232"/>
              <a:gd name="T102" fmla="*/ 28 w 130"/>
              <a:gd name="T103" fmla="*/ 260 h 232"/>
              <a:gd name="T104" fmla="*/ 30 w 130"/>
              <a:gd name="T105" fmla="*/ 274 h 232"/>
              <a:gd name="T106" fmla="*/ 41 w 130"/>
              <a:gd name="T107" fmla="*/ 286 h 232"/>
              <a:gd name="T108" fmla="*/ 28 w 130"/>
              <a:gd name="T109" fmla="*/ 285 h 232"/>
              <a:gd name="T110" fmla="*/ 23 w 130"/>
              <a:gd name="T111" fmla="*/ 285 h 232"/>
              <a:gd name="T112" fmla="*/ 12 w 130"/>
              <a:gd name="T113" fmla="*/ 284 h 232"/>
              <a:gd name="T114" fmla="*/ 8 w 130"/>
              <a:gd name="T115" fmla="*/ 292 h 232"/>
              <a:gd name="T116" fmla="*/ 16 w 130"/>
              <a:gd name="T117" fmla="*/ 301 h 232"/>
              <a:gd name="T118" fmla="*/ 28 w 130"/>
              <a:gd name="T119" fmla="*/ 314 h 232"/>
              <a:gd name="T120" fmla="*/ 34 w 130"/>
              <a:gd name="T121" fmla="*/ 323 h 232"/>
              <a:gd name="T122" fmla="*/ 37 w 130"/>
              <a:gd name="T123" fmla="*/ 333 h 232"/>
              <a:gd name="T124" fmla="*/ 37 w 130"/>
              <a:gd name="T125" fmla="*/ 336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232"/>
              <a:gd name="T191" fmla="*/ 130 w 130"/>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232">
                <a:moveTo>
                  <a:pt x="26" y="232"/>
                </a:moveTo>
                <a:cubicBezTo>
                  <a:pt x="28" y="231"/>
                  <a:pt x="31" y="231"/>
                  <a:pt x="33" y="231"/>
                </a:cubicBezTo>
                <a:cubicBezTo>
                  <a:pt x="35" y="230"/>
                  <a:pt x="37" y="228"/>
                  <a:pt x="39" y="228"/>
                </a:cubicBezTo>
                <a:cubicBezTo>
                  <a:pt x="41" y="228"/>
                  <a:pt x="43" y="231"/>
                  <a:pt x="45" y="231"/>
                </a:cubicBezTo>
                <a:cubicBezTo>
                  <a:pt x="47" y="231"/>
                  <a:pt x="47" y="228"/>
                  <a:pt x="48" y="227"/>
                </a:cubicBezTo>
                <a:cubicBezTo>
                  <a:pt x="52" y="226"/>
                  <a:pt x="55" y="225"/>
                  <a:pt x="59" y="225"/>
                </a:cubicBezTo>
                <a:cubicBezTo>
                  <a:pt x="60" y="225"/>
                  <a:pt x="61" y="225"/>
                  <a:pt x="63" y="225"/>
                </a:cubicBezTo>
                <a:cubicBezTo>
                  <a:pt x="64" y="224"/>
                  <a:pt x="65" y="223"/>
                  <a:pt x="67" y="221"/>
                </a:cubicBezTo>
                <a:cubicBezTo>
                  <a:pt x="68" y="220"/>
                  <a:pt x="71" y="218"/>
                  <a:pt x="71" y="216"/>
                </a:cubicBezTo>
                <a:cubicBezTo>
                  <a:pt x="71" y="214"/>
                  <a:pt x="67" y="215"/>
                  <a:pt x="67" y="214"/>
                </a:cubicBezTo>
                <a:cubicBezTo>
                  <a:pt x="67" y="212"/>
                  <a:pt x="70" y="212"/>
                  <a:pt x="71" y="211"/>
                </a:cubicBezTo>
                <a:cubicBezTo>
                  <a:pt x="75" y="211"/>
                  <a:pt x="78" y="212"/>
                  <a:pt x="82" y="211"/>
                </a:cubicBezTo>
                <a:cubicBezTo>
                  <a:pt x="86" y="210"/>
                  <a:pt x="90" y="209"/>
                  <a:pt x="93" y="206"/>
                </a:cubicBezTo>
                <a:cubicBezTo>
                  <a:pt x="95" y="204"/>
                  <a:pt x="93" y="200"/>
                  <a:pt x="95" y="198"/>
                </a:cubicBezTo>
                <a:cubicBezTo>
                  <a:pt x="96" y="197"/>
                  <a:pt x="99" y="199"/>
                  <a:pt x="100" y="198"/>
                </a:cubicBezTo>
                <a:cubicBezTo>
                  <a:pt x="102" y="197"/>
                  <a:pt x="104" y="195"/>
                  <a:pt x="105" y="192"/>
                </a:cubicBezTo>
                <a:cubicBezTo>
                  <a:pt x="106" y="190"/>
                  <a:pt x="103" y="186"/>
                  <a:pt x="105" y="185"/>
                </a:cubicBezTo>
                <a:cubicBezTo>
                  <a:pt x="108" y="182"/>
                  <a:pt x="113" y="184"/>
                  <a:pt x="116" y="183"/>
                </a:cubicBezTo>
                <a:cubicBezTo>
                  <a:pt x="117" y="182"/>
                  <a:pt x="118" y="180"/>
                  <a:pt x="117" y="179"/>
                </a:cubicBezTo>
                <a:cubicBezTo>
                  <a:pt x="116" y="177"/>
                  <a:pt x="113" y="176"/>
                  <a:pt x="112" y="173"/>
                </a:cubicBezTo>
                <a:cubicBezTo>
                  <a:pt x="112" y="171"/>
                  <a:pt x="115" y="170"/>
                  <a:pt x="115" y="169"/>
                </a:cubicBezTo>
                <a:cubicBezTo>
                  <a:pt x="115" y="168"/>
                  <a:pt x="113" y="169"/>
                  <a:pt x="112" y="168"/>
                </a:cubicBezTo>
                <a:cubicBezTo>
                  <a:pt x="111" y="165"/>
                  <a:pt x="113" y="161"/>
                  <a:pt x="111" y="158"/>
                </a:cubicBezTo>
                <a:cubicBezTo>
                  <a:pt x="109" y="157"/>
                  <a:pt x="106" y="161"/>
                  <a:pt x="104" y="160"/>
                </a:cubicBezTo>
                <a:cubicBezTo>
                  <a:pt x="103" y="159"/>
                  <a:pt x="103" y="156"/>
                  <a:pt x="104" y="155"/>
                </a:cubicBezTo>
                <a:cubicBezTo>
                  <a:pt x="105" y="153"/>
                  <a:pt x="109" y="152"/>
                  <a:pt x="109" y="149"/>
                </a:cubicBezTo>
                <a:cubicBezTo>
                  <a:pt x="110" y="146"/>
                  <a:pt x="107" y="143"/>
                  <a:pt x="108" y="140"/>
                </a:cubicBezTo>
                <a:cubicBezTo>
                  <a:pt x="108" y="138"/>
                  <a:pt x="113" y="139"/>
                  <a:pt x="113" y="137"/>
                </a:cubicBezTo>
                <a:cubicBezTo>
                  <a:pt x="114" y="135"/>
                  <a:pt x="110" y="133"/>
                  <a:pt x="110" y="131"/>
                </a:cubicBezTo>
                <a:cubicBezTo>
                  <a:pt x="109" y="130"/>
                  <a:pt x="112" y="129"/>
                  <a:pt x="113" y="128"/>
                </a:cubicBezTo>
                <a:cubicBezTo>
                  <a:pt x="115" y="126"/>
                  <a:pt x="117" y="124"/>
                  <a:pt x="118" y="121"/>
                </a:cubicBezTo>
                <a:cubicBezTo>
                  <a:pt x="119" y="119"/>
                  <a:pt x="116" y="117"/>
                  <a:pt x="117" y="116"/>
                </a:cubicBezTo>
                <a:cubicBezTo>
                  <a:pt x="118" y="114"/>
                  <a:pt x="120" y="113"/>
                  <a:pt x="122" y="113"/>
                </a:cubicBezTo>
                <a:cubicBezTo>
                  <a:pt x="124" y="112"/>
                  <a:pt x="128" y="115"/>
                  <a:pt x="128" y="113"/>
                </a:cubicBezTo>
                <a:cubicBezTo>
                  <a:pt x="130" y="96"/>
                  <a:pt x="128" y="78"/>
                  <a:pt x="128" y="60"/>
                </a:cubicBezTo>
                <a:lnTo>
                  <a:pt x="24" y="0"/>
                </a:lnTo>
                <a:lnTo>
                  <a:pt x="16" y="7"/>
                </a:lnTo>
                <a:lnTo>
                  <a:pt x="20" y="19"/>
                </a:lnTo>
                <a:lnTo>
                  <a:pt x="19" y="28"/>
                </a:lnTo>
                <a:lnTo>
                  <a:pt x="23" y="33"/>
                </a:lnTo>
                <a:lnTo>
                  <a:pt x="22" y="39"/>
                </a:lnTo>
                <a:lnTo>
                  <a:pt x="29" y="44"/>
                </a:lnTo>
                <a:lnTo>
                  <a:pt x="22" y="58"/>
                </a:lnTo>
                <a:lnTo>
                  <a:pt x="22" y="80"/>
                </a:lnTo>
                <a:lnTo>
                  <a:pt x="23" y="100"/>
                </a:lnTo>
                <a:lnTo>
                  <a:pt x="0" y="129"/>
                </a:lnTo>
                <a:lnTo>
                  <a:pt x="0" y="144"/>
                </a:lnTo>
                <a:cubicBezTo>
                  <a:pt x="2" y="146"/>
                  <a:pt x="3" y="150"/>
                  <a:pt x="5" y="152"/>
                </a:cubicBezTo>
                <a:cubicBezTo>
                  <a:pt x="6" y="153"/>
                  <a:pt x="7" y="155"/>
                  <a:pt x="8" y="156"/>
                </a:cubicBezTo>
                <a:cubicBezTo>
                  <a:pt x="9" y="156"/>
                  <a:pt x="11" y="155"/>
                  <a:pt x="12" y="155"/>
                </a:cubicBezTo>
                <a:cubicBezTo>
                  <a:pt x="15" y="159"/>
                  <a:pt x="17" y="163"/>
                  <a:pt x="18" y="167"/>
                </a:cubicBezTo>
                <a:cubicBezTo>
                  <a:pt x="19" y="171"/>
                  <a:pt x="18" y="176"/>
                  <a:pt x="19" y="180"/>
                </a:cubicBezTo>
                <a:cubicBezTo>
                  <a:pt x="19" y="184"/>
                  <a:pt x="19" y="187"/>
                  <a:pt x="21" y="190"/>
                </a:cubicBezTo>
                <a:cubicBezTo>
                  <a:pt x="23" y="193"/>
                  <a:pt x="26" y="194"/>
                  <a:pt x="28" y="198"/>
                </a:cubicBezTo>
                <a:cubicBezTo>
                  <a:pt x="25" y="198"/>
                  <a:pt x="22" y="197"/>
                  <a:pt x="19" y="197"/>
                </a:cubicBezTo>
                <a:cubicBezTo>
                  <a:pt x="18" y="197"/>
                  <a:pt x="17" y="198"/>
                  <a:pt x="16" y="197"/>
                </a:cubicBezTo>
                <a:cubicBezTo>
                  <a:pt x="13" y="197"/>
                  <a:pt x="11" y="195"/>
                  <a:pt x="8" y="196"/>
                </a:cubicBezTo>
                <a:cubicBezTo>
                  <a:pt x="6" y="197"/>
                  <a:pt x="5" y="200"/>
                  <a:pt x="6" y="202"/>
                </a:cubicBezTo>
                <a:cubicBezTo>
                  <a:pt x="6" y="204"/>
                  <a:pt x="10" y="206"/>
                  <a:pt x="11" y="208"/>
                </a:cubicBezTo>
                <a:cubicBezTo>
                  <a:pt x="14" y="211"/>
                  <a:pt x="16" y="214"/>
                  <a:pt x="19" y="217"/>
                </a:cubicBezTo>
                <a:cubicBezTo>
                  <a:pt x="20" y="219"/>
                  <a:pt x="22" y="221"/>
                  <a:pt x="23" y="224"/>
                </a:cubicBezTo>
                <a:cubicBezTo>
                  <a:pt x="24" y="226"/>
                  <a:pt x="25" y="228"/>
                  <a:pt x="26" y="230"/>
                </a:cubicBezTo>
                <a:cubicBezTo>
                  <a:pt x="26" y="230"/>
                  <a:pt x="26" y="231"/>
                  <a:pt x="26" y="23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68" name="Freeform 2573"/>
          <p:cNvSpPr>
            <a:spLocks noChangeAspect="1"/>
          </p:cNvSpPr>
          <p:nvPr/>
        </p:nvSpPr>
        <p:spPr bwMode="auto">
          <a:xfrm>
            <a:off x="3958701" y="3540737"/>
            <a:ext cx="753860" cy="567289"/>
          </a:xfrm>
          <a:custGeom>
            <a:avLst/>
            <a:gdLst>
              <a:gd name="T0" fmla="*/ 238 w 165"/>
              <a:gd name="T1" fmla="*/ 117 h 124"/>
              <a:gd name="T2" fmla="*/ 228 w 165"/>
              <a:gd name="T3" fmla="*/ 105 h 124"/>
              <a:gd name="T4" fmla="*/ 222 w 165"/>
              <a:gd name="T5" fmla="*/ 94 h 124"/>
              <a:gd name="T6" fmla="*/ 204 w 165"/>
              <a:gd name="T7" fmla="*/ 82 h 124"/>
              <a:gd name="T8" fmla="*/ 199 w 165"/>
              <a:gd name="T9" fmla="*/ 66 h 124"/>
              <a:gd name="T10" fmla="*/ 192 w 165"/>
              <a:gd name="T11" fmla="*/ 59 h 124"/>
              <a:gd name="T12" fmla="*/ 179 w 165"/>
              <a:gd name="T13" fmla="*/ 49 h 124"/>
              <a:gd name="T14" fmla="*/ 163 w 165"/>
              <a:gd name="T15" fmla="*/ 42 h 124"/>
              <a:gd name="T16" fmla="*/ 168 w 165"/>
              <a:gd name="T17" fmla="*/ 26 h 124"/>
              <a:gd name="T18" fmla="*/ 151 w 165"/>
              <a:gd name="T19" fmla="*/ 1 h 124"/>
              <a:gd name="T20" fmla="*/ 136 w 165"/>
              <a:gd name="T21" fmla="*/ 14 h 124"/>
              <a:gd name="T22" fmla="*/ 121 w 165"/>
              <a:gd name="T23" fmla="*/ 23 h 124"/>
              <a:gd name="T24" fmla="*/ 102 w 165"/>
              <a:gd name="T25" fmla="*/ 42 h 124"/>
              <a:gd name="T26" fmla="*/ 80 w 165"/>
              <a:gd name="T27" fmla="*/ 46 h 124"/>
              <a:gd name="T28" fmla="*/ 80 w 165"/>
              <a:gd name="T29" fmla="*/ 56 h 124"/>
              <a:gd name="T30" fmla="*/ 70 w 165"/>
              <a:gd name="T31" fmla="*/ 62 h 124"/>
              <a:gd name="T32" fmla="*/ 49 w 165"/>
              <a:gd name="T33" fmla="*/ 71 h 124"/>
              <a:gd name="T34" fmla="*/ 31 w 165"/>
              <a:gd name="T35" fmla="*/ 71 h 124"/>
              <a:gd name="T36" fmla="*/ 14 w 165"/>
              <a:gd name="T37" fmla="*/ 84 h 124"/>
              <a:gd name="T38" fmla="*/ 1 w 165"/>
              <a:gd name="T39" fmla="*/ 105 h 124"/>
              <a:gd name="T40" fmla="*/ 6 w 165"/>
              <a:gd name="T41" fmla="*/ 135 h 124"/>
              <a:gd name="T42" fmla="*/ 16 w 165"/>
              <a:gd name="T43" fmla="*/ 144 h 124"/>
              <a:gd name="T44" fmla="*/ 22 w 165"/>
              <a:gd name="T45" fmla="*/ 165 h 124"/>
              <a:gd name="T46" fmla="*/ 34 w 165"/>
              <a:gd name="T47" fmla="*/ 179 h 124"/>
              <a:gd name="T48" fmla="*/ 38 w 165"/>
              <a:gd name="T49" fmla="*/ 163 h 124"/>
              <a:gd name="T50" fmla="*/ 53 w 165"/>
              <a:gd name="T51" fmla="*/ 156 h 124"/>
              <a:gd name="T52" fmla="*/ 67 w 165"/>
              <a:gd name="T53" fmla="*/ 156 h 124"/>
              <a:gd name="T54" fmla="*/ 78 w 165"/>
              <a:gd name="T55" fmla="*/ 141 h 124"/>
              <a:gd name="T56" fmla="*/ 89 w 165"/>
              <a:gd name="T57" fmla="*/ 124 h 124"/>
              <a:gd name="T58" fmla="*/ 113 w 165"/>
              <a:gd name="T59" fmla="*/ 136 h 124"/>
              <a:gd name="T60" fmla="*/ 144 w 165"/>
              <a:gd name="T61" fmla="*/ 143 h 124"/>
              <a:gd name="T62" fmla="*/ 156 w 165"/>
              <a:gd name="T63" fmla="*/ 129 h 124"/>
              <a:gd name="T64" fmla="*/ 180 w 165"/>
              <a:gd name="T65" fmla="*/ 129 h 124"/>
              <a:gd name="T66" fmla="*/ 188 w 165"/>
              <a:gd name="T67" fmla="*/ 127 h 124"/>
              <a:gd name="T68" fmla="*/ 202 w 165"/>
              <a:gd name="T69" fmla="*/ 120 h 124"/>
              <a:gd name="T70" fmla="*/ 216 w 165"/>
              <a:gd name="T71" fmla="*/ 123 h 124"/>
              <a:gd name="T72" fmla="*/ 230 w 165"/>
              <a:gd name="T73" fmla="*/ 123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24"/>
              <a:gd name="T113" fmla="*/ 165 w 16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24">
                <a:moveTo>
                  <a:pt x="164" y="88"/>
                </a:moveTo>
                <a:cubicBezTo>
                  <a:pt x="164" y="85"/>
                  <a:pt x="165" y="83"/>
                  <a:pt x="165" y="81"/>
                </a:cubicBezTo>
                <a:cubicBezTo>
                  <a:pt x="165" y="78"/>
                  <a:pt x="163" y="76"/>
                  <a:pt x="162" y="74"/>
                </a:cubicBezTo>
                <a:cubicBezTo>
                  <a:pt x="161" y="73"/>
                  <a:pt x="159" y="72"/>
                  <a:pt x="158" y="72"/>
                </a:cubicBezTo>
                <a:cubicBezTo>
                  <a:pt x="156" y="70"/>
                  <a:pt x="153" y="70"/>
                  <a:pt x="151" y="67"/>
                </a:cubicBezTo>
                <a:cubicBezTo>
                  <a:pt x="151" y="66"/>
                  <a:pt x="155" y="66"/>
                  <a:pt x="154" y="65"/>
                </a:cubicBezTo>
                <a:cubicBezTo>
                  <a:pt x="153" y="63"/>
                  <a:pt x="149" y="61"/>
                  <a:pt x="147" y="57"/>
                </a:cubicBezTo>
                <a:cubicBezTo>
                  <a:pt x="146" y="56"/>
                  <a:pt x="144" y="58"/>
                  <a:pt x="142" y="57"/>
                </a:cubicBezTo>
                <a:cubicBezTo>
                  <a:pt x="140" y="55"/>
                  <a:pt x="138" y="53"/>
                  <a:pt x="137" y="51"/>
                </a:cubicBezTo>
                <a:cubicBezTo>
                  <a:pt x="137" y="50"/>
                  <a:pt x="139" y="47"/>
                  <a:pt x="138" y="46"/>
                </a:cubicBezTo>
                <a:cubicBezTo>
                  <a:pt x="137" y="45"/>
                  <a:pt x="135" y="47"/>
                  <a:pt x="134" y="46"/>
                </a:cubicBezTo>
                <a:cubicBezTo>
                  <a:pt x="133" y="45"/>
                  <a:pt x="134" y="42"/>
                  <a:pt x="133" y="41"/>
                </a:cubicBezTo>
                <a:cubicBezTo>
                  <a:pt x="130" y="39"/>
                  <a:pt x="126" y="41"/>
                  <a:pt x="123" y="39"/>
                </a:cubicBezTo>
                <a:cubicBezTo>
                  <a:pt x="122" y="37"/>
                  <a:pt x="126" y="35"/>
                  <a:pt x="124" y="34"/>
                </a:cubicBezTo>
                <a:cubicBezTo>
                  <a:pt x="122" y="32"/>
                  <a:pt x="119" y="35"/>
                  <a:pt x="117" y="34"/>
                </a:cubicBezTo>
                <a:cubicBezTo>
                  <a:pt x="115" y="33"/>
                  <a:pt x="113" y="31"/>
                  <a:pt x="113" y="29"/>
                </a:cubicBezTo>
                <a:cubicBezTo>
                  <a:pt x="113" y="28"/>
                  <a:pt x="116" y="27"/>
                  <a:pt x="117" y="25"/>
                </a:cubicBezTo>
                <a:cubicBezTo>
                  <a:pt x="117" y="23"/>
                  <a:pt x="118" y="20"/>
                  <a:pt x="117" y="18"/>
                </a:cubicBezTo>
                <a:cubicBezTo>
                  <a:pt x="116" y="14"/>
                  <a:pt x="114" y="10"/>
                  <a:pt x="111" y="7"/>
                </a:cubicBezTo>
                <a:cubicBezTo>
                  <a:pt x="110" y="5"/>
                  <a:pt x="107" y="3"/>
                  <a:pt x="105" y="1"/>
                </a:cubicBezTo>
                <a:cubicBezTo>
                  <a:pt x="102" y="2"/>
                  <a:pt x="97" y="0"/>
                  <a:pt x="94" y="3"/>
                </a:cubicBezTo>
                <a:cubicBezTo>
                  <a:pt x="92" y="4"/>
                  <a:pt x="95" y="8"/>
                  <a:pt x="94" y="10"/>
                </a:cubicBezTo>
                <a:cubicBezTo>
                  <a:pt x="93" y="13"/>
                  <a:pt x="91" y="15"/>
                  <a:pt x="89" y="16"/>
                </a:cubicBezTo>
                <a:cubicBezTo>
                  <a:pt x="88" y="17"/>
                  <a:pt x="85" y="15"/>
                  <a:pt x="84" y="16"/>
                </a:cubicBezTo>
                <a:cubicBezTo>
                  <a:pt x="82" y="18"/>
                  <a:pt x="84" y="22"/>
                  <a:pt x="82" y="24"/>
                </a:cubicBezTo>
                <a:cubicBezTo>
                  <a:pt x="79" y="27"/>
                  <a:pt x="75" y="28"/>
                  <a:pt x="71" y="29"/>
                </a:cubicBezTo>
                <a:cubicBezTo>
                  <a:pt x="67" y="30"/>
                  <a:pt x="64" y="29"/>
                  <a:pt x="60" y="29"/>
                </a:cubicBezTo>
                <a:cubicBezTo>
                  <a:pt x="59" y="30"/>
                  <a:pt x="56" y="30"/>
                  <a:pt x="56" y="32"/>
                </a:cubicBezTo>
                <a:cubicBezTo>
                  <a:pt x="56" y="33"/>
                  <a:pt x="60" y="32"/>
                  <a:pt x="60" y="34"/>
                </a:cubicBezTo>
                <a:cubicBezTo>
                  <a:pt x="60" y="36"/>
                  <a:pt x="57" y="38"/>
                  <a:pt x="56" y="39"/>
                </a:cubicBezTo>
                <a:cubicBezTo>
                  <a:pt x="54" y="41"/>
                  <a:pt x="53" y="42"/>
                  <a:pt x="52" y="43"/>
                </a:cubicBezTo>
                <a:cubicBezTo>
                  <a:pt x="50" y="43"/>
                  <a:pt x="49" y="43"/>
                  <a:pt x="48" y="43"/>
                </a:cubicBezTo>
                <a:cubicBezTo>
                  <a:pt x="44" y="43"/>
                  <a:pt x="41" y="44"/>
                  <a:pt x="37" y="45"/>
                </a:cubicBezTo>
                <a:cubicBezTo>
                  <a:pt x="36" y="46"/>
                  <a:pt x="36" y="49"/>
                  <a:pt x="34" y="49"/>
                </a:cubicBezTo>
                <a:cubicBezTo>
                  <a:pt x="32" y="49"/>
                  <a:pt x="30" y="46"/>
                  <a:pt x="28" y="46"/>
                </a:cubicBezTo>
                <a:cubicBezTo>
                  <a:pt x="26" y="46"/>
                  <a:pt x="24" y="48"/>
                  <a:pt x="22" y="49"/>
                </a:cubicBezTo>
                <a:cubicBezTo>
                  <a:pt x="20" y="49"/>
                  <a:pt x="17" y="49"/>
                  <a:pt x="15" y="50"/>
                </a:cubicBezTo>
                <a:cubicBezTo>
                  <a:pt x="13" y="52"/>
                  <a:pt x="12" y="55"/>
                  <a:pt x="10" y="58"/>
                </a:cubicBezTo>
                <a:cubicBezTo>
                  <a:pt x="9" y="62"/>
                  <a:pt x="9" y="66"/>
                  <a:pt x="6" y="69"/>
                </a:cubicBezTo>
                <a:cubicBezTo>
                  <a:pt x="5" y="71"/>
                  <a:pt x="1" y="70"/>
                  <a:pt x="1" y="72"/>
                </a:cubicBezTo>
                <a:cubicBezTo>
                  <a:pt x="0" y="75"/>
                  <a:pt x="4" y="76"/>
                  <a:pt x="5" y="78"/>
                </a:cubicBezTo>
                <a:cubicBezTo>
                  <a:pt x="5" y="83"/>
                  <a:pt x="3" y="88"/>
                  <a:pt x="4" y="93"/>
                </a:cubicBezTo>
                <a:cubicBezTo>
                  <a:pt x="4" y="95"/>
                  <a:pt x="5" y="96"/>
                  <a:pt x="6" y="97"/>
                </a:cubicBezTo>
                <a:cubicBezTo>
                  <a:pt x="7" y="98"/>
                  <a:pt x="10" y="98"/>
                  <a:pt x="11" y="100"/>
                </a:cubicBezTo>
                <a:cubicBezTo>
                  <a:pt x="12" y="101"/>
                  <a:pt x="11" y="103"/>
                  <a:pt x="11" y="104"/>
                </a:cubicBezTo>
                <a:cubicBezTo>
                  <a:pt x="12" y="108"/>
                  <a:pt x="13" y="111"/>
                  <a:pt x="15" y="114"/>
                </a:cubicBezTo>
                <a:cubicBezTo>
                  <a:pt x="16" y="115"/>
                  <a:pt x="19" y="115"/>
                  <a:pt x="19" y="116"/>
                </a:cubicBezTo>
                <a:cubicBezTo>
                  <a:pt x="21" y="118"/>
                  <a:pt x="22" y="121"/>
                  <a:pt x="23" y="124"/>
                </a:cubicBezTo>
                <a:cubicBezTo>
                  <a:pt x="24" y="123"/>
                  <a:pt x="26" y="123"/>
                  <a:pt x="26" y="121"/>
                </a:cubicBezTo>
                <a:cubicBezTo>
                  <a:pt x="27" y="119"/>
                  <a:pt x="27" y="116"/>
                  <a:pt x="27" y="113"/>
                </a:cubicBezTo>
                <a:cubicBezTo>
                  <a:pt x="27" y="112"/>
                  <a:pt x="27" y="109"/>
                  <a:pt x="28" y="108"/>
                </a:cubicBezTo>
                <a:cubicBezTo>
                  <a:pt x="31" y="107"/>
                  <a:pt x="34" y="108"/>
                  <a:pt x="37" y="108"/>
                </a:cubicBezTo>
                <a:cubicBezTo>
                  <a:pt x="38" y="108"/>
                  <a:pt x="39" y="106"/>
                  <a:pt x="41" y="106"/>
                </a:cubicBezTo>
                <a:cubicBezTo>
                  <a:pt x="43" y="107"/>
                  <a:pt x="45" y="108"/>
                  <a:pt x="47" y="108"/>
                </a:cubicBezTo>
                <a:cubicBezTo>
                  <a:pt x="49" y="109"/>
                  <a:pt x="51" y="108"/>
                  <a:pt x="54" y="107"/>
                </a:cubicBezTo>
                <a:cubicBezTo>
                  <a:pt x="54" y="104"/>
                  <a:pt x="53" y="101"/>
                  <a:pt x="54" y="97"/>
                </a:cubicBezTo>
                <a:cubicBezTo>
                  <a:pt x="54" y="95"/>
                  <a:pt x="56" y="92"/>
                  <a:pt x="57" y="90"/>
                </a:cubicBezTo>
                <a:cubicBezTo>
                  <a:pt x="58" y="88"/>
                  <a:pt x="60" y="87"/>
                  <a:pt x="62" y="86"/>
                </a:cubicBezTo>
                <a:cubicBezTo>
                  <a:pt x="63" y="86"/>
                  <a:pt x="66" y="85"/>
                  <a:pt x="67" y="86"/>
                </a:cubicBezTo>
                <a:cubicBezTo>
                  <a:pt x="71" y="88"/>
                  <a:pt x="74" y="92"/>
                  <a:pt x="78" y="94"/>
                </a:cubicBezTo>
                <a:cubicBezTo>
                  <a:pt x="81" y="96"/>
                  <a:pt x="84" y="95"/>
                  <a:pt x="87" y="96"/>
                </a:cubicBezTo>
                <a:cubicBezTo>
                  <a:pt x="92" y="97"/>
                  <a:pt x="96" y="100"/>
                  <a:pt x="100" y="99"/>
                </a:cubicBezTo>
                <a:cubicBezTo>
                  <a:pt x="103" y="99"/>
                  <a:pt x="103" y="94"/>
                  <a:pt x="104" y="92"/>
                </a:cubicBezTo>
                <a:cubicBezTo>
                  <a:pt x="105" y="91"/>
                  <a:pt x="107" y="89"/>
                  <a:pt x="108" y="89"/>
                </a:cubicBezTo>
                <a:cubicBezTo>
                  <a:pt x="111" y="89"/>
                  <a:pt x="113" y="92"/>
                  <a:pt x="115" y="92"/>
                </a:cubicBezTo>
                <a:cubicBezTo>
                  <a:pt x="118" y="92"/>
                  <a:pt x="122" y="90"/>
                  <a:pt x="125" y="89"/>
                </a:cubicBezTo>
                <a:cubicBezTo>
                  <a:pt x="126" y="88"/>
                  <a:pt x="127" y="85"/>
                  <a:pt x="128" y="85"/>
                </a:cubicBezTo>
                <a:cubicBezTo>
                  <a:pt x="130" y="85"/>
                  <a:pt x="130" y="88"/>
                  <a:pt x="131" y="88"/>
                </a:cubicBezTo>
                <a:cubicBezTo>
                  <a:pt x="133" y="89"/>
                  <a:pt x="135" y="89"/>
                  <a:pt x="137" y="88"/>
                </a:cubicBezTo>
                <a:cubicBezTo>
                  <a:pt x="139" y="87"/>
                  <a:pt x="138" y="83"/>
                  <a:pt x="140" y="83"/>
                </a:cubicBezTo>
                <a:cubicBezTo>
                  <a:pt x="143" y="83"/>
                  <a:pt x="144" y="87"/>
                  <a:pt x="146" y="87"/>
                </a:cubicBezTo>
                <a:cubicBezTo>
                  <a:pt x="148" y="87"/>
                  <a:pt x="149" y="85"/>
                  <a:pt x="150" y="85"/>
                </a:cubicBezTo>
                <a:cubicBezTo>
                  <a:pt x="152" y="85"/>
                  <a:pt x="151" y="89"/>
                  <a:pt x="153" y="89"/>
                </a:cubicBezTo>
                <a:cubicBezTo>
                  <a:pt x="156" y="88"/>
                  <a:pt x="157" y="85"/>
                  <a:pt x="160" y="85"/>
                </a:cubicBezTo>
                <a:cubicBezTo>
                  <a:pt x="161" y="85"/>
                  <a:pt x="163" y="87"/>
                  <a:pt x="164" y="88"/>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69" name="Freeform 2574"/>
          <p:cNvSpPr>
            <a:spLocks noChangeAspect="1"/>
          </p:cNvSpPr>
          <p:nvPr/>
        </p:nvSpPr>
        <p:spPr bwMode="auto">
          <a:xfrm>
            <a:off x="5070454" y="3910047"/>
            <a:ext cx="460692" cy="670087"/>
          </a:xfrm>
          <a:custGeom>
            <a:avLst/>
            <a:gdLst>
              <a:gd name="T0" fmla="*/ 145 w 101"/>
              <a:gd name="T1" fmla="*/ 31 h 147"/>
              <a:gd name="T2" fmla="*/ 138 w 101"/>
              <a:gd name="T3" fmla="*/ 31 h 147"/>
              <a:gd name="T4" fmla="*/ 129 w 101"/>
              <a:gd name="T5" fmla="*/ 23 h 147"/>
              <a:gd name="T6" fmla="*/ 111 w 101"/>
              <a:gd name="T7" fmla="*/ 31 h 147"/>
              <a:gd name="T8" fmla="*/ 109 w 101"/>
              <a:gd name="T9" fmla="*/ 41 h 147"/>
              <a:gd name="T10" fmla="*/ 83 w 101"/>
              <a:gd name="T11" fmla="*/ 38 h 147"/>
              <a:gd name="T12" fmla="*/ 63 w 101"/>
              <a:gd name="T13" fmla="*/ 22 h 147"/>
              <a:gd name="T14" fmla="*/ 52 w 101"/>
              <a:gd name="T15" fmla="*/ 20 h 147"/>
              <a:gd name="T16" fmla="*/ 42 w 101"/>
              <a:gd name="T17" fmla="*/ 17 h 147"/>
              <a:gd name="T18" fmla="*/ 41 w 101"/>
              <a:gd name="T19" fmla="*/ 2 h 147"/>
              <a:gd name="T20" fmla="*/ 30 w 101"/>
              <a:gd name="T21" fmla="*/ 0 h 147"/>
              <a:gd name="T22" fmla="*/ 7 w 101"/>
              <a:gd name="T23" fmla="*/ 24 h 147"/>
              <a:gd name="T24" fmla="*/ 10 w 101"/>
              <a:gd name="T25" fmla="*/ 31 h 147"/>
              <a:gd name="T26" fmla="*/ 16 w 101"/>
              <a:gd name="T27" fmla="*/ 35 h 147"/>
              <a:gd name="T28" fmla="*/ 17 w 101"/>
              <a:gd name="T29" fmla="*/ 48 h 147"/>
              <a:gd name="T30" fmla="*/ 26 w 101"/>
              <a:gd name="T31" fmla="*/ 60 h 147"/>
              <a:gd name="T32" fmla="*/ 28 w 101"/>
              <a:gd name="T33" fmla="*/ 75 h 147"/>
              <a:gd name="T34" fmla="*/ 19 w 101"/>
              <a:gd name="T35" fmla="*/ 89 h 147"/>
              <a:gd name="T36" fmla="*/ 7 w 101"/>
              <a:gd name="T37" fmla="*/ 103 h 147"/>
              <a:gd name="T38" fmla="*/ 0 w 101"/>
              <a:gd name="T39" fmla="*/ 128 h 147"/>
              <a:gd name="T40" fmla="*/ 72 w 101"/>
              <a:gd name="T41" fmla="*/ 175 h 147"/>
              <a:gd name="T42" fmla="*/ 73 w 101"/>
              <a:gd name="T43" fmla="*/ 183 h 147"/>
              <a:gd name="T44" fmla="*/ 103 w 101"/>
              <a:gd name="T45" fmla="*/ 211 h 147"/>
              <a:gd name="T46" fmla="*/ 104 w 101"/>
              <a:gd name="T47" fmla="*/ 204 h 147"/>
              <a:gd name="T48" fmla="*/ 108 w 101"/>
              <a:gd name="T49" fmla="*/ 195 h 147"/>
              <a:gd name="T50" fmla="*/ 115 w 101"/>
              <a:gd name="T51" fmla="*/ 182 h 147"/>
              <a:gd name="T52" fmla="*/ 119 w 101"/>
              <a:gd name="T53" fmla="*/ 172 h 147"/>
              <a:gd name="T54" fmla="*/ 119 w 101"/>
              <a:gd name="T55" fmla="*/ 165 h 147"/>
              <a:gd name="T56" fmla="*/ 126 w 101"/>
              <a:gd name="T57" fmla="*/ 163 h 147"/>
              <a:gd name="T58" fmla="*/ 131 w 101"/>
              <a:gd name="T59" fmla="*/ 157 h 147"/>
              <a:gd name="T60" fmla="*/ 137 w 101"/>
              <a:gd name="T61" fmla="*/ 151 h 147"/>
              <a:gd name="T62" fmla="*/ 144 w 101"/>
              <a:gd name="T63" fmla="*/ 146 h 147"/>
              <a:gd name="T64" fmla="*/ 132 w 101"/>
              <a:gd name="T65" fmla="*/ 132 h 147"/>
              <a:gd name="T66" fmla="*/ 132 w 101"/>
              <a:gd name="T67" fmla="*/ 54 h 147"/>
              <a:gd name="T68" fmla="*/ 140 w 101"/>
              <a:gd name="T69" fmla="*/ 44 h 147"/>
              <a:gd name="T70" fmla="*/ 145 w 101"/>
              <a:gd name="T71" fmla="*/ 31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47"/>
              <a:gd name="T110" fmla="*/ 101 w 10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47">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70" name="Freeform 2575"/>
          <p:cNvSpPr>
            <a:spLocks noChangeAspect="1"/>
          </p:cNvSpPr>
          <p:nvPr/>
        </p:nvSpPr>
        <p:spPr bwMode="auto">
          <a:xfrm>
            <a:off x="4834397" y="3986192"/>
            <a:ext cx="327434" cy="373116"/>
          </a:xfrm>
          <a:custGeom>
            <a:avLst/>
            <a:gdLst>
              <a:gd name="T0" fmla="*/ 75 w 71"/>
              <a:gd name="T1" fmla="*/ 105 h 81"/>
              <a:gd name="T2" fmla="*/ 68 w 71"/>
              <a:gd name="T3" fmla="*/ 110 h 81"/>
              <a:gd name="T4" fmla="*/ 50 w 71"/>
              <a:gd name="T5" fmla="*/ 110 h 81"/>
              <a:gd name="T6" fmla="*/ 28 w 71"/>
              <a:gd name="T7" fmla="*/ 109 h 81"/>
              <a:gd name="T8" fmla="*/ 16 w 71"/>
              <a:gd name="T9" fmla="*/ 111 h 81"/>
              <a:gd name="T10" fmla="*/ 8 w 71"/>
              <a:gd name="T11" fmla="*/ 117 h 81"/>
              <a:gd name="T12" fmla="*/ 0 w 71"/>
              <a:gd name="T13" fmla="*/ 116 h 81"/>
              <a:gd name="T14" fmla="*/ 1 w 71"/>
              <a:gd name="T15" fmla="*/ 99 h 81"/>
              <a:gd name="T16" fmla="*/ 2 w 71"/>
              <a:gd name="T17" fmla="*/ 91 h 81"/>
              <a:gd name="T18" fmla="*/ 7 w 71"/>
              <a:gd name="T19" fmla="*/ 77 h 81"/>
              <a:gd name="T20" fmla="*/ 12 w 71"/>
              <a:gd name="T21" fmla="*/ 68 h 81"/>
              <a:gd name="T22" fmla="*/ 16 w 71"/>
              <a:gd name="T23" fmla="*/ 63 h 81"/>
              <a:gd name="T24" fmla="*/ 18 w 71"/>
              <a:gd name="T25" fmla="*/ 56 h 81"/>
              <a:gd name="T26" fmla="*/ 25 w 71"/>
              <a:gd name="T27" fmla="*/ 50 h 81"/>
              <a:gd name="T28" fmla="*/ 33 w 71"/>
              <a:gd name="T29" fmla="*/ 44 h 81"/>
              <a:gd name="T30" fmla="*/ 23 w 71"/>
              <a:gd name="T31" fmla="*/ 41 h 81"/>
              <a:gd name="T32" fmla="*/ 27 w 71"/>
              <a:gd name="T33" fmla="*/ 30 h 81"/>
              <a:gd name="T34" fmla="*/ 21 w 71"/>
              <a:gd name="T35" fmla="*/ 27 h 81"/>
              <a:gd name="T36" fmla="*/ 23 w 71"/>
              <a:gd name="T37" fmla="*/ 22 h 81"/>
              <a:gd name="T38" fmla="*/ 21 w 71"/>
              <a:gd name="T39" fmla="*/ 16 h 81"/>
              <a:gd name="T40" fmla="*/ 25 w 71"/>
              <a:gd name="T41" fmla="*/ 12 h 81"/>
              <a:gd name="T42" fmla="*/ 35 w 71"/>
              <a:gd name="T43" fmla="*/ 12 h 81"/>
              <a:gd name="T44" fmla="*/ 42 w 71"/>
              <a:gd name="T45" fmla="*/ 7 h 81"/>
              <a:gd name="T46" fmla="*/ 47 w 71"/>
              <a:gd name="T47" fmla="*/ 13 h 81"/>
              <a:gd name="T48" fmla="*/ 53 w 71"/>
              <a:gd name="T49" fmla="*/ 10 h 81"/>
              <a:gd name="T50" fmla="*/ 63 w 71"/>
              <a:gd name="T51" fmla="*/ 6 h 81"/>
              <a:gd name="T52" fmla="*/ 68 w 71"/>
              <a:gd name="T53" fmla="*/ 8 h 81"/>
              <a:gd name="T54" fmla="*/ 75 w 71"/>
              <a:gd name="T55" fmla="*/ 8 h 81"/>
              <a:gd name="T56" fmla="*/ 82 w 71"/>
              <a:gd name="T57" fmla="*/ 0 h 81"/>
              <a:gd name="T58" fmla="*/ 85 w 71"/>
              <a:gd name="T59" fmla="*/ 7 h 81"/>
              <a:gd name="T60" fmla="*/ 91 w 71"/>
              <a:gd name="T61" fmla="*/ 10 h 81"/>
              <a:gd name="T62" fmla="*/ 92 w 71"/>
              <a:gd name="T63" fmla="*/ 23 h 81"/>
              <a:gd name="T64" fmla="*/ 102 w 71"/>
              <a:gd name="T65" fmla="*/ 36 h 81"/>
              <a:gd name="T66" fmla="*/ 103 w 71"/>
              <a:gd name="T67" fmla="*/ 53 h 81"/>
              <a:gd name="T68" fmla="*/ 94 w 71"/>
              <a:gd name="T69" fmla="*/ 65 h 81"/>
              <a:gd name="T70" fmla="*/ 82 w 71"/>
              <a:gd name="T71" fmla="*/ 81 h 81"/>
              <a:gd name="T72" fmla="*/ 75 w 71"/>
              <a:gd name="T73" fmla="*/ 105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81"/>
              <a:gd name="T113" fmla="*/ 71 w 71"/>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81">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71" name="Freeform 2576"/>
          <p:cNvSpPr>
            <a:spLocks noChangeAspect="1"/>
          </p:cNvSpPr>
          <p:nvPr/>
        </p:nvSpPr>
        <p:spPr bwMode="auto">
          <a:xfrm>
            <a:off x="5017151" y="3270418"/>
            <a:ext cx="883310" cy="769077"/>
          </a:xfrm>
          <a:custGeom>
            <a:avLst/>
            <a:gdLst>
              <a:gd name="T0" fmla="*/ 167 w 193"/>
              <a:gd name="T1" fmla="*/ 66 h 168"/>
              <a:gd name="T2" fmla="*/ 162 w 193"/>
              <a:gd name="T3" fmla="*/ 87 h 168"/>
              <a:gd name="T4" fmla="*/ 173 w 193"/>
              <a:gd name="T5" fmla="*/ 87 h 168"/>
              <a:gd name="T6" fmla="*/ 174 w 193"/>
              <a:gd name="T7" fmla="*/ 100 h 168"/>
              <a:gd name="T8" fmla="*/ 189 w 193"/>
              <a:gd name="T9" fmla="*/ 119 h 168"/>
              <a:gd name="T10" fmla="*/ 257 w 193"/>
              <a:gd name="T11" fmla="*/ 150 h 168"/>
              <a:gd name="T12" fmla="*/ 221 w 193"/>
              <a:gd name="T13" fmla="*/ 213 h 168"/>
              <a:gd name="T14" fmla="*/ 180 w 193"/>
              <a:gd name="T15" fmla="*/ 222 h 168"/>
              <a:gd name="T16" fmla="*/ 155 w 193"/>
              <a:gd name="T17" fmla="*/ 234 h 168"/>
              <a:gd name="T18" fmla="*/ 129 w 193"/>
              <a:gd name="T19" fmla="*/ 234 h 168"/>
              <a:gd name="T20" fmla="*/ 100 w 193"/>
              <a:gd name="T21" fmla="*/ 242 h 168"/>
              <a:gd name="T22" fmla="*/ 67 w 193"/>
              <a:gd name="T23" fmla="*/ 222 h 168"/>
              <a:gd name="T24" fmla="*/ 56 w 193"/>
              <a:gd name="T25" fmla="*/ 206 h 168"/>
              <a:gd name="T26" fmla="*/ 42 w 193"/>
              <a:gd name="T27" fmla="*/ 195 h 168"/>
              <a:gd name="T28" fmla="*/ 29 w 193"/>
              <a:gd name="T29" fmla="*/ 170 h 168"/>
              <a:gd name="T30" fmla="*/ 2 w 193"/>
              <a:gd name="T31" fmla="*/ 153 h 168"/>
              <a:gd name="T32" fmla="*/ 16 w 193"/>
              <a:gd name="T33" fmla="*/ 141 h 168"/>
              <a:gd name="T34" fmla="*/ 23 w 193"/>
              <a:gd name="T35" fmla="*/ 120 h 168"/>
              <a:gd name="T36" fmla="*/ 23 w 193"/>
              <a:gd name="T37" fmla="*/ 97 h 168"/>
              <a:gd name="T38" fmla="*/ 34 w 193"/>
              <a:gd name="T39" fmla="*/ 93 h 168"/>
              <a:gd name="T40" fmla="*/ 38 w 193"/>
              <a:gd name="T41" fmla="*/ 66 h 168"/>
              <a:gd name="T42" fmla="*/ 49 w 193"/>
              <a:gd name="T43" fmla="*/ 49 h 168"/>
              <a:gd name="T44" fmla="*/ 59 w 193"/>
              <a:gd name="T45" fmla="*/ 42 h 168"/>
              <a:gd name="T46" fmla="*/ 64 w 193"/>
              <a:gd name="T47" fmla="*/ 23 h 168"/>
              <a:gd name="T48" fmla="*/ 76 w 193"/>
              <a:gd name="T49" fmla="*/ 17 h 168"/>
              <a:gd name="T50" fmla="*/ 85 w 193"/>
              <a:gd name="T51" fmla="*/ 19 h 168"/>
              <a:gd name="T52" fmla="*/ 95 w 193"/>
              <a:gd name="T53" fmla="*/ 8 h 168"/>
              <a:gd name="T54" fmla="*/ 108 w 193"/>
              <a:gd name="T55" fmla="*/ 12 h 168"/>
              <a:gd name="T56" fmla="*/ 119 w 193"/>
              <a:gd name="T57" fmla="*/ 13 h 168"/>
              <a:gd name="T58" fmla="*/ 144 w 193"/>
              <a:gd name="T59" fmla="*/ 22 h 168"/>
              <a:gd name="T60" fmla="*/ 163 w 193"/>
              <a:gd name="T61" fmla="*/ 43 h 168"/>
              <a:gd name="T62" fmla="*/ 172 w 193"/>
              <a:gd name="T63" fmla="*/ 5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68"/>
              <a:gd name="T98" fmla="*/ 193 w 193"/>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68">
                <a:moveTo>
                  <a:pt x="119" y="39"/>
                </a:moveTo>
                <a:cubicBezTo>
                  <a:pt x="118" y="41"/>
                  <a:pt x="117" y="44"/>
                  <a:pt x="116" y="46"/>
                </a:cubicBezTo>
                <a:cubicBezTo>
                  <a:pt x="115" y="48"/>
                  <a:pt x="113" y="50"/>
                  <a:pt x="112" y="52"/>
                </a:cubicBezTo>
                <a:cubicBezTo>
                  <a:pt x="112" y="55"/>
                  <a:pt x="112" y="57"/>
                  <a:pt x="112" y="60"/>
                </a:cubicBezTo>
                <a:cubicBezTo>
                  <a:pt x="113" y="61"/>
                  <a:pt x="114" y="62"/>
                  <a:pt x="115" y="62"/>
                </a:cubicBezTo>
                <a:cubicBezTo>
                  <a:pt x="117" y="62"/>
                  <a:pt x="118" y="60"/>
                  <a:pt x="120" y="60"/>
                </a:cubicBezTo>
                <a:cubicBezTo>
                  <a:pt x="122" y="60"/>
                  <a:pt x="124" y="60"/>
                  <a:pt x="126" y="60"/>
                </a:cubicBezTo>
                <a:cubicBezTo>
                  <a:pt x="124" y="63"/>
                  <a:pt x="120" y="66"/>
                  <a:pt x="121" y="69"/>
                </a:cubicBezTo>
                <a:cubicBezTo>
                  <a:pt x="122" y="73"/>
                  <a:pt x="127" y="74"/>
                  <a:pt x="129" y="77"/>
                </a:cubicBezTo>
                <a:cubicBezTo>
                  <a:pt x="130" y="78"/>
                  <a:pt x="130" y="80"/>
                  <a:pt x="131" y="82"/>
                </a:cubicBezTo>
                <a:cubicBezTo>
                  <a:pt x="133" y="84"/>
                  <a:pt x="134" y="87"/>
                  <a:pt x="137" y="88"/>
                </a:cubicBezTo>
                <a:lnTo>
                  <a:pt x="178" y="104"/>
                </a:lnTo>
                <a:cubicBezTo>
                  <a:pt x="182" y="105"/>
                  <a:pt x="193" y="99"/>
                  <a:pt x="190" y="102"/>
                </a:cubicBezTo>
                <a:lnTo>
                  <a:pt x="153" y="147"/>
                </a:lnTo>
                <a:cubicBezTo>
                  <a:pt x="150" y="151"/>
                  <a:pt x="143" y="147"/>
                  <a:pt x="139" y="148"/>
                </a:cubicBezTo>
                <a:cubicBezTo>
                  <a:pt x="134" y="149"/>
                  <a:pt x="130" y="152"/>
                  <a:pt x="125" y="154"/>
                </a:cubicBezTo>
                <a:cubicBezTo>
                  <a:pt x="121" y="156"/>
                  <a:pt x="116" y="160"/>
                  <a:pt x="112" y="162"/>
                </a:cubicBezTo>
                <a:cubicBezTo>
                  <a:pt x="111" y="162"/>
                  <a:pt x="108" y="163"/>
                  <a:pt x="107" y="162"/>
                </a:cubicBezTo>
                <a:cubicBezTo>
                  <a:pt x="104" y="161"/>
                  <a:pt x="104" y="156"/>
                  <a:pt x="101" y="156"/>
                </a:cubicBezTo>
                <a:cubicBezTo>
                  <a:pt x="96" y="156"/>
                  <a:pt x="93" y="159"/>
                  <a:pt x="89" y="162"/>
                </a:cubicBezTo>
                <a:cubicBezTo>
                  <a:pt x="88" y="163"/>
                  <a:pt x="89" y="168"/>
                  <a:pt x="87" y="168"/>
                </a:cubicBezTo>
                <a:lnTo>
                  <a:pt x="69" y="167"/>
                </a:lnTo>
                <a:cubicBezTo>
                  <a:pt x="63" y="166"/>
                  <a:pt x="60" y="158"/>
                  <a:pt x="55" y="155"/>
                </a:cubicBezTo>
                <a:cubicBezTo>
                  <a:pt x="52" y="154"/>
                  <a:pt x="49" y="155"/>
                  <a:pt x="47" y="154"/>
                </a:cubicBezTo>
                <a:cubicBezTo>
                  <a:pt x="44" y="154"/>
                  <a:pt x="41" y="154"/>
                  <a:pt x="40" y="152"/>
                </a:cubicBezTo>
                <a:cubicBezTo>
                  <a:pt x="38" y="149"/>
                  <a:pt x="41" y="145"/>
                  <a:pt x="39" y="142"/>
                </a:cubicBezTo>
                <a:cubicBezTo>
                  <a:pt x="38" y="140"/>
                  <a:pt x="34" y="141"/>
                  <a:pt x="32" y="140"/>
                </a:cubicBezTo>
                <a:cubicBezTo>
                  <a:pt x="31" y="138"/>
                  <a:pt x="29" y="137"/>
                  <a:pt x="29" y="135"/>
                </a:cubicBezTo>
                <a:cubicBezTo>
                  <a:pt x="27" y="132"/>
                  <a:pt x="28" y="128"/>
                  <a:pt x="26" y="125"/>
                </a:cubicBezTo>
                <a:cubicBezTo>
                  <a:pt x="25" y="122"/>
                  <a:pt x="22" y="120"/>
                  <a:pt x="20" y="117"/>
                </a:cubicBezTo>
                <a:cubicBezTo>
                  <a:pt x="17" y="114"/>
                  <a:pt x="16" y="109"/>
                  <a:pt x="12" y="107"/>
                </a:cubicBezTo>
                <a:cubicBezTo>
                  <a:pt x="9" y="105"/>
                  <a:pt x="5" y="108"/>
                  <a:pt x="2" y="106"/>
                </a:cubicBezTo>
                <a:cubicBezTo>
                  <a:pt x="0" y="104"/>
                  <a:pt x="1" y="100"/>
                  <a:pt x="3" y="98"/>
                </a:cubicBezTo>
                <a:cubicBezTo>
                  <a:pt x="5" y="96"/>
                  <a:pt x="9" y="98"/>
                  <a:pt x="11" y="97"/>
                </a:cubicBezTo>
                <a:cubicBezTo>
                  <a:pt x="13" y="97"/>
                  <a:pt x="16" y="97"/>
                  <a:pt x="16" y="96"/>
                </a:cubicBezTo>
                <a:cubicBezTo>
                  <a:pt x="18" y="92"/>
                  <a:pt x="15" y="87"/>
                  <a:pt x="16" y="83"/>
                </a:cubicBezTo>
                <a:cubicBezTo>
                  <a:pt x="16" y="79"/>
                  <a:pt x="18" y="75"/>
                  <a:pt x="18" y="71"/>
                </a:cubicBezTo>
                <a:cubicBezTo>
                  <a:pt x="18" y="70"/>
                  <a:pt x="16" y="69"/>
                  <a:pt x="16" y="67"/>
                </a:cubicBezTo>
                <a:cubicBezTo>
                  <a:pt x="16" y="65"/>
                  <a:pt x="17" y="64"/>
                  <a:pt x="19" y="63"/>
                </a:cubicBezTo>
                <a:cubicBezTo>
                  <a:pt x="20" y="63"/>
                  <a:pt x="21" y="64"/>
                  <a:pt x="23" y="64"/>
                </a:cubicBezTo>
                <a:cubicBezTo>
                  <a:pt x="24" y="64"/>
                  <a:pt x="26" y="65"/>
                  <a:pt x="26" y="64"/>
                </a:cubicBezTo>
                <a:cubicBezTo>
                  <a:pt x="27" y="58"/>
                  <a:pt x="25" y="52"/>
                  <a:pt x="27" y="46"/>
                </a:cubicBezTo>
                <a:cubicBezTo>
                  <a:pt x="27" y="44"/>
                  <a:pt x="30" y="44"/>
                  <a:pt x="31" y="43"/>
                </a:cubicBezTo>
                <a:cubicBezTo>
                  <a:pt x="32" y="40"/>
                  <a:pt x="32" y="36"/>
                  <a:pt x="34" y="34"/>
                </a:cubicBezTo>
                <a:cubicBezTo>
                  <a:pt x="36" y="32"/>
                  <a:pt x="39" y="33"/>
                  <a:pt x="41" y="32"/>
                </a:cubicBezTo>
                <a:cubicBezTo>
                  <a:pt x="42" y="31"/>
                  <a:pt x="40" y="30"/>
                  <a:pt x="41" y="29"/>
                </a:cubicBezTo>
                <a:cubicBezTo>
                  <a:pt x="42" y="26"/>
                  <a:pt x="44" y="24"/>
                  <a:pt x="44" y="22"/>
                </a:cubicBezTo>
                <a:cubicBezTo>
                  <a:pt x="45" y="20"/>
                  <a:pt x="43" y="18"/>
                  <a:pt x="44" y="16"/>
                </a:cubicBezTo>
                <a:cubicBezTo>
                  <a:pt x="44" y="14"/>
                  <a:pt x="46" y="13"/>
                  <a:pt x="47" y="12"/>
                </a:cubicBezTo>
                <a:cubicBezTo>
                  <a:pt x="48" y="12"/>
                  <a:pt x="50" y="12"/>
                  <a:pt x="52" y="12"/>
                </a:cubicBezTo>
                <a:cubicBezTo>
                  <a:pt x="53" y="12"/>
                  <a:pt x="54" y="9"/>
                  <a:pt x="55" y="9"/>
                </a:cubicBezTo>
                <a:cubicBezTo>
                  <a:pt x="57" y="9"/>
                  <a:pt x="58" y="15"/>
                  <a:pt x="59" y="13"/>
                </a:cubicBezTo>
                <a:cubicBezTo>
                  <a:pt x="62" y="11"/>
                  <a:pt x="60" y="5"/>
                  <a:pt x="62" y="2"/>
                </a:cubicBezTo>
                <a:cubicBezTo>
                  <a:pt x="63" y="0"/>
                  <a:pt x="64" y="5"/>
                  <a:pt x="66" y="6"/>
                </a:cubicBezTo>
                <a:cubicBezTo>
                  <a:pt x="67" y="7"/>
                  <a:pt x="68" y="8"/>
                  <a:pt x="69" y="9"/>
                </a:cubicBezTo>
                <a:cubicBezTo>
                  <a:pt x="71" y="9"/>
                  <a:pt x="73" y="8"/>
                  <a:pt x="75" y="8"/>
                </a:cubicBezTo>
                <a:cubicBezTo>
                  <a:pt x="76" y="8"/>
                  <a:pt x="77" y="6"/>
                  <a:pt x="78" y="6"/>
                </a:cubicBezTo>
                <a:cubicBezTo>
                  <a:pt x="79" y="6"/>
                  <a:pt x="80" y="8"/>
                  <a:pt x="82" y="9"/>
                </a:cubicBezTo>
                <a:cubicBezTo>
                  <a:pt x="86" y="10"/>
                  <a:pt x="89" y="9"/>
                  <a:pt x="93" y="10"/>
                </a:cubicBezTo>
                <a:cubicBezTo>
                  <a:pt x="95" y="11"/>
                  <a:pt x="98" y="13"/>
                  <a:pt x="100" y="15"/>
                </a:cubicBezTo>
                <a:cubicBezTo>
                  <a:pt x="102" y="17"/>
                  <a:pt x="102" y="20"/>
                  <a:pt x="104" y="22"/>
                </a:cubicBezTo>
                <a:cubicBezTo>
                  <a:pt x="107" y="25"/>
                  <a:pt x="110" y="27"/>
                  <a:pt x="113" y="30"/>
                </a:cubicBezTo>
                <a:cubicBezTo>
                  <a:pt x="114" y="31"/>
                  <a:pt x="114" y="33"/>
                  <a:pt x="115" y="35"/>
                </a:cubicBezTo>
                <a:cubicBezTo>
                  <a:pt x="116" y="36"/>
                  <a:pt x="118" y="38"/>
                  <a:pt x="119" y="39"/>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72" name="Freeform 2577"/>
          <p:cNvSpPr>
            <a:spLocks noChangeAspect="1"/>
          </p:cNvSpPr>
          <p:nvPr/>
        </p:nvSpPr>
        <p:spPr bwMode="auto">
          <a:xfrm>
            <a:off x="5531146" y="3434133"/>
            <a:ext cx="98992" cy="118027"/>
          </a:xfrm>
          <a:custGeom>
            <a:avLst/>
            <a:gdLst>
              <a:gd name="T0" fmla="*/ 20 w 22"/>
              <a:gd name="T1" fmla="*/ 35 h 26"/>
              <a:gd name="T2" fmla="*/ 11 w 22"/>
              <a:gd name="T3" fmla="*/ 35 h 26"/>
              <a:gd name="T4" fmla="*/ 5 w 22"/>
              <a:gd name="T5" fmla="*/ 37 h 26"/>
              <a:gd name="T6" fmla="*/ 0 w 22"/>
              <a:gd name="T7" fmla="*/ 35 h 26"/>
              <a:gd name="T8" fmla="*/ 0 w 22"/>
              <a:gd name="T9" fmla="*/ 23 h 26"/>
              <a:gd name="T10" fmla="*/ 6 w 22"/>
              <a:gd name="T11" fmla="*/ 14 h 26"/>
              <a:gd name="T12" fmla="*/ 9 w 22"/>
              <a:gd name="T13" fmla="*/ 5 h 26"/>
              <a:gd name="T14" fmla="*/ 17 w 22"/>
              <a:gd name="T15" fmla="*/ 6 h 26"/>
              <a:gd name="T16" fmla="*/ 20 w 22"/>
              <a:gd name="T17" fmla="*/ 1 h 26"/>
              <a:gd name="T18" fmla="*/ 24 w 22"/>
              <a:gd name="T19" fmla="*/ 1 h 26"/>
              <a:gd name="T20" fmla="*/ 26 w 22"/>
              <a:gd name="T21" fmla="*/ 7 h 26"/>
              <a:gd name="T22" fmla="*/ 30 w 22"/>
              <a:gd name="T23" fmla="*/ 14 h 26"/>
              <a:gd name="T24" fmla="*/ 21 w 22"/>
              <a:gd name="T25" fmla="*/ 19 h 26"/>
              <a:gd name="T26" fmla="*/ 11 w 22"/>
              <a:gd name="T27" fmla="*/ 27 h 26"/>
              <a:gd name="T28" fmla="*/ 21 w 22"/>
              <a:gd name="T29" fmla="*/ 25 h 26"/>
              <a:gd name="T30" fmla="*/ 28 w 22"/>
              <a:gd name="T31" fmla="*/ 29 h 26"/>
              <a:gd name="T32" fmla="*/ 24 w 22"/>
              <a:gd name="T33" fmla="*/ 31 h 26"/>
              <a:gd name="T34" fmla="*/ 20 w 22"/>
              <a:gd name="T35" fmla="*/ 3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6"/>
              <a:gd name="T56" fmla="*/ 22 w 2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6">
                <a:moveTo>
                  <a:pt x="14" y="24"/>
                </a:moveTo>
                <a:cubicBezTo>
                  <a:pt x="12" y="24"/>
                  <a:pt x="10" y="24"/>
                  <a:pt x="8" y="24"/>
                </a:cubicBezTo>
                <a:cubicBezTo>
                  <a:pt x="6" y="24"/>
                  <a:pt x="5" y="26"/>
                  <a:pt x="3" y="26"/>
                </a:cubicBezTo>
                <a:cubicBezTo>
                  <a:pt x="2" y="26"/>
                  <a:pt x="1" y="25"/>
                  <a:pt x="0" y="24"/>
                </a:cubicBezTo>
                <a:cubicBezTo>
                  <a:pt x="0" y="21"/>
                  <a:pt x="0" y="19"/>
                  <a:pt x="0" y="16"/>
                </a:cubicBezTo>
                <a:cubicBezTo>
                  <a:pt x="1" y="14"/>
                  <a:pt x="3" y="12"/>
                  <a:pt x="4" y="10"/>
                </a:cubicBezTo>
                <a:cubicBezTo>
                  <a:pt x="5" y="8"/>
                  <a:pt x="6" y="5"/>
                  <a:pt x="7" y="3"/>
                </a:cubicBezTo>
                <a:cubicBezTo>
                  <a:pt x="9" y="3"/>
                  <a:pt x="10" y="5"/>
                  <a:pt x="12" y="4"/>
                </a:cubicBezTo>
                <a:cubicBezTo>
                  <a:pt x="13" y="4"/>
                  <a:pt x="13" y="2"/>
                  <a:pt x="14" y="1"/>
                </a:cubicBezTo>
                <a:cubicBezTo>
                  <a:pt x="14" y="0"/>
                  <a:pt x="16" y="1"/>
                  <a:pt x="17" y="1"/>
                </a:cubicBezTo>
                <a:cubicBezTo>
                  <a:pt x="18" y="2"/>
                  <a:pt x="18" y="4"/>
                  <a:pt x="19" y="5"/>
                </a:cubicBezTo>
                <a:cubicBezTo>
                  <a:pt x="20" y="6"/>
                  <a:pt x="22" y="8"/>
                  <a:pt x="21" y="10"/>
                </a:cubicBezTo>
                <a:cubicBezTo>
                  <a:pt x="20" y="12"/>
                  <a:pt x="17" y="12"/>
                  <a:pt x="15" y="13"/>
                </a:cubicBezTo>
                <a:cubicBezTo>
                  <a:pt x="12" y="15"/>
                  <a:pt x="8" y="16"/>
                  <a:pt x="8" y="19"/>
                </a:cubicBezTo>
                <a:cubicBezTo>
                  <a:pt x="8" y="21"/>
                  <a:pt x="12" y="18"/>
                  <a:pt x="15" y="18"/>
                </a:cubicBezTo>
                <a:cubicBezTo>
                  <a:pt x="16" y="19"/>
                  <a:pt x="18" y="19"/>
                  <a:pt x="20" y="20"/>
                </a:cubicBezTo>
                <a:cubicBezTo>
                  <a:pt x="19" y="21"/>
                  <a:pt x="18" y="21"/>
                  <a:pt x="17" y="22"/>
                </a:cubicBezTo>
                <a:cubicBezTo>
                  <a:pt x="16" y="23"/>
                  <a:pt x="15" y="24"/>
                  <a:pt x="14" y="2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73" name="Freeform 2578"/>
          <p:cNvSpPr>
            <a:spLocks noChangeAspect="1"/>
          </p:cNvSpPr>
          <p:nvPr/>
        </p:nvSpPr>
        <p:spPr bwMode="auto">
          <a:xfrm>
            <a:off x="5215135" y="3083859"/>
            <a:ext cx="392159" cy="373116"/>
          </a:xfrm>
          <a:custGeom>
            <a:avLst/>
            <a:gdLst>
              <a:gd name="T0" fmla="*/ 123 w 86"/>
              <a:gd name="T1" fmla="*/ 111 h 82"/>
              <a:gd name="T2" fmla="*/ 117 w 86"/>
              <a:gd name="T3" fmla="*/ 105 h 82"/>
              <a:gd name="T4" fmla="*/ 110 w 86"/>
              <a:gd name="T5" fmla="*/ 97 h 82"/>
              <a:gd name="T6" fmla="*/ 108 w 86"/>
              <a:gd name="T7" fmla="*/ 93 h 82"/>
              <a:gd name="T8" fmla="*/ 96 w 86"/>
              <a:gd name="T9" fmla="*/ 82 h 82"/>
              <a:gd name="T10" fmla="*/ 87 w 86"/>
              <a:gd name="T11" fmla="*/ 72 h 82"/>
              <a:gd name="T12" fmla="*/ 80 w 86"/>
              <a:gd name="T13" fmla="*/ 67 h 82"/>
              <a:gd name="T14" fmla="*/ 78 w 86"/>
              <a:gd name="T15" fmla="*/ 63 h 82"/>
              <a:gd name="T16" fmla="*/ 72 w 86"/>
              <a:gd name="T17" fmla="*/ 63 h 82"/>
              <a:gd name="T18" fmla="*/ 66 w 86"/>
              <a:gd name="T19" fmla="*/ 60 h 82"/>
              <a:gd name="T20" fmla="*/ 62 w 86"/>
              <a:gd name="T21" fmla="*/ 53 h 82"/>
              <a:gd name="T22" fmla="*/ 57 w 86"/>
              <a:gd name="T23" fmla="*/ 57 h 82"/>
              <a:gd name="T24" fmla="*/ 53 w 86"/>
              <a:gd name="T25" fmla="*/ 47 h 82"/>
              <a:gd name="T26" fmla="*/ 50 w 86"/>
              <a:gd name="T27" fmla="*/ 36 h 82"/>
              <a:gd name="T28" fmla="*/ 46 w 86"/>
              <a:gd name="T29" fmla="*/ 20 h 82"/>
              <a:gd name="T30" fmla="*/ 41 w 86"/>
              <a:gd name="T31" fmla="*/ 0 h 82"/>
              <a:gd name="T32" fmla="*/ 31 w 86"/>
              <a:gd name="T33" fmla="*/ 5 h 82"/>
              <a:gd name="T34" fmla="*/ 26 w 86"/>
              <a:gd name="T35" fmla="*/ 8 h 82"/>
              <a:gd name="T36" fmla="*/ 20 w 86"/>
              <a:gd name="T37" fmla="*/ 6 h 82"/>
              <a:gd name="T38" fmla="*/ 17 w 86"/>
              <a:gd name="T39" fmla="*/ 14 h 82"/>
              <a:gd name="T40" fmla="*/ 10 w 86"/>
              <a:gd name="T41" fmla="*/ 14 h 82"/>
              <a:gd name="T42" fmla="*/ 8 w 86"/>
              <a:gd name="T43" fmla="*/ 22 h 82"/>
              <a:gd name="T44" fmla="*/ 6 w 86"/>
              <a:gd name="T45" fmla="*/ 27 h 82"/>
              <a:gd name="T46" fmla="*/ 10 w 86"/>
              <a:gd name="T47" fmla="*/ 32 h 82"/>
              <a:gd name="T48" fmla="*/ 6 w 86"/>
              <a:gd name="T49" fmla="*/ 45 h 82"/>
              <a:gd name="T50" fmla="*/ 1 w 86"/>
              <a:gd name="T51" fmla="*/ 54 h 82"/>
              <a:gd name="T52" fmla="*/ 2 w 86"/>
              <a:gd name="T53" fmla="*/ 68 h 82"/>
              <a:gd name="T54" fmla="*/ 6 w 86"/>
              <a:gd name="T55" fmla="*/ 75 h 82"/>
              <a:gd name="T56" fmla="*/ 13 w 86"/>
              <a:gd name="T57" fmla="*/ 75 h 82"/>
              <a:gd name="T58" fmla="*/ 17 w 86"/>
              <a:gd name="T59" fmla="*/ 72 h 82"/>
              <a:gd name="T60" fmla="*/ 23 w 86"/>
              <a:gd name="T61" fmla="*/ 78 h 82"/>
              <a:gd name="T62" fmla="*/ 28 w 86"/>
              <a:gd name="T63" fmla="*/ 61 h 82"/>
              <a:gd name="T64" fmla="*/ 34 w 86"/>
              <a:gd name="T65" fmla="*/ 67 h 82"/>
              <a:gd name="T66" fmla="*/ 37 w 86"/>
              <a:gd name="T67" fmla="*/ 72 h 82"/>
              <a:gd name="T68" fmla="*/ 46 w 86"/>
              <a:gd name="T69" fmla="*/ 71 h 82"/>
              <a:gd name="T70" fmla="*/ 50 w 86"/>
              <a:gd name="T71" fmla="*/ 67 h 82"/>
              <a:gd name="T72" fmla="*/ 56 w 86"/>
              <a:gd name="T73" fmla="*/ 72 h 82"/>
              <a:gd name="T74" fmla="*/ 72 w 86"/>
              <a:gd name="T75" fmla="*/ 73 h 82"/>
              <a:gd name="T76" fmla="*/ 81 w 86"/>
              <a:gd name="T77" fmla="*/ 80 h 82"/>
              <a:gd name="T78" fmla="*/ 87 w 86"/>
              <a:gd name="T79" fmla="*/ 90 h 82"/>
              <a:gd name="T80" fmla="*/ 101 w 86"/>
              <a:gd name="T81" fmla="*/ 102 h 82"/>
              <a:gd name="T82" fmla="*/ 103 w 86"/>
              <a:gd name="T83" fmla="*/ 109 h 82"/>
              <a:gd name="T84" fmla="*/ 109 w 86"/>
              <a:gd name="T85" fmla="*/ 115 h 82"/>
              <a:gd name="T86" fmla="*/ 116 w 86"/>
              <a:gd name="T87" fmla="*/ 116 h 82"/>
              <a:gd name="T88" fmla="*/ 119 w 86"/>
              <a:gd name="T89" fmla="*/ 111 h 82"/>
              <a:gd name="T90" fmla="*/ 123 w 86"/>
              <a:gd name="T91" fmla="*/ 111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2"/>
              <a:gd name="T140" fmla="*/ 86 w 86"/>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2">
                <a:moveTo>
                  <a:pt x="86" y="78"/>
                </a:moveTo>
                <a:cubicBezTo>
                  <a:pt x="85" y="77"/>
                  <a:pt x="83" y="76"/>
                  <a:pt x="82" y="74"/>
                </a:cubicBezTo>
                <a:cubicBezTo>
                  <a:pt x="80" y="72"/>
                  <a:pt x="79" y="70"/>
                  <a:pt x="77" y="68"/>
                </a:cubicBezTo>
                <a:cubicBezTo>
                  <a:pt x="77" y="67"/>
                  <a:pt x="76" y="66"/>
                  <a:pt x="75" y="65"/>
                </a:cubicBezTo>
                <a:cubicBezTo>
                  <a:pt x="73" y="62"/>
                  <a:pt x="69" y="61"/>
                  <a:pt x="67" y="58"/>
                </a:cubicBezTo>
                <a:cubicBezTo>
                  <a:pt x="65" y="56"/>
                  <a:pt x="64" y="53"/>
                  <a:pt x="61" y="50"/>
                </a:cubicBezTo>
                <a:cubicBezTo>
                  <a:pt x="60" y="49"/>
                  <a:pt x="58" y="49"/>
                  <a:pt x="56" y="47"/>
                </a:cubicBezTo>
                <a:cubicBezTo>
                  <a:pt x="55" y="46"/>
                  <a:pt x="55" y="45"/>
                  <a:pt x="54" y="44"/>
                </a:cubicBezTo>
                <a:cubicBezTo>
                  <a:pt x="53" y="43"/>
                  <a:pt x="51" y="45"/>
                  <a:pt x="50" y="44"/>
                </a:cubicBezTo>
                <a:cubicBezTo>
                  <a:pt x="48" y="44"/>
                  <a:pt x="47" y="43"/>
                  <a:pt x="46" y="42"/>
                </a:cubicBezTo>
                <a:cubicBezTo>
                  <a:pt x="45" y="41"/>
                  <a:pt x="45" y="38"/>
                  <a:pt x="43" y="37"/>
                </a:cubicBezTo>
                <a:cubicBezTo>
                  <a:pt x="42" y="37"/>
                  <a:pt x="41" y="41"/>
                  <a:pt x="40" y="40"/>
                </a:cubicBezTo>
                <a:cubicBezTo>
                  <a:pt x="38" y="39"/>
                  <a:pt x="38" y="36"/>
                  <a:pt x="37" y="33"/>
                </a:cubicBezTo>
                <a:cubicBezTo>
                  <a:pt x="37" y="31"/>
                  <a:pt x="36" y="28"/>
                  <a:pt x="35" y="25"/>
                </a:cubicBezTo>
                <a:cubicBezTo>
                  <a:pt x="34" y="21"/>
                  <a:pt x="33" y="17"/>
                  <a:pt x="32" y="14"/>
                </a:cubicBezTo>
                <a:cubicBezTo>
                  <a:pt x="31" y="9"/>
                  <a:pt x="29" y="4"/>
                  <a:pt x="28" y="0"/>
                </a:cubicBezTo>
                <a:cubicBezTo>
                  <a:pt x="26" y="1"/>
                  <a:pt x="24" y="2"/>
                  <a:pt x="22" y="3"/>
                </a:cubicBezTo>
                <a:cubicBezTo>
                  <a:pt x="20" y="3"/>
                  <a:pt x="19" y="5"/>
                  <a:pt x="18" y="6"/>
                </a:cubicBezTo>
                <a:cubicBezTo>
                  <a:pt x="16" y="6"/>
                  <a:pt x="15" y="3"/>
                  <a:pt x="14" y="4"/>
                </a:cubicBezTo>
                <a:cubicBezTo>
                  <a:pt x="13" y="5"/>
                  <a:pt x="14" y="9"/>
                  <a:pt x="12" y="10"/>
                </a:cubicBezTo>
                <a:cubicBezTo>
                  <a:pt x="10" y="11"/>
                  <a:pt x="8" y="9"/>
                  <a:pt x="7" y="10"/>
                </a:cubicBezTo>
                <a:cubicBezTo>
                  <a:pt x="6" y="11"/>
                  <a:pt x="7" y="13"/>
                  <a:pt x="6" y="15"/>
                </a:cubicBezTo>
                <a:cubicBezTo>
                  <a:pt x="6" y="16"/>
                  <a:pt x="4" y="18"/>
                  <a:pt x="4" y="19"/>
                </a:cubicBezTo>
                <a:cubicBezTo>
                  <a:pt x="4" y="21"/>
                  <a:pt x="6" y="22"/>
                  <a:pt x="7" y="23"/>
                </a:cubicBezTo>
                <a:cubicBezTo>
                  <a:pt x="7" y="26"/>
                  <a:pt x="6" y="29"/>
                  <a:pt x="4" y="32"/>
                </a:cubicBezTo>
                <a:cubicBezTo>
                  <a:pt x="4" y="35"/>
                  <a:pt x="1" y="36"/>
                  <a:pt x="1" y="38"/>
                </a:cubicBezTo>
                <a:cubicBezTo>
                  <a:pt x="0" y="41"/>
                  <a:pt x="1" y="45"/>
                  <a:pt x="2" y="48"/>
                </a:cubicBezTo>
                <a:cubicBezTo>
                  <a:pt x="2" y="50"/>
                  <a:pt x="3" y="51"/>
                  <a:pt x="4" y="53"/>
                </a:cubicBezTo>
                <a:cubicBezTo>
                  <a:pt x="5" y="53"/>
                  <a:pt x="7" y="53"/>
                  <a:pt x="9" y="53"/>
                </a:cubicBezTo>
                <a:cubicBezTo>
                  <a:pt x="10" y="53"/>
                  <a:pt x="11" y="50"/>
                  <a:pt x="12" y="50"/>
                </a:cubicBezTo>
                <a:cubicBezTo>
                  <a:pt x="14" y="50"/>
                  <a:pt x="15" y="56"/>
                  <a:pt x="16" y="54"/>
                </a:cubicBezTo>
                <a:cubicBezTo>
                  <a:pt x="19" y="52"/>
                  <a:pt x="17" y="46"/>
                  <a:pt x="19" y="43"/>
                </a:cubicBezTo>
                <a:cubicBezTo>
                  <a:pt x="20" y="41"/>
                  <a:pt x="21" y="46"/>
                  <a:pt x="23" y="47"/>
                </a:cubicBezTo>
                <a:cubicBezTo>
                  <a:pt x="24" y="48"/>
                  <a:pt x="25" y="49"/>
                  <a:pt x="26" y="50"/>
                </a:cubicBezTo>
                <a:cubicBezTo>
                  <a:pt x="28" y="50"/>
                  <a:pt x="30" y="49"/>
                  <a:pt x="32" y="49"/>
                </a:cubicBezTo>
                <a:cubicBezTo>
                  <a:pt x="33" y="49"/>
                  <a:pt x="34" y="47"/>
                  <a:pt x="35" y="47"/>
                </a:cubicBezTo>
                <a:cubicBezTo>
                  <a:pt x="36" y="47"/>
                  <a:pt x="37" y="49"/>
                  <a:pt x="39" y="50"/>
                </a:cubicBezTo>
                <a:cubicBezTo>
                  <a:pt x="43" y="51"/>
                  <a:pt x="46" y="50"/>
                  <a:pt x="50" y="51"/>
                </a:cubicBezTo>
                <a:cubicBezTo>
                  <a:pt x="52" y="52"/>
                  <a:pt x="55" y="54"/>
                  <a:pt x="57" y="56"/>
                </a:cubicBezTo>
                <a:cubicBezTo>
                  <a:pt x="59" y="58"/>
                  <a:pt x="59" y="61"/>
                  <a:pt x="61" y="63"/>
                </a:cubicBezTo>
                <a:cubicBezTo>
                  <a:pt x="64" y="66"/>
                  <a:pt x="67" y="68"/>
                  <a:pt x="70" y="71"/>
                </a:cubicBezTo>
                <a:cubicBezTo>
                  <a:pt x="71" y="72"/>
                  <a:pt x="71" y="74"/>
                  <a:pt x="72" y="76"/>
                </a:cubicBezTo>
                <a:cubicBezTo>
                  <a:pt x="73" y="77"/>
                  <a:pt x="75" y="79"/>
                  <a:pt x="76" y="80"/>
                </a:cubicBezTo>
                <a:cubicBezTo>
                  <a:pt x="78" y="80"/>
                  <a:pt x="79" y="82"/>
                  <a:pt x="81" y="81"/>
                </a:cubicBezTo>
                <a:cubicBezTo>
                  <a:pt x="82" y="81"/>
                  <a:pt x="82" y="79"/>
                  <a:pt x="83" y="78"/>
                </a:cubicBezTo>
                <a:cubicBezTo>
                  <a:pt x="83" y="77"/>
                  <a:pt x="85" y="78"/>
                  <a:pt x="86" y="78"/>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74" name="Freeform 2579"/>
          <p:cNvSpPr>
            <a:spLocks noChangeAspect="1"/>
          </p:cNvSpPr>
          <p:nvPr/>
        </p:nvSpPr>
        <p:spPr bwMode="auto">
          <a:xfrm>
            <a:off x="4377512" y="2729780"/>
            <a:ext cx="967072" cy="1309715"/>
          </a:xfrm>
          <a:custGeom>
            <a:avLst/>
            <a:gdLst>
              <a:gd name="T0" fmla="*/ 268 w 211"/>
              <a:gd name="T1" fmla="*/ 180 h 286"/>
              <a:gd name="T2" fmla="*/ 271 w 211"/>
              <a:gd name="T3" fmla="*/ 158 h 286"/>
              <a:gd name="T4" fmla="*/ 271 w 211"/>
              <a:gd name="T5" fmla="*/ 138 h 286"/>
              <a:gd name="T6" fmla="*/ 276 w 211"/>
              <a:gd name="T7" fmla="*/ 126 h 286"/>
              <a:gd name="T8" fmla="*/ 285 w 211"/>
              <a:gd name="T9" fmla="*/ 117 h 286"/>
              <a:gd name="T10" fmla="*/ 297 w 211"/>
              <a:gd name="T11" fmla="*/ 115 h 286"/>
              <a:gd name="T12" fmla="*/ 294 w 211"/>
              <a:gd name="T13" fmla="*/ 105 h 286"/>
              <a:gd name="T14" fmla="*/ 285 w 211"/>
              <a:gd name="T15" fmla="*/ 93 h 286"/>
              <a:gd name="T16" fmla="*/ 277 w 211"/>
              <a:gd name="T17" fmla="*/ 63 h 286"/>
              <a:gd name="T18" fmla="*/ 271 w 211"/>
              <a:gd name="T19" fmla="*/ 31 h 286"/>
              <a:gd name="T20" fmla="*/ 259 w 211"/>
              <a:gd name="T21" fmla="*/ 7 h 286"/>
              <a:gd name="T22" fmla="*/ 248 w 211"/>
              <a:gd name="T23" fmla="*/ 0 h 286"/>
              <a:gd name="T24" fmla="*/ 232 w 211"/>
              <a:gd name="T25" fmla="*/ 8 h 286"/>
              <a:gd name="T26" fmla="*/ 221 w 211"/>
              <a:gd name="T27" fmla="*/ 19 h 286"/>
              <a:gd name="T28" fmla="*/ 212 w 211"/>
              <a:gd name="T29" fmla="*/ 31 h 286"/>
              <a:gd name="T30" fmla="*/ 55 w 211"/>
              <a:gd name="T31" fmla="*/ 23 h 286"/>
              <a:gd name="T32" fmla="*/ 37 w 211"/>
              <a:gd name="T33" fmla="*/ 70 h 286"/>
              <a:gd name="T34" fmla="*/ 36 w 211"/>
              <a:gd name="T35" fmla="*/ 156 h 286"/>
              <a:gd name="T36" fmla="*/ 20 w 211"/>
              <a:gd name="T37" fmla="*/ 161 h 286"/>
              <a:gd name="T38" fmla="*/ 14 w 211"/>
              <a:gd name="T39" fmla="*/ 178 h 286"/>
              <a:gd name="T40" fmla="*/ 14 w 211"/>
              <a:gd name="T41" fmla="*/ 191 h 286"/>
              <a:gd name="T42" fmla="*/ 8 w 211"/>
              <a:gd name="T43" fmla="*/ 208 h 286"/>
              <a:gd name="T44" fmla="*/ 1 w 211"/>
              <a:gd name="T45" fmla="*/ 224 h 286"/>
              <a:gd name="T46" fmla="*/ 13 w 211"/>
              <a:gd name="T47" fmla="*/ 236 h 286"/>
              <a:gd name="T48" fmla="*/ 13 w 211"/>
              <a:gd name="T49" fmla="*/ 243 h 286"/>
              <a:gd name="T50" fmla="*/ 19 w 211"/>
              <a:gd name="T51" fmla="*/ 257 h 286"/>
              <a:gd name="T52" fmla="*/ 36 w 211"/>
              <a:gd name="T53" fmla="*/ 283 h 286"/>
              <a:gd name="T54" fmla="*/ 30 w 211"/>
              <a:gd name="T55" fmla="*/ 298 h 286"/>
              <a:gd name="T56" fmla="*/ 47 w 211"/>
              <a:gd name="T57" fmla="*/ 306 h 286"/>
              <a:gd name="T58" fmla="*/ 59 w 211"/>
              <a:gd name="T59" fmla="*/ 315 h 286"/>
              <a:gd name="T60" fmla="*/ 66 w 211"/>
              <a:gd name="T61" fmla="*/ 322 h 286"/>
              <a:gd name="T62" fmla="*/ 72 w 211"/>
              <a:gd name="T63" fmla="*/ 338 h 286"/>
              <a:gd name="T64" fmla="*/ 90 w 211"/>
              <a:gd name="T65" fmla="*/ 350 h 286"/>
              <a:gd name="T66" fmla="*/ 95 w 211"/>
              <a:gd name="T67" fmla="*/ 360 h 286"/>
              <a:gd name="T68" fmla="*/ 106 w 211"/>
              <a:gd name="T69" fmla="*/ 373 h 286"/>
              <a:gd name="T70" fmla="*/ 113 w 211"/>
              <a:gd name="T71" fmla="*/ 390 h 286"/>
              <a:gd name="T72" fmla="*/ 129 w 211"/>
              <a:gd name="T73" fmla="*/ 391 h 286"/>
              <a:gd name="T74" fmla="*/ 143 w 211"/>
              <a:gd name="T75" fmla="*/ 386 h 286"/>
              <a:gd name="T76" fmla="*/ 161 w 211"/>
              <a:gd name="T77" fmla="*/ 409 h 286"/>
              <a:gd name="T78" fmla="*/ 170 w 211"/>
              <a:gd name="T79" fmla="*/ 409 h 286"/>
              <a:gd name="T80" fmla="*/ 187 w 211"/>
              <a:gd name="T81" fmla="*/ 405 h 286"/>
              <a:gd name="T82" fmla="*/ 197 w 211"/>
              <a:gd name="T83" fmla="*/ 408 h 286"/>
              <a:gd name="T84" fmla="*/ 212 w 211"/>
              <a:gd name="T85" fmla="*/ 407 h 286"/>
              <a:gd name="T86" fmla="*/ 226 w 211"/>
              <a:gd name="T87" fmla="*/ 398 h 286"/>
              <a:gd name="T88" fmla="*/ 244 w 211"/>
              <a:gd name="T89" fmla="*/ 366 h 286"/>
              <a:gd name="T90" fmla="*/ 232 w 211"/>
              <a:gd name="T91" fmla="*/ 340 h 286"/>
              <a:gd name="T92" fmla="*/ 206 w 211"/>
              <a:gd name="T93" fmla="*/ 324 h 286"/>
              <a:gd name="T94" fmla="*/ 219 w 211"/>
              <a:gd name="T95" fmla="*/ 312 h 286"/>
              <a:gd name="T96" fmla="*/ 226 w 211"/>
              <a:gd name="T97" fmla="*/ 291 h 286"/>
              <a:gd name="T98" fmla="*/ 226 w 211"/>
              <a:gd name="T99" fmla="*/ 268 h 286"/>
              <a:gd name="T100" fmla="*/ 236 w 211"/>
              <a:gd name="T101" fmla="*/ 263 h 286"/>
              <a:gd name="T102" fmla="*/ 242 w 211"/>
              <a:gd name="T103" fmla="*/ 237 h 286"/>
              <a:gd name="T104" fmla="*/ 252 w 211"/>
              <a:gd name="T105" fmla="*/ 220 h 286"/>
              <a:gd name="T106" fmla="*/ 262 w 211"/>
              <a:gd name="T107" fmla="*/ 213 h 286"/>
              <a:gd name="T108" fmla="*/ 266 w 211"/>
              <a:gd name="T109" fmla="*/ 194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1"/>
              <a:gd name="T166" fmla="*/ 0 h 286"/>
              <a:gd name="T167" fmla="*/ 211 w 21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1" h="286">
                <a:moveTo>
                  <a:pt x="187" y="130"/>
                </a:moveTo>
                <a:cubicBezTo>
                  <a:pt x="186" y="128"/>
                  <a:pt x="185" y="127"/>
                  <a:pt x="185" y="125"/>
                </a:cubicBezTo>
                <a:cubicBezTo>
                  <a:pt x="184" y="122"/>
                  <a:pt x="183" y="118"/>
                  <a:pt x="184" y="115"/>
                </a:cubicBezTo>
                <a:cubicBezTo>
                  <a:pt x="184" y="113"/>
                  <a:pt x="187" y="112"/>
                  <a:pt x="187" y="109"/>
                </a:cubicBezTo>
                <a:cubicBezTo>
                  <a:pt x="189" y="106"/>
                  <a:pt x="190" y="103"/>
                  <a:pt x="190" y="100"/>
                </a:cubicBezTo>
                <a:cubicBezTo>
                  <a:pt x="189" y="99"/>
                  <a:pt x="187" y="98"/>
                  <a:pt x="187" y="96"/>
                </a:cubicBezTo>
                <a:cubicBezTo>
                  <a:pt x="187" y="95"/>
                  <a:pt x="189" y="93"/>
                  <a:pt x="189" y="92"/>
                </a:cubicBezTo>
                <a:cubicBezTo>
                  <a:pt x="190" y="90"/>
                  <a:pt x="189" y="88"/>
                  <a:pt x="190" y="87"/>
                </a:cubicBezTo>
                <a:cubicBezTo>
                  <a:pt x="191" y="86"/>
                  <a:pt x="193" y="88"/>
                  <a:pt x="195" y="87"/>
                </a:cubicBezTo>
                <a:cubicBezTo>
                  <a:pt x="197" y="86"/>
                  <a:pt x="196" y="82"/>
                  <a:pt x="197" y="81"/>
                </a:cubicBezTo>
                <a:cubicBezTo>
                  <a:pt x="198" y="80"/>
                  <a:pt x="199" y="83"/>
                  <a:pt x="201" y="83"/>
                </a:cubicBezTo>
                <a:cubicBezTo>
                  <a:pt x="202" y="82"/>
                  <a:pt x="203" y="80"/>
                  <a:pt x="205" y="80"/>
                </a:cubicBezTo>
                <a:cubicBezTo>
                  <a:pt x="207" y="79"/>
                  <a:pt x="209" y="78"/>
                  <a:pt x="211" y="77"/>
                </a:cubicBezTo>
                <a:cubicBezTo>
                  <a:pt x="208" y="75"/>
                  <a:pt x="205" y="74"/>
                  <a:pt x="203" y="72"/>
                </a:cubicBezTo>
                <a:cubicBezTo>
                  <a:pt x="203" y="71"/>
                  <a:pt x="204" y="69"/>
                  <a:pt x="203" y="69"/>
                </a:cubicBezTo>
                <a:cubicBezTo>
                  <a:pt x="202" y="67"/>
                  <a:pt x="198" y="66"/>
                  <a:pt x="197" y="64"/>
                </a:cubicBezTo>
                <a:cubicBezTo>
                  <a:pt x="195" y="62"/>
                  <a:pt x="193" y="60"/>
                  <a:pt x="192" y="57"/>
                </a:cubicBezTo>
                <a:cubicBezTo>
                  <a:pt x="191" y="52"/>
                  <a:pt x="191" y="47"/>
                  <a:pt x="191" y="43"/>
                </a:cubicBezTo>
                <a:cubicBezTo>
                  <a:pt x="191" y="38"/>
                  <a:pt x="192" y="34"/>
                  <a:pt x="191" y="30"/>
                </a:cubicBezTo>
                <a:cubicBezTo>
                  <a:pt x="191" y="27"/>
                  <a:pt x="187" y="25"/>
                  <a:pt x="187" y="22"/>
                </a:cubicBezTo>
                <a:cubicBezTo>
                  <a:pt x="186" y="19"/>
                  <a:pt x="189" y="17"/>
                  <a:pt x="188" y="15"/>
                </a:cubicBezTo>
                <a:cubicBezTo>
                  <a:pt x="186" y="11"/>
                  <a:pt x="183" y="8"/>
                  <a:pt x="179" y="5"/>
                </a:cubicBezTo>
                <a:cubicBezTo>
                  <a:pt x="178" y="5"/>
                  <a:pt x="176" y="6"/>
                  <a:pt x="175" y="5"/>
                </a:cubicBezTo>
                <a:cubicBezTo>
                  <a:pt x="174" y="4"/>
                  <a:pt x="173" y="2"/>
                  <a:pt x="171" y="0"/>
                </a:cubicBezTo>
                <a:cubicBezTo>
                  <a:pt x="170" y="2"/>
                  <a:pt x="168" y="4"/>
                  <a:pt x="166" y="6"/>
                </a:cubicBezTo>
                <a:cubicBezTo>
                  <a:pt x="164" y="7"/>
                  <a:pt x="162" y="5"/>
                  <a:pt x="160" y="6"/>
                </a:cubicBezTo>
                <a:cubicBezTo>
                  <a:pt x="159" y="7"/>
                  <a:pt x="159" y="9"/>
                  <a:pt x="158" y="11"/>
                </a:cubicBezTo>
                <a:cubicBezTo>
                  <a:pt x="156" y="12"/>
                  <a:pt x="154" y="11"/>
                  <a:pt x="153" y="13"/>
                </a:cubicBezTo>
                <a:cubicBezTo>
                  <a:pt x="152" y="15"/>
                  <a:pt x="153" y="17"/>
                  <a:pt x="152" y="19"/>
                </a:cubicBezTo>
                <a:cubicBezTo>
                  <a:pt x="151" y="21"/>
                  <a:pt x="148" y="23"/>
                  <a:pt x="146" y="22"/>
                </a:cubicBezTo>
                <a:cubicBezTo>
                  <a:pt x="144" y="21"/>
                  <a:pt x="145" y="16"/>
                  <a:pt x="142" y="16"/>
                </a:cubicBezTo>
                <a:cubicBezTo>
                  <a:pt x="107" y="14"/>
                  <a:pt x="73" y="16"/>
                  <a:pt x="38" y="16"/>
                </a:cubicBezTo>
                <a:lnTo>
                  <a:pt x="37" y="48"/>
                </a:lnTo>
                <a:lnTo>
                  <a:pt x="26" y="48"/>
                </a:lnTo>
                <a:lnTo>
                  <a:pt x="25" y="55"/>
                </a:lnTo>
                <a:cubicBezTo>
                  <a:pt x="25" y="73"/>
                  <a:pt x="27" y="91"/>
                  <a:pt x="25" y="108"/>
                </a:cubicBezTo>
                <a:cubicBezTo>
                  <a:pt x="25" y="110"/>
                  <a:pt x="21" y="107"/>
                  <a:pt x="19" y="108"/>
                </a:cubicBezTo>
                <a:cubicBezTo>
                  <a:pt x="17" y="108"/>
                  <a:pt x="15" y="109"/>
                  <a:pt x="14" y="111"/>
                </a:cubicBezTo>
                <a:cubicBezTo>
                  <a:pt x="13" y="112"/>
                  <a:pt x="16" y="114"/>
                  <a:pt x="15" y="116"/>
                </a:cubicBezTo>
                <a:cubicBezTo>
                  <a:pt x="14" y="119"/>
                  <a:pt x="12" y="121"/>
                  <a:pt x="10" y="123"/>
                </a:cubicBezTo>
                <a:cubicBezTo>
                  <a:pt x="9" y="124"/>
                  <a:pt x="6" y="125"/>
                  <a:pt x="7" y="126"/>
                </a:cubicBezTo>
                <a:cubicBezTo>
                  <a:pt x="7" y="128"/>
                  <a:pt x="11" y="130"/>
                  <a:pt x="10" y="132"/>
                </a:cubicBezTo>
                <a:cubicBezTo>
                  <a:pt x="10" y="134"/>
                  <a:pt x="5" y="133"/>
                  <a:pt x="5" y="135"/>
                </a:cubicBezTo>
                <a:cubicBezTo>
                  <a:pt x="4" y="138"/>
                  <a:pt x="7" y="141"/>
                  <a:pt x="6" y="144"/>
                </a:cubicBezTo>
                <a:cubicBezTo>
                  <a:pt x="6" y="147"/>
                  <a:pt x="2" y="148"/>
                  <a:pt x="1" y="150"/>
                </a:cubicBezTo>
                <a:cubicBezTo>
                  <a:pt x="0" y="151"/>
                  <a:pt x="0" y="154"/>
                  <a:pt x="1" y="155"/>
                </a:cubicBezTo>
                <a:cubicBezTo>
                  <a:pt x="3" y="156"/>
                  <a:pt x="6" y="152"/>
                  <a:pt x="8" y="153"/>
                </a:cubicBezTo>
                <a:cubicBezTo>
                  <a:pt x="10" y="156"/>
                  <a:pt x="8" y="160"/>
                  <a:pt x="9" y="163"/>
                </a:cubicBezTo>
                <a:cubicBezTo>
                  <a:pt x="10" y="164"/>
                  <a:pt x="12" y="163"/>
                  <a:pt x="12" y="164"/>
                </a:cubicBezTo>
                <a:cubicBezTo>
                  <a:pt x="12" y="165"/>
                  <a:pt x="9" y="166"/>
                  <a:pt x="9" y="168"/>
                </a:cubicBezTo>
                <a:cubicBezTo>
                  <a:pt x="10" y="171"/>
                  <a:pt x="13" y="172"/>
                  <a:pt x="14" y="174"/>
                </a:cubicBezTo>
                <a:cubicBezTo>
                  <a:pt x="15" y="175"/>
                  <a:pt x="14" y="177"/>
                  <a:pt x="13" y="178"/>
                </a:cubicBezTo>
                <a:cubicBezTo>
                  <a:pt x="15" y="180"/>
                  <a:pt x="18" y="182"/>
                  <a:pt x="19" y="184"/>
                </a:cubicBezTo>
                <a:cubicBezTo>
                  <a:pt x="22" y="187"/>
                  <a:pt x="24" y="191"/>
                  <a:pt x="25" y="195"/>
                </a:cubicBezTo>
                <a:cubicBezTo>
                  <a:pt x="26" y="197"/>
                  <a:pt x="25" y="200"/>
                  <a:pt x="25" y="202"/>
                </a:cubicBezTo>
                <a:cubicBezTo>
                  <a:pt x="24" y="204"/>
                  <a:pt x="21" y="205"/>
                  <a:pt x="21" y="206"/>
                </a:cubicBezTo>
                <a:cubicBezTo>
                  <a:pt x="21" y="208"/>
                  <a:pt x="23" y="210"/>
                  <a:pt x="25" y="211"/>
                </a:cubicBezTo>
                <a:cubicBezTo>
                  <a:pt x="27" y="212"/>
                  <a:pt x="30" y="209"/>
                  <a:pt x="32" y="211"/>
                </a:cubicBezTo>
                <a:cubicBezTo>
                  <a:pt x="34" y="212"/>
                  <a:pt x="30" y="214"/>
                  <a:pt x="31" y="216"/>
                </a:cubicBezTo>
                <a:cubicBezTo>
                  <a:pt x="34" y="218"/>
                  <a:pt x="38" y="216"/>
                  <a:pt x="41" y="218"/>
                </a:cubicBezTo>
                <a:cubicBezTo>
                  <a:pt x="42" y="219"/>
                  <a:pt x="41" y="222"/>
                  <a:pt x="42" y="223"/>
                </a:cubicBezTo>
                <a:cubicBezTo>
                  <a:pt x="43" y="224"/>
                  <a:pt x="45" y="222"/>
                  <a:pt x="46" y="223"/>
                </a:cubicBezTo>
                <a:cubicBezTo>
                  <a:pt x="47" y="224"/>
                  <a:pt x="45" y="227"/>
                  <a:pt x="45" y="228"/>
                </a:cubicBezTo>
                <a:cubicBezTo>
                  <a:pt x="46" y="230"/>
                  <a:pt x="48" y="232"/>
                  <a:pt x="50" y="234"/>
                </a:cubicBezTo>
                <a:cubicBezTo>
                  <a:pt x="52" y="235"/>
                  <a:pt x="54" y="233"/>
                  <a:pt x="55" y="234"/>
                </a:cubicBezTo>
                <a:cubicBezTo>
                  <a:pt x="57" y="238"/>
                  <a:pt x="61" y="240"/>
                  <a:pt x="62" y="242"/>
                </a:cubicBezTo>
                <a:cubicBezTo>
                  <a:pt x="63" y="243"/>
                  <a:pt x="59" y="243"/>
                  <a:pt x="59" y="244"/>
                </a:cubicBezTo>
                <a:cubicBezTo>
                  <a:pt x="61" y="247"/>
                  <a:pt x="64" y="247"/>
                  <a:pt x="66" y="249"/>
                </a:cubicBezTo>
                <a:cubicBezTo>
                  <a:pt x="67" y="249"/>
                  <a:pt x="69" y="250"/>
                  <a:pt x="70" y="251"/>
                </a:cubicBezTo>
                <a:cubicBezTo>
                  <a:pt x="71" y="253"/>
                  <a:pt x="73" y="255"/>
                  <a:pt x="73" y="258"/>
                </a:cubicBezTo>
                <a:cubicBezTo>
                  <a:pt x="73" y="260"/>
                  <a:pt x="72" y="262"/>
                  <a:pt x="72" y="265"/>
                </a:cubicBezTo>
                <a:cubicBezTo>
                  <a:pt x="74" y="266"/>
                  <a:pt x="76" y="268"/>
                  <a:pt x="78" y="269"/>
                </a:cubicBezTo>
                <a:cubicBezTo>
                  <a:pt x="80" y="270"/>
                  <a:pt x="83" y="272"/>
                  <a:pt x="85" y="272"/>
                </a:cubicBezTo>
                <a:cubicBezTo>
                  <a:pt x="87" y="272"/>
                  <a:pt x="88" y="270"/>
                  <a:pt x="89" y="270"/>
                </a:cubicBezTo>
                <a:cubicBezTo>
                  <a:pt x="91" y="269"/>
                  <a:pt x="93" y="270"/>
                  <a:pt x="95" y="270"/>
                </a:cubicBezTo>
                <a:cubicBezTo>
                  <a:pt x="97" y="269"/>
                  <a:pt x="97" y="267"/>
                  <a:pt x="99" y="267"/>
                </a:cubicBezTo>
                <a:cubicBezTo>
                  <a:pt x="102" y="269"/>
                  <a:pt x="105" y="273"/>
                  <a:pt x="107" y="277"/>
                </a:cubicBezTo>
                <a:cubicBezTo>
                  <a:pt x="109" y="278"/>
                  <a:pt x="109" y="281"/>
                  <a:pt x="111" y="283"/>
                </a:cubicBezTo>
                <a:cubicBezTo>
                  <a:pt x="112" y="284"/>
                  <a:pt x="113" y="285"/>
                  <a:pt x="114" y="286"/>
                </a:cubicBezTo>
                <a:cubicBezTo>
                  <a:pt x="115" y="285"/>
                  <a:pt x="115" y="283"/>
                  <a:pt x="117" y="283"/>
                </a:cubicBezTo>
                <a:cubicBezTo>
                  <a:pt x="119" y="282"/>
                  <a:pt x="122" y="283"/>
                  <a:pt x="124" y="283"/>
                </a:cubicBezTo>
                <a:cubicBezTo>
                  <a:pt x="126" y="282"/>
                  <a:pt x="127" y="279"/>
                  <a:pt x="129" y="280"/>
                </a:cubicBezTo>
                <a:cubicBezTo>
                  <a:pt x="131" y="280"/>
                  <a:pt x="130" y="284"/>
                  <a:pt x="132" y="284"/>
                </a:cubicBezTo>
                <a:cubicBezTo>
                  <a:pt x="133" y="285"/>
                  <a:pt x="134" y="282"/>
                  <a:pt x="136" y="282"/>
                </a:cubicBezTo>
                <a:cubicBezTo>
                  <a:pt x="138" y="280"/>
                  <a:pt x="140" y="279"/>
                  <a:pt x="143" y="279"/>
                </a:cubicBezTo>
                <a:cubicBezTo>
                  <a:pt x="144" y="279"/>
                  <a:pt x="145" y="281"/>
                  <a:pt x="146" y="281"/>
                </a:cubicBezTo>
                <a:cubicBezTo>
                  <a:pt x="148" y="281"/>
                  <a:pt x="150" y="282"/>
                  <a:pt x="151" y="281"/>
                </a:cubicBezTo>
                <a:cubicBezTo>
                  <a:pt x="154" y="280"/>
                  <a:pt x="155" y="277"/>
                  <a:pt x="156" y="275"/>
                </a:cubicBezTo>
                <a:lnTo>
                  <a:pt x="172" y="258"/>
                </a:lnTo>
                <a:cubicBezTo>
                  <a:pt x="171" y="256"/>
                  <a:pt x="169" y="255"/>
                  <a:pt x="169" y="253"/>
                </a:cubicBezTo>
                <a:cubicBezTo>
                  <a:pt x="167" y="250"/>
                  <a:pt x="168" y="246"/>
                  <a:pt x="166" y="243"/>
                </a:cubicBezTo>
                <a:cubicBezTo>
                  <a:pt x="165" y="240"/>
                  <a:pt x="162" y="238"/>
                  <a:pt x="160" y="235"/>
                </a:cubicBezTo>
                <a:cubicBezTo>
                  <a:pt x="157" y="232"/>
                  <a:pt x="156" y="227"/>
                  <a:pt x="152" y="225"/>
                </a:cubicBezTo>
                <a:cubicBezTo>
                  <a:pt x="149" y="223"/>
                  <a:pt x="145" y="226"/>
                  <a:pt x="142" y="224"/>
                </a:cubicBezTo>
                <a:cubicBezTo>
                  <a:pt x="140" y="222"/>
                  <a:pt x="141" y="218"/>
                  <a:pt x="143" y="216"/>
                </a:cubicBezTo>
                <a:cubicBezTo>
                  <a:pt x="145" y="214"/>
                  <a:pt x="149" y="216"/>
                  <a:pt x="151" y="215"/>
                </a:cubicBezTo>
                <a:cubicBezTo>
                  <a:pt x="153" y="215"/>
                  <a:pt x="156" y="215"/>
                  <a:pt x="156" y="214"/>
                </a:cubicBezTo>
                <a:cubicBezTo>
                  <a:pt x="158" y="210"/>
                  <a:pt x="155" y="205"/>
                  <a:pt x="156" y="201"/>
                </a:cubicBezTo>
                <a:cubicBezTo>
                  <a:pt x="156" y="197"/>
                  <a:pt x="158" y="193"/>
                  <a:pt x="158" y="189"/>
                </a:cubicBezTo>
                <a:cubicBezTo>
                  <a:pt x="158" y="188"/>
                  <a:pt x="156" y="187"/>
                  <a:pt x="156" y="185"/>
                </a:cubicBezTo>
                <a:cubicBezTo>
                  <a:pt x="156" y="183"/>
                  <a:pt x="157" y="182"/>
                  <a:pt x="159" y="181"/>
                </a:cubicBezTo>
                <a:cubicBezTo>
                  <a:pt x="160" y="181"/>
                  <a:pt x="161" y="182"/>
                  <a:pt x="163" y="182"/>
                </a:cubicBezTo>
                <a:cubicBezTo>
                  <a:pt x="164" y="182"/>
                  <a:pt x="166" y="183"/>
                  <a:pt x="166" y="182"/>
                </a:cubicBezTo>
                <a:cubicBezTo>
                  <a:pt x="167" y="176"/>
                  <a:pt x="165" y="170"/>
                  <a:pt x="167" y="164"/>
                </a:cubicBezTo>
                <a:cubicBezTo>
                  <a:pt x="167" y="162"/>
                  <a:pt x="170" y="162"/>
                  <a:pt x="171" y="161"/>
                </a:cubicBezTo>
                <a:cubicBezTo>
                  <a:pt x="172" y="158"/>
                  <a:pt x="172" y="154"/>
                  <a:pt x="174" y="152"/>
                </a:cubicBezTo>
                <a:cubicBezTo>
                  <a:pt x="176" y="150"/>
                  <a:pt x="179" y="151"/>
                  <a:pt x="181" y="150"/>
                </a:cubicBezTo>
                <a:cubicBezTo>
                  <a:pt x="182" y="149"/>
                  <a:pt x="180" y="148"/>
                  <a:pt x="181" y="147"/>
                </a:cubicBezTo>
                <a:cubicBezTo>
                  <a:pt x="182" y="144"/>
                  <a:pt x="184" y="142"/>
                  <a:pt x="184" y="140"/>
                </a:cubicBezTo>
                <a:cubicBezTo>
                  <a:pt x="185" y="138"/>
                  <a:pt x="183" y="136"/>
                  <a:pt x="184" y="134"/>
                </a:cubicBezTo>
                <a:cubicBezTo>
                  <a:pt x="184" y="132"/>
                  <a:pt x="186" y="131"/>
                  <a:pt x="187" y="13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75" name="Freeform 2580"/>
          <p:cNvSpPr>
            <a:spLocks noChangeAspect="1"/>
          </p:cNvSpPr>
          <p:nvPr/>
        </p:nvSpPr>
        <p:spPr bwMode="auto">
          <a:xfrm>
            <a:off x="3642689" y="2017812"/>
            <a:ext cx="909962" cy="963250"/>
          </a:xfrm>
          <a:custGeom>
            <a:avLst/>
            <a:gdLst>
              <a:gd name="T0" fmla="*/ 287 w 199"/>
              <a:gd name="T1" fmla="*/ 247 h 211"/>
              <a:gd name="T2" fmla="*/ 286 w 199"/>
              <a:gd name="T3" fmla="*/ 294 h 211"/>
              <a:gd name="T4" fmla="*/ 270 w 199"/>
              <a:gd name="T5" fmla="*/ 294 h 211"/>
              <a:gd name="T6" fmla="*/ 268 w 199"/>
              <a:gd name="T7" fmla="*/ 303 h 211"/>
              <a:gd name="T8" fmla="*/ 118 w 199"/>
              <a:gd name="T9" fmla="*/ 217 h 211"/>
              <a:gd name="T10" fmla="*/ 107 w 199"/>
              <a:gd name="T11" fmla="*/ 227 h 211"/>
              <a:gd name="T12" fmla="*/ 86 w 199"/>
              <a:gd name="T13" fmla="*/ 236 h 211"/>
              <a:gd name="T14" fmla="*/ 78 w 199"/>
              <a:gd name="T15" fmla="*/ 223 h 211"/>
              <a:gd name="T16" fmla="*/ 60 w 199"/>
              <a:gd name="T17" fmla="*/ 222 h 211"/>
              <a:gd name="T18" fmla="*/ 50 w 199"/>
              <a:gd name="T19" fmla="*/ 215 h 211"/>
              <a:gd name="T20" fmla="*/ 41 w 199"/>
              <a:gd name="T21" fmla="*/ 207 h 211"/>
              <a:gd name="T22" fmla="*/ 44 w 199"/>
              <a:gd name="T23" fmla="*/ 203 h 211"/>
              <a:gd name="T24" fmla="*/ 30 w 199"/>
              <a:gd name="T25" fmla="*/ 195 h 211"/>
              <a:gd name="T26" fmla="*/ 19 w 199"/>
              <a:gd name="T27" fmla="*/ 197 h 211"/>
              <a:gd name="T28" fmla="*/ 17 w 199"/>
              <a:gd name="T29" fmla="*/ 181 h 211"/>
              <a:gd name="T30" fmla="*/ 5 w 199"/>
              <a:gd name="T31" fmla="*/ 155 h 211"/>
              <a:gd name="T32" fmla="*/ 14 w 199"/>
              <a:gd name="T33" fmla="*/ 149 h 211"/>
              <a:gd name="T34" fmla="*/ 10 w 199"/>
              <a:gd name="T35" fmla="*/ 127 h 211"/>
              <a:gd name="T36" fmla="*/ 12 w 199"/>
              <a:gd name="T37" fmla="*/ 100 h 211"/>
              <a:gd name="T38" fmla="*/ 0 w 199"/>
              <a:gd name="T39" fmla="*/ 70 h 211"/>
              <a:gd name="T40" fmla="*/ 5 w 199"/>
              <a:gd name="T41" fmla="*/ 66 h 211"/>
              <a:gd name="T42" fmla="*/ 14 w 199"/>
              <a:gd name="T43" fmla="*/ 60 h 211"/>
              <a:gd name="T44" fmla="*/ 17 w 199"/>
              <a:gd name="T45" fmla="*/ 52 h 211"/>
              <a:gd name="T46" fmla="*/ 14 w 199"/>
              <a:gd name="T47" fmla="*/ 36 h 211"/>
              <a:gd name="T48" fmla="*/ 22 w 199"/>
              <a:gd name="T49" fmla="*/ 31 h 211"/>
              <a:gd name="T50" fmla="*/ 30 w 199"/>
              <a:gd name="T51" fmla="*/ 23 h 211"/>
              <a:gd name="T52" fmla="*/ 42 w 199"/>
              <a:gd name="T53" fmla="*/ 16 h 211"/>
              <a:gd name="T54" fmla="*/ 38 w 199"/>
              <a:gd name="T55" fmla="*/ 12 h 211"/>
              <a:gd name="T56" fmla="*/ 41 w 199"/>
              <a:gd name="T57" fmla="*/ 0 h 211"/>
              <a:gd name="T58" fmla="*/ 49 w 199"/>
              <a:gd name="T59" fmla="*/ 5 h 211"/>
              <a:gd name="T60" fmla="*/ 70 w 199"/>
              <a:gd name="T61" fmla="*/ 7 h 211"/>
              <a:gd name="T62" fmla="*/ 88 w 199"/>
              <a:gd name="T63" fmla="*/ 12 h 211"/>
              <a:gd name="T64" fmla="*/ 103 w 199"/>
              <a:gd name="T65" fmla="*/ 17 h 211"/>
              <a:gd name="T66" fmla="*/ 110 w 199"/>
              <a:gd name="T67" fmla="*/ 34 h 211"/>
              <a:gd name="T68" fmla="*/ 121 w 199"/>
              <a:gd name="T69" fmla="*/ 43 h 211"/>
              <a:gd name="T70" fmla="*/ 136 w 199"/>
              <a:gd name="T71" fmla="*/ 46 h 211"/>
              <a:gd name="T72" fmla="*/ 157 w 199"/>
              <a:gd name="T73" fmla="*/ 52 h 211"/>
              <a:gd name="T74" fmla="*/ 171 w 199"/>
              <a:gd name="T75" fmla="*/ 64 h 211"/>
              <a:gd name="T76" fmla="*/ 184 w 199"/>
              <a:gd name="T77" fmla="*/ 65 h 211"/>
              <a:gd name="T78" fmla="*/ 191 w 199"/>
              <a:gd name="T79" fmla="*/ 56 h 211"/>
              <a:gd name="T80" fmla="*/ 195 w 199"/>
              <a:gd name="T81" fmla="*/ 46 h 211"/>
              <a:gd name="T82" fmla="*/ 192 w 199"/>
              <a:gd name="T83" fmla="*/ 37 h 211"/>
              <a:gd name="T84" fmla="*/ 192 w 199"/>
              <a:gd name="T85" fmla="*/ 24 h 211"/>
              <a:gd name="T86" fmla="*/ 199 w 199"/>
              <a:gd name="T87" fmla="*/ 14 h 211"/>
              <a:gd name="T88" fmla="*/ 215 w 199"/>
              <a:gd name="T89" fmla="*/ 8 h 211"/>
              <a:gd name="T90" fmla="*/ 227 w 199"/>
              <a:gd name="T91" fmla="*/ 6 h 211"/>
              <a:gd name="T92" fmla="*/ 238 w 199"/>
              <a:gd name="T93" fmla="*/ 10 h 211"/>
              <a:gd name="T94" fmla="*/ 245 w 199"/>
              <a:gd name="T95" fmla="*/ 13 h 211"/>
              <a:gd name="T96" fmla="*/ 251 w 199"/>
              <a:gd name="T97" fmla="*/ 22 h 211"/>
              <a:gd name="T98" fmla="*/ 267 w 199"/>
              <a:gd name="T99" fmla="*/ 28 h 211"/>
              <a:gd name="T100" fmla="*/ 277 w 199"/>
              <a:gd name="T101" fmla="*/ 28 h 211"/>
              <a:gd name="T102" fmla="*/ 282 w 199"/>
              <a:gd name="T103" fmla="*/ 28 h 211"/>
              <a:gd name="T104" fmla="*/ 286 w 199"/>
              <a:gd name="T105" fmla="*/ 31 h 211"/>
              <a:gd name="T106" fmla="*/ 281 w 199"/>
              <a:gd name="T107" fmla="*/ 38 h 211"/>
              <a:gd name="T108" fmla="*/ 281 w 199"/>
              <a:gd name="T109" fmla="*/ 55 h 211"/>
              <a:gd name="T110" fmla="*/ 277 w 199"/>
              <a:gd name="T111" fmla="*/ 66 h 211"/>
              <a:gd name="T112" fmla="*/ 282 w 199"/>
              <a:gd name="T113" fmla="*/ 89 h 211"/>
              <a:gd name="T114" fmla="*/ 287 w 199"/>
              <a:gd name="T115" fmla="*/ 247 h 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9"/>
              <a:gd name="T175" fmla="*/ 0 h 211"/>
              <a:gd name="T176" fmla="*/ 199 w 199"/>
              <a:gd name="T177" fmla="*/ 211 h 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9" h="211">
                <a:moveTo>
                  <a:pt x="199" y="172"/>
                </a:moveTo>
                <a:lnTo>
                  <a:pt x="198" y="204"/>
                </a:lnTo>
                <a:lnTo>
                  <a:pt x="187" y="204"/>
                </a:lnTo>
                <a:lnTo>
                  <a:pt x="186" y="211"/>
                </a:lnTo>
                <a:lnTo>
                  <a:pt x="82" y="151"/>
                </a:lnTo>
                <a:lnTo>
                  <a:pt x="74" y="158"/>
                </a:lnTo>
                <a:cubicBezTo>
                  <a:pt x="69" y="160"/>
                  <a:pt x="65" y="163"/>
                  <a:pt x="60" y="164"/>
                </a:cubicBezTo>
                <a:cubicBezTo>
                  <a:pt x="59" y="162"/>
                  <a:pt x="58" y="157"/>
                  <a:pt x="54" y="155"/>
                </a:cubicBezTo>
                <a:cubicBezTo>
                  <a:pt x="51" y="153"/>
                  <a:pt x="46" y="156"/>
                  <a:pt x="42" y="154"/>
                </a:cubicBezTo>
                <a:cubicBezTo>
                  <a:pt x="39" y="154"/>
                  <a:pt x="37" y="151"/>
                  <a:pt x="35" y="149"/>
                </a:cubicBezTo>
                <a:cubicBezTo>
                  <a:pt x="33" y="148"/>
                  <a:pt x="29" y="147"/>
                  <a:pt x="28" y="144"/>
                </a:cubicBezTo>
                <a:cubicBezTo>
                  <a:pt x="28" y="143"/>
                  <a:pt x="32" y="142"/>
                  <a:pt x="31" y="141"/>
                </a:cubicBezTo>
                <a:cubicBezTo>
                  <a:pt x="29" y="138"/>
                  <a:pt x="25" y="137"/>
                  <a:pt x="21" y="136"/>
                </a:cubicBezTo>
                <a:cubicBezTo>
                  <a:pt x="19" y="136"/>
                  <a:pt x="15" y="139"/>
                  <a:pt x="13" y="137"/>
                </a:cubicBezTo>
                <a:cubicBezTo>
                  <a:pt x="11" y="134"/>
                  <a:pt x="13" y="129"/>
                  <a:pt x="12" y="126"/>
                </a:cubicBezTo>
                <a:cubicBezTo>
                  <a:pt x="10" y="120"/>
                  <a:pt x="3" y="115"/>
                  <a:pt x="3" y="108"/>
                </a:cubicBezTo>
                <a:cubicBezTo>
                  <a:pt x="2" y="105"/>
                  <a:pt x="9" y="106"/>
                  <a:pt x="10" y="103"/>
                </a:cubicBezTo>
                <a:cubicBezTo>
                  <a:pt x="11" y="98"/>
                  <a:pt x="7" y="93"/>
                  <a:pt x="7" y="88"/>
                </a:cubicBezTo>
                <a:cubicBezTo>
                  <a:pt x="6" y="82"/>
                  <a:pt x="9" y="75"/>
                  <a:pt x="8" y="69"/>
                </a:cubicBezTo>
                <a:cubicBezTo>
                  <a:pt x="7" y="62"/>
                  <a:pt x="2" y="55"/>
                  <a:pt x="0" y="48"/>
                </a:cubicBezTo>
                <a:cubicBezTo>
                  <a:pt x="0" y="46"/>
                  <a:pt x="2" y="46"/>
                  <a:pt x="3" y="46"/>
                </a:cubicBezTo>
                <a:cubicBezTo>
                  <a:pt x="5" y="45"/>
                  <a:pt x="8" y="44"/>
                  <a:pt x="10" y="42"/>
                </a:cubicBezTo>
                <a:cubicBezTo>
                  <a:pt x="11" y="40"/>
                  <a:pt x="12" y="38"/>
                  <a:pt x="12" y="36"/>
                </a:cubicBezTo>
                <a:cubicBezTo>
                  <a:pt x="12" y="32"/>
                  <a:pt x="10" y="29"/>
                  <a:pt x="10" y="25"/>
                </a:cubicBezTo>
                <a:cubicBezTo>
                  <a:pt x="11" y="23"/>
                  <a:pt x="14" y="24"/>
                  <a:pt x="15" y="22"/>
                </a:cubicBezTo>
                <a:cubicBezTo>
                  <a:pt x="17" y="21"/>
                  <a:pt x="19" y="18"/>
                  <a:pt x="21" y="16"/>
                </a:cubicBezTo>
                <a:cubicBezTo>
                  <a:pt x="23" y="14"/>
                  <a:pt x="27" y="13"/>
                  <a:pt x="29" y="11"/>
                </a:cubicBezTo>
                <a:cubicBezTo>
                  <a:pt x="30" y="10"/>
                  <a:pt x="27" y="9"/>
                  <a:pt x="27" y="8"/>
                </a:cubicBezTo>
                <a:cubicBezTo>
                  <a:pt x="26" y="5"/>
                  <a:pt x="27" y="2"/>
                  <a:pt x="28" y="0"/>
                </a:cubicBezTo>
                <a:cubicBezTo>
                  <a:pt x="30" y="1"/>
                  <a:pt x="32" y="3"/>
                  <a:pt x="34" y="3"/>
                </a:cubicBezTo>
                <a:cubicBezTo>
                  <a:pt x="39" y="4"/>
                  <a:pt x="44" y="4"/>
                  <a:pt x="48" y="5"/>
                </a:cubicBezTo>
                <a:cubicBezTo>
                  <a:pt x="53" y="5"/>
                  <a:pt x="57" y="6"/>
                  <a:pt x="61" y="8"/>
                </a:cubicBezTo>
                <a:cubicBezTo>
                  <a:pt x="65" y="9"/>
                  <a:pt x="69" y="10"/>
                  <a:pt x="72" y="12"/>
                </a:cubicBezTo>
                <a:cubicBezTo>
                  <a:pt x="75" y="15"/>
                  <a:pt x="75" y="20"/>
                  <a:pt x="77" y="23"/>
                </a:cubicBezTo>
                <a:cubicBezTo>
                  <a:pt x="79" y="26"/>
                  <a:pt x="81" y="29"/>
                  <a:pt x="84" y="30"/>
                </a:cubicBezTo>
                <a:cubicBezTo>
                  <a:pt x="87" y="32"/>
                  <a:pt x="91" y="31"/>
                  <a:pt x="94" y="32"/>
                </a:cubicBezTo>
                <a:cubicBezTo>
                  <a:pt x="99" y="33"/>
                  <a:pt x="104" y="34"/>
                  <a:pt x="109" y="36"/>
                </a:cubicBezTo>
                <a:cubicBezTo>
                  <a:pt x="112" y="38"/>
                  <a:pt x="114" y="43"/>
                  <a:pt x="118" y="44"/>
                </a:cubicBezTo>
                <a:cubicBezTo>
                  <a:pt x="121" y="46"/>
                  <a:pt x="124" y="46"/>
                  <a:pt x="127" y="45"/>
                </a:cubicBezTo>
                <a:cubicBezTo>
                  <a:pt x="129" y="44"/>
                  <a:pt x="131" y="41"/>
                  <a:pt x="132" y="39"/>
                </a:cubicBezTo>
                <a:cubicBezTo>
                  <a:pt x="134" y="37"/>
                  <a:pt x="135" y="35"/>
                  <a:pt x="135" y="32"/>
                </a:cubicBezTo>
                <a:cubicBezTo>
                  <a:pt x="135" y="30"/>
                  <a:pt x="133" y="28"/>
                  <a:pt x="133" y="26"/>
                </a:cubicBezTo>
                <a:cubicBezTo>
                  <a:pt x="132" y="23"/>
                  <a:pt x="132" y="20"/>
                  <a:pt x="133" y="17"/>
                </a:cubicBezTo>
                <a:cubicBezTo>
                  <a:pt x="133" y="14"/>
                  <a:pt x="136" y="12"/>
                  <a:pt x="138" y="10"/>
                </a:cubicBezTo>
                <a:cubicBezTo>
                  <a:pt x="141" y="8"/>
                  <a:pt x="145" y="7"/>
                  <a:pt x="149" y="6"/>
                </a:cubicBezTo>
                <a:cubicBezTo>
                  <a:pt x="152" y="5"/>
                  <a:pt x="154" y="4"/>
                  <a:pt x="157" y="4"/>
                </a:cubicBezTo>
                <a:cubicBezTo>
                  <a:pt x="160" y="4"/>
                  <a:pt x="162" y="6"/>
                  <a:pt x="165" y="7"/>
                </a:cubicBezTo>
                <a:cubicBezTo>
                  <a:pt x="166" y="8"/>
                  <a:pt x="169" y="7"/>
                  <a:pt x="170" y="9"/>
                </a:cubicBezTo>
                <a:cubicBezTo>
                  <a:pt x="172" y="10"/>
                  <a:pt x="172" y="13"/>
                  <a:pt x="174" y="15"/>
                </a:cubicBezTo>
                <a:cubicBezTo>
                  <a:pt x="177" y="17"/>
                  <a:pt x="181" y="18"/>
                  <a:pt x="185" y="19"/>
                </a:cubicBezTo>
                <a:cubicBezTo>
                  <a:pt x="187" y="19"/>
                  <a:pt x="190" y="19"/>
                  <a:pt x="192" y="19"/>
                </a:cubicBezTo>
                <a:cubicBezTo>
                  <a:pt x="193" y="19"/>
                  <a:pt x="195" y="18"/>
                  <a:pt x="196" y="19"/>
                </a:cubicBezTo>
                <a:cubicBezTo>
                  <a:pt x="197" y="20"/>
                  <a:pt x="197" y="21"/>
                  <a:pt x="198" y="22"/>
                </a:cubicBezTo>
                <a:cubicBezTo>
                  <a:pt x="197" y="23"/>
                  <a:pt x="195" y="25"/>
                  <a:pt x="195" y="27"/>
                </a:cubicBezTo>
                <a:cubicBezTo>
                  <a:pt x="194" y="31"/>
                  <a:pt x="196" y="35"/>
                  <a:pt x="195" y="38"/>
                </a:cubicBezTo>
                <a:cubicBezTo>
                  <a:pt x="195" y="41"/>
                  <a:pt x="192" y="43"/>
                  <a:pt x="192" y="46"/>
                </a:cubicBezTo>
                <a:cubicBezTo>
                  <a:pt x="192" y="51"/>
                  <a:pt x="195" y="56"/>
                  <a:pt x="196" y="62"/>
                </a:cubicBezTo>
                <a:cubicBezTo>
                  <a:pt x="198" y="99"/>
                  <a:pt x="198" y="136"/>
                  <a:pt x="199" y="17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76" name="Freeform 2581"/>
          <p:cNvSpPr>
            <a:spLocks noChangeAspect="1"/>
          </p:cNvSpPr>
          <p:nvPr/>
        </p:nvSpPr>
        <p:spPr bwMode="auto">
          <a:xfrm>
            <a:off x="2591855" y="1351534"/>
            <a:ext cx="182754" cy="392153"/>
          </a:xfrm>
          <a:custGeom>
            <a:avLst/>
            <a:gdLst>
              <a:gd name="T0" fmla="*/ 36 w 40"/>
              <a:gd name="T1" fmla="*/ 116 h 86"/>
              <a:gd name="T2" fmla="*/ 28 w 40"/>
              <a:gd name="T3" fmla="*/ 122 h 86"/>
              <a:gd name="T4" fmla="*/ 24 w 40"/>
              <a:gd name="T5" fmla="*/ 119 h 86"/>
              <a:gd name="T6" fmla="*/ 14 w 40"/>
              <a:gd name="T7" fmla="*/ 119 h 86"/>
              <a:gd name="T8" fmla="*/ 8 w 40"/>
              <a:gd name="T9" fmla="*/ 122 h 86"/>
              <a:gd name="T10" fmla="*/ 12 w 40"/>
              <a:gd name="T11" fmla="*/ 111 h 86"/>
              <a:gd name="T12" fmla="*/ 10 w 40"/>
              <a:gd name="T13" fmla="*/ 101 h 86"/>
              <a:gd name="T14" fmla="*/ 14 w 40"/>
              <a:gd name="T15" fmla="*/ 86 h 86"/>
              <a:gd name="T16" fmla="*/ 10 w 40"/>
              <a:gd name="T17" fmla="*/ 86 h 86"/>
              <a:gd name="T18" fmla="*/ 5 w 40"/>
              <a:gd name="T19" fmla="*/ 87 h 86"/>
              <a:gd name="T20" fmla="*/ 8 w 40"/>
              <a:gd name="T21" fmla="*/ 80 h 86"/>
              <a:gd name="T22" fmla="*/ 8 w 40"/>
              <a:gd name="T23" fmla="*/ 75 h 86"/>
              <a:gd name="T24" fmla="*/ 5 w 40"/>
              <a:gd name="T25" fmla="*/ 80 h 86"/>
              <a:gd name="T26" fmla="*/ 0 w 40"/>
              <a:gd name="T27" fmla="*/ 79 h 86"/>
              <a:gd name="T28" fmla="*/ 2 w 40"/>
              <a:gd name="T29" fmla="*/ 71 h 86"/>
              <a:gd name="T30" fmla="*/ 7 w 40"/>
              <a:gd name="T31" fmla="*/ 60 h 86"/>
              <a:gd name="T32" fmla="*/ 10 w 40"/>
              <a:gd name="T33" fmla="*/ 49 h 86"/>
              <a:gd name="T34" fmla="*/ 12 w 40"/>
              <a:gd name="T35" fmla="*/ 42 h 86"/>
              <a:gd name="T36" fmla="*/ 14 w 40"/>
              <a:gd name="T37" fmla="*/ 35 h 86"/>
              <a:gd name="T38" fmla="*/ 14 w 40"/>
              <a:gd name="T39" fmla="*/ 23 h 86"/>
              <a:gd name="T40" fmla="*/ 12 w 40"/>
              <a:gd name="T41" fmla="*/ 14 h 86"/>
              <a:gd name="T42" fmla="*/ 10 w 40"/>
              <a:gd name="T43" fmla="*/ 6 h 86"/>
              <a:gd name="T44" fmla="*/ 22 w 40"/>
              <a:gd name="T45" fmla="*/ 0 h 86"/>
              <a:gd name="T46" fmla="*/ 26 w 40"/>
              <a:gd name="T47" fmla="*/ 2 h 86"/>
              <a:gd name="T48" fmla="*/ 23 w 40"/>
              <a:gd name="T49" fmla="*/ 8 h 86"/>
              <a:gd name="T50" fmla="*/ 31 w 40"/>
              <a:gd name="T51" fmla="*/ 7 h 86"/>
              <a:gd name="T52" fmla="*/ 37 w 40"/>
              <a:gd name="T53" fmla="*/ 8 h 86"/>
              <a:gd name="T54" fmla="*/ 42 w 40"/>
              <a:gd name="T55" fmla="*/ 5 h 86"/>
              <a:gd name="T56" fmla="*/ 52 w 40"/>
              <a:gd name="T57" fmla="*/ 5 h 86"/>
              <a:gd name="T58" fmla="*/ 50 w 40"/>
              <a:gd name="T59" fmla="*/ 12 h 86"/>
              <a:gd name="T60" fmla="*/ 58 w 40"/>
              <a:gd name="T61" fmla="*/ 13 h 86"/>
              <a:gd name="T62" fmla="*/ 52 w 40"/>
              <a:gd name="T63" fmla="*/ 22 h 86"/>
              <a:gd name="T64" fmla="*/ 44 w 40"/>
              <a:gd name="T65" fmla="*/ 28 h 86"/>
              <a:gd name="T66" fmla="*/ 46 w 40"/>
              <a:gd name="T67" fmla="*/ 43 h 86"/>
              <a:gd name="T68" fmla="*/ 43 w 40"/>
              <a:gd name="T69" fmla="*/ 48 h 86"/>
              <a:gd name="T70" fmla="*/ 44 w 40"/>
              <a:gd name="T71" fmla="*/ 51 h 86"/>
              <a:gd name="T72" fmla="*/ 43 w 40"/>
              <a:gd name="T73" fmla="*/ 59 h 86"/>
              <a:gd name="T74" fmla="*/ 36 w 40"/>
              <a:gd name="T75" fmla="*/ 62 h 86"/>
              <a:gd name="T76" fmla="*/ 38 w 40"/>
              <a:gd name="T77" fmla="*/ 71 h 86"/>
              <a:gd name="T78" fmla="*/ 43 w 40"/>
              <a:gd name="T79" fmla="*/ 73 h 86"/>
              <a:gd name="T80" fmla="*/ 43 w 40"/>
              <a:gd name="T81" fmla="*/ 78 h 86"/>
              <a:gd name="T82" fmla="*/ 37 w 40"/>
              <a:gd name="T83" fmla="*/ 83 h 86"/>
              <a:gd name="T84" fmla="*/ 37 w 40"/>
              <a:gd name="T85" fmla="*/ 89 h 86"/>
              <a:gd name="T86" fmla="*/ 43 w 40"/>
              <a:gd name="T87" fmla="*/ 96 h 86"/>
              <a:gd name="T88" fmla="*/ 37 w 40"/>
              <a:gd name="T89" fmla="*/ 102 h 86"/>
              <a:gd name="T90" fmla="*/ 34 w 40"/>
              <a:gd name="T91" fmla="*/ 108 h 86"/>
              <a:gd name="T92" fmla="*/ 36 w 40"/>
              <a:gd name="T93" fmla="*/ 116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77" name="Freeform 2582"/>
          <p:cNvSpPr>
            <a:spLocks noChangeAspect="1"/>
          </p:cNvSpPr>
          <p:nvPr/>
        </p:nvSpPr>
        <p:spPr bwMode="auto">
          <a:xfrm>
            <a:off x="2850756" y="643373"/>
            <a:ext cx="715786" cy="685316"/>
          </a:xfrm>
          <a:custGeom>
            <a:avLst/>
            <a:gdLst>
              <a:gd name="T0" fmla="*/ 218 w 156"/>
              <a:gd name="T1" fmla="*/ 180 h 150"/>
              <a:gd name="T2" fmla="*/ 206 w 156"/>
              <a:gd name="T3" fmla="*/ 170 h 150"/>
              <a:gd name="T4" fmla="*/ 202 w 156"/>
              <a:gd name="T5" fmla="*/ 154 h 150"/>
              <a:gd name="T6" fmla="*/ 207 w 156"/>
              <a:gd name="T7" fmla="*/ 142 h 150"/>
              <a:gd name="T8" fmla="*/ 207 w 156"/>
              <a:gd name="T9" fmla="*/ 131 h 150"/>
              <a:gd name="T10" fmla="*/ 200 w 156"/>
              <a:gd name="T11" fmla="*/ 120 h 150"/>
              <a:gd name="T12" fmla="*/ 192 w 156"/>
              <a:gd name="T13" fmla="*/ 118 h 150"/>
              <a:gd name="T14" fmla="*/ 200 w 156"/>
              <a:gd name="T15" fmla="*/ 102 h 150"/>
              <a:gd name="T16" fmla="*/ 206 w 156"/>
              <a:gd name="T17" fmla="*/ 92 h 150"/>
              <a:gd name="T18" fmla="*/ 217 w 156"/>
              <a:gd name="T19" fmla="*/ 82 h 150"/>
              <a:gd name="T20" fmla="*/ 222 w 156"/>
              <a:gd name="T21" fmla="*/ 58 h 150"/>
              <a:gd name="T22" fmla="*/ 212 w 156"/>
              <a:gd name="T23" fmla="*/ 48 h 150"/>
              <a:gd name="T24" fmla="*/ 198 w 156"/>
              <a:gd name="T25" fmla="*/ 42 h 150"/>
              <a:gd name="T26" fmla="*/ 186 w 156"/>
              <a:gd name="T27" fmla="*/ 38 h 150"/>
              <a:gd name="T28" fmla="*/ 170 w 156"/>
              <a:gd name="T29" fmla="*/ 31 h 150"/>
              <a:gd name="T30" fmla="*/ 158 w 156"/>
              <a:gd name="T31" fmla="*/ 28 h 150"/>
              <a:gd name="T32" fmla="*/ 148 w 156"/>
              <a:gd name="T33" fmla="*/ 19 h 150"/>
              <a:gd name="T34" fmla="*/ 137 w 156"/>
              <a:gd name="T35" fmla="*/ 10 h 150"/>
              <a:gd name="T36" fmla="*/ 128 w 156"/>
              <a:gd name="T37" fmla="*/ 1 h 150"/>
              <a:gd name="T38" fmla="*/ 113 w 156"/>
              <a:gd name="T39" fmla="*/ 26 h 150"/>
              <a:gd name="T40" fmla="*/ 86 w 156"/>
              <a:gd name="T41" fmla="*/ 36 h 150"/>
              <a:gd name="T42" fmla="*/ 86 w 156"/>
              <a:gd name="T43" fmla="*/ 44 h 150"/>
              <a:gd name="T44" fmla="*/ 64 w 156"/>
              <a:gd name="T45" fmla="*/ 44 h 150"/>
              <a:gd name="T46" fmla="*/ 57 w 156"/>
              <a:gd name="T47" fmla="*/ 36 h 150"/>
              <a:gd name="T48" fmla="*/ 55 w 156"/>
              <a:gd name="T49" fmla="*/ 50 h 150"/>
              <a:gd name="T50" fmla="*/ 52 w 156"/>
              <a:gd name="T51" fmla="*/ 64 h 150"/>
              <a:gd name="T52" fmla="*/ 34 w 156"/>
              <a:gd name="T53" fmla="*/ 60 h 150"/>
              <a:gd name="T54" fmla="*/ 20 w 156"/>
              <a:gd name="T55" fmla="*/ 62 h 150"/>
              <a:gd name="T56" fmla="*/ 2 w 156"/>
              <a:gd name="T57" fmla="*/ 65 h 150"/>
              <a:gd name="T58" fmla="*/ 10 w 156"/>
              <a:gd name="T59" fmla="*/ 77 h 150"/>
              <a:gd name="T60" fmla="*/ 8 w 156"/>
              <a:gd name="T61" fmla="*/ 85 h 150"/>
              <a:gd name="T62" fmla="*/ 30 w 156"/>
              <a:gd name="T63" fmla="*/ 91 h 150"/>
              <a:gd name="T64" fmla="*/ 41 w 156"/>
              <a:gd name="T65" fmla="*/ 92 h 150"/>
              <a:gd name="T66" fmla="*/ 49 w 156"/>
              <a:gd name="T67" fmla="*/ 96 h 150"/>
              <a:gd name="T68" fmla="*/ 47 w 156"/>
              <a:gd name="T69" fmla="*/ 108 h 150"/>
              <a:gd name="T70" fmla="*/ 59 w 156"/>
              <a:gd name="T71" fmla="*/ 121 h 150"/>
              <a:gd name="T72" fmla="*/ 65 w 156"/>
              <a:gd name="T73" fmla="*/ 128 h 150"/>
              <a:gd name="T74" fmla="*/ 70 w 156"/>
              <a:gd name="T75" fmla="*/ 139 h 150"/>
              <a:gd name="T76" fmla="*/ 64 w 156"/>
              <a:gd name="T77" fmla="*/ 142 h 150"/>
              <a:gd name="T78" fmla="*/ 66 w 156"/>
              <a:gd name="T79" fmla="*/ 160 h 150"/>
              <a:gd name="T80" fmla="*/ 61 w 156"/>
              <a:gd name="T81" fmla="*/ 185 h 150"/>
              <a:gd name="T82" fmla="*/ 59 w 156"/>
              <a:gd name="T83" fmla="*/ 196 h 150"/>
              <a:gd name="T84" fmla="*/ 80 w 156"/>
              <a:gd name="T85" fmla="*/ 208 h 150"/>
              <a:gd name="T86" fmla="*/ 98 w 156"/>
              <a:gd name="T87" fmla="*/ 204 h 150"/>
              <a:gd name="T88" fmla="*/ 123 w 156"/>
              <a:gd name="T89" fmla="*/ 215 h 150"/>
              <a:gd name="T90" fmla="*/ 136 w 156"/>
              <a:gd name="T91" fmla="*/ 204 h 150"/>
              <a:gd name="T92" fmla="*/ 158 w 156"/>
              <a:gd name="T93" fmla="*/ 192 h 150"/>
              <a:gd name="T94" fmla="*/ 172 w 156"/>
              <a:gd name="T95" fmla="*/ 188 h 150"/>
              <a:gd name="T96" fmla="*/ 192 w 156"/>
              <a:gd name="T97" fmla="*/ 200 h 150"/>
              <a:gd name="T98" fmla="*/ 206 w 156"/>
              <a:gd name="T99" fmla="*/ 192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78" name="Freeform 2583"/>
          <p:cNvSpPr>
            <a:spLocks noChangeAspect="1"/>
          </p:cNvSpPr>
          <p:nvPr/>
        </p:nvSpPr>
        <p:spPr bwMode="auto">
          <a:xfrm>
            <a:off x="3429478" y="715712"/>
            <a:ext cx="41881" cy="53302"/>
          </a:xfrm>
          <a:custGeom>
            <a:avLst/>
            <a:gdLst>
              <a:gd name="T0" fmla="*/ 12 w 9"/>
              <a:gd name="T1" fmla="*/ 16 h 12"/>
              <a:gd name="T2" fmla="*/ 13 w 9"/>
              <a:gd name="T3" fmla="*/ 11 h 12"/>
              <a:gd name="T4" fmla="*/ 12 w 9"/>
              <a:gd name="T5" fmla="*/ 8 h 12"/>
              <a:gd name="T6" fmla="*/ 7 w 9"/>
              <a:gd name="T7" fmla="*/ 5 h 12"/>
              <a:gd name="T8" fmla="*/ 6 w 9"/>
              <a:gd name="T9" fmla="*/ 0 h 12"/>
              <a:gd name="T10" fmla="*/ 2 w 9"/>
              <a:gd name="T11" fmla="*/ 1 h 12"/>
              <a:gd name="T12" fmla="*/ 0 w 9"/>
              <a:gd name="T13" fmla="*/ 6 h 12"/>
              <a:gd name="T14" fmla="*/ 1 w 9"/>
              <a:gd name="T15" fmla="*/ 9 h 12"/>
              <a:gd name="T16" fmla="*/ 2 w 9"/>
              <a:gd name="T17" fmla="*/ 15 h 12"/>
              <a:gd name="T18" fmla="*/ 7 w 9"/>
              <a:gd name="T19" fmla="*/ 16 h 12"/>
              <a:gd name="T20" fmla="*/ 12 w 9"/>
              <a:gd name="T21" fmla="*/ 1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79" name="Freeform 2584"/>
          <p:cNvSpPr>
            <a:spLocks noChangeAspect="1"/>
          </p:cNvSpPr>
          <p:nvPr/>
        </p:nvSpPr>
        <p:spPr bwMode="auto">
          <a:xfrm>
            <a:off x="3486588" y="966995"/>
            <a:ext cx="662483" cy="704353"/>
          </a:xfrm>
          <a:custGeom>
            <a:avLst/>
            <a:gdLst>
              <a:gd name="T0" fmla="*/ 113 w 145"/>
              <a:gd name="T1" fmla="*/ 35 h 154"/>
              <a:gd name="T2" fmla="*/ 96 w 145"/>
              <a:gd name="T3" fmla="*/ 46 h 154"/>
              <a:gd name="T4" fmla="*/ 98 w 145"/>
              <a:gd name="T5" fmla="*/ 70 h 154"/>
              <a:gd name="T6" fmla="*/ 116 w 145"/>
              <a:gd name="T7" fmla="*/ 85 h 154"/>
              <a:gd name="T8" fmla="*/ 143 w 145"/>
              <a:gd name="T9" fmla="*/ 123 h 154"/>
              <a:gd name="T10" fmla="*/ 166 w 145"/>
              <a:gd name="T11" fmla="*/ 126 h 154"/>
              <a:gd name="T12" fmla="*/ 168 w 145"/>
              <a:gd name="T13" fmla="*/ 142 h 154"/>
              <a:gd name="T14" fmla="*/ 203 w 145"/>
              <a:gd name="T15" fmla="*/ 160 h 154"/>
              <a:gd name="T16" fmla="*/ 200 w 145"/>
              <a:gd name="T17" fmla="*/ 172 h 154"/>
              <a:gd name="T18" fmla="*/ 187 w 145"/>
              <a:gd name="T19" fmla="*/ 163 h 154"/>
              <a:gd name="T20" fmla="*/ 174 w 145"/>
              <a:gd name="T21" fmla="*/ 177 h 154"/>
              <a:gd name="T22" fmla="*/ 185 w 145"/>
              <a:gd name="T23" fmla="*/ 191 h 154"/>
              <a:gd name="T24" fmla="*/ 174 w 145"/>
              <a:gd name="T25" fmla="*/ 201 h 154"/>
              <a:gd name="T26" fmla="*/ 167 w 145"/>
              <a:gd name="T27" fmla="*/ 221 h 154"/>
              <a:gd name="T28" fmla="*/ 163 w 145"/>
              <a:gd name="T29" fmla="*/ 208 h 154"/>
              <a:gd name="T30" fmla="*/ 167 w 145"/>
              <a:gd name="T31" fmla="*/ 196 h 154"/>
              <a:gd name="T32" fmla="*/ 158 w 145"/>
              <a:gd name="T33" fmla="*/ 172 h 154"/>
              <a:gd name="T34" fmla="*/ 145 w 145"/>
              <a:gd name="T35" fmla="*/ 166 h 154"/>
              <a:gd name="T36" fmla="*/ 138 w 145"/>
              <a:gd name="T37" fmla="*/ 159 h 154"/>
              <a:gd name="T38" fmla="*/ 122 w 145"/>
              <a:gd name="T39" fmla="*/ 143 h 154"/>
              <a:gd name="T40" fmla="*/ 101 w 145"/>
              <a:gd name="T41" fmla="*/ 133 h 154"/>
              <a:gd name="T42" fmla="*/ 79 w 145"/>
              <a:gd name="T43" fmla="*/ 114 h 154"/>
              <a:gd name="T44" fmla="*/ 67 w 145"/>
              <a:gd name="T45" fmla="*/ 99 h 154"/>
              <a:gd name="T46" fmla="*/ 56 w 145"/>
              <a:gd name="T47" fmla="*/ 74 h 154"/>
              <a:gd name="T48" fmla="*/ 35 w 145"/>
              <a:gd name="T49" fmla="*/ 66 h 154"/>
              <a:gd name="T50" fmla="*/ 19 w 145"/>
              <a:gd name="T51" fmla="*/ 79 h 154"/>
              <a:gd name="T52" fmla="*/ 10 w 145"/>
              <a:gd name="T53" fmla="*/ 79 h 154"/>
              <a:gd name="T54" fmla="*/ 12 w 145"/>
              <a:gd name="T55" fmla="*/ 73 h 154"/>
              <a:gd name="T56" fmla="*/ 5 w 145"/>
              <a:gd name="T57" fmla="*/ 55 h 154"/>
              <a:gd name="T58" fmla="*/ 7 w 145"/>
              <a:gd name="T59" fmla="*/ 44 h 154"/>
              <a:gd name="T60" fmla="*/ 1 w 145"/>
              <a:gd name="T61" fmla="*/ 30 h 154"/>
              <a:gd name="T62" fmla="*/ 14 w 145"/>
              <a:gd name="T63" fmla="*/ 28 h 154"/>
              <a:gd name="T64" fmla="*/ 24 w 145"/>
              <a:gd name="T65" fmla="*/ 19 h 154"/>
              <a:gd name="T66" fmla="*/ 35 w 145"/>
              <a:gd name="T67" fmla="*/ 24 h 154"/>
              <a:gd name="T68" fmla="*/ 43 w 145"/>
              <a:gd name="T69" fmla="*/ 19 h 154"/>
              <a:gd name="T70" fmla="*/ 55 w 145"/>
              <a:gd name="T71" fmla="*/ 19 h 154"/>
              <a:gd name="T72" fmla="*/ 59 w 145"/>
              <a:gd name="T73" fmla="*/ 12 h 154"/>
              <a:gd name="T74" fmla="*/ 65 w 145"/>
              <a:gd name="T75" fmla="*/ 6 h 154"/>
              <a:gd name="T76" fmla="*/ 74 w 145"/>
              <a:gd name="T77" fmla="*/ 5 h 154"/>
              <a:gd name="T78" fmla="*/ 95 w 145"/>
              <a:gd name="T79" fmla="*/ 0 h 154"/>
              <a:gd name="T80" fmla="*/ 108 w 145"/>
              <a:gd name="T81" fmla="*/ 12 h 154"/>
              <a:gd name="T82" fmla="*/ 116 w 145"/>
              <a:gd name="T83" fmla="*/ 17 h 154"/>
              <a:gd name="T84" fmla="*/ 121 w 145"/>
              <a:gd name="T85" fmla="*/ 3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80" name="Freeform 2585"/>
          <p:cNvSpPr>
            <a:spLocks noChangeAspect="1"/>
          </p:cNvSpPr>
          <p:nvPr/>
        </p:nvSpPr>
        <p:spPr bwMode="auto">
          <a:xfrm>
            <a:off x="3448514" y="906077"/>
            <a:ext cx="243672" cy="156100"/>
          </a:xfrm>
          <a:custGeom>
            <a:avLst/>
            <a:gdLst>
              <a:gd name="T0" fmla="*/ 76 w 54"/>
              <a:gd name="T1" fmla="*/ 25 h 34"/>
              <a:gd name="T2" fmla="*/ 75 w 54"/>
              <a:gd name="T3" fmla="*/ 21 h 34"/>
              <a:gd name="T4" fmla="*/ 69 w 54"/>
              <a:gd name="T5" fmla="*/ 25 h 34"/>
              <a:gd name="T6" fmla="*/ 65 w 54"/>
              <a:gd name="T7" fmla="*/ 21 h 34"/>
              <a:gd name="T8" fmla="*/ 60 w 54"/>
              <a:gd name="T9" fmla="*/ 19 h 34"/>
              <a:gd name="T10" fmla="*/ 60 w 54"/>
              <a:gd name="T11" fmla="*/ 14 h 34"/>
              <a:gd name="T12" fmla="*/ 60 w 54"/>
              <a:gd name="T13" fmla="*/ 12 h 34"/>
              <a:gd name="T14" fmla="*/ 59 w 54"/>
              <a:gd name="T15" fmla="*/ 7 h 34"/>
              <a:gd name="T16" fmla="*/ 55 w 54"/>
              <a:gd name="T17" fmla="*/ 2 h 34"/>
              <a:gd name="T18" fmla="*/ 47 w 54"/>
              <a:gd name="T19" fmla="*/ 2 h 34"/>
              <a:gd name="T20" fmla="*/ 43 w 54"/>
              <a:gd name="T21" fmla="*/ 0 h 34"/>
              <a:gd name="T22" fmla="*/ 43 w 54"/>
              <a:gd name="T23" fmla="*/ 5 h 34"/>
              <a:gd name="T24" fmla="*/ 38 w 54"/>
              <a:gd name="T25" fmla="*/ 6 h 34"/>
              <a:gd name="T26" fmla="*/ 33 w 54"/>
              <a:gd name="T27" fmla="*/ 8 h 34"/>
              <a:gd name="T28" fmla="*/ 27 w 54"/>
              <a:gd name="T29" fmla="*/ 7 h 34"/>
              <a:gd name="T30" fmla="*/ 23 w 54"/>
              <a:gd name="T31" fmla="*/ 10 h 34"/>
              <a:gd name="T32" fmla="*/ 17 w 54"/>
              <a:gd name="T33" fmla="*/ 8 h 34"/>
              <a:gd name="T34" fmla="*/ 14 w 54"/>
              <a:gd name="T35" fmla="*/ 10 h 34"/>
              <a:gd name="T36" fmla="*/ 17 w 54"/>
              <a:gd name="T37" fmla="*/ 13 h 34"/>
              <a:gd name="T38" fmla="*/ 11 w 54"/>
              <a:gd name="T39" fmla="*/ 19 h 34"/>
              <a:gd name="T40" fmla="*/ 7 w 54"/>
              <a:gd name="T41" fmla="*/ 23 h 34"/>
              <a:gd name="T42" fmla="*/ 5 w 54"/>
              <a:gd name="T43" fmla="*/ 29 h 34"/>
              <a:gd name="T44" fmla="*/ 2 w 54"/>
              <a:gd name="T45" fmla="*/ 35 h 34"/>
              <a:gd name="T46" fmla="*/ 1 w 54"/>
              <a:gd name="T47" fmla="*/ 42 h 34"/>
              <a:gd name="T48" fmla="*/ 7 w 54"/>
              <a:gd name="T49" fmla="*/ 36 h 34"/>
              <a:gd name="T50" fmla="*/ 11 w 54"/>
              <a:gd name="T51" fmla="*/ 36 h 34"/>
              <a:gd name="T52" fmla="*/ 14 w 54"/>
              <a:gd name="T53" fmla="*/ 37 h 34"/>
              <a:gd name="T54" fmla="*/ 14 w 54"/>
              <a:gd name="T55" fmla="*/ 43 h 34"/>
              <a:gd name="T56" fmla="*/ 18 w 54"/>
              <a:gd name="T57" fmla="*/ 48 h 34"/>
              <a:gd name="T58" fmla="*/ 23 w 54"/>
              <a:gd name="T59" fmla="*/ 48 h 34"/>
              <a:gd name="T60" fmla="*/ 27 w 54"/>
              <a:gd name="T61" fmla="*/ 47 h 34"/>
              <a:gd name="T62" fmla="*/ 31 w 54"/>
              <a:gd name="T63" fmla="*/ 48 h 34"/>
              <a:gd name="T64" fmla="*/ 37 w 54"/>
              <a:gd name="T65" fmla="*/ 42 h 34"/>
              <a:gd name="T66" fmla="*/ 37 w 54"/>
              <a:gd name="T67" fmla="*/ 37 h 34"/>
              <a:gd name="T68" fmla="*/ 40 w 54"/>
              <a:gd name="T69" fmla="*/ 34 h 34"/>
              <a:gd name="T70" fmla="*/ 43 w 54"/>
              <a:gd name="T71" fmla="*/ 41 h 34"/>
              <a:gd name="T72" fmla="*/ 46 w 54"/>
              <a:gd name="T73" fmla="*/ 43 h 34"/>
              <a:gd name="T74" fmla="*/ 49 w 54"/>
              <a:gd name="T75" fmla="*/ 47 h 34"/>
              <a:gd name="T76" fmla="*/ 53 w 54"/>
              <a:gd name="T77" fmla="*/ 45 h 34"/>
              <a:gd name="T78" fmla="*/ 55 w 54"/>
              <a:gd name="T79" fmla="*/ 37 h 34"/>
              <a:gd name="T80" fmla="*/ 56 w 54"/>
              <a:gd name="T81" fmla="*/ 35 h 34"/>
              <a:gd name="T82" fmla="*/ 60 w 54"/>
              <a:gd name="T83" fmla="*/ 37 h 34"/>
              <a:gd name="T84" fmla="*/ 66 w 54"/>
              <a:gd name="T85" fmla="*/ 37 h 34"/>
              <a:gd name="T86" fmla="*/ 69 w 54"/>
              <a:gd name="T87" fmla="*/ 40 h 34"/>
              <a:gd name="T88" fmla="*/ 69 w 54"/>
              <a:gd name="T89" fmla="*/ 33 h 34"/>
              <a:gd name="T90" fmla="*/ 70 w 54"/>
              <a:gd name="T91" fmla="*/ 30 h 34"/>
              <a:gd name="T92" fmla="*/ 75 w 54"/>
              <a:gd name="T93" fmla="*/ 34 h 34"/>
              <a:gd name="T94" fmla="*/ 75 w 54"/>
              <a:gd name="T95" fmla="*/ 28 h 34"/>
              <a:gd name="T96" fmla="*/ 76 w 54"/>
              <a:gd name="T97" fmla="*/ 25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81" name="Freeform 2586"/>
          <p:cNvSpPr>
            <a:spLocks noChangeAspect="1"/>
          </p:cNvSpPr>
          <p:nvPr/>
        </p:nvSpPr>
        <p:spPr bwMode="auto">
          <a:xfrm>
            <a:off x="3638882" y="803281"/>
            <a:ext cx="415004" cy="217017"/>
          </a:xfrm>
          <a:custGeom>
            <a:avLst/>
            <a:gdLst>
              <a:gd name="T0" fmla="*/ 116 w 91"/>
              <a:gd name="T1" fmla="*/ 55 h 48"/>
              <a:gd name="T2" fmla="*/ 117 w 91"/>
              <a:gd name="T3" fmla="*/ 52 h 48"/>
              <a:gd name="T4" fmla="*/ 121 w 91"/>
              <a:gd name="T5" fmla="*/ 52 h 48"/>
              <a:gd name="T6" fmla="*/ 117 w 91"/>
              <a:gd name="T7" fmla="*/ 44 h 48"/>
              <a:gd name="T8" fmla="*/ 123 w 91"/>
              <a:gd name="T9" fmla="*/ 39 h 48"/>
              <a:gd name="T10" fmla="*/ 126 w 91"/>
              <a:gd name="T11" fmla="*/ 36 h 48"/>
              <a:gd name="T12" fmla="*/ 129 w 91"/>
              <a:gd name="T13" fmla="*/ 34 h 48"/>
              <a:gd name="T14" fmla="*/ 131 w 91"/>
              <a:gd name="T15" fmla="*/ 27 h 48"/>
              <a:gd name="T16" fmla="*/ 126 w 91"/>
              <a:gd name="T17" fmla="*/ 21 h 48"/>
              <a:gd name="T18" fmla="*/ 126 w 91"/>
              <a:gd name="T19" fmla="*/ 15 h 48"/>
              <a:gd name="T20" fmla="*/ 126 w 91"/>
              <a:gd name="T21" fmla="*/ 10 h 48"/>
              <a:gd name="T22" fmla="*/ 119 w 91"/>
              <a:gd name="T23" fmla="*/ 8 h 48"/>
              <a:gd name="T24" fmla="*/ 114 w 91"/>
              <a:gd name="T25" fmla="*/ 8 h 48"/>
              <a:gd name="T26" fmla="*/ 103 w 91"/>
              <a:gd name="T27" fmla="*/ 5 h 48"/>
              <a:gd name="T28" fmla="*/ 95 w 91"/>
              <a:gd name="T29" fmla="*/ 2 h 48"/>
              <a:gd name="T30" fmla="*/ 92 w 91"/>
              <a:gd name="T31" fmla="*/ 1 h 48"/>
              <a:gd name="T32" fmla="*/ 92 w 91"/>
              <a:gd name="T33" fmla="*/ 8 h 48"/>
              <a:gd name="T34" fmla="*/ 81 w 91"/>
              <a:gd name="T35" fmla="*/ 13 h 48"/>
              <a:gd name="T36" fmla="*/ 73 w 91"/>
              <a:gd name="T37" fmla="*/ 8 h 48"/>
              <a:gd name="T38" fmla="*/ 73 w 91"/>
              <a:gd name="T39" fmla="*/ 13 h 48"/>
              <a:gd name="T40" fmla="*/ 66 w 91"/>
              <a:gd name="T41" fmla="*/ 13 h 48"/>
              <a:gd name="T42" fmla="*/ 66 w 91"/>
              <a:gd name="T43" fmla="*/ 18 h 48"/>
              <a:gd name="T44" fmla="*/ 56 w 91"/>
              <a:gd name="T45" fmla="*/ 23 h 48"/>
              <a:gd name="T46" fmla="*/ 59 w 91"/>
              <a:gd name="T47" fmla="*/ 31 h 48"/>
              <a:gd name="T48" fmla="*/ 48 w 91"/>
              <a:gd name="T49" fmla="*/ 36 h 48"/>
              <a:gd name="T50" fmla="*/ 36 w 91"/>
              <a:gd name="T51" fmla="*/ 38 h 48"/>
              <a:gd name="T52" fmla="*/ 30 w 91"/>
              <a:gd name="T53" fmla="*/ 43 h 48"/>
              <a:gd name="T54" fmla="*/ 23 w 91"/>
              <a:gd name="T55" fmla="*/ 39 h 48"/>
              <a:gd name="T56" fmla="*/ 16 w 91"/>
              <a:gd name="T57" fmla="*/ 39 h 48"/>
              <a:gd name="T58" fmla="*/ 13 w 91"/>
              <a:gd name="T59" fmla="*/ 45 h 48"/>
              <a:gd name="T60" fmla="*/ 5 w 91"/>
              <a:gd name="T61" fmla="*/ 38 h 48"/>
              <a:gd name="T62" fmla="*/ 1 w 91"/>
              <a:gd name="T63" fmla="*/ 44 h 48"/>
              <a:gd name="T64" fmla="*/ 1 w 91"/>
              <a:gd name="T65" fmla="*/ 46 h 48"/>
              <a:gd name="T66" fmla="*/ 1 w 91"/>
              <a:gd name="T67" fmla="*/ 51 h 48"/>
              <a:gd name="T68" fmla="*/ 6 w 91"/>
              <a:gd name="T69" fmla="*/ 52 h 48"/>
              <a:gd name="T70" fmla="*/ 10 w 91"/>
              <a:gd name="T71" fmla="*/ 57 h 48"/>
              <a:gd name="T72" fmla="*/ 16 w 91"/>
              <a:gd name="T73" fmla="*/ 52 h 48"/>
              <a:gd name="T74" fmla="*/ 17 w 91"/>
              <a:gd name="T75" fmla="*/ 57 h 48"/>
              <a:gd name="T76" fmla="*/ 22 w 91"/>
              <a:gd name="T77" fmla="*/ 58 h 48"/>
              <a:gd name="T78" fmla="*/ 28 w 91"/>
              <a:gd name="T79" fmla="*/ 59 h 48"/>
              <a:gd name="T80" fmla="*/ 28 w 91"/>
              <a:gd name="T81" fmla="*/ 55 h 48"/>
              <a:gd name="T82" fmla="*/ 35 w 91"/>
              <a:gd name="T83" fmla="*/ 53 h 48"/>
              <a:gd name="T84" fmla="*/ 42 w 91"/>
              <a:gd name="T85" fmla="*/ 52 h 48"/>
              <a:gd name="T86" fmla="*/ 48 w 91"/>
              <a:gd name="T87" fmla="*/ 51 h 48"/>
              <a:gd name="T88" fmla="*/ 48 w 91"/>
              <a:gd name="T89" fmla="*/ 55 h 48"/>
              <a:gd name="T90" fmla="*/ 52 w 91"/>
              <a:gd name="T91" fmla="*/ 61 h 48"/>
              <a:gd name="T92" fmla="*/ 60 w 91"/>
              <a:gd name="T93" fmla="*/ 62 h 48"/>
              <a:gd name="T94" fmla="*/ 72 w 91"/>
              <a:gd name="T95" fmla="*/ 63 h 48"/>
              <a:gd name="T96" fmla="*/ 73 w 91"/>
              <a:gd name="T97" fmla="*/ 65 h 48"/>
              <a:gd name="T98" fmla="*/ 86 w 91"/>
              <a:gd name="T99" fmla="*/ 68 h 48"/>
              <a:gd name="T100" fmla="*/ 93 w 91"/>
              <a:gd name="T101" fmla="*/ 62 h 48"/>
              <a:gd name="T102" fmla="*/ 103 w 91"/>
              <a:gd name="T103" fmla="*/ 62 h 48"/>
              <a:gd name="T104" fmla="*/ 110 w 91"/>
              <a:gd name="T105" fmla="*/ 61 h 48"/>
              <a:gd name="T106" fmla="*/ 116 w 91"/>
              <a:gd name="T107" fmla="*/ 55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82" name="Freeform 2587"/>
          <p:cNvSpPr>
            <a:spLocks noChangeAspect="1"/>
          </p:cNvSpPr>
          <p:nvPr/>
        </p:nvSpPr>
        <p:spPr bwMode="auto">
          <a:xfrm>
            <a:off x="3772140" y="643374"/>
            <a:ext cx="373122" cy="201787"/>
          </a:xfrm>
          <a:custGeom>
            <a:avLst/>
            <a:gdLst>
              <a:gd name="T0" fmla="*/ 117 w 82"/>
              <a:gd name="T1" fmla="*/ 41 h 44"/>
              <a:gd name="T2" fmla="*/ 111 w 82"/>
              <a:gd name="T3" fmla="*/ 36 h 44"/>
              <a:gd name="T4" fmla="*/ 109 w 82"/>
              <a:gd name="T5" fmla="*/ 30 h 44"/>
              <a:gd name="T6" fmla="*/ 103 w 82"/>
              <a:gd name="T7" fmla="*/ 28 h 44"/>
              <a:gd name="T8" fmla="*/ 100 w 82"/>
              <a:gd name="T9" fmla="*/ 28 h 44"/>
              <a:gd name="T10" fmla="*/ 94 w 82"/>
              <a:gd name="T11" fmla="*/ 24 h 44"/>
              <a:gd name="T12" fmla="*/ 96 w 82"/>
              <a:gd name="T13" fmla="*/ 22 h 44"/>
              <a:gd name="T14" fmla="*/ 91 w 82"/>
              <a:gd name="T15" fmla="*/ 22 h 44"/>
              <a:gd name="T16" fmla="*/ 86 w 82"/>
              <a:gd name="T17" fmla="*/ 19 h 44"/>
              <a:gd name="T18" fmla="*/ 81 w 82"/>
              <a:gd name="T19" fmla="*/ 17 h 44"/>
              <a:gd name="T20" fmla="*/ 85 w 82"/>
              <a:gd name="T21" fmla="*/ 22 h 44"/>
              <a:gd name="T22" fmla="*/ 79 w 82"/>
              <a:gd name="T23" fmla="*/ 27 h 44"/>
              <a:gd name="T24" fmla="*/ 74 w 82"/>
              <a:gd name="T25" fmla="*/ 22 h 44"/>
              <a:gd name="T26" fmla="*/ 73 w 82"/>
              <a:gd name="T27" fmla="*/ 12 h 44"/>
              <a:gd name="T28" fmla="*/ 67 w 82"/>
              <a:gd name="T29" fmla="*/ 12 h 44"/>
              <a:gd name="T30" fmla="*/ 61 w 82"/>
              <a:gd name="T31" fmla="*/ 7 h 44"/>
              <a:gd name="T32" fmla="*/ 54 w 82"/>
              <a:gd name="T33" fmla="*/ 8 h 44"/>
              <a:gd name="T34" fmla="*/ 54 w 82"/>
              <a:gd name="T35" fmla="*/ 5 h 44"/>
              <a:gd name="T36" fmla="*/ 49 w 82"/>
              <a:gd name="T37" fmla="*/ 1 h 44"/>
              <a:gd name="T38" fmla="*/ 45 w 82"/>
              <a:gd name="T39" fmla="*/ 7 h 44"/>
              <a:gd name="T40" fmla="*/ 39 w 82"/>
              <a:gd name="T41" fmla="*/ 1 h 44"/>
              <a:gd name="T42" fmla="*/ 38 w 82"/>
              <a:gd name="T43" fmla="*/ 6 h 44"/>
              <a:gd name="T44" fmla="*/ 30 w 82"/>
              <a:gd name="T45" fmla="*/ 10 h 44"/>
              <a:gd name="T46" fmla="*/ 20 w 82"/>
              <a:gd name="T47" fmla="*/ 14 h 44"/>
              <a:gd name="T48" fmla="*/ 10 w 82"/>
              <a:gd name="T49" fmla="*/ 17 h 44"/>
              <a:gd name="T50" fmla="*/ 5 w 82"/>
              <a:gd name="T51" fmla="*/ 19 h 44"/>
              <a:gd name="T52" fmla="*/ 0 w 82"/>
              <a:gd name="T53" fmla="*/ 20 h 44"/>
              <a:gd name="T54" fmla="*/ 7 w 82"/>
              <a:gd name="T55" fmla="*/ 28 h 44"/>
              <a:gd name="T56" fmla="*/ 7 w 82"/>
              <a:gd name="T57" fmla="*/ 34 h 44"/>
              <a:gd name="T58" fmla="*/ 13 w 82"/>
              <a:gd name="T59" fmla="*/ 43 h 44"/>
              <a:gd name="T60" fmla="*/ 22 w 82"/>
              <a:gd name="T61" fmla="*/ 49 h 44"/>
              <a:gd name="T62" fmla="*/ 31 w 82"/>
              <a:gd name="T63" fmla="*/ 59 h 44"/>
              <a:gd name="T64" fmla="*/ 39 w 82"/>
              <a:gd name="T65" fmla="*/ 64 h 44"/>
              <a:gd name="T66" fmla="*/ 50 w 82"/>
              <a:gd name="T67" fmla="*/ 59 h 44"/>
              <a:gd name="T68" fmla="*/ 50 w 82"/>
              <a:gd name="T69" fmla="*/ 52 h 44"/>
              <a:gd name="T70" fmla="*/ 53 w 82"/>
              <a:gd name="T71" fmla="*/ 54 h 44"/>
              <a:gd name="T72" fmla="*/ 61 w 82"/>
              <a:gd name="T73" fmla="*/ 55 h 44"/>
              <a:gd name="T74" fmla="*/ 72 w 82"/>
              <a:gd name="T75" fmla="*/ 59 h 44"/>
              <a:gd name="T76" fmla="*/ 78 w 82"/>
              <a:gd name="T77" fmla="*/ 59 h 44"/>
              <a:gd name="T78" fmla="*/ 85 w 82"/>
              <a:gd name="T79" fmla="*/ 61 h 44"/>
              <a:gd name="T80" fmla="*/ 88 w 82"/>
              <a:gd name="T81" fmla="*/ 57 h 44"/>
              <a:gd name="T82" fmla="*/ 96 w 82"/>
              <a:gd name="T83" fmla="*/ 57 h 44"/>
              <a:gd name="T84" fmla="*/ 104 w 82"/>
              <a:gd name="T85" fmla="*/ 51 h 44"/>
              <a:gd name="T86" fmla="*/ 105 w 82"/>
              <a:gd name="T87" fmla="*/ 45 h 44"/>
              <a:gd name="T88" fmla="*/ 111 w 82"/>
              <a:gd name="T89" fmla="*/ 42 h 44"/>
              <a:gd name="T90" fmla="*/ 117 w 82"/>
              <a:gd name="T91" fmla="*/ 41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83" name="Freeform 2588"/>
          <p:cNvSpPr>
            <a:spLocks noChangeAspect="1"/>
          </p:cNvSpPr>
          <p:nvPr/>
        </p:nvSpPr>
        <p:spPr bwMode="auto">
          <a:xfrm>
            <a:off x="3852095" y="982223"/>
            <a:ext cx="171332" cy="121834"/>
          </a:xfrm>
          <a:custGeom>
            <a:avLst/>
            <a:gdLst>
              <a:gd name="T0" fmla="*/ 55 w 37"/>
              <a:gd name="T1" fmla="*/ 9 h 27"/>
              <a:gd name="T2" fmla="*/ 52 w 37"/>
              <a:gd name="T3" fmla="*/ 6 h 27"/>
              <a:gd name="T4" fmla="*/ 50 w 37"/>
              <a:gd name="T5" fmla="*/ 0 h 27"/>
              <a:gd name="T6" fmla="*/ 44 w 37"/>
              <a:gd name="T7" fmla="*/ 6 h 27"/>
              <a:gd name="T8" fmla="*/ 36 w 37"/>
              <a:gd name="T9" fmla="*/ 7 h 27"/>
              <a:gd name="T10" fmla="*/ 27 w 37"/>
              <a:gd name="T11" fmla="*/ 7 h 27"/>
              <a:gd name="T12" fmla="*/ 19 w 37"/>
              <a:gd name="T13" fmla="*/ 13 h 27"/>
              <a:gd name="T14" fmla="*/ 6 w 37"/>
              <a:gd name="T15" fmla="*/ 9 h 27"/>
              <a:gd name="T16" fmla="*/ 1 w 37"/>
              <a:gd name="T17" fmla="*/ 13 h 27"/>
              <a:gd name="T18" fmla="*/ 2 w 37"/>
              <a:gd name="T19" fmla="*/ 18 h 27"/>
              <a:gd name="T20" fmla="*/ 2 w 37"/>
              <a:gd name="T21" fmla="*/ 24 h 27"/>
              <a:gd name="T22" fmla="*/ 6 w 37"/>
              <a:gd name="T23" fmla="*/ 30 h 27"/>
              <a:gd name="T24" fmla="*/ 9 w 37"/>
              <a:gd name="T25" fmla="*/ 32 h 27"/>
              <a:gd name="T26" fmla="*/ 5 w 37"/>
              <a:gd name="T27" fmla="*/ 37 h 27"/>
              <a:gd name="T28" fmla="*/ 9 w 37"/>
              <a:gd name="T29" fmla="*/ 37 h 27"/>
              <a:gd name="T30" fmla="*/ 12 w 37"/>
              <a:gd name="T31" fmla="*/ 33 h 27"/>
              <a:gd name="T32" fmla="*/ 16 w 37"/>
              <a:gd name="T33" fmla="*/ 36 h 27"/>
              <a:gd name="T34" fmla="*/ 21 w 37"/>
              <a:gd name="T35" fmla="*/ 32 h 27"/>
              <a:gd name="T36" fmla="*/ 23 w 37"/>
              <a:gd name="T37" fmla="*/ 36 h 27"/>
              <a:gd name="T38" fmla="*/ 28 w 37"/>
              <a:gd name="T39" fmla="*/ 36 h 27"/>
              <a:gd name="T40" fmla="*/ 34 w 37"/>
              <a:gd name="T41" fmla="*/ 37 h 27"/>
              <a:gd name="T42" fmla="*/ 34 w 37"/>
              <a:gd name="T43" fmla="*/ 27 h 27"/>
              <a:gd name="T44" fmla="*/ 40 w 37"/>
              <a:gd name="T45" fmla="*/ 27 h 27"/>
              <a:gd name="T46" fmla="*/ 40 w 37"/>
              <a:gd name="T47" fmla="*/ 17 h 27"/>
              <a:gd name="T48" fmla="*/ 50 w 37"/>
              <a:gd name="T49" fmla="*/ 13 h 27"/>
              <a:gd name="T50" fmla="*/ 50 w 37"/>
              <a:gd name="T51" fmla="*/ 8 h 27"/>
              <a:gd name="T52" fmla="*/ 55 w 37"/>
              <a:gd name="T53" fmla="*/ 9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84" name="Freeform 2589"/>
          <p:cNvSpPr>
            <a:spLocks noChangeAspect="1" noEditPoints="1"/>
          </p:cNvSpPr>
          <p:nvPr/>
        </p:nvSpPr>
        <p:spPr bwMode="auto">
          <a:xfrm>
            <a:off x="4008197" y="845161"/>
            <a:ext cx="361700" cy="228439"/>
          </a:xfrm>
          <a:custGeom>
            <a:avLst/>
            <a:gdLst>
              <a:gd name="T0" fmla="*/ 0 w 79"/>
              <a:gd name="T1" fmla="*/ 43 h 50"/>
              <a:gd name="T2" fmla="*/ 1 w 79"/>
              <a:gd name="T3" fmla="*/ 49 h 50"/>
              <a:gd name="T4" fmla="*/ 5 w 79"/>
              <a:gd name="T5" fmla="*/ 53 h 50"/>
              <a:gd name="T6" fmla="*/ 5 w 79"/>
              <a:gd name="T7" fmla="*/ 53 h 50"/>
              <a:gd name="T8" fmla="*/ 7 w 79"/>
              <a:gd name="T9" fmla="*/ 58 h 50"/>
              <a:gd name="T10" fmla="*/ 12 w 79"/>
              <a:gd name="T11" fmla="*/ 58 h 50"/>
              <a:gd name="T12" fmla="*/ 13 w 79"/>
              <a:gd name="T13" fmla="*/ 62 h 50"/>
              <a:gd name="T14" fmla="*/ 14 w 79"/>
              <a:gd name="T15" fmla="*/ 62 h 50"/>
              <a:gd name="T16" fmla="*/ 19 w 79"/>
              <a:gd name="T17" fmla="*/ 67 h 50"/>
              <a:gd name="T18" fmla="*/ 29 w 79"/>
              <a:gd name="T19" fmla="*/ 71 h 50"/>
              <a:gd name="T20" fmla="*/ 38 w 79"/>
              <a:gd name="T21" fmla="*/ 72 h 50"/>
              <a:gd name="T22" fmla="*/ 43 w 79"/>
              <a:gd name="T23" fmla="*/ 70 h 50"/>
              <a:gd name="T24" fmla="*/ 46 w 79"/>
              <a:gd name="T25" fmla="*/ 70 h 50"/>
              <a:gd name="T26" fmla="*/ 51 w 79"/>
              <a:gd name="T27" fmla="*/ 65 h 50"/>
              <a:gd name="T28" fmla="*/ 58 w 79"/>
              <a:gd name="T29" fmla="*/ 64 h 50"/>
              <a:gd name="T30" fmla="*/ 63 w 79"/>
              <a:gd name="T31" fmla="*/ 60 h 50"/>
              <a:gd name="T32" fmla="*/ 71 w 79"/>
              <a:gd name="T33" fmla="*/ 62 h 50"/>
              <a:gd name="T34" fmla="*/ 81 w 79"/>
              <a:gd name="T35" fmla="*/ 59 h 50"/>
              <a:gd name="T36" fmla="*/ 88 w 79"/>
              <a:gd name="T37" fmla="*/ 56 h 50"/>
              <a:gd name="T38" fmla="*/ 88 w 79"/>
              <a:gd name="T39" fmla="*/ 50 h 50"/>
              <a:gd name="T40" fmla="*/ 93 w 79"/>
              <a:gd name="T41" fmla="*/ 49 h 50"/>
              <a:gd name="T42" fmla="*/ 94 w 79"/>
              <a:gd name="T43" fmla="*/ 38 h 50"/>
              <a:gd name="T44" fmla="*/ 100 w 79"/>
              <a:gd name="T45" fmla="*/ 29 h 50"/>
              <a:gd name="T46" fmla="*/ 106 w 79"/>
              <a:gd name="T47" fmla="*/ 22 h 50"/>
              <a:gd name="T48" fmla="*/ 112 w 79"/>
              <a:gd name="T49" fmla="*/ 20 h 50"/>
              <a:gd name="T50" fmla="*/ 114 w 79"/>
              <a:gd name="T51" fmla="*/ 17 h 50"/>
              <a:gd name="T52" fmla="*/ 114 w 79"/>
              <a:gd name="T53" fmla="*/ 13 h 50"/>
              <a:gd name="T54" fmla="*/ 108 w 79"/>
              <a:gd name="T55" fmla="*/ 13 h 50"/>
              <a:gd name="T56" fmla="*/ 108 w 79"/>
              <a:gd name="T57" fmla="*/ 10 h 50"/>
              <a:gd name="T58" fmla="*/ 106 w 79"/>
              <a:gd name="T59" fmla="*/ 7 h 50"/>
              <a:gd name="T60" fmla="*/ 101 w 79"/>
              <a:gd name="T61" fmla="*/ 5 h 50"/>
              <a:gd name="T62" fmla="*/ 94 w 79"/>
              <a:gd name="T63" fmla="*/ 7 h 50"/>
              <a:gd name="T64" fmla="*/ 88 w 79"/>
              <a:gd name="T65" fmla="*/ 0 h 50"/>
              <a:gd name="T66" fmla="*/ 83 w 79"/>
              <a:gd name="T67" fmla="*/ 1 h 50"/>
              <a:gd name="T68" fmla="*/ 73 w 79"/>
              <a:gd name="T69" fmla="*/ 1 h 50"/>
              <a:gd name="T70" fmla="*/ 70 w 79"/>
              <a:gd name="T71" fmla="*/ 7 h 50"/>
              <a:gd name="T72" fmla="*/ 64 w 79"/>
              <a:gd name="T73" fmla="*/ 12 h 50"/>
              <a:gd name="T74" fmla="*/ 57 w 79"/>
              <a:gd name="T75" fmla="*/ 8 h 50"/>
              <a:gd name="T76" fmla="*/ 55 w 79"/>
              <a:gd name="T77" fmla="*/ 14 h 50"/>
              <a:gd name="T78" fmla="*/ 46 w 79"/>
              <a:gd name="T79" fmla="*/ 14 h 50"/>
              <a:gd name="T80" fmla="*/ 42 w 79"/>
              <a:gd name="T81" fmla="*/ 14 h 50"/>
              <a:gd name="T82" fmla="*/ 43 w 79"/>
              <a:gd name="T83" fmla="*/ 19 h 50"/>
              <a:gd name="T84" fmla="*/ 41 w 79"/>
              <a:gd name="T85" fmla="*/ 22 h 50"/>
              <a:gd name="T86" fmla="*/ 22 w 79"/>
              <a:gd name="T87" fmla="*/ 20 h 50"/>
              <a:gd name="T88" fmla="*/ 14 w 79"/>
              <a:gd name="T89" fmla="*/ 14 h 50"/>
              <a:gd name="T90" fmla="*/ 13 w 79"/>
              <a:gd name="T91" fmla="*/ 22 h 50"/>
              <a:gd name="T92" fmla="*/ 10 w 79"/>
              <a:gd name="T93" fmla="*/ 23 h 50"/>
              <a:gd name="T94" fmla="*/ 7 w 79"/>
              <a:gd name="T95" fmla="*/ 28 h 50"/>
              <a:gd name="T96" fmla="*/ 1 w 79"/>
              <a:gd name="T97" fmla="*/ 31 h 50"/>
              <a:gd name="T98" fmla="*/ 5 w 79"/>
              <a:gd name="T99" fmla="*/ 41 h 50"/>
              <a:gd name="T100" fmla="*/ 1 w 79"/>
              <a:gd name="T101" fmla="*/ 41 h 50"/>
              <a:gd name="T102" fmla="*/ 0 w 79"/>
              <a:gd name="T103" fmla="*/ 43 h 50"/>
              <a:gd name="T104" fmla="*/ 1 w 79"/>
              <a:gd name="T105" fmla="*/ 49 h 50"/>
              <a:gd name="T106" fmla="*/ 5 w 79"/>
              <a:gd name="T107" fmla="*/ 53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85" name="Freeform 2590"/>
          <p:cNvSpPr>
            <a:spLocks noChangeAspect="1"/>
          </p:cNvSpPr>
          <p:nvPr/>
        </p:nvSpPr>
        <p:spPr bwMode="auto">
          <a:xfrm>
            <a:off x="4034849" y="761399"/>
            <a:ext cx="316012" cy="152292"/>
          </a:xfrm>
          <a:custGeom>
            <a:avLst/>
            <a:gdLst>
              <a:gd name="T0" fmla="*/ 93 w 69"/>
              <a:gd name="T1" fmla="*/ 30 h 33"/>
              <a:gd name="T2" fmla="*/ 93 w 69"/>
              <a:gd name="T3" fmla="*/ 27 h 33"/>
              <a:gd name="T4" fmla="*/ 95 w 69"/>
              <a:gd name="T5" fmla="*/ 22 h 33"/>
              <a:gd name="T6" fmla="*/ 97 w 69"/>
              <a:gd name="T7" fmla="*/ 16 h 33"/>
              <a:gd name="T8" fmla="*/ 100 w 69"/>
              <a:gd name="T9" fmla="*/ 13 h 33"/>
              <a:gd name="T10" fmla="*/ 91 w 69"/>
              <a:gd name="T11" fmla="*/ 12 h 33"/>
              <a:gd name="T12" fmla="*/ 85 w 69"/>
              <a:gd name="T13" fmla="*/ 6 h 33"/>
              <a:gd name="T14" fmla="*/ 77 w 69"/>
              <a:gd name="T15" fmla="*/ 5 h 33"/>
              <a:gd name="T16" fmla="*/ 71 w 69"/>
              <a:gd name="T17" fmla="*/ 8 h 33"/>
              <a:gd name="T18" fmla="*/ 69 w 69"/>
              <a:gd name="T19" fmla="*/ 6 h 33"/>
              <a:gd name="T20" fmla="*/ 59 w 69"/>
              <a:gd name="T21" fmla="*/ 6 h 33"/>
              <a:gd name="T22" fmla="*/ 55 w 69"/>
              <a:gd name="T23" fmla="*/ 10 h 33"/>
              <a:gd name="T24" fmla="*/ 51 w 69"/>
              <a:gd name="T25" fmla="*/ 12 h 33"/>
              <a:gd name="T26" fmla="*/ 51 w 69"/>
              <a:gd name="T27" fmla="*/ 7 h 33"/>
              <a:gd name="T28" fmla="*/ 45 w 69"/>
              <a:gd name="T29" fmla="*/ 0 h 33"/>
              <a:gd name="T30" fmla="*/ 38 w 69"/>
              <a:gd name="T31" fmla="*/ 6 h 33"/>
              <a:gd name="T32" fmla="*/ 35 w 69"/>
              <a:gd name="T33" fmla="*/ 2 h 33"/>
              <a:gd name="T34" fmla="*/ 29 w 69"/>
              <a:gd name="T35" fmla="*/ 5 h 33"/>
              <a:gd name="T36" fmla="*/ 23 w 69"/>
              <a:gd name="T37" fmla="*/ 7 h 33"/>
              <a:gd name="T38" fmla="*/ 22 w 69"/>
              <a:gd name="T39" fmla="*/ 13 h 33"/>
              <a:gd name="T40" fmla="*/ 13 w 69"/>
              <a:gd name="T41" fmla="*/ 19 h 33"/>
              <a:gd name="T42" fmla="*/ 6 w 69"/>
              <a:gd name="T43" fmla="*/ 19 h 33"/>
              <a:gd name="T44" fmla="*/ 1 w 69"/>
              <a:gd name="T45" fmla="*/ 23 h 33"/>
              <a:gd name="T46" fmla="*/ 1 w 69"/>
              <a:gd name="T47" fmla="*/ 29 h 33"/>
              <a:gd name="T48" fmla="*/ 1 w 69"/>
              <a:gd name="T49" fmla="*/ 35 h 33"/>
              <a:gd name="T50" fmla="*/ 6 w 69"/>
              <a:gd name="T51" fmla="*/ 41 h 33"/>
              <a:gd name="T52" fmla="*/ 13 w 69"/>
              <a:gd name="T53" fmla="*/ 47 h 33"/>
              <a:gd name="T54" fmla="*/ 31 w 69"/>
              <a:gd name="T55" fmla="*/ 48 h 33"/>
              <a:gd name="T56" fmla="*/ 35 w 69"/>
              <a:gd name="T57" fmla="*/ 46 h 33"/>
              <a:gd name="T58" fmla="*/ 34 w 69"/>
              <a:gd name="T59" fmla="*/ 41 h 33"/>
              <a:gd name="T60" fmla="*/ 37 w 69"/>
              <a:gd name="T61" fmla="*/ 41 h 33"/>
              <a:gd name="T62" fmla="*/ 46 w 69"/>
              <a:gd name="T63" fmla="*/ 41 h 33"/>
              <a:gd name="T64" fmla="*/ 48 w 69"/>
              <a:gd name="T65" fmla="*/ 35 h 33"/>
              <a:gd name="T66" fmla="*/ 55 w 69"/>
              <a:gd name="T67" fmla="*/ 39 h 33"/>
              <a:gd name="T68" fmla="*/ 61 w 69"/>
              <a:gd name="T69" fmla="*/ 34 h 33"/>
              <a:gd name="T70" fmla="*/ 65 w 69"/>
              <a:gd name="T71" fmla="*/ 28 h 33"/>
              <a:gd name="T72" fmla="*/ 73 w 69"/>
              <a:gd name="T73" fmla="*/ 28 h 33"/>
              <a:gd name="T74" fmla="*/ 79 w 69"/>
              <a:gd name="T75" fmla="*/ 27 h 33"/>
              <a:gd name="T76" fmla="*/ 85 w 69"/>
              <a:gd name="T77" fmla="*/ 34 h 33"/>
              <a:gd name="T78" fmla="*/ 93 w 69"/>
              <a:gd name="T79" fmla="*/ 30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86" name="Freeform 2591"/>
          <p:cNvSpPr>
            <a:spLocks noChangeAspect="1"/>
          </p:cNvSpPr>
          <p:nvPr/>
        </p:nvSpPr>
        <p:spPr bwMode="auto">
          <a:xfrm>
            <a:off x="3859711" y="1008875"/>
            <a:ext cx="323627" cy="277934"/>
          </a:xfrm>
          <a:custGeom>
            <a:avLst/>
            <a:gdLst>
              <a:gd name="T0" fmla="*/ 97 w 71"/>
              <a:gd name="T1" fmla="*/ 36 h 61"/>
              <a:gd name="T2" fmla="*/ 97 w 71"/>
              <a:gd name="T3" fmla="*/ 31 h 61"/>
              <a:gd name="T4" fmla="*/ 96 w 71"/>
              <a:gd name="T5" fmla="*/ 23 h 61"/>
              <a:gd name="T6" fmla="*/ 90 w 71"/>
              <a:gd name="T7" fmla="*/ 17 h 61"/>
              <a:gd name="T8" fmla="*/ 75 w 71"/>
              <a:gd name="T9" fmla="*/ 19 h 61"/>
              <a:gd name="T10" fmla="*/ 61 w 71"/>
              <a:gd name="T11" fmla="*/ 10 h 61"/>
              <a:gd name="T12" fmla="*/ 59 w 71"/>
              <a:gd name="T13" fmla="*/ 6 h 61"/>
              <a:gd name="T14" fmla="*/ 51 w 71"/>
              <a:gd name="T15" fmla="*/ 1 h 61"/>
              <a:gd name="T16" fmla="*/ 48 w 71"/>
              <a:gd name="T17" fmla="*/ 5 h 61"/>
              <a:gd name="T18" fmla="*/ 37 w 71"/>
              <a:gd name="T19" fmla="*/ 19 h 61"/>
              <a:gd name="T20" fmla="*/ 31 w 71"/>
              <a:gd name="T21" fmla="*/ 29 h 61"/>
              <a:gd name="T22" fmla="*/ 22 w 71"/>
              <a:gd name="T23" fmla="*/ 28 h 61"/>
              <a:gd name="T24" fmla="*/ 14 w 71"/>
              <a:gd name="T25" fmla="*/ 28 h 61"/>
              <a:gd name="T26" fmla="*/ 7 w 71"/>
              <a:gd name="T27" fmla="*/ 29 h 61"/>
              <a:gd name="T28" fmla="*/ 0 w 71"/>
              <a:gd name="T29" fmla="*/ 28 h 61"/>
              <a:gd name="T30" fmla="*/ 8 w 71"/>
              <a:gd name="T31" fmla="*/ 44 h 61"/>
              <a:gd name="T32" fmla="*/ 14 w 71"/>
              <a:gd name="T33" fmla="*/ 30 h 61"/>
              <a:gd name="T34" fmla="*/ 24 w 71"/>
              <a:gd name="T35" fmla="*/ 37 h 61"/>
              <a:gd name="T36" fmla="*/ 29 w 71"/>
              <a:gd name="T37" fmla="*/ 50 h 61"/>
              <a:gd name="T38" fmla="*/ 34 w 71"/>
              <a:gd name="T39" fmla="*/ 61 h 61"/>
              <a:gd name="T40" fmla="*/ 43 w 71"/>
              <a:gd name="T41" fmla="*/ 71 h 61"/>
              <a:gd name="T42" fmla="*/ 54 w 71"/>
              <a:gd name="T43" fmla="*/ 75 h 61"/>
              <a:gd name="T44" fmla="*/ 74 w 71"/>
              <a:gd name="T45" fmla="*/ 87 h 61"/>
              <a:gd name="T46" fmla="*/ 63 w 71"/>
              <a:gd name="T47" fmla="*/ 73 h 61"/>
              <a:gd name="T48" fmla="*/ 50 w 71"/>
              <a:gd name="T49" fmla="*/ 59 h 61"/>
              <a:gd name="T50" fmla="*/ 43 w 71"/>
              <a:gd name="T51" fmla="*/ 44 h 61"/>
              <a:gd name="T52" fmla="*/ 41 w 71"/>
              <a:gd name="T53" fmla="*/ 36 h 61"/>
              <a:gd name="T54" fmla="*/ 50 w 71"/>
              <a:gd name="T55" fmla="*/ 38 h 61"/>
              <a:gd name="T56" fmla="*/ 56 w 71"/>
              <a:gd name="T57" fmla="*/ 34 h 61"/>
              <a:gd name="T58" fmla="*/ 66 w 71"/>
              <a:gd name="T59" fmla="*/ 35 h 61"/>
              <a:gd name="T60" fmla="*/ 75 w 71"/>
              <a:gd name="T61" fmla="*/ 38 h 61"/>
              <a:gd name="T62" fmla="*/ 89 w 71"/>
              <a:gd name="T63" fmla="*/ 37 h 61"/>
              <a:gd name="T64" fmla="*/ 95 w 71"/>
              <a:gd name="T65" fmla="*/ 43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87" name="Freeform 2592"/>
          <p:cNvSpPr>
            <a:spLocks noChangeAspect="1"/>
          </p:cNvSpPr>
          <p:nvPr/>
        </p:nvSpPr>
        <p:spPr bwMode="auto">
          <a:xfrm>
            <a:off x="3981547" y="1111673"/>
            <a:ext cx="224635" cy="213209"/>
          </a:xfrm>
          <a:custGeom>
            <a:avLst/>
            <a:gdLst>
              <a:gd name="T0" fmla="*/ 36 w 49"/>
              <a:gd name="T1" fmla="*/ 56 h 46"/>
              <a:gd name="T2" fmla="*/ 31 w 49"/>
              <a:gd name="T3" fmla="*/ 50 h 46"/>
              <a:gd name="T4" fmla="*/ 24 w 49"/>
              <a:gd name="T5" fmla="*/ 41 h 46"/>
              <a:gd name="T6" fmla="*/ 17 w 49"/>
              <a:gd name="T7" fmla="*/ 33 h 46"/>
              <a:gd name="T8" fmla="*/ 12 w 49"/>
              <a:gd name="T9" fmla="*/ 27 h 46"/>
              <a:gd name="T10" fmla="*/ 8 w 49"/>
              <a:gd name="T11" fmla="*/ 19 h 46"/>
              <a:gd name="T12" fmla="*/ 5 w 49"/>
              <a:gd name="T13" fmla="*/ 12 h 46"/>
              <a:gd name="T14" fmla="*/ 1 w 49"/>
              <a:gd name="T15" fmla="*/ 12 h 46"/>
              <a:gd name="T16" fmla="*/ 1 w 49"/>
              <a:gd name="T17" fmla="*/ 2 h 46"/>
              <a:gd name="T18" fmla="*/ 5 w 49"/>
              <a:gd name="T19" fmla="*/ 1 h 46"/>
              <a:gd name="T20" fmla="*/ 12 w 49"/>
              <a:gd name="T21" fmla="*/ 6 h 46"/>
              <a:gd name="T22" fmla="*/ 14 w 49"/>
              <a:gd name="T23" fmla="*/ 2 h 46"/>
              <a:gd name="T24" fmla="*/ 17 w 49"/>
              <a:gd name="T25" fmla="*/ 0 h 46"/>
              <a:gd name="T26" fmla="*/ 20 w 49"/>
              <a:gd name="T27" fmla="*/ 2 h 46"/>
              <a:gd name="T28" fmla="*/ 28 w 49"/>
              <a:gd name="T29" fmla="*/ 1 h 46"/>
              <a:gd name="T30" fmla="*/ 37 w 49"/>
              <a:gd name="T31" fmla="*/ 2 h 46"/>
              <a:gd name="T32" fmla="*/ 37 w 49"/>
              <a:gd name="T33" fmla="*/ 6 h 46"/>
              <a:gd name="T34" fmla="*/ 41 w 49"/>
              <a:gd name="T35" fmla="*/ 5 h 46"/>
              <a:gd name="T36" fmla="*/ 51 w 49"/>
              <a:gd name="T37" fmla="*/ 5 h 46"/>
              <a:gd name="T38" fmla="*/ 55 w 49"/>
              <a:gd name="T39" fmla="*/ 6 h 46"/>
              <a:gd name="T40" fmla="*/ 57 w 49"/>
              <a:gd name="T41" fmla="*/ 11 h 46"/>
              <a:gd name="T42" fmla="*/ 61 w 49"/>
              <a:gd name="T43" fmla="*/ 9 h 46"/>
              <a:gd name="T44" fmla="*/ 65 w 49"/>
              <a:gd name="T45" fmla="*/ 9 h 46"/>
              <a:gd name="T46" fmla="*/ 61 w 49"/>
              <a:gd name="T47" fmla="*/ 22 h 46"/>
              <a:gd name="T48" fmla="*/ 70 w 49"/>
              <a:gd name="T49" fmla="*/ 32 h 46"/>
              <a:gd name="T50" fmla="*/ 64 w 49"/>
              <a:gd name="T51" fmla="*/ 32 h 46"/>
              <a:gd name="T52" fmla="*/ 70 w 49"/>
              <a:gd name="T53" fmla="*/ 41 h 46"/>
              <a:gd name="T54" fmla="*/ 64 w 49"/>
              <a:gd name="T55" fmla="*/ 41 h 46"/>
              <a:gd name="T56" fmla="*/ 59 w 49"/>
              <a:gd name="T57" fmla="*/ 43 h 46"/>
              <a:gd name="T58" fmla="*/ 59 w 49"/>
              <a:gd name="T59" fmla="*/ 49 h 46"/>
              <a:gd name="T60" fmla="*/ 54 w 49"/>
              <a:gd name="T61" fmla="*/ 55 h 46"/>
              <a:gd name="T62" fmla="*/ 49 w 49"/>
              <a:gd name="T63" fmla="*/ 60 h 46"/>
              <a:gd name="T64" fmla="*/ 51 w 49"/>
              <a:gd name="T65" fmla="*/ 68 h 46"/>
              <a:gd name="T66" fmla="*/ 41 w 49"/>
              <a:gd name="T67" fmla="*/ 60 h 46"/>
              <a:gd name="T68" fmla="*/ 36 w 49"/>
              <a:gd name="T69" fmla="*/ 5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88" name="Freeform 2593"/>
          <p:cNvSpPr>
            <a:spLocks noChangeAspect="1"/>
          </p:cNvSpPr>
          <p:nvPr/>
        </p:nvSpPr>
        <p:spPr bwMode="auto">
          <a:xfrm>
            <a:off x="4137649" y="1035527"/>
            <a:ext cx="251287" cy="338851"/>
          </a:xfrm>
          <a:custGeom>
            <a:avLst/>
            <a:gdLst>
              <a:gd name="T0" fmla="*/ 30 w 55"/>
              <a:gd name="T1" fmla="*/ 1 h 74"/>
              <a:gd name="T2" fmla="*/ 35 w 55"/>
              <a:gd name="T3" fmla="*/ 8 h 74"/>
              <a:gd name="T4" fmla="*/ 38 w 55"/>
              <a:gd name="T5" fmla="*/ 14 h 74"/>
              <a:gd name="T6" fmla="*/ 42 w 55"/>
              <a:gd name="T7" fmla="*/ 22 h 74"/>
              <a:gd name="T8" fmla="*/ 52 w 55"/>
              <a:gd name="T9" fmla="*/ 28 h 74"/>
              <a:gd name="T10" fmla="*/ 52 w 55"/>
              <a:gd name="T11" fmla="*/ 36 h 74"/>
              <a:gd name="T12" fmla="*/ 60 w 55"/>
              <a:gd name="T13" fmla="*/ 41 h 74"/>
              <a:gd name="T14" fmla="*/ 66 w 55"/>
              <a:gd name="T15" fmla="*/ 43 h 74"/>
              <a:gd name="T16" fmla="*/ 67 w 55"/>
              <a:gd name="T17" fmla="*/ 38 h 74"/>
              <a:gd name="T18" fmla="*/ 72 w 55"/>
              <a:gd name="T19" fmla="*/ 42 h 74"/>
              <a:gd name="T20" fmla="*/ 70 w 55"/>
              <a:gd name="T21" fmla="*/ 45 h 74"/>
              <a:gd name="T22" fmla="*/ 71 w 55"/>
              <a:gd name="T23" fmla="*/ 48 h 74"/>
              <a:gd name="T24" fmla="*/ 66 w 55"/>
              <a:gd name="T25" fmla="*/ 55 h 74"/>
              <a:gd name="T26" fmla="*/ 66 w 55"/>
              <a:gd name="T27" fmla="*/ 66 h 74"/>
              <a:gd name="T28" fmla="*/ 73 w 55"/>
              <a:gd name="T29" fmla="*/ 73 h 74"/>
              <a:gd name="T30" fmla="*/ 78 w 55"/>
              <a:gd name="T31" fmla="*/ 78 h 74"/>
              <a:gd name="T32" fmla="*/ 70 w 55"/>
              <a:gd name="T33" fmla="*/ 83 h 74"/>
              <a:gd name="T34" fmla="*/ 70 w 55"/>
              <a:gd name="T35" fmla="*/ 94 h 74"/>
              <a:gd name="T36" fmla="*/ 65 w 55"/>
              <a:gd name="T37" fmla="*/ 97 h 74"/>
              <a:gd name="T38" fmla="*/ 55 w 55"/>
              <a:gd name="T39" fmla="*/ 95 h 74"/>
              <a:gd name="T40" fmla="*/ 50 w 55"/>
              <a:gd name="T41" fmla="*/ 100 h 74"/>
              <a:gd name="T42" fmla="*/ 46 w 55"/>
              <a:gd name="T43" fmla="*/ 99 h 74"/>
              <a:gd name="T44" fmla="*/ 42 w 55"/>
              <a:gd name="T45" fmla="*/ 102 h 74"/>
              <a:gd name="T46" fmla="*/ 42 w 55"/>
              <a:gd name="T47" fmla="*/ 107 h 74"/>
              <a:gd name="T48" fmla="*/ 38 w 55"/>
              <a:gd name="T49" fmla="*/ 107 h 74"/>
              <a:gd name="T50" fmla="*/ 38 w 55"/>
              <a:gd name="T51" fmla="*/ 99 h 74"/>
              <a:gd name="T52" fmla="*/ 34 w 55"/>
              <a:gd name="T53" fmla="*/ 93 h 74"/>
              <a:gd name="T54" fmla="*/ 26 w 55"/>
              <a:gd name="T55" fmla="*/ 90 h 74"/>
              <a:gd name="T56" fmla="*/ 22 w 55"/>
              <a:gd name="T57" fmla="*/ 90 h 74"/>
              <a:gd name="T58" fmla="*/ 19 w 55"/>
              <a:gd name="T59" fmla="*/ 95 h 74"/>
              <a:gd name="T60" fmla="*/ 13 w 55"/>
              <a:gd name="T61" fmla="*/ 97 h 74"/>
              <a:gd name="T62" fmla="*/ 19 w 55"/>
              <a:gd name="T63" fmla="*/ 101 h 74"/>
              <a:gd name="T64" fmla="*/ 19 w 55"/>
              <a:gd name="T65" fmla="*/ 107 h 74"/>
              <a:gd name="T66" fmla="*/ 10 w 55"/>
              <a:gd name="T67" fmla="*/ 99 h 74"/>
              <a:gd name="T68" fmla="*/ 5 w 55"/>
              <a:gd name="T69" fmla="*/ 95 h 74"/>
              <a:gd name="T70" fmla="*/ 7 w 55"/>
              <a:gd name="T71" fmla="*/ 93 h 74"/>
              <a:gd name="T72" fmla="*/ 6 w 55"/>
              <a:gd name="T73" fmla="*/ 91 h 74"/>
              <a:gd name="T74" fmla="*/ 1 w 55"/>
              <a:gd name="T75" fmla="*/ 91 h 74"/>
              <a:gd name="T76" fmla="*/ 0 w 55"/>
              <a:gd name="T77" fmla="*/ 83 h 74"/>
              <a:gd name="T78" fmla="*/ 5 w 55"/>
              <a:gd name="T79" fmla="*/ 78 h 74"/>
              <a:gd name="T80" fmla="*/ 10 w 55"/>
              <a:gd name="T81" fmla="*/ 72 h 74"/>
              <a:gd name="T82" fmla="*/ 10 w 55"/>
              <a:gd name="T83" fmla="*/ 66 h 74"/>
              <a:gd name="T84" fmla="*/ 14 w 55"/>
              <a:gd name="T85" fmla="*/ 65 h 74"/>
              <a:gd name="T86" fmla="*/ 20 w 55"/>
              <a:gd name="T87" fmla="*/ 65 h 74"/>
              <a:gd name="T88" fmla="*/ 14 w 55"/>
              <a:gd name="T89" fmla="*/ 55 h 74"/>
              <a:gd name="T90" fmla="*/ 20 w 55"/>
              <a:gd name="T91" fmla="*/ 55 h 74"/>
              <a:gd name="T92" fmla="*/ 12 w 55"/>
              <a:gd name="T93" fmla="*/ 46 h 74"/>
              <a:gd name="T94" fmla="*/ 16 w 55"/>
              <a:gd name="T95" fmla="*/ 34 h 74"/>
              <a:gd name="T96" fmla="*/ 12 w 55"/>
              <a:gd name="T97" fmla="*/ 34 h 74"/>
              <a:gd name="T98" fmla="*/ 10 w 55"/>
              <a:gd name="T99" fmla="*/ 28 h 74"/>
              <a:gd name="T100" fmla="*/ 14 w 55"/>
              <a:gd name="T101" fmla="*/ 24 h 74"/>
              <a:gd name="T102" fmla="*/ 10 w 55"/>
              <a:gd name="T103" fmla="*/ 23 h 74"/>
              <a:gd name="T104" fmla="*/ 8 w 55"/>
              <a:gd name="T105" fmla="*/ 19 h 74"/>
              <a:gd name="T106" fmla="*/ 8 w 55"/>
              <a:gd name="T107" fmla="*/ 14 h 74"/>
              <a:gd name="T108" fmla="*/ 6 w 55"/>
              <a:gd name="T109" fmla="*/ 8 h 74"/>
              <a:gd name="T110" fmla="*/ 10 w 55"/>
              <a:gd name="T111" fmla="*/ 5 h 74"/>
              <a:gd name="T112" fmla="*/ 17 w 55"/>
              <a:gd name="T113" fmla="*/ 2 h 74"/>
              <a:gd name="T114" fmla="*/ 22 w 55"/>
              <a:gd name="T115" fmla="*/ 0 h 74"/>
              <a:gd name="T116" fmla="*/ 30 w 55"/>
              <a:gd name="T117" fmla="*/ 1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89" name="Freeform 2594"/>
          <p:cNvSpPr>
            <a:spLocks noChangeAspect="1"/>
          </p:cNvSpPr>
          <p:nvPr/>
        </p:nvSpPr>
        <p:spPr bwMode="auto">
          <a:xfrm>
            <a:off x="4255677" y="1332497"/>
            <a:ext cx="137065" cy="118027"/>
          </a:xfrm>
          <a:custGeom>
            <a:avLst/>
            <a:gdLst>
              <a:gd name="T0" fmla="*/ 42 w 30"/>
              <a:gd name="T1" fmla="*/ 23 h 26"/>
              <a:gd name="T2" fmla="*/ 37 w 30"/>
              <a:gd name="T3" fmla="*/ 24 h 26"/>
              <a:gd name="T4" fmla="*/ 26 w 30"/>
              <a:gd name="T5" fmla="*/ 29 h 26"/>
              <a:gd name="T6" fmla="*/ 20 w 30"/>
              <a:gd name="T7" fmla="*/ 36 h 26"/>
              <a:gd name="T8" fmla="*/ 10 w 30"/>
              <a:gd name="T9" fmla="*/ 37 h 26"/>
              <a:gd name="T10" fmla="*/ 6 w 30"/>
              <a:gd name="T11" fmla="*/ 35 h 26"/>
              <a:gd name="T12" fmla="*/ 1 w 30"/>
              <a:gd name="T13" fmla="*/ 29 h 26"/>
              <a:gd name="T14" fmla="*/ 1 w 30"/>
              <a:gd name="T15" fmla="*/ 20 h 26"/>
              <a:gd name="T16" fmla="*/ 1 w 30"/>
              <a:gd name="T17" fmla="*/ 13 h 26"/>
              <a:gd name="T18" fmla="*/ 5 w 30"/>
              <a:gd name="T19" fmla="*/ 13 h 26"/>
              <a:gd name="T20" fmla="*/ 5 w 30"/>
              <a:gd name="T21" fmla="*/ 8 h 26"/>
              <a:gd name="T22" fmla="*/ 8 w 30"/>
              <a:gd name="T23" fmla="*/ 5 h 26"/>
              <a:gd name="T24" fmla="*/ 13 w 30"/>
              <a:gd name="T25" fmla="*/ 6 h 26"/>
              <a:gd name="T26" fmla="*/ 17 w 30"/>
              <a:gd name="T27" fmla="*/ 1 h 26"/>
              <a:gd name="T28" fmla="*/ 28 w 30"/>
              <a:gd name="T29" fmla="*/ 2 h 26"/>
              <a:gd name="T30" fmla="*/ 31 w 30"/>
              <a:gd name="T31" fmla="*/ 0 h 26"/>
              <a:gd name="T32" fmla="*/ 34 w 30"/>
              <a:gd name="T33" fmla="*/ 6 h 26"/>
              <a:gd name="T34" fmla="*/ 41 w 30"/>
              <a:gd name="T35" fmla="*/ 8 h 26"/>
              <a:gd name="T36" fmla="*/ 42 w 30"/>
              <a:gd name="T37" fmla="*/ 16 h 26"/>
              <a:gd name="T38" fmla="*/ 42 w 30"/>
              <a:gd name="T39" fmla="*/ 2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90" name="Freeform 2595"/>
          <p:cNvSpPr>
            <a:spLocks noChangeAspect="1"/>
          </p:cNvSpPr>
          <p:nvPr/>
        </p:nvSpPr>
        <p:spPr bwMode="auto">
          <a:xfrm>
            <a:off x="4190952" y="1313460"/>
            <a:ext cx="102799" cy="228439"/>
          </a:xfrm>
          <a:custGeom>
            <a:avLst/>
            <a:gdLst>
              <a:gd name="T0" fmla="*/ 17 w 22"/>
              <a:gd name="T1" fmla="*/ 72 h 50"/>
              <a:gd name="T2" fmla="*/ 11 w 22"/>
              <a:gd name="T3" fmla="*/ 62 h 50"/>
              <a:gd name="T4" fmla="*/ 1 w 22"/>
              <a:gd name="T5" fmla="*/ 55 h 50"/>
              <a:gd name="T6" fmla="*/ 2 w 22"/>
              <a:gd name="T7" fmla="*/ 52 h 50"/>
              <a:gd name="T8" fmla="*/ 0 w 22"/>
              <a:gd name="T9" fmla="*/ 48 h 50"/>
              <a:gd name="T10" fmla="*/ 1 w 22"/>
              <a:gd name="T11" fmla="*/ 46 h 50"/>
              <a:gd name="T12" fmla="*/ 1 w 22"/>
              <a:gd name="T13" fmla="*/ 38 h 50"/>
              <a:gd name="T14" fmla="*/ 2 w 22"/>
              <a:gd name="T15" fmla="*/ 29 h 50"/>
              <a:gd name="T16" fmla="*/ 1 w 22"/>
              <a:gd name="T17" fmla="*/ 20 h 50"/>
              <a:gd name="T18" fmla="*/ 1 w 22"/>
              <a:gd name="T19" fmla="*/ 14 h 50"/>
              <a:gd name="T20" fmla="*/ 1 w 22"/>
              <a:gd name="T21" fmla="*/ 7 h 50"/>
              <a:gd name="T22" fmla="*/ 5 w 22"/>
              <a:gd name="T23" fmla="*/ 1 h 50"/>
              <a:gd name="T24" fmla="*/ 9 w 22"/>
              <a:gd name="T25" fmla="*/ 1 h 50"/>
              <a:gd name="T26" fmla="*/ 17 w 22"/>
              <a:gd name="T27" fmla="*/ 5 h 50"/>
              <a:gd name="T28" fmla="*/ 22 w 22"/>
              <a:gd name="T29" fmla="*/ 10 h 50"/>
              <a:gd name="T30" fmla="*/ 22 w 22"/>
              <a:gd name="T31" fmla="*/ 19 h 50"/>
              <a:gd name="T32" fmla="*/ 22 w 22"/>
              <a:gd name="T33" fmla="*/ 26 h 50"/>
              <a:gd name="T34" fmla="*/ 22 w 22"/>
              <a:gd name="T35" fmla="*/ 35 h 50"/>
              <a:gd name="T36" fmla="*/ 27 w 22"/>
              <a:gd name="T37" fmla="*/ 41 h 50"/>
              <a:gd name="T38" fmla="*/ 32 w 22"/>
              <a:gd name="T39" fmla="*/ 43 h 50"/>
              <a:gd name="T40" fmla="*/ 33 w 22"/>
              <a:gd name="T41" fmla="*/ 49 h 50"/>
              <a:gd name="T42" fmla="*/ 28 w 22"/>
              <a:gd name="T43" fmla="*/ 52 h 50"/>
              <a:gd name="T44" fmla="*/ 27 w 22"/>
              <a:gd name="T45" fmla="*/ 60 h 50"/>
              <a:gd name="T46" fmla="*/ 21 w 22"/>
              <a:gd name="T47" fmla="*/ 62 h 50"/>
              <a:gd name="T48" fmla="*/ 21 w 22"/>
              <a:gd name="T49" fmla="*/ 67 h 50"/>
              <a:gd name="T50" fmla="*/ 17 w 22"/>
              <a:gd name="T51" fmla="*/ 7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91" name="Freeform 2596"/>
          <p:cNvSpPr>
            <a:spLocks noChangeAspect="1"/>
          </p:cNvSpPr>
          <p:nvPr/>
        </p:nvSpPr>
        <p:spPr bwMode="auto">
          <a:xfrm>
            <a:off x="4240447" y="1385798"/>
            <a:ext cx="350278" cy="395960"/>
          </a:xfrm>
          <a:custGeom>
            <a:avLst/>
            <a:gdLst>
              <a:gd name="T0" fmla="*/ 105 w 76"/>
              <a:gd name="T1" fmla="*/ 18 h 86"/>
              <a:gd name="T2" fmla="*/ 111 w 76"/>
              <a:gd name="T3" fmla="*/ 7 h 86"/>
              <a:gd name="T4" fmla="*/ 105 w 76"/>
              <a:gd name="T5" fmla="*/ 0 h 86"/>
              <a:gd name="T6" fmla="*/ 92 w 76"/>
              <a:gd name="T7" fmla="*/ 8 h 86"/>
              <a:gd name="T8" fmla="*/ 77 w 76"/>
              <a:gd name="T9" fmla="*/ 6 h 86"/>
              <a:gd name="T10" fmla="*/ 68 w 76"/>
              <a:gd name="T11" fmla="*/ 2 h 86"/>
              <a:gd name="T12" fmla="*/ 53 w 76"/>
              <a:gd name="T13" fmla="*/ 6 h 86"/>
              <a:gd name="T14" fmla="*/ 42 w 76"/>
              <a:gd name="T15" fmla="*/ 7 h 86"/>
              <a:gd name="T16" fmla="*/ 25 w 76"/>
              <a:gd name="T17" fmla="*/ 19 h 86"/>
              <a:gd name="T18" fmla="*/ 16 w 76"/>
              <a:gd name="T19" fmla="*/ 27 h 86"/>
              <a:gd name="T20" fmla="*/ 10 w 76"/>
              <a:gd name="T21" fmla="*/ 37 h 86"/>
              <a:gd name="T22" fmla="*/ 5 w 76"/>
              <a:gd name="T23" fmla="*/ 45 h 86"/>
              <a:gd name="T24" fmla="*/ 5 w 76"/>
              <a:gd name="T25" fmla="*/ 57 h 86"/>
              <a:gd name="T26" fmla="*/ 18 w 76"/>
              <a:gd name="T27" fmla="*/ 64 h 86"/>
              <a:gd name="T28" fmla="*/ 15 w 76"/>
              <a:gd name="T29" fmla="*/ 71 h 86"/>
              <a:gd name="T30" fmla="*/ 19 w 76"/>
              <a:gd name="T31" fmla="*/ 81 h 86"/>
              <a:gd name="T32" fmla="*/ 27 w 76"/>
              <a:gd name="T33" fmla="*/ 81 h 86"/>
              <a:gd name="T34" fmla="*/ 41 w 76"/>
              <a:gd name="T35" fmla="*/ 79 h 86"/>
              <a:gd name="T36" fmla="*/ 57 w 76"/>
              <a:gd name="T37" fmla="*/ 85 h 86"/>
              <a:gd name="T38" fmla="*/ 48 w 76"/>
              <a:gd name="T39" fmla="*/ 88 h 86"/>
              <a:gd name="T40" fmla="*/ 29 w 76"/>
              <a:gd name="T41" fmla="*/ 85 h 86"/>
              <a:gd name="T42" fmla="*/ 19 w 76"/>
              <a:gd name="T43" fmla="*/ 91 h 86"/>
              <a:gd name="T44" fmla="*/ 29 w 76"/>
              <a:gd name="T45" fmla="*/ 105 h 86"/>
              <a:gd name="T46" fmla="*/ 34 w 76"/>
              <a:gd name="T47" fmla="*/ 119 h 86"/>
              <a:gd name="T48" fmla="*/ 42 w 76"/>
              <a:gd name="T49" fmla="*/ 119 h 86"/>
              <a:gd name="T50" fmla="*/ 46 w 76"/>
              <a:gd name="T51" fmla="*/ 126 h 86"/>
              <a:gd name="T52" fmla="*/ 50 w 76"/>
              <a:gd name="T53" fmla="*/ 117 h 86"/>
              <a:gd name="T54" fmla="*/ 57 w 76"/>
              <a:gd name="T55" fmla="*/ 125 h 86"/>
              <a:gd name="T56" fmla="*/ 54 w 76"/>
              <a:gd name="T57" fmla="*/ 114 h 86"/>
              <a:gd name="T58" fmla="*/ 54 w 76"/>
              <a:gd name="T59" fmla="*/ 100 h 86"/>
              <a:gd name="T60" fmla="*/ 62 w 76"/>
              <a:gd name="T61" fmla="*/ 100 h 86"/>
              <a:gd name="T62" fmla="*/ 56 w 76"/>
              <a:gd name="T63" fmla="*/ 91 h 86"/>
              <a:gd name="T64" fmla="*/ 68 w 76"/>
              <a:gd name="T65" fmla="*/ 91 h 86"/>
              <a:gd name="T66" fmla="*/ 71 w 76"/>
              <a:gd name="T67" fmla="*/ 92 h 86"/>
              <a:gd name="T68" fmla="*/ 62 w 76"/>
              <a:gd name="T69" fmla="*/ 79 h 86"/>
              <a:gd name="T70" fmla="*/ 44 w 76"/>
              <a:gd name="T71" fmla="*/ 68 h 86"/>
              <a:gd name="T72" fmla="*/ 48 w 76"/>
              <a:gd name="T73" fmla="*/ 57 h 86"/>
              <a:gd name="T74" fmla="*/ 56 w 76"/>
              <a:gd name="T75" fmla="*/ 60 h 86"/>
              <a:gd name="T76" fmla="*/ 50 w 76"/>
              <a:gd name="T77" fmla="*/ 48 h 86"/>
              <a:gd name="T78" fmla="*/ 42 w 76"/>
              <a:gd name="T79" fmla="*/ 30 h 86"/>
              <a:gd name="T80" fmla="*/ 54 w 76"/>
              <a:gd name="T81" fmla="*/ 34 h 86"/>
              <a:gd name="T82" fmla="*/ 63 w 76"/>
              <a:gd name="T83" fmla="*/ 41 h 86"/>
              <a:gd name="T84" fmla="*/ 62 w 76"/>
              <a:gd name="T85" fmla="*/ 35 h 86"/>
              <a:gd name="T86" fmla="*/ 69 w 76"/>
              <a:gd name="T87" fmla="*/ 40 h 86"/>
              <a:gd name="T88" fmla="*/ 68 w 76"/>
              <a:gd name="T89" fmla="*/ 33 h 86"/>
              <a:gd name="T90" fmla="*/ 75 w 76"/>
              <a:gd name="T91" fmla="*/ 34 h 86"/>
              <a:gd name="T92" fmla="*/ 63 w 76"/>
              <a:gd name="T93" fmla="*/ 22 h 86"/>
              <a:gd name="T94" fmla="*/ 69 w 76"/>
              <a:gd name="T95" fmla="*/ 23 h 86"/>
              <a:gd name="T96" fmla="*/ 82 w 76"/>
              <a:gd name="T97" fmla="*/ 21 h 86"/>
              <a:gd name="T98" fmla="*/ 97 w 76"/>
              <a:gd name="T99" fmla="*/ 1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92" name="Freeform 2597"/>
          <p:cNvSpPr>
            <a:spLocks noChangeAspect="1"/>
          </p:cNvSpPr>
          <p:nvPr/>
        </p:nvSpPr>
        <p:spPr bwMode="auto">
          <a:xfrm>
            <a:off x="4560266" y="1351533"/>
            <a:ext cx="159910" cy="121834"/>
          </a:xfrm>
          <a:custGeom>
            <a:avLst/>
            <a:gdLst>
              <a:gd name="T0" fmla="*/ 31 w 35"/>
              <a:gd name="T1" fmla="*/ 2 h 27"/>
              <a:gd name="T2" fmla="*/ 36 w 35"/>
              <a:gd name="T3" fmla="*/ 2 h 27"/>
              <a:gd name="T4" fmla="*/ 36 w 35"/>
              <a:gd name="T5" fmla="*/ 7 h 27"/>
              <a:gd name="T6" fmla="*/ 38 w 35"/>
              <a:gd name="T7" fmla="*/ 17 h 27"/>
              <a:gd name="T8" fmla="*/ 49 w 35"/>
              <a:gd name="T9" fmla="*/ 20 h 27"/>
              <a:gd name="T10" fmla="*/ 46 w 35"/>
              <a:gd name="T11" fmla="*/ 25 h 27"/>
              <a:gd name="T12" fmla="*/ 41 w 35"/>
              <a:gd name="T13" fmla="*/ 24 h 27"/>
              <a:gd name="T14" fmla="*/ 35 w 35"/>
              <a:gd name="T15" fmla="*/ 25 h 27"/>
              <a:gd name="T16" fmla="*/ 28 w 35"/>
              <a:gd name="T17" fmla="*/ 25 h 27"/>
              <a:gd name="T18" fmla="*/ 22 w 35"/>
              <a:gd name="T19" fmla="*/ 32 h 27"/>
              <a:gd name="T20" fmla="*/ 14 w 35"/>
              <a:gd name="T21" fmla="*/ 38 h 27"/>
              <a:gd name="T22" fmla="*/ 14 w 35"/>
              <a:gd name="T23" fmla="*/ 33 h 27"/>
              <a:gd name="T24" fmla="*/ 1 w 35"/>
              <a:gd name="T25" fmla="*/ 36 h 27"/>
              <a:gd name="T26" fmla="*/ 1 w 35"/>
              <a:gd name="T27" fmla="*/ 32 h 27"/>
              <a:gd name="T28" fmla="*/ 2 w 35"/>
              <a:gd name="T29" fmla="*/ 28 h 27"/>
              <a:gd name="T30" fmla="*/ 2 w 35"/>
              <a:gd name="T31" fmla="*/ 21 h 27"/>
              <a:gd name="T32" fmla="*/ 8 w 35"/>
              <a:gd name="T33" fmla="*/ 18 h 27"/>
              <a:gd name="T34" fmla="*/ 8 w 35"/>
              <a:gd name="T35" fmla="*/ 14 h 27"/>
              <a:gd name="T36" fmla="*/ 2 w 35"/>
              <a:gd name="T37" fmla="*/ 11 h 27"/>
              <a:gd name="T38" fmla="*/ 2 w 35"/>
              <a:gd name="T39" fmla="*/ 6 h 27"/>
              <a:gd name="T40" fmla="*/ 8 w 35"/>
              <a:gd name="T41" fmla="*/ 5 h 27"/>
              <a:gd name="T42" fmla="*/ 16 w 35"/>
              <a:gd name="T43" fmla="*/ 6 h 27"/>
              <a:gd name="T44" fmla="*/ 20 w 35"/>
              <a:gd name="T45" fmla="*/ 1 h 27"/>
              <a:gd name="T46" fmla="*/ 26 w 35"/>
              <a:gd name="T47" fmla="*/ 1 h 27"/>
              <a:gd name="T48" fmla="*/ 30 w 35"/>
              <a:gd name="T49" fmla="*/ 5 h 27"/>
              <a:gd name="T50" fmla="*/ 31 w 35"/>
              <a:gd name="T51" fmla="*/ 2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93" name="Freeform 2598"/>
          <p:cNvSpPr>
            <a:spLocks noChangeAspect="1"/>
          </p:cNvSpPr>
          <p:nvPr/>
        </p:nvSpPr>
        <p:spPr bwMode="auto">
          <a:xfrm>
            <a:off x="4343246" y="1187818"/>
            <a:ext cx="354086" cy="232246"/>
          </a:xfrm>
          <a:custGeom>
            <a:avLst/>
            <a:gdLst>
              <a:gd name="T0" fmla="*/ 99 w 78"/>
              <a:gd name="T1" fmla="*/ 54 h 51"/>
              <a:gd name="T2" fmla="*/ 97 w 78"/>
              <a:gd name="T3" fmla="*/ 47 h 51"/>
              <a:gd name="T4" fmla="*/ 91 w 78"/>
              <a:gd name="T5" fmla="*/ 43 h 51"/>
              <a:gd name="T6" fmla="*/ 98 w 78"/>
              <a:gd name="T7" fmla="*/ 37 h 51"/>
              <a:gd name="T8" fmla="*/ 98 w 78"/>
              <a:gd name="T9" fmla="*/ 29 h 51"/>
              <a:gd name="T10" fmla="*/ 103 w 78"/>
              <a:gd name="T11" fmla="*/ 20 h 51"/>
              <a:gd name="T12" fmla="*/ 106 w 78"/>
              <a:gd name="T13" fmla="*/ 20 h 51"/>
              <a:gd name="T14" fmla="*/ 110 w 78"/>
              <a:gd name="T15" fmla="*/ 20 h 51"/>
              <a:gd name="T16" fmla="*/ 111 w 78"/>
              <a:gd name="T17" fmla="*/ 12 h 51"/>
              <a:gd name="T18" fmla="*/ 106 w 78"/>
              <a:gd name="T19" fmla="*/ 12 h 51"/>
              <a:gd name="T20" fmla="*/ 103 w 78"/>
              <a:gd name="T21" fmla="*/ 8 h 51"/>
              <a:gd name="T22" fmla="*/ 94 w 78"/>
              <a:gd name="T23" fmla="*/ 7 h 51"/>
              <a:gd name="T24" fmla="*/ 87 w 78"/>
              <a:gd name="T25" fmla="*/ 5 h 51"/>
              <a:gd name="T26" fmla="*/ 80 w 78"/>
              <a:gd name="T27" fmla="*/ 5 h 51"/>
              <a:gd name="T28" fmla="*/ 72 w 78"/>
              <a:gd name="T29" fmla="*/ 6 h 51"/>
              <a:gd name="T30" fmla="*/ 66 w 78"/>
              <a:gd name="T31" fmla="*/ 10 h 51"/>
              <a:gd name="T32" fmla="*/ 49 w 78"/>
              <a:gd name="T33" fmla="*/ 13 h 51"/>
              <a:gd name="T34" fmla="*/ 37 w 78"/>
              <a:gd name="T35" fmla="*/ 12 h 51"/>
              <a:gd name="T36" fmla="*/ 18 w 78"/>
              <a:gd name="T37" fmla="*/ 10 h 51"/>
              <a:gd name="T38" fmla="*/ 8 w 78"/>
              <a:gd name="T39" fmla="*/ 12 h 51"/>
              <a:gd name="T40" fmla="*/ 12 w 78"/>
              <a:gd name="T41" fmla="*/ 6 h 51"/>
              <a:gd name="T42" fmla="*/ 6 w 78"/>
              <a:gd name="T43" fmla="*/ 0 h 51"/>
              <a:gd name="T44" fmla="*/ 1 w 78"/>
              <a:gd name="T45" fmla="*/ 7 h 51"/>
              <a:gd name="T46" fmla="*/ 1 w 78"/>
              <a:gd name="T47" fmla="*/ 19 h 51"/>
              <a:gd name="T48" fmla="*/ 8 w 78"/>
              <a:gd name="T49" fmla="*/ 26 h 51"/>
              <a:gd name="T50" fmla="*/ 13 w 78"/>
              <a:gd name="T51" fmla="*/ 30 h 51"/>
              <a:gd name="T52" fmla="*/ 5 w 78"/>
              <a:gd name="T53" fmla="*/ 35 h 51"/>
              <a:gd name="T54" fmla="*/ 5 w 78"/>
              <a:gd name="T55" fmla="*/ 45 h 51"/>
              <a:gd name="T56" fmla="*/ 6 w 78"/>
              <a:gd name="T57" fmla="*/ 51 h 51"/>
              <a:gd name="T58" fmla="*/ 13 w 78"/>
              <a:gd name="T59" fmla="*/ 54 h 51"/>
              <a:gd name="T60" fmla="*/ 14 w 78"/>
              <a:gd name="T61" fmla="*/ 61 h 51"/>
              <a:gd name="T62" fmla="*/ 14 w 78"/>
              <a:gd name="T63" fmla="*/ 68 h 51"/>
              <a:gd name="T64" fmla="*/ 20 w 78"/>
              <a:gd name="T65" fmla="*/ 68 h 51"/>
              <a:gd name="T66" fmla="*/ 30 w 78"/>
              <a:gd name="T67" fmla="*/ 68 h 51"/>
              <a:gd name="T68" fmla="*/ 35 w 78"/>
              <a:gd name="T69" fmla="*/ 66 h 51"/>
              <a:gd name="T70" fmla="*/ 42 w 78"/>
              <a:gd name="T71" fmla="*/ 66 h 51"/>
              <a:gd name="T72" fmla="*/ 44 w 78"/>
              <a:gd name="T73" fmla="*/ 68 h 51"/>
              <a:gd name="T74" fmla="*/ 51 w 78"/>
              <a:gd name="T75" fmla="*/ 71 h 51"/>
              <a:gd name="T76" fmla="*/ 58 w 78"/>
              <a:gd name="T77" fmla="*/ 72 h 51"/>
              <a:gd name="T78" fmla="*/ 69 w 78"/>
              <a:gd name="T79" fmla="*/ 67 h 51"/>
              <a:gd name="T80" fmla="*/ 72 w 78"/>
              <a:gd name="T81" fmla="*/ 63 h 51"/>
              <a:gd name="T82" fmla="*/ 72 w 78"/>
              <a:gd name="T83" fmla="*/ 57 h 51"/>
              <a:gd name="T84" fmla="*/ 76 w 78"/>
              <a:gd name="T85" fmla="*/ 56 h 51"/>
              <a:gd name="T86" fmla="*/ 83 w 78"/>
              <a:gd name="T87" fmla="*/ 57 h 51"/>
              <a:gd name="T88" fmla="*/ 88 w 78"/>
              <a:gd name="T89" fmla="*/ 53 h 51"/>
              <a:gd name="T90" fmla="*/ 94 w 78"/>
              <a:gd name="T91" fmla="*/ 53 h 51"/>
              <a:gd name="T92" fmla="*/ 98 w 78"/>
              <a:gd name="T93" fmla="*/ 56 h 51"/>
              <a:gd name="T94" fmla="*/ 99 w 78"/>
              <a:gd name="T95" fmla="*/ 54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94" name="Freeform 2599"/>
          <p:cNvSpPr>
            <a:spLocks noChangeAspect="1"/>
          </p:cNvSpPr>
          <p:nvPr/>
        </p:nvSpPr>
        <p:spPr bwMode="auto">
          <a:xfrm>
            <a:off x="4232833" y="879427"/>
            <a:ext cx="529225" cy="346465"/>
          </a:xfrm>
          <a:custGeom>
            <a:avLst/>
            <a:gdLst>
              <a:gd name="T0" fmla="*/ 164 w 116"/>
              <a:gd name="T1" fmla="*/ 75 h 76"/>
              <a:gd name="T2" fmla="*/ 155 w 116"/>
              <a:gd name="T3" fmla="*/ 71 h 76"/>
              <a:gd name="T4" fmla="*/ 150 w 116"/>
              <a:gd name="T5" fmla="*/ 74 h 76"/>
              <a:gd name="T6" fmla="*/ 143 w 116"/>
              <a:gd name="T7" fmla="*/ 75 h 76"/>
              <a:gd name="T8" fmla="*/ 137 w 116"/>
              <a:gd name="T9" fmla="*/ 73 h 76"/>
              <a:gd name="T10" fmla="*/ 133 w 116"/>
              <a:gd name="T11" fmla="*/ 56 h 76"/>
              <a:gd name="T12" fmla="*/ 139 w 116"/>
              <a:gd name="T13" fmla="*/ 43 h 76"/>
              <a:gd name="T14" fmla="*/ 131 w 116"/>
              <a:gd name="T15" fmla="*/ 30 h 76"/>
              <a:gd name="T16" fmla="*/ 119 w 116"/>
              <a:gd name="T17" fmla="*/ 17 h 76"/>
              <a:gd name="T18" fmla="*/ 114 w 116"/>
              <a:gd name="T19" fmla="*/ 2 h 76"/>
              <a:gd name="T20" fmla="*/ 107 w 116"/>
              <a:gd name="T21" fmla="*/ 0 h 76"/>
              <a:gd name="T22" fmla="*/ 101 w 116"/>
              <a:gd name="T23" fmla="*/ 1 h 76"/>
              <a:gd name="T24" fmla="*/ 95 w 116"/>
              <a:gd name="T25" fmla="*/ 2 h 76"/>
              <a:gd name="T26" fmla="*/ 84 w 116"/>
              <a:gd name="T27" fmla="*/ 5 h 76"/>
              <a:gd name="T28" fmla="*/ 78 w 116"/>
              <a:gd name="T29" fmla="*/ 12 h 76"/>
              <a:gd name="T30" fmla="*/ 72 w 116"/>
              <a:gd name="T31" fmla="*/ 6 h 76"/>
              <a:gd name="T32" fmla="*/ 66 w 116"/>
              <a:gd name="T33" fmla="*/ 6 h 76"/>
              <a:gd name="T34" fmla="*/ 55 w 116"/>
              <a:gd name="T35" fmla="*/ 5 h 76"/>
              <a:gd name="T36" fmla="*/ 48 w 116"/>
              <a:gd name="T37" fmla="*/ 0 h 76"/>
              <a:gd name="T38" fmla="*/ 43 w 116"/>
              <a:gd name="T39" fmla="*/ 6 h 76"/>
              <a:gd name="T40" fmla="*/ 41 w 116"/>
              <a:gd name="T41" fmla="*/ 8 h 76"/>
              <a:gd name="T42" fmla="*/ 35 w 116"/>
              <a:gd name="T43" fmla="*/ 10 h 76"/>
              <a:gd name="T44" fmla="*/ 29 w 116"/>
              <a:gd name="T45" fmla="*/ 17 h 76"/>
              <a:gd name="T46" fmla="*/ 23 w 116"/>
              <a:gd name="T47" fmla="*/ 28 h 76"/>
              <a:gd name="T48" fmla="*/ 22 w 116"/>
              <a:gd name="T49" fmla="*/ 37 h 76"/>
              <a:gd name="T50" fmla="*/ 17 w 116"/>
              <a:gd name="T51" fmla="*/ 38 h 76"/>
              <a:gd name="T52" fmla="*/ 17 w 116"/>
              <a:gd name="T53" fmla="*/ 44 h 76"/>
              <a:gd name="T54" fmla="*/ 10 w 116"/>
              <a:gd name="T55" fmla="*/ 48 h 76"/>
              <a:gd name="T56" fmla="*/ 0 w 116"/>
              <a:gd name="T57" fmla="*/ 50 h 76"/>
              <a:gd name="T58" fmla="*/ 5 w 116"/>
              <a:gd name="T59" fmla="*/ 57 h 76"/>
              <a:gd name="T60" fmla="*/ 8 w 116"/>
              <a:gd name="T61" fmla="*/ 63 h 76"/>
              <a:gd name="T62" fmla="*/ 12 w 116"/>
              <a:gd name="T63" fmla="*/ 71 h 76"/>
              <a:gd name="T64" fmla="*/ 22 w 116"/>
              <a:gd name="T65" fmla="*/ 75 h 76"/>
              <a:gd name="T66" fmla="*/ 22 w 116"/>
              <a:gd name="T67" fmla="*/ 85 h 76"/>
              <a:gd name="T68" fmla="*/ 30 w 116"/>
              <a:gd name="T69" fmla="*/ 89 h 76"/>
              <a:gd name="T70" fmla="*/ 36 w 116"/>
              <a:gd name="T71" fmla="*/ 92 h 76"/>
              <a:gd name="T72" fmla="*/ 37 w 116"/>
              <a:gd name="T73" fmla="*/ 87 h 76"/>
              <a:gd name="T74" fmla="*/ 42 w 116"/>
              <a:gd name="T75" fmla="*/ 90 h 76"/>
              <a:gd name="T76" fmla="*/ 38 w 116"/>
              <a:gd name="T77" fmla="*/ 93 h 76"/>
              <a:gd name="T78" fmla="*/ 41 w 116"/>
              <a:gd name="T79" fmla="*/ 96 h 76"/>
              <a:gd name="T80" fmla="*/ 46 w 116"/>
              <a:gd name="T81" fmla="*/ 102 h 76"/>
              <a:gd name="T82" fmla="*/ 43 w 116"/>
              <a:gd name="T83" fmla="*/ 108 h 76"/>
              <a:gd name="T84" fmla="*/ 53 w 116"/>
              <a:gd name="T85" fmla="*/ 107 h 76"/>
              <a:gd name="T86" fmla="*/ 72 w 116"/>
              <a:gd name="T87" fmla="*/ 108 h 76"/>
              <a:gd name="T88" fmla="*/ 84 w 116"/>
              <a:gd name="T89" fmla="*/ 109 h 76"/>
              <a:gd name="T90" fmla="*/ 101 w 116"/>
              <a:gd name="T91" fmla="*/ 107 h 76"/>
              <a:gd name="T92" fmla="*/ 107 w 116"/>
              <a:gd name="T93" fmla="*/ 102 h 76"/>
              <a:gd name="T94" fmla="*/ 115 w 116"/>
              <a:gd name="T95" fmla="*/ 101 h 76"/>
              <a:gd name="T96" fmla="*/ 122 w 116"/>
              <a:gd name="T97" fmla="*/ 101 h 76"/>
              <a:gd name="T98" fmla="*/ 129 w 116"/>
              <a:gd name="T99" fmla="*/ 103 h 76"/>
              <a:gd name="T100" fmla="*/ 138 w 116"/>
              <a:gd name="T101" fmla="*/ 104 h 76"/>
              <a:gd name="T102" fmla="*/ 143 w 116"/>
              <a:gd name="T103" fmla="*/ 108 h 76"/>
              <a:gd name="T104" fmla="*/ 146 w 116"/>
              <a:gd name="T105" fmla="*/ 108 h 76"/>
              <a:gd name="T106" fmla="*/ 146 w 116"/>
              <a:gd name="T107" fmla="*/ 97 h 76"/>
              <a:gd name="T108" fmla="*/ 150 w 116"/>
              <a:gd name="T109" fmla="*/ 92 h 76"/>
              <a:gd name="T110" fmla="*/ 145 w 116"/>
              <a:gd name="T111" fmla="*/ 86 h 76"/>
              <a:gd name="T112" fmla="*/ 151 w 116"/>
              <a:gd name="T113" fmla="*/ 79 h 76"/>
              <a:gd name="T114" fmla="*/ 155 w 116"/>
              <a:gd name="T115" fmla="*/ 80 h 76"/>
              <a:gd name="T116" fmla="*/ 153 w 116"/>
              <a:gd name="T117" fmla="*/ 89 h 76"/>
              <a:gd name="T118" fmla="*/ 164 w 116"/>
              <a:gd name="T119" fmla="*/ 86 h 76"/>
              <a:gd name="T120" fmla="*/ 164 w 116"/>
              <a:gd name="T121" fmla="*/ 75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95" name="Freeform 2600"/>
          <p:cNvSpPr>
            <a:spLocks noChangeAspect="1"/>
          </p:cNvSpPr>
          <p:nvPr/>
        </p:nvSpPr>
        <p:spPr bwMode="auto">
          <a:xfrm>
            <a:off x="4571688" y="848967"/>
            <a:ext cx="194176" cy="262704"/>
          </a:xfrm>
          <a:custGeom>
            <a:avLst/>
            <a:gdLst>
              <a:gd name="T0" fmla="*/ 30 w 43"/>
              <a:gd name="T1" fmla="*/ 82 h 58"/>
              <a:gd name="T2" fmla="*/ 37 w 43"/>
              <a:gd name="T3" fmla="*/ 74 h 58"/>
              <a:gd name="T4" fmla="*/ 43 w 43"/>
              <a:gd name="T5" fmla="*/ 62 h 58"/>
              <a:gd name="T6" fmla="*/ 44 w 43"/>
              <a:gd name="T7" fmla="*/ 52 h 58"/>
              <a:gd name="T8" fmla="*/ 51 w 43"/>
              <a:gd name="T9" fmla="*/ 54 h 58"/>
              <a:gd name="T10" fmla="*/ 59 w 43"/>
              <a:gd name="T11" fmla="*/ 54 h 58"/>
              <a:gd name="T12" fmla="*/ 59 w 43"/>
              <a:gd name="T13" fmla="*/ 44 h 58"/>
              <a:gd name="T14" fmla="*/ 52 w 43"/>
              <a:gd name="T15" fmla="*/ 42 h 58"/>
              <a:gd name="T16" fmla="*/ 51 w 43"/>
              <a:gd name="T17" fmla="*/ 31 h 58"/>
              <a:gd name="T18" fmla="*/ 45 w 43"/>
              <a:gd name="T19" fmla="*/ 24 h 58"/>
              <a:gd name="T20" fmla="*/ 44 w 43"/>
              <a:gd name="T21" fmla="*/ 14 h 58"/>
              <a:gd name="T22" fmla="*/ 33 w 43"/>
              <a:gd name="T23" fmla="*/ 12 h 58"/>
              <a:gd name="T24" fmla="*/ 30 w 43"/>
              <a:gd name="T25" fmla="*/ 12 h 58"/>
              <a:gd name="T26" fmla="*/ 15 w 43"/>
              <a:gd name="T27" fmla="*/ 1 h 58"/>
              <a:gd name="T28" fmla="*/ 7 w 43"/>
              <a:gd name="T29" fmla="*/ 2 h 58"/>
              <a:gd name="T30" fmla="*/ 1 w 43"/>
              <a:gd name="T31" fmla="*/ 2 h 58"/>
              <a:gd name="T32" fmla="*/ 0 w 43"/>
              <a:gd name="T33" fmla="*/ 10 h 58"/>
              <a:gd name="T34" fmla="*/ 7 w 43"/>
              <a:gd name="T35" fmla="*/ 13 h 58"/>
              <a:gd name="T36" fmla="*/ 13 w 43"/>
              <a:gd name="T37" fmla="*/ 27 h 58"/>
              <a:gd name="T38" fmla="*/ 24 w 43"/>
              <a:gd name="T39" fmla="*/ 39 h 58"/>
              <a:gd name="T40" fmla="*/ 32 w 43"/>
              <a:gd name="T41" fmla="*/ 52 h 58"/>
              <a:gd name="T42" fmla="*/ 27 w 43"/>
              <a:gd name="T43" fmla="*/ 65 h 58"/>
              <a:gd name="T44" fmla="*/ 30 w 43"/>
              <a:gd name="T45" fmla="*/ 82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96" name="Freeform 2601"/>
          <p:cNvSpPr>
            <a:spLocks noChangeAspect="1"/>
          </p:cNvSpPr>
          <p:nvPr/>
        </p:nvSpPr>
        <p:spPr bwMode="auto">
          <a:xfrm>
            <a:off x="4328017" y="536768"/>
            <a:ext cx="978495" cy="639628"/>
          </a:xfrm>
          <a:custGeom>
            <a:avLst/>
            <a:gdLst>
              <a:gd name="T0" fmla="*/ 268 w 214"/>
              <a:gd name="T1" fmla="*/ 136 h 140"/>
              <a:gd name="T2" fmla="*/ 237 w 214"/>
              <a:gd name="T3" fmla="*/ 146 h 140"/>
              <a:gd name="T4" fmla="*/ 222 w 214"/>
              <a:gd name="T5" fmla="*/ 156 h 140"/>
              <a:gd name="T6" fmla="*/ 203 w 214"/>
              <a:gd name="T7" fmla="*/ 154 h 140"/>
              <a:gd name="T8" fmla="*/ 227 w 214"/>
              <a:gd name="T9" fmla="*/ 174 h 140"/>
              <a:gd name="T10" fmla="*/ 249 w 214"/>
              <a:gd name="T11" fmla="*/ 178 h 140"/>
              <a:gd name="T12" fmla="*/ 241 w 214"/>
              <a:gd name="T13" fmla="*/ 188 h 140"/>
              <a:gd name="T14" fmla="*/ 221 w 214"/>
              <a:gd name="T15" fmla="*/ 193 h 140"/>
              <a:gd name="T16" fmla="*/ 199 w 214"/>
              <a:gd name="T17" fmla="*/ 182 h 140"/>
              <a:gd name="T18" fmla="*/ 202 w 214"/>
              <a:gd name="T19" fmla="*/ 161 h 140"/>
              <a:gd name="T20" fmla="*/ 177 w 214"/>
              <a:gd name="T21" fmla="*/ 157 h 140"/>
              <a:gd name="T22" fmla="*/ 166 w 214"/>
              <a:gd name="T23" fmla="*/ 150 h 140"/>
              <a:gd name="T24" fmla="*/ 174 w 214"/>
              <a:gd name="T25" fmla="*/ 150 h 140"/>
              <a:gd name="T26" fmla="*/ 156 w 214"/>
              <a:gd name="T27" fmla="*/ 143 h 140"/>
              <a:gd name="T28" fmla="*/ 139 w 214"/>
              <a:gd name="T29" fmla="*/ 152 h 140"/>
              <a:gd name="T30" fmla="*/ 142 w 214"/>
              <a:gd name="T31" fmla="*/ 161 h 140"/>
              <a:gd name="T32" fmla="*/ 131 w 214"/>
              <a:gd name="T33" fmla="*/ 168 h 140"/>
              <a:gd name="T34" fmla="*/ 125 w 214"/>
              <a:gd name="T35" fmla="*/ 179 h 140"/>
              <a:gd name="T36" fmla="*/ 107 w 214"/>
              <a:gd name="T37" fmla="*/ 181 h 140"/>
              <a:gd name="T38" fmla="*/ 121 w 214"/>
              <a:gd name="T39" fmla="*/ 151 h 140"/>
              <a:gd name="T40" fmla="*/ 137 w 214"/>
              <a:gd name="T41" fmla="*/ 143 h 140"/>
              <a:gd name="T42" fmla="*/ 122 w 214"/>
              <a:gd name="T43" fmla="*/ 122 h 140"/>
              <a:gd name="T44" fmla="*/ 107 w 214"/>
              <a:gd name="T45" fmla="*/ 109 h 140"/>
              <a:gd name="T46" fmla="*/ 78 w 214"/>
              <a:gd name="T47" fmla="*/ 101 h 140"/>
              <a:gd name="T48" fmla="*/ 65 w 214"/>
              <a:gd name="T49" fmla="*/ 110 h 140"/>
              <a:gd name="T50" fmla="*/ 42 w 214"/>
              <a:gd name="T51" fmla="*/ 114 h 140"/>
              <a:gd name="T52" fmla="*/ 17 w 214"/>
              <a:gd name="T53" fmla="*/ 108 h 140"/>
              <a:gd name="T54" fmla="*/ 7 w 214"/>
              <a:gd name="T55" fmla="*/ 109 h 140"/>
              <a:gd name="T56" fmla="*/ 0 w 214"/>
              <a:gd name="T57" fmla="*/ 101 h 140"/>
              <a:gd name="T58" fmla="*/ 5 w 214"/>
              <a:gd name="T59" fmla="*/ 86 h 140"/>
              <a:gd name="T60" fmla="*/ 12 w 214"/>
              <a:gd name="T61" fmla="*/ 82 h 140"/>
              <a:gd name="T62" fmla="*/ 7 w 214"/>
              <a:gd name="T63" fmla="*/ 71 h 140"/>
              <a:gd name="T64" fmla="*/ 29 w 214"/>
              <a:gd name="T65" fmla="*/ 53 h 140"/>
              <a:gd name="T66" fmla="*/ 30 w 214"/>
              <a:gd name="T67" fmla="*/ 42 h 140"/>
              <a:gd name="T68" fmla="*/ 31 w 214"/>
              <a:gd name="T69" fmla="*/ 24 h 140"/>
              <a:gd name="T70" fmla="*/ 59 w 214"/>
              <a:gd name="T71" fmla="*/ 16 h 140"/>
              <a:gd name="T72" fmla="*/ 88 w 214"/>
              <a:gd name="T73" fmla="*/ 24 h 140"/>
              <a:gd name="T74" fmla="*/ 108 w 214"/>
              <a:gd name="T75" fmla="*/ 26 h 140"/>
              <a:gd name="T76" fmla="*/ 130 w 214"/>
              <a:gd name="T77" fmla="*/ 26 h 140"/>
              <a:gd name="T78" fmla="*/ 145 w 214"/>
              <a:gd name="T79" fmla="*/ 12 h 140"/>
              <a:gd name="T80" fmla="*/ 171 w 214"/>
              <a:gd name="T81" fmla="*/ 5 h 140"/>
              <a:gd name="T82" fmla="*/ 201 w 214"/>
              <a:gd name="T83" fmla="*/ 12 h 140"/>
              <a:gd name="T84" fmla="*/ 202 w 214"/>
              <a:gd name="T85" fmla="*/ 30 h 140"/>
              <a:gd name="T86" fmla="*/ 241 w 214"/>
              <a:gd name="T87" fmla="*/ 53 h 140"/>
              <a:gd name="T88" fmla="*/ 265 w 214"/>
              <a:gd name="T89" fmla="*/ 58 h 140"/>
              <a:gd name="T90" fmla="*/ 293 w 214"/>
              <a:gd name="T91" fmla="*/ 67 h 140"/>
              <a:gd name="T92" fmla="*/ 307 w 214"/>
              <a:gd name="T93" fmla="*/ 84 h 140"/>
              <a:gd name="T94" fmla="*/ 300 w 214"/>
              <a:gd name="T95" fmla="*/ 94 h 140"/>
              <a:gd name="T96" fmla="*/ 306 w 214"/>
              <a:gd name="T97" fmla="*/ 110 h 140"/>
              <a:gd name="T98" fmla="*/ 279 w 214"/>
              <a:gd name="T99" fmla="*/ 12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97" name="Freeform 2602"/>
          <p:cNvSpPr>
            <a:spLocks noChangeAspect="1"/>
          </p:cNvSpPr>
          <p:nvPr/>
        </p:nvSpPr>
        <p:spPr bwMode="auto">
          <a:xfrm>
            <a:off x="5645367" y="289293"/>
            <a:ext cx="2231120" cy="1172652"/>
          </a:xfrm>
          <a:custGeom>
            <a:avLst/>
            <a:gdLst>
              <a:gd name="T0" fmla="*/ 695 w 488"/>
              <a:gd name="T1" fmla="*/ 184 h 256"/>
              <a:gd name="T2" fmla="*/ 677 w 488"/>
              <a:gd name="T3" fmla="*/ 220 h 256"/>
              <a:gd name="T4" fmla="*/ 634 w 488"/>
              <a:gd name="T5" fmla="*/ 256 h 256"/>
              <a:gd name="T6" fmla="*/ 611 w 488"/>
              <a:gd name="T7" fmla="*/ 266 h 256"/>
              <a:gd name="T8" fmla="*/ 600 w 488"/>
              <a:gd name="T9" fmla="*/ 279 h 256"/>
              <a:gd name="T10" fmla="*/ 605 w 488"/>
              <a:gd name="T11" fmla="*/ 333 h 256"/>
              <a:gd name="T12" fmla="*/ 586 w 488"/>
              <a:gd name="T13" fmla="*/ 322 h 256"/>
              <a:gd name="T14" fmla="*/ 533 w 488"/>
              <a:gd name="T15" fmla="*/ 319 h 256"/>
              <a:gd name="T16" fmla="*/ 491 w 488"/>
              <a:gd name="T17" fmla="*/ 313 h 256"/>
              <a:gd name="T18" fmla="*/ 459 w 488"/>
              <a:gd name="T19" fmla="*/ 324 h 256"/>
              <a:gd name="T20" fmla="*/ 430 w 488"/>
              <a:gd name="T21" fmla="*/ 340 h 256"/>
              <a:gd name="T22" fmla="*/ 396 w 488"/>
              <a:gd name="T23" fmla="*/ 359 h 256"/>
              <a:gd name="T24" fmla="*/ 364 w 488"/>
              <a:gd name="T25" fmla="*/ 350 h 256"/>
              <a:gd name="T26" fmla="*/ 354 w 488"/>
              <a:gd name="T27" fmla="*/ 322 h 256"/>
              <a:gd name="T28" fmla="*/ 325 w 488"/>
              <a:gd name="T29" fmla="*/ 306 h 256"/>
              <a:gd name="T30" fmla="*/ 221 w 488"/>
              <a:gd name="T31" fmla="*/ 250 h 256"/>
              <a:gd name="T32" fmla="*/ 178 w 488"/>
              <a:gd name="T33" fmla="*/ 357 h 256"/>
              <a:gd name="T34" fmla="*/ 145 w 488"/>
              <a:gd name="T35" fmla="*/ 332 h 256"/>
              <a:gd name="T36" fmla="*/ 118 w 488"/>
              <a:gd name="T37" fmla="*/ 334 h 256"/>
              <a:gd name="T38" fmla="*/ 103 w 488"/>
              <a:gd name="T39" fmla="*/ 313 h 256"/>
              <a:gd name="T40" fmla="*/ 77 w 488"/>
              <a:gd name="T41" fmla="*/ 280 h 256"/>
              <a:gd name="T42" fmla="*/ 88 w 488"/>
              <a:gd name="T43" fmla="*/ 270 h 256"/>
              <a:gd name="T44" fmla="*/ 118 w 488"/>
              <a:gd name="T45" fmla="*/ 250 h 256"/>
              <a:gd name="T46" fmla="*/ 107 w 488"/>
              <a:gd name="T47" fmla="*/ 223 h 256"/>
              <a:gd name="T48" fmla="*/ 50 w 488"/>
              <a:gd name="T49" fmla="*/ 235 h 256"/>
              <a:gd name="T50" fmla="*/ 46 w 488"/>
              <a:gd name="T51" fmla="*/ 221 h 256"/>
              <a:gd name="T52" fmla="*/ 13 w 488"/>
              <a:gd name="T53" fmla="*/ 197 h 256"/>
              <a:gd name="T54" fmla="*/ 10 w 488"/>
              <a:gd name="T55" fmla="*/ 164 h 256"/>
              <a:gd name="T56" fmla="*/ 13 w 488"/>
              <a:gd name="T57" fmla="*/ 128 h 256"/>
              <a:gd name="T58" fmla="*/ 37 w 488"/>
              <a:gd name="T59" fmla="*/ 137 h 256"/>
              <a:gd name="T60" fmla="*/ 46 w 488"/>
              <a:gd name="T61" fmla="*/ 112 h 256"/>
              <a:gd name="T62" fmla="*/ 77 w 488"/>
              <a:gd name="T63" fmla="*/ 102 h 256"/>
              <a:gd name="T64" fmla="*/ 110 w 488"/>
              <a:gd name="T65" fmla="*/ 101 h 256"/>
              <a:gd name="T66" fmla="*/ 138 w 488"/>
              <a:gd name="T67" fmla="*/ 126 h 256"/>
              <a:gd name="T68" fmla="*/ 178 w 488"/>
              <a:gd name="T69" fmla="*/ 113 h 256"/>
              <a:gd name="T70" fmla="*/ 203 w 488"/>
              <a:gd name="T71" fmla="*/ 122 h 256"/>
              <a:gd name="T72" fmla="*/ 251 w 488"/>
              <a:gd name="T73" fmla="*/ 114 h 256"/>
              <a:gd name="T74" fmla="*/ 239 w 488"/>
              <a:gd name="T75" fmla="*/ 83 h 256"/>
              <a:gd name="T76" fmla="*/ 250 w 488"/>
              <a:gd name="T77" fmla="*/ 61 h 256"/>
              <a:gd name="T78" fmla="*/ 237 w 488"/>
              <a:gd name="T79" fmla="*/ 42 h 256"/>
              <a:gd name="T80" fmla="*/ 309 w 488"/>
              <a:gd name="T81" fmla="*/ 31 h 256"/>
              <a:gd name="T82" fmla="*/ 358 w 488"/>
              <a:gd name="T83" fmla="*/ 5 h 256"/>
              <a:gd name="T84" fmla="*/ 405 w 488"/>
              <a:gd name="T85" fmla="*/ 20 h 256"/>
              <a:gd name="T86" fmla="*/ 421 w 488"/>
              <a:gd name="T87" fmla="*/ 31 h 256"/>
              <a:gd name="T88" fmla="*/ 437 w 488"/>
              <a:gd name="T89" fmla="*/ 41 h 256"/>
              <a:gd name="T90" fmla="*/ 453 w 488"/>
              <a:gd name="T91" fmla="*/ 51 h 256"/>
              <a:gd name="T92" fmla="*/ 504 w 488"/>
              <a:gd name="T93" fmla="*/ 30 h 256"/>
              <a:gd name="T94" fmla="*/ 574 w 488"/>
              <a:gd name="T95" fmla="*/ 122 h 256"/>
              <a:gd name="T96" fmla="*/ 593 w 488"/>
              <a:gd name="T97" fmla="*/ 117 h 256"/>
              <a:gd name="T98" fmla="*/ 618 w 488"/>
              <a:gd name="T99" fmla="*/ 124 h 256"/>
              <a:gd name="T100" fmla="*/ 662 w 488"/>
              <a:gd name="T101" fmla="*/ 138 h 256"/>
              <a:gd name="T102" fmla="*/ 690 w 488"/>
              <a:gd name="T103" fmla="*/ 147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8"/>
              <a:gd name="T157" fmla="*/ 0 h 256"/>
              <a:gd name="T158" fmla="*/ 488 w 488"/>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8" h="256">
                <a:moveTo>
                  <a:pt x="488" y="114"/>
                </a:moveTo>
                <a:cubicBezTo>
                  <a:pt x="486" y="115"/>
                  <a:pt x="484" y="115"/>
                  <a:pt x="483" y="117"/>
                </a:cubicBezTo>
                <a:cubicBezTo>
                  <a:pt x="482" y="119"/>
                  <a:pt x="483" y="120"/>
                  <a:pt x="483" y="122"/>
                </a:cubicBezTo>
                <a:cubicBezTo>
                  <a:pt x="483" y="124"/>
                  <a:pt x="484" y="126"/>
                  <a:pt x="482" y="127"/>
                </a:cubicBezTo>
                <a:cubicBezTo>
                  <a:pt x="480" y="128"/>
                  <a:pt x="475" y="125"/>
                  <a:pt x="473" y="127"/>
                </a:cubicBezTo>
                <a:cubicBezTo>
                  <a:pt x="471" y="130"/>
                  <a:pt x="471" y="135"/>
                  <a:pt x="472" y="138"/>
                </a:cubicBezTo>
                <a:cubicBezTo>
                  <a:pt x="472" y="142"/>
                  <a:pt x="475" y="145"/>
                  <a:pt x="475" y="149"/>
                </a:cubicBezTo>
                <a:cubicBezTo>
                  <a:pt x="474" y="151"/>
                  <a:pt x="472" y="151"/>
                  <a:pt x="470" y="152"/>
                </a:cubicBezTo>
                <a:cubicBezTo>
                  <a:pt x="466" y="153"/>
                  <a:pt x="461" y="154"/>
                  <a:pt x="457" y="153"/>
                </a:cubicBezTo>
                <a:cubicBezTo>
                  <a:pt x="453" y="153"/>
                  <a:pt x="448" y="148"/>
                  <a:pt x="444" y="150"/>
                </a:cubicBezTo>
                <a:cubicBezTo>
                  <a:pt x="440" y="152"/>
                  <a:pt x="441" y="158"/>
                  <a:pt x="441" y="162"/>
                </a:cubicBezTo>
                <a:cubicBezTo>
                  <a:pt x="440" y="167"/>
                  <a:pt x="439" y="172"/>
                  <a:pt x="440" y="177"/>
                </a:cubicBezTo>
                <a:cubicBezTo>
                  <a:pt x="440" y="180"/>
                  <a:pt x="443" y="181"/>
                  <a:pt x="443" y="183"/>
                </a:cubicBezTo>
                <a:cubicBezTo>
                  <a:pt x="442" y="184"/>
                  <a:pt x="440" y="184"/>
                  <a:pt x="439" y="184"/>
                </a:cubicBezTo>
                <a:cubicBezTo>
                  <a:pt x="437" y="183"/>
                  <a:pt x="435" y="181"/>
                  <a:pt x="432" y="181"/>
                </a:cubicBezTo>
                <a:cubicBezTo>
                  <a:pt x="429" y="181"/>
                  <a:pt x="427" y="184"/>
                  <a:pt x="424" y="184"/>
                </a:cubicBezTo>
                <a:cubicBezTo>
                  <a:pt x="420" y="185"/>
                  <a:pt x="416" y="185"/>
                  <a:pt x="413" y="186"/>
                </a:cubicBezTo>
                <a:cubicBezTo>
                  <a:pt x="412" y="186"/>
                  <a:pt x="409" y="187"/>
                  <a:pt x="410" y="188"/>
                </a:cubicBezTo>
                <a:cubicBezTo>
                  <a:pt x="412" y="190"/>
                  <a:pt x="415" y="188"/>
                  <a:pt x="416" y="190"/>
                </a:cubicBezTo>
                <a:cubicBezTo>
                  <a:pt x="417" y="190"/>
                  <a:pt x="416" y="192"/>
                  <a:pt x="416" y="193"/>
                </a:cubicBezTo>
                <a:cubicBezTo>
                  <a:pt x="416" y="196"/>
                  <a:pt x="416" y="200"/>
                  <a:pt x="417" y="203"/>
                </a:cubicBezTo>
                <a:cubicBezTo>
                  <a:pt x="419" y="208"/>
                  <a:pt x="423" y="211"/>
                  <a:pt x="424" y="216"/>
                </a:cubicBezTo>
                <a:cubicBezTo>
                  <a:pt x="424" y="219"/>
                  <a:pt x="420" y="221"/>
                  <a:pt x="419" y="223"/>
                </a:cubicBezTo>
                <a:cubicBezTo>
                  <a:pt x="419" y="225"/>
                  <a:pt x="419" y="228"/>
                  <a:pt x="420" y="230"/>
                </a:cubicBezTo>
                <a:cubicBezTo>
                  <a:pt x="419" y="230"/>
                  <a:pt x="418" y="230"/>
                  <a:pt x="417" y="229"/>
                </a:cubicBezTo>
                <a:cubicBezTo>
                  <a:pt x="415" y="229"/>
                  <a:pt x="412" y="229"/>
                  <a:pt x="410" y="227"/>
                </a:cubicBezTo>
                <a:cubicBezTo>
                  <a:pt x="409" y="226"/>
                  <a:pt x="410" y="224"/>
                  <a:pt x="409" y="223"/>
                </a:cubicBezTo>
                <a:cubicBezTo>
                  <a:pt x="408" y="222"/>
                  <a:pt x="407" y="223"/>
                  <a:pt x="406" y="223"/>
                </a:cubicBezTo>
                <a:cubicBezTo>
                  <a:pt x="404" y="223"/>
                  <a:pt x="402" y="221"/>
                  <a:pt x="400" y="221"/>
                </a:cubicBezTo>
                <a:cubicBezTo>
                  <a:pt x="397" y="220"/>
                  <a:pt x="394" y="221"/>
                  <a:pt x="390" y="221"/>
                </a:cubicBezTo>
                <a:cubicBezTo>
                  <a:pt x="386" y="221"/>
                  <a:pt x="383" y="221"/>
                  <a:pt x="379" y="220"/>
                </a:cubicBezTo>
                <a:cubicBezTo>
                  <a:pt x="376" y="220"/>
                  <a:pt x="373" y="220"/>
                  <a:pt x="370" y="220"/>
                </a:cubicBezTo>
                <a:cubicBezTo>
                  <a:pt x="369" y="220"/>
                  <a:pt x="369" y="222"/>
                  <a:pt x="369" y="222"/>
                </a:cubicBezTo>
                <a:cubicBezTo>
                  <a:pt x="365" y="222"/>
                  <a:pt x="361" y="221"/>
                  <a:pt x="358" y="220"/>
                </a:cubicBezTo>
                <a:cubicBezTo>
                  <a:pt x="354" y="219"/>
                  <a:pt x="351" y="216"/>
                  <a:pt x="348" y="215"/>
                </a:cubicBezTo>
                <a:cubicBezTo>
                  <a:pt x="346" y="214"/>
                  <a:pt x="343" y="215"/>
                  <a:pt x="341" y="216"/>
                </a:cubicBezTo>
                <a:cubicBezTo>
                  <a:pt x="339" y="216"/>
                  <a:pt x="337" y="217"/>
                  <a:pt x="337" y="219"/>
                </a:cubicBezTo>
                <a:cubicBezTo>
                  <a:pt x="336" y="221"/>
                  <a:pt x="338" y="224"/>
                  <a:pt x="337" y="227"/>
                </a:cubicBezTo>
                <a:cubicBezTo>
                  <a:pt x="336" y="228"/>
                  <a:pt x="334" y="228"/>
                  <a:pt x="332" y="228"/>
                </a:cubicBezTo>
                <a:cubicBezTo>
                  <a:pt x="327" y="227"/>
                  <a:pt x="323" y="225"/>
                  <a:pt x="318" y="224"/>
                </a:cubicBezTo>
                <a:cubicBezTo>
                  <a:pt x="317" y="224"/>
                  <a:pt x="315" y="224"/>
                  <a:pt x="313" y="225"/>
                </a:cubicBezTo>
                <a:cubicBezTo>
                  <a:pt x="311" y="226"/>
                  <a:pt x="309" y="228"/>
                  <a:pt x="307" y="230"/>
                </a:cubicBezTo>
                <a:cubicBezTo>
                  <a:pt x="305" y="233"/>
                  <a:pt x="304" y="236"/>
                  <a:pt x="301" y="238"/>
                </a:cubicBezTo>
                <a:cubicBezTo>
                  <a:pt x="300" y="239"/>
                  <a:pt x="299" y="235"/>
                  <a:pt x="298" y="235"/>
                </a:cubicBezTo>
                <a:cubicBezTo>
                  <a:pt x="295" y="236"/>
                  <a:pt x="294" y="239"/>
                  <a:pt x="292" y="241"/>
                </a:cubicBezTo>
                <a:cubicBezTo>
                  <a:pt x="289" y="246"/>
                  <a:pt x="287" y="252"/>
                  <a:pt x="282" y="255"/>
                </a:cubicBezTo>
                <a:cubicBezTo>
                  <a:pt x="280" y="256"/>
                  <a:pt x="277" y="255"/>
                  <a:pt x="275" y="253"/>
                </a:cubicBezTo>
                <a:cubicBezTo>
                  <a:pt x="274" y="252"/>
                  <a:pt x="277" y="249"/>
                  <a:pt x="275" y="248"/>
                </a:cubicBezTo>
                <a:cubicBezTo>
                  <a:pt x="274" y="247"/>
                  <a:pt x="271" y="249"/>
                  <a:pt x="269" y="249"/>
                </a:cubicBezTo>
                <a:cubicBezTo>
                  <a:pt x="266" y="250"/>
                  <a:pt x="262" y="251"/>
                  <a:pt x="258" y="250"/>
                </a:cubicBezTo>
                <a:cubicBezTo>
                  <a:pt x="257" y="250"/>
                  <a:pt x="255" y="249"/>
                  <a:pt x="254" y="248"/>
                </a:cubicBezTo>
                <a:cubicBezTo>
                  <a:pt x="253" y="246"/>
                  <a:pt x="254" y="243"/>
                  <a:pt x="252" y="242"/>
                </a:cubicBezTo>
                <a:cubicBezTo>
                  <a:pt x="251" y="241"/>
                  <a:pt x="248" y="243"/>
                  <a:pt x="247" y="242"/>
                </a:cubicBezTo>
                <a:cubicBezTo>
                  <a:pt x="245" y="240"/>
                  <a:pt x="245" y="236"/>
                  <a:pt x="245" y="233"/>
                </a:cubicBezTo>
                <a:cubicBezTo>
                  <a:pt x="245" y="232"/>
                  <a:pt x="247" y="231"/>
                  <a:pt x="247" y="229"/>
                </a:cubicBezTo>
                <a:cubicBezTo>
                  <a:pt x="247" y="227"/>
                  <a:pt x="247" y="225"/>
                  <a:pt x="246" y="223"/>
                </a:cubicBezTo>
                <a:cubicBezTo>
                  <a:pt x="244" y="220"/>
                  <a:pt x="243" y="216"/>
                  <a:pt x="240" y="213"/>
                </a:cubicBezTo>
                <a:cubicBezTo>
                  <a:pt x="239" y="212"/>
                  <a:pt x="237" y="214"/>
                  <a:pt x="236" y="213"/>
                </a:cubicBezTo>
                <a:cubicBezTo>
                  <a:pt x="234" y="212"/>
                  <a:pt x="236" y="208"/>
                  <a:pt x="234" y="207"/>
                </a:cubicBezTo>
                <a:cubicBezTo>
                  <a:pt x="231" y="207"/>
                  <a:pt x="229" y="212"/>
                  <a:pt x="226" y="211"/>
                </a:cubicBezTo>
                <a:lnTo>
                  <a:pt x="204" y="209"/>
                </a:lnTo>
                <a:cubicBezTo>
                  <a:pt x="200" y="210"/>
                  <a:pt x="196" y="211"/>
                  <a:pt x="193" y="212"/>
                </a:cubicBezTo>
                <a:cubicBezTo>
                  <a:pt x="190" y="207"/>
                  <a:pt x="188" y="202"/>
                  <a:pt x="185" y="197"/>
                </a:cubicBezTo>
                <a:cubicBezTo>
                  <a:pt x="175" y="189"/>
                  <a:pt x="164" y="181"/>
                  <a:pt x="153" y="173"/>
                </a:cubicBezTo>
                <a:cubicBezTo>
                  <a:pt x="148" y="174"/>
                  <a:pt x="143" y="175"/>
                  <a:pt x="138" y="176"/>
                </a:cubicBezTo>
                <a:cubicBezTo>
                  <a:pt x="133" y="178"/>
                  <a:pt x="128" y="180"/>
                  <a:pt x="123" y="182"/>
                </a:cubicBezTo>
                <a:cubicBezTo>
                  <a:pt x="124" y="203"/>
                  <a:pt x="126" y="225"/>
                  <a:pt x="127" y="246"/>
                </a:cubicBezTo>
                <a:cubicBezTo>
                  <a:pt x="126" y="247"/>
                  <a:pt x="125" y="247"/>
                  <a:pt x="123" y="247"/>
                </a:cubicBezTo>
                <a:cubicBezTo>
                  <a:pt x="122" y="247"/>
                  <a:pt x="120" y="248"/>
                  <a:pt x="119" y="247"/>
                </a:cubicBezTo>
                <a:cubicBezTo>
                  <a:pt x="116" y="245"/>
                  <a:pt x="115" y="242"/>
                  <a:pt x="114" y="240"/>
                </a:cubicBezTo>
                <a:cubicBezTo>
                  <a:pt x="112" y="237"/>
                  <a:pt x="112" y="234"/>
                  <a:pt x="110" y="232"/>
                </a:cubicBezTo>
                <a:cubicBezTo>
                  <a:pt x="108" y="230"/>
                  <a:pt x="104" y="230"/>
                  <a:pt x="101" y="229"/>
                </a:cubicBezTo>
                <a:cubicBezTo>
                  <a:pt x="99" y="229"/>
                  <a:pt x="96" y="229"/>
                  <a:pt x="94" y="229"/>
                </a:cubicBezTo>
                <a:cubicBezTo>
                  <a:pt x="91" y="230"/>
                  <a:pt x="89" y="232"/>
                  <a:pt x="88" y="234"/>
                </a:cubicBezTo>
                <a:cubicBezTo>
                  <a:pt x="86" y="235"/>
                  <a:pt x="86" y="237"/>
                  <a:pt x="85" y="239"/>
                </a:cubicBezTo>
                <a:cubicBezTo>
                  <a:pt x="84" y="236"/>
                  <a:pt x="81" y="234"/>
                  <a:pt x="82" y="231"/>
                </a:cubicBezTo>
                <a:cubicBezTo>
                  <a:pt x="82" y="228"/>
                  <a:pt x="86" y="227"/>
                  <a:pt x="86" y="224"/>
                </a:cubicBezTo>
                <a:cubicBezTo>
                  <a:pt x="86" y="222"/>
                  <a:pt x="84" y="222"/>
                  <a:pt x="82" y="221"/>
                </a:cubicBezTo>
                <a:cubicBezTo>
                  <a:pt x="80" y="221"/>
                  <a:pt x="77" y="221"/>
                  <a:pt x="75" y="220"/>
                </a:cubicBezTo>
                <a:cubicBezTo>
                  <a:pt x="73" y="219"/>
                  <a:pt x="74" y="217"/>
                  <a:pt x="72" y="216"/>
                </a:cubicBezTo>
                <a:cubicBezTo>
                  <a:pt x="71" y="215"/>
                  <a:pt x="69" y="216"/>
                  <a:pt x="68" y="215"/>
                </a:cubicBezTo>
                <a:cubicBezTo>
                  <a:pt x="66" y="213"/>
                  <a:pt x="68" y="211"/>
                  <a:pt x="68" y="209"/>
                </a:cubicBezTo>
                <a:cubicBezTo>
                  <a:pt x="66" y="205"/>
                  <a:pt x="64" y="201"/>
                  <a:pt x="61" y="198"/>
                </a:cubicBezTo>
                <a:cubicBezTo>
                  <a:pt x="59" y="195"/>
                  <a:pt x="55" y="196"/>
                  <a:pt x="53" y="194"/>
                </a:cubicBezTo>
                <a:cubicBezTo>
                  <a:pt x="52" y="192"/>
                  <a:pt x="55" y="190"/>
                  <a:pt x="56" y="190"/>
                </a:cubicBezTo>
                <a:cubicBezTo>
                  <a:pt x="59" y="189"/>
                  <a:pt x="62" y="191"/>
                  <a:pt x="65" y="192"/>
                </a:cubicBezTo>
                <a:cubicBezTo>
                  <a:pt x="66" y="192"/>
                  <a:pt x="69" y="193"/>
                  <a:pt x="68" y="192"/>
                </a:cubicBezTo>
                <a:cubicBezTo>
                  <a:pt x="67" y="189"/>
                  <a:pt x="62" y="189"/>
                  <a:pt x="61" y="186"/>
                </a:cubicBezTo>
                <a:cubicBezTo>
                  <a:pt x="61" y="183"/>
                  <a:pt x="63" y="179"/>
                  <a:pt x="66" y="178"/>
                </a:cubicBezTo>
                <a:cubicBezTo>
                  <a:pt x="70" y="176"/>
                  <a:pt x="75" y="176"/>
                  <a:pt x="80" y="176"/>
                </a:cubicBezTo>
                <a:cubicBezTo>
                  <a:pt x="83" y="176"/>
                  <a:pt x="88" y="180"/>
                  <a:pt x="88" y="177"/>
                </a:cubicBezTo>
                <a:cubicBezTo>
                  <a:pt x="89" y="175"/>
                  <a:pt x="82" y="175"/>
                  <a:pt x="82" y="173"/>
                </a:cubicBezTo>
                <a:cubicBezTo>
                  <a:pt x="81" y="169"/>
                  <a:pt x="85" y="167"/>
                  <a:pt x="86" y="164"/>
                </a:cubicBezTo>
                <a:cubicBezTo>
                  <a:pt x="86" y="160"/>
                  <a:pt x="88" y="156"/>
                  <a:pt x="86" y="153"/>
                </a:cubicBezTo>
                <a:cubicBezTo>
                  <a:pt x="84" y="150"/>
                  <a:pt x="79" y="151"/>
                  <a:pt x="75" y="151"/>
                </a:cubicBezTo>
                <a:cubicBezTo>
                  <a:pt x="74" y="151"/>
                  <a:pt x="75" y="154"/>
                  <a:pt x="74" y="154"/>
                </a:cubicBezTo>
                <a:cubicBezTo>
                  <a:pt x="71" y="155"/>
                  <a:pt x="69" y="153"/>
                  <a:pt x="66" y="152"/>
                </a:cubicBezTo>
                <a:cubicBezTo>
                  <a:pt x="64" y="151"/>
                  <a:pt x="62" y="149"/>
                  <a:pt x="60" y="149"/>
                </a:cubicBezTo>
                <a:cubicBezTo>
                  <a:pt x="56" y="150"/>
                  <a:pt x="52" y="153"/>
                  <a:pt x="49" y="155"/>
                </a:cubicBezTo>
                <a:cubicBezTo>
                  <a:pt x="44" y="157"/>
                  <a:pt x="40" y="160"/>
                  <a:pt x="35" y="162"/>
                </a:cubicBezTo>
                <a:cubicBezTo>
                  <a:pt x="34" y="161"/>
                  <a:pt x="33" y="160"/>
                  <a:pt x="32" y="160"/>
                </a:cubicBezTo>
                <a:cubicBezTo>
                  <a:pt x="30" y="160"/>
                  <a:pt x="27" y="160"/>
                  <a:pt x="26" y="158"/>
                </a:cubicBezTo>
                <a:cubicBezTo>
                  <a:pt x="27" y="157"/>
                  <a:pt x="26" y="155"/>
                  <a:pt x="27" y="155"/>
                </a:cubicBezTo>
                <a:cubicBezTo>
                  <a:pt x="28" y="153"/>
                  <a:pt x="33" y="155"/>
                  <a:pt x="32" y="153"/>
                </a:cubicBezTo>
                <a:cubicBezTo>
                  <a:pt x="31" y="147"/>
                  <a:pt x="26" y="142"/>
                  <a:pt x="21" y="138"/>
                </a:cubicBezTo>
                <a:cubicBezTo>
                  <a:pt x="20" y="137"/>
                  <a:pt x="17" y="137"/>
                  <a:pt x="15" y="137"/>
                </a:cubicBezTo>
                <a:cubicBezTo>
                  <a:pt x="14" y="137"/>
                  <a:pt x="15" y="139"/>
                  <a:pt x="15" y="139"/>
                </a:cubicBezTo>
                <a:cubicBezTo>
                  <a:pt x="13" y="138"/>
                  <a:pt x="10" y="137"/>
                  <a:pt x="9" y="136"/>
                </a:cubicBezTo>
                <a:cubicBezTo>
                  <a:pt x="8" y="134"/>
                  <a:pt x="10" y="130"/>
                  <a:pt x="9" y="129"/>
                </a:cubicBezTo>
                <a:cubicBezTo>
                  <a:pt x="7" y="127"/>
                  <a:pt x="2" y="129"/>
                  <a:pt x="1" y="127"/>
                </a:cubicBezTo>
                <a:cubicBezTo>
                  <a:pt x="0" y="123"/>
                  <a:pt x="3" y="119"/>
                  <a:pt x="4" y="115"/>
                </a:cubicBezTo>
                <a:cubicBezTo>
                  <a:pt x="5" y="114"/>
                  <a:pt x="7" y="114"/>
                  <a:pt x="7" y="113"/>
                </a:cubicBezTo>
                <a:cubicBezTo>
                  <a:pt x="7" y="111"/>
                  <a:pt x="4" y="110"/>
                  <a:pt x="3" y="107"/>
                </a:cubicBezTo>
                <a:cubicBezTo>
                  <a:pt x="2" y="105"/>
                  <a:pt x="3" y="102"/>
                  <a:pt x="4" y="99"/>
                </a:cubicBezTo>
                <a:cubicBezTo>
                  <a:pt x="5" y="97"/>
                  <a:pt x="8" y="96"/>
                  <a:pt x="9" y="94"/>
                </a:cubicBezTo>
                <a:cubicBezTo>
                  <a:pt x="10" y="92"/>
                  <a:pt x="8" y="90"/>
                  <a:pt x="9" y="88"/>
                </a:cubicBezTo>
                <a:cubicBezTo>
                  <a:pt x="10" y="87"/>
                  <a:pt x="13" y="87"/>
                  <a:pt x="14" y="88"/>
                </a:cubicBezTo>
                <a:cubicBezTo>
                  <a:pt x="18" y="91"/>
                  <a:pt x="18" y="96"/>
                  <a:pt x="22" y="99"/>
                </a:cubicBezTo>
                <a:cubicBezTo>
                  <a:pt x="23" y="101"/>
                  <a:pt x="25" y="101"/>
                  <a:pt x="26" y="99"/>
                </a:cubicBezTo>
                <a:cubicBezTo>
                  <a:pt x="27" y="98"/>
                  <a:pt x="27" y="96"/>
                  <a:pt x="26" y="95"/>
                </a:cubicBezTo>
                <a:cubicBezTo>
                  <a:pt x="25" y="91"/>
                  <a:pt x="21" y="89"/>
                  <a:pt x="22" y="85"/>
                </a:cubicBezTo>
                <a:cubicBezTo>
                  <a:pt x="22" y="83"/>
                  <a:pt x="25" y="86"/>
                  <a:pt x="27" y="85"/>
                </a:cubicBezTo>
                <a:cubicBezTo>
                  <a:pt x="29" y="85"/>
                  <a:pt x="31" y="84"/>
                  <a:pt x="32" y="82"/>
                </a:cubicBezTo>
                <a:cubicBezTo>
                  <a:pt x="33" y="81"/>
                  <a:pt x="30" y="78"/>
                  <a:pt x="32" y="77"/>
                </a:cubicBezTo>
                <a:cubicBezTo>
                  <a:pt x="35" y="75"/>
                  <a:pt x="39" y="76"/>
                  <a:pt x="43" y="73"/>
                </a:cubicBezTo>
                <a:cubicBezTo>
                  <a:pt x="45" y="72"/>
                  <a:pt x="45" y="68"/>
                  <a:pt x="47" y="67"/>
                </a:cubicBezTo>
                <a:cubicBezTo>
                  <a:pt x="49" y="66"/>
                  <a:pt x="52" y="67"/>
                  <a:pt x="54" y="68"/>
                </a:cubicBezTo>
                <a:cubicBezTo>
                  <a:pt x="55" y="69"/>
                  <a:pt x="53" y="70"/>
                  <a:pt x="53" y="71"/>
                </a:cubicBezTo>
                <a:cubicBezTo>
                  <a:pt x="55" y="72"/>
                  <a:pt x="57" y="72"/>
                  <a:pt x="58" y="71"/>
                </a:cubicBezTo>
                <a:cubicBezTo>
                  <a:pt x="60" y="70"/>
                  <a:pt x="61" y="68"/>
                  <a:pt x="64" y="67"/>
                </a:cubicBezTo>
                <a:cubicBezTo>
                  <a:pt x="65" y="67"/>
                  <a:pt x="66" y="69"/>
                  <a:pt x="67" y="70"/>
                </a:cubicBezTo>
                <a:cubicBezTo>
                  <a:pt x="70" y="70"/>
                  <a:pt x="74" y="69"/>
                  <a:pt x="77" y="70"/>
                </a:cubicBezTo>
                <a:cubicBezTo>
                  <a:pt x="79" y="70"/>
                  <a:pt x="80" y="73"/>
                  <a:pt x="82" y="75"/>
                </a:cubicBezTo>
                <a:cubicBezTo>
                  <a:pt x="85" y="77"/>
                  <a:pt x="89" y="77"/>
                  <a:pt x="91" y="80"/>
                </a:cubicBezTo>
                <a:cubicBezTo>
                  <a:pt x="93" y="82"/>
                  <a:pt x="91" y="85"/>
                  <a:pt x="93" y="87"/>
                </a:cubicBezTo>
                <a:cubicBezTo>
                  <a:pt x="93" y="88"/>
                  <a:pt x="96" y="88"/>
                  <a:pt x="96" y="87"/>
                </a:cubicBezTo>
                <a:cubicBezTo>
                  <a:pt x="97" y="85"/>
                  <a:pt x="94" y="80"/>
                  <a:pt x="96" y="80"/>
                </a:cubicBezTo>
                <a:cubicBezTo>
                  <a:pt x="101" y="80"/>
                  <a:pt x="103" y="87"/>
                  <a:pt x="108" y="87"/>
                </a:cubicBezTo>
                <a:cubicBezTo>
                  <a:pt x="111" y="87"/>
                  <a:pt x="112" y="81"/>
                  <a:pt x="115" y="80"/>
                </a:cubicBezTo>
                <a:cubicBezTo>
                  <a:pt x="117" y="78"/>
                  <a:pt x="120" y="78"/>
                  <a:pt x="123" y="78"/>
                </a:cubicBezTo>
                <a:cubicBezTo>
                  <a:pt x="125" y="78"/>
                  <a:pt x="127" y="81"/>
                  <a:pt x="129" y="80"/>
                </a:cubicBezTo>
                <a:cubicBezTo>
                  <a:pt x="130" y="80"/>
                  <a:pt x="129" y="77"/>
                  <a:pt x="131" y="76"/>
                </a:cubicBezTo>
                <a:cubicBezTo>
                  <a:pt x="133" y="75"/>
                  <a:pt x="136" y="76"/>
                  <a:pt x="138" y="77"/>
                </a:cubicBezTo>
                <a:cubicBezTo>
                  <a:pt x="140" y="78"/>
                  <a:pt x="139" y="82"/>
                  <a:pt x="141" y="84"/>
                </a:cubicBezTo>
                <a:cubicBezTo>
                  <a:pt x="145" y="86"/>
                  <a:pt x="150" y="87"/>
                  <a:pt x="155" y="87"/>
                </a:cubicBezTo>
                <a:cubicBezTo>
                  <a:pt x="157" y="86"/>
                  <a:pt x="156" y="81"/>
                  <a:pt x="158" y="81"/>
                </a:cubicBezTo>
                <a:cubicBezTo>
                  <a:pt x="162" y="81"/>
                  <a:pt x="165" y="86"/>
                  <a:pt x="169" y="85"/>
                </a:cubicBezTo>
                <a:cubicBezTo>
                  <a:pt x="172" y="85"/>
                  <a:pt x="173" y="81"/>
                  <a:pt x="174" y="79"/>
                </a:cubicBezTo>
                <a:cubicBezTo>
                  <a:pt x="175" y="76"/>
                  <a:pt x="176" y="73"/>
                  <a:pt x="174" y="71"/>
                </a:cubicBezTo>
                <a:cubicBezTo>
                  <a:pt x="173" y="69"/>
                  <a:pt x="169" y="71"/>
                  <a:pt x="167" y="70"/>
                </a:cubicBezTo>
                <a:cubicBezTo>
                  <a:pt x="163" y="68"/>
                  <a:pt x="159" y="64"/>
                  <a:pt x="157" y="61"/>
                </a:cubicBezTo>
                <a:cubicBezTo>
                  <a:pt x="160" y="59"/>
                  <a:pt x="164" y="60"/>
                  <a:pt x="166" y="57"/>
                </a:cubicBezTo>
                <a:cubicBezTo>
                  <a:pt x="167" y="55"/>
                  <a:pt x="163" y="54"/>
                  <a:pt x="163" y="51"/>
                </a:cubicBezTo>
                <a:cubicBezTo>
                  <a:pt x="163" y="48"/>
                  <a:pt x="165" y="45"/>
                  <a:pt x="168" y="44"/>
                </a:cubicBezTo>
                <a:cubicBezTo>
                  <a:pt x="171" y="43"/>
                  <a:pt x="174" y="47"/>
                  <a:pt x="177" y="46"/>
                </a:cubicBezTo>
                <a:cubicBezTo>
                  <a:pt x="179" y="45"/>
                  <a:pt x="175" y="43"/>
                  <a:pt x="173" y="42"/>
                </a:cubicBezTo>
                <a:cubicBezTo>
                  <a:pt x="172" y="41"/>
                  <a:pt x="169" y="42"/>
                  <a:pt x="168" y="40"/>
                </a:cubicBezTo>
                <a:cubicBezTo>
                  <a:pt x="167" y="39"/>
                  <a:pt x="170" y="38"/>
                  <a:pt x="169" y="37"/>
                </a:cubicBezTo>
                <a:cubicBezTo>
                  <a:pt x="168" y="36"/>
                  <a:pt x="165" y="38"/>
                  <a:pt x="164" y="37"/>
                </a:cubicBezTo>
                <a:cubicBezTo>
                  <a:pt x="162" y="35"/>
                  <a:pt x="162" y="31"/>
                  <a:pt x="164" y="29"/>
                </a:cubicBezTo>
                <a:cubicBezTo>
                  <a:pt x="166" y="27"/>
                  <a:pt x="171" y="30"/>
                  <a:pt x="175" y="28"/>
                </a:cubicBezTo>
                <a:cubicBezTo>
                  <a:pt x="177" y="28"/>
                  <a:pt x="179" y="26"/>
                  <a:pt x="182" y="28"/>
                </a:cubicBezTo>
                <a:cubicBezTo>
                  <a:pt x="188" y="28"/>
                  <a:pt x="193" y="26"/>
                  <a:pt x="198" y="25"/>
                </a:cubicBezTo>
                <a:cubicBezTo>
                  <a:pt x="202" y="21"/>
                  <a:pt x="208" y="21"/>
                  <a:pt x="214" y="22"/>
                </a:cubicBezTo>
                <a:cubicBezTo>
                  <a:pt x="214" y="19"/>
                  <a:pt x="216" y="16"/>
                  <a:pt x="218" y="14"/>
                </a:cubicBezTo>
                <a:cubicBezTo>
                  <a:pt x="219" y="13"/>
                  <a:pt x="221" y="15"/>
                  <a:pt x="222" y="15"/>
                </a:cubicBezTo>
                <a:cubicBezTo>
                  <a:pt x="231" y="13"/>
                  <a:pt x="239" y="12"/>
                  <a:pt x="247" y="9"/>
                </a:cubicBezTo>
                <a:cubicBezTo>
                  <a:pt x="249" y="8"/>
                  <a:pt x="246" y="4"/>
                  <a:pt x="248" y="3"/>
                </a:cubicBezTo>
                <a:cubicBezTo>
                  <a:pt x="249" y="1"/>
                  <a:pt x="252" y="0"/>
                  <a:pt x="255" y="0"/>
                </a:cubicBezTo>
                <a:cubicBezTo>
                  <a:pt x="261" y="1"/>
                  <a:pt x="266" y="4"/>
                  <a:pt x="272" y="5"/>
                </a:cubicBezTo>
                <a:cubicBezTo>
                  <a:pt x="274" y="6"/>
                  <a:pt x="276" y="3"/>
                  <a:pt x="278" y="4"/>
                </a:cubicBezTo>
                <a:cubicBezTo>
                  <a:pt x="280" y="7"/>
                  <a:pt x="280" y="11"/>
                  <a:pt x="281" y="14"/>
                </a:cubicBezTo>
                <a:cubicBezTo>
                  <a:pt x="282" y="15"/>
                  <a:pt x="284" y="16"/>
                  <a:pt x="284" y="17"/>
                </a:cubicBezTo>
                <a:cubicBezTo>
                  <a:pt x="285" y="19"/>
                  <a:pt x="282" y="22"/>
                  <a:pt x="283" y="24"/>
                </a:cubicBezTo>
                <a:cubicBezTo>
                  <a:pt x="285" y="23"/>
                  <a:pt x="287" y="24"/>
                  <a:pt x="289" y="24"/>
                </a:cubicBezTo>
                <a:cubicBezTo>
                  <a:pt x="290" y="24"/>
                  <a:pt x="291" y="22"/>
                  <a:pt x="292" y="22"/>
                </a:cubicBezTo>
                <a:cubicBezTo>
                  <a:pt x="293" y="22"/>
                  <a:pt x="294" y="23"/>
                  <a:pt x="295" y="23"/>
                </a:cubicBezTo>
                <a:cubicBezTo>
                  <a:pt x="296" y="22"/>
                  <a:pt x="296" y="18"/>
                  <a:pt x="297" y="19"/>
                </a:cubicBezTo>
                <a:cubicBezTo>
                  <a:pt x="299" y="22"/>
                  <a:pt x="298" y="26"/>
                  <a:pt x="300" y="29"/>
                </a:cubicBezTo>
                <a:cubicBezTo>
                  <a:pt x="301" y="30"/>
                  <a:pt x="303" y="29"/>
                  <a:pt x="303" y="28"/>
                </a:cubicBezTo>
                <a:cubicBezTo>
                  <a:pt x="304" y="27"/>
                  <a:pt x="302" y="25"/>
                  <a:pt x="303" y="25"/>
                </a:cubicBezTo>
                <a:cubicBezTo>
                  <a:pt x="306" y="24"/>
                  <a:pt x="310" y="27"/>
                  <a:pt x="313" y="27"/>
                </a:cubicBezTo>
                <a:cubicBezTo>
                  <a:pt x="315" y="28"/>
                  <a:pt x="311" y="31"/>
                  <a:pt x="312" y="33"/>
                </a:cubicBezTo>
                <a:cubicBezTo>
                  <a:pt x="312" y="34"/>
                  <a:pt x="313" y="35"/>
                  <a:pt x="314" y="35"/>
                </a:cubicBezTo>
                <a:cubicBezTo>
                  <a:pt x="316" y="34"/>
                  <a:pt x="318" y="31"/>
                  <a:pt x="320" y="31"/>
                </a:cubicBezTo>
                <a:cubicBezTo>
                  <a:pt x="322" y="31"/>
                  <a:pt x="323" y="34"/>
                  <a:pt x="324" y="34"/>
                </a:cubicBezTo>
                <a:cubicBezTo>
                  <a:pt x="324" y="29"/>
                  <a:pt x="333" y="29"/>
                  <a:pt x="335" y="26"/>
                </a:cubicBezTo>
                <a:cubicBezTo>
                  <a:pt x="342" y="25"/>
                  <a:pt x="344" y="20"/>
                  <a:pt x="350" y="21"/>
                </a:cubicBezTo>
                <a:cubicBezTo>
                  <a:pt x="352" y="21"/>
                  <a:pt x="347" y="25"/>
                  <a:pt x="348" y="27"/>
                </a:cubicBezTo>
                <a:cubicBezTo>
                  <a:pt x="349" y="29"/>
                  <a:pt x="351" y="31"/>
                  <a:pt x="354" y="33"/>
                </a:cubicBezTo>
                <a:cubicBezTo>
                  <a:pt x="357" y="35"/>
                  <a:pt x="361" y="35"/>
                  <a:pt x="363" y="38"/>
                </a:cubicBezTo>
                <a:cubicBezTo>
                  <a:pt x="376" y="53"/>
                  <a:pt x="385" y="70"/>
                  <a:pt x="398" y="84"/>
                </a:cubicBezTo>
                <a:cubicBezTo>
                  <a:pt x="399" y="86"/>
                  <a:pt x="401" y="82"/>
                  <a:pt x="402" y="80"/>
                </a:cubicBezTo>
                <a:cubicBezTo>
                  <a:pt x="402" y="79"/>
                  <a:pt x="400" y="78"/>
                  <a:pt x="401" y="77"/>
                </a:cubicBezTo>
                <a:cubicBezTo>
                  <a:pt x="403" y="76"/>
                  <a:pt x="405" y="76"/>
                  <a:pt x="406" y="77"/>
                </a:cubicBezTo>
                <a:cubicBezTo>
                  <a:pt x="408" y="77"/>
                  <a:pt x="410" y="79"/>
                  <a:pt x="411" y="81"/>
                </a:cubicBezTo>
                <a:cubicBezTo>
                  <a:pt x="412" y="82"/>
                  <a:pt x="409" y="83"/>
                  <a:pt x="410" y="84"/>
                </a:cubicBezTo>
                <a:cubicBezTo>
                  <a:pt x="411" y="84"/>
                  <a:pt x="413" y="83"/>
                  <a:pt x="414" y="84"/>
                </a:cubicBezTo>
                <a:cubicBezTo>
                  <a:pt x="415" y="84"/>
                  <a:pt x="414" y="86"/>
                  <a:pt x="414" y="86"/>
                </a:cubicBezTo>
                <a:cubicBezTo>
                  <a:pt x="419" y="87"/>
                  <a:pt x="424" y="86"/>
                  <a:pt x="429" y="86"/>
                </a:cubicBezTo>
                <a:cubicBezTo>
                  <a:pt x="432" y="85"/>
                  <a:pt x="432" y="80"/>
                  <a:pt x="435" y="80"/>
                </a:cubicBezTo>
                <a:cubicBezTo>
                  <a:pt x="440" y="81"/>
                  <a:pt x="444" y="85"/>
                  <a:pt x="447" y="89"/>
                </a:cubicBezTo>
                <a:cubicBezTo>
                  <a:pt x="449" y="91"/>
                  <a:pt x="448" y="95"/>
                  <a:pt x="450" y="96"/>
                </a:cubicBezTo>
                <a:cubicBezTo>
                  <a:pt x="452" y="98"/>
                  <a:pt x="456" y="95"/>
                  <a:pt x="459" y="96"/>
                </a:cubicBezTo>
                <a:cubicBezTo>
                  <a:pt x="460" y="96"/>
                  <a:pt x="460" y="99"/>
                  <a:pt x="461" y="100"/>
                </a:cubicBezTo>
                <a:cubicBezTo>
                  <a:pt x="462" y="102"/>
                  <a:pt x="464" y="104"/>
                  <a:pt x="467" y="105"/>
                </a:cubicBezTo>
                <a:cubicBezTo>
                  <a:pt x="470" y="104"/>
                  <a:pt x="472" y="107"/>
                  <a:pt x="475" y="106"/>
                </a:cubicBezTo>
                <a:cubicBezTo>
                  <a:pt x="477" y="105"/>
                  <a:pt x="477" y="101"/>
                  <a:pt x="479" y="101"/>
                </a:cubicBezTo>
                <a:cubicBezTo>
                  <a:pt x="481" y="101"/>
                  <a:pt x="478" y="104"/>
                  <a:pt x="478" y="106"/>
                </a:cubicBezTo>
                <a:cubicBezTo>
                  <a:pt x="481" y="109"/>
                  <a:pt x="485" y="111"/>
                  <a:pt x="488" y="11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98" name="Freeform 2603"/>
          <p:cNvSpPr>
            <a:spLocks noChangeAspect="1"/>
          </p:cNvSpPr>
          <p:nvPr/>
        </p:nvSpPr>
        <p:spPr bwMode="auto">
          <a:xfrm>
            <a:off x="4567882" y="1347725"/>
            <a:ext cx="1058449" cy="475914"/>
          </a:xfrm>
          <a:custGeom>
            <a:avLst/>
            <a:gdLst>
              <a:gd name="T0" fmla="*/ 186 w 232"/>
              <a:gd name="T1" fmla="*/ 149 h 104"/>
              <a:gd name="T2" fmla="*/ 193 w 232"/>
              <a:gd name="T3" fmla="*/ 131 h 104"/>
              <a:gd name="T4" fmla="*/ 222 w 232"/>
              <a:gd name="T5" fmla="*/ 130 h 104"/>
              <a:gd name="T6" fmla="*/ 254 w 232"/>
              <a:gd name="T7" fmla="*/ 127 h 104"/>
              <a:gd name="T8" fmla="*/ 288 w 232"/>
              <a:gd name="T9" fmla="*/ 117 h 104"/>
              <a:gd name="T10" fmla="*/ 298 w 232"/>
              <a:gd name="T11" fmla="*/ 114 h 104"/>
              <a:gd name="T12" fmla="*/ 316 w 232"/>
              <a:gd name="T13" fmla="*/ 121 h 104"/>
              <a:gd name="T14" fmla="*/ 325 w 232"/>
              <a:gd name="T15" fmla="*/ 124 h 104"/>
              <a:gd name="T16" fmla="*/ 332 w 232"/>
              <a:gd name="T17" fmla="*/ 113 h 104"/>
              <a:gd name="T18" fmla="*/ 324 w 232"/>
              <a:gd name="T19" fmla="*/ 97 h 104"/>
              <a:gd name="T20" fmla="*/ 318 w 232"/>
              <a:gd name="T21" fmla="*/ 70 h 104"/>
              <a:gd name="T22" fmla="*/ 324 w 232"/>
              <a:gd name="T23" fmla="*/ 53 h 104"/>
              <a:gd name="T24" fmla="*/ 307 w 232"/>
              <a:gd name="T25" fmla="*/ 46 h 104"/>
              <a:gd name="T26" fmla="*/ 304 w 232"/>
              <a:gd name="T27" fmla="*/ 26 h 104"/>
              <a:gd name="T28" fmla="*/ 288 w 232"/>
              <a:gd name="T29" fmla="*/ 17 h 104"/>
              <a:gd name="T30" fmla="*/ 270 w 232"/>
              <a:gd name="T31" fmla="*/ 20 h 104"/>
              <a:gd name="T32" fmla="*/ 259 w 232"/>
              <a:gd name="T33" fmla="*/ 26 h 104"/>
              <a:gd name="T34" fmla="*/ 234 w 232"/>
              <a:gd name="T35" fmla="*/ 29 h 104"/>
              <a:gd name="T36" fmla="*/ 219 w 232"/>
              <a:gd name="T37" fmla="*/ 31 h 104"/>
              <a:gd name="T38" fmla="*/ 200 w 232"/>
              <a:gd name="T39" fmla="*/ 26 h 104"/>
              <a:gd name="T40" fmla="*/ 186 w 232"/>
              <a:gd name="T41" fmla="*/ 22 h 104"/>
              <a:gd name="T42" fmla="*/ 175 w 232"/>
              <a:gd name="T43" fmla="*/ 23 h 104"/>
              <a:gd name="T44" fmla="*/ 165 w 232"/>
              <a:gd name="T45" fmla="*/ 14 h 104"/>
              <a:gd name="T46" fmla="*/ 158 w 232"/>
              <a:gd name="T47" fmla="*/ 2 h 104"/>
              <a:gd name="T48" fmla="*/ 147 w 232"/>
              <a:gd name="T49" fmla="*/ 6 h 104"/>
              <a:gd name="T50" fmla="*/ 125 w 232"/>
              <a:gd name="T51" fmla="*/ 5 h 104"/>
              <a:gd name="T52" fmla="*/ 95 w 232"/>
              <a:gd name="T53" fmla="*/ 22 h 104"/>
              <a:gd name="T54" fmla="*/ 77 w 232"/>
              <a:gd name="T55" fmla="*/ 26 h 104"/>
              <a:gd name="T56" fmla="*/ 62 w 232"/>
              <a:gd name="T57" fmla="*/ 22 h 104"/>
              <a:gd name="T58" fmla="*/ 49 w 232"/>
              <a:gd name="T59" fmla="*/ 28 h 104"/>
              <a:gd name="T60" fmla="*/ 70 w 232"/>
              <a:gd name="T61" fmla="*/ 34 h 104"/>
              <a:gd name="T62" fmla="*/ 56 w 232"/>
              <a:gd name="T63" fmla="*/ 36 h 104"/>
              <a:gd name="T64" fmla="*/ 55 w 232"/>
              <a:gd name="T65" fmla="*/ 41 h 104"/>
              <a:gd name="T66" fmla="*/ 64 w 232"/>
              <a:gd name="T67" fmla="*/ 43 h 104"/>
              <a:gd name="T68" fmla="*/ 52 w 232"/>
              <a:gd name="T69" fmla="*/ 48 h 104"/>
              <a:gd name="T70" fmla="*/ 46 w 232"/>
              <a:gd name="T71" fmla="*/ 43 h 104"/>
              <a:gd name="T72" fmla="*/ 38 w 232"/>
              <a:gd name="T73" fmla="*/ 49 h 104"/>
              <a:gd name="T74" fmla="*/ 35 w 232"/>
              <a:gd name="T75" fmla="*/ 46 h 104"/>
              <a:gd name="T76" fmla="*/ 30 w 232"/>
              <a:gd name="T77" fmla="*/ 44 h 104"/>
              <a:gd name="T78" fmla="*/ 13 w 232"/>
              <a:gd name="T79" fmla="*/ 46 h 104"/>
              <a:gd name="T80" fmla="*/ 2 w 232"/>
              <a:gd name="T81" fmla="*/ 64 h 104"/>
              <a:gd name="T82" fmla="*/ 13 w 232"/>
              <a:gd name="T83" fmla="*/ 70 h 104"/>
              <a:gd name="T84" fmla="*/ 14 w 232"/>
              <a:gd name="T85" fmla="*/ 78 h 104"/>
              <a:gd name="T86" fmla="*/ 14 w 232"/>
              <a:gd name="T87" fmla="*/ 84 h 104"/>
              <a:gd name="T88" fmla="*/ 13 w 232"/>
              <a:gd name="T89" fmla="*/ 91 h 104"/>
              <a:gd name="T90" fmla="*/ 8 w 232"/>
              <a:gd name="T91" fmla="*/ 95 h 104"/>
              <a:gd name="T92" fmla="*/ 24 w 232"/>
              <a:gd name="T93" fmla="*/ 101 h 104"/>
              <a:gd name="T94" fmla="*/ 30 w 232"/>
              <a:gd name="T95" fmla="*/ 119 h 104"/>
              <a:gd name="T96" fmla="*/ 41 w 232"/>
              <a:gd name="T97" fmla="*/ 126 h 104"/>
              <a:gd name="T98" fmla="*/ 38 w 232"/>
              <a:gd name="T99" fmla="*/ 131 h 104"/>
              <a:gd name="T100" fmla="*/ 44 w 232"/>
              <a:gd name="T101" fmla="*/ 131 h 104"/>
              <a:gd name="T102" fmla="*/ 58 w 232"/>
              <a:gd name="T103" fmla="*/ 133 h 104"/>
              <a:gd name="T104" fmla="*/ 81 w 232"/>
              <a:gd name="T105" fmla="*/ 141 h 104"/>
              <a:gd name="T106" fmla="*/ 87 w 232"/>
              <a:gd name="T107" fmla="*/ 127 h 104"/>
              <a:gd name="T108" fmla="*/ 116 w 232"/>
              <a:gd name="T109" fmla="*/ 143 h 104"/>
              <a:gd name="T110" fmla="*/ 145 w 232"/>
              <a:gd name="T111" fmla="*/ 141 h 104"/>
              <a:gd name="T112" fmla="*/ 168 w 232"/>
              <a:gd name="T113" fmla="*/ 136 h 104"/>
              <a:gd name="T114" fmla="*/ 181 w 232"/>
              <a:gd name="T115" fmla="*/ 127 h 104"/>
              <a:gd name="T116" fmla="*/ 179 w 232"/>
              <a:gd name="T117" fmla="*/ 142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99" name="Freeform 2604"/>
          <p:cNvSpPr>
            <a:spLocks noChangeAspect="1"/>
          </p:cNvSpPr>
          <p:nvPr/>
        </p:nvSpPr>
        <p:spPr bwMode="auto">
          <a:xfrm>
            <a:off x="4522192" y="2120610"/>
            <a:ext cx="654868" cy="715775"/>
          </a:xfrm>
          <a:custGeom>
            <a:avLst/>
            <a:gdLst>
              <a:gd name="T0" fmla="*/ 199 w 144"/>
              <a:gd name="T1" fmla="*/ 192 h 157"/>
              <a:gd name="T2" fmla="*/ 197 w 144"/>
              <a:gd name="T3" fmla="*/ 176 h 157"/>
              <a:gd name="T4" fmla="*/ 204 w 144"/>
              <a:gd name="T5" fmla="*/ 176 h 157"/>
              <a:gd name="T6" fmla="*/ 192 w 144"/>
              <a:gd name="T7" fmla="*/ 162 h 157"/>
              <a:gd name="T8" fmla="*/ 179 w 144"/>
              <a:gd name="T9" fmla="*/ 142 h 157"/>
              <a:gd name="T10" fmla="*/ 168 w 144"/>
              <a:gd name="T11" fmla="*/ 119 h 157"/>
              <a:gd name="T12" fmla="*/ 162 w 144"/>
              <a:gd name="T13" fmla="*/ 101 h 157"/>
              <a:gd name="T14" fmla="*/ 156 w 144"/>
              <a:gd name="T15" fmla="*/ 86 h 157"/>
              <a:gd name="T16" fmla="*/ 142 w 144"/>
              <a:gd name="T17" fmla="*/ 71 h 157"/>
              <a:gd name="T18" fmla="*/ 135 w 144"/>
              <a:gd name="T19" fmla="*/ 51 h 157"/>
              <a:gd name="T20" fmla="*/ 137 w 144"/>
              <a:gd name="T21" fmla="*/ 37 h 157"/>
              <a:gd name="T22" fmla="*/ 131 w 144"/>
              <a:gd name="T23" fmla="*/ 28 h 157"/>
              <a:gd name="T24" fmla="*/ 133 w 144"/>
              <a:gd name="T25" fmla="*/ 14 h 157"/>
              <a:gd name="T26" fmla="*/ 124 w 144"/>
              <a:gd name="T27" fmla="*/ 12 h 157"/>
              <a:gd name="T28" fmla="*/ 115 w 144"/>
              <a:gd name="T29" fmla="*/ 7 h 157"/>
              <a:gd name="T30" fmla="*/ 109 w 144"/>
              <a:gd name="T31" fmla="*/ 8 h 157"/>
              <a:gd name="T32" fmla="*/ 100 w 144"/>
              <a:gd name="T33" fmla="*/ 8 h 157"/>
              <a:gd name="T34" fmla="*/ 93 w 144"/>
              <a:gd name="T35" fmla="*/ 14 h 157"/>
              <a:gd name="T36" fmla="*/ 80 w 144"/>
              <a:gd name="T37" fmla="*/ 22 h 157"/>
              <a:gd name="T38" fmla="*/ 67 w 144"/>
              <a:gd name="T39" fmla="*/ 14 h 157"/>
              <a:gd name="T40" fmla="*/ 56 w 144"/>
              <a:gd name="T41" fmla="*/ 12 h 157"/>
              <a:gd name="T42" fmla="*/ 44 w 144"/>
              <a:gd name="T43" fmla="*/ 7 h 157"/>
              <a:gd name="T44" fmla="*/ 29 w 144"/>
              <a:gd name="T45" fmla="*/ 2 h 157"/>
              <a:gd name="T46" fmla="*/ 16 w 144"/>
              <a:gd name="T47" fmla="*/ 2 h 157"/>
              <a:gd name="T48" fmla="*/ 8 w 144"/>
              <a:gd name="T49" fmla="*/ 0 h 157"/>
              <a:gd name="T50" fmla="*/ 5 w 144"/>
              <a:gd name="T51" fmla="*/ 7 h 157"/>
              <a:gd name="T52" fmla="*/ 5 w 144"/>
              <a:gd name="T53" fmla="*/ 23 h 157"/>
              <a:gd name="T54" fmla="*/ 0 w 144"/>
              <a:gd name="T55" fmla="*/ 35 h 157"/>
              <a:gd name="T56" fmla="*/ 6 w 144"/>
              <a:gd name="T57" fmla="*/ 57 h 157"/>
              <a:gd name="T58" fmla="*/ 10 w 144"/>
              <a:gd name="T59" fmla="*/ 216 h 157"/>
              <a:gd name="T60" fmla="*/ 159 w 144"/>
              <a:gd name="T61" fmla="*/ 216 h 157"/>
              <a:gd name="T62" fmla="*/ 164 w 144"/>
              <a:gd name="T63" fmla="*/ 224 h 157"/>
              <a:gd name="T64" fmla="*/ 173 w 144"/>
              <a:gd name="T65" fmla="*/ 219 h 157"/>
              <a:gd name="T66" fmla="*/ 174 w 144"/>
              <a:gd name="T67" fmla="*/ 211 h 157"/>
              <a:gd name="T68" fmla="*/ 182 w 144"/>
              <a:gd name="T69" fmla="*/ 208 h 157"/>
              <a:gd name="T70" fmla="*/ 184 w 144"/>
              <a:gd name="T71" fmla="*/ 201 h 157"/>
              <a:gd name="T72" fmla="*/ 192 w 144"/>
              <a:gd name="T73" fmla="*/ 201 h 157"/>
              <a:gd name="T74" fmla="*/ 199 w 144"/>
              <a:gd name="T75" fmla="*/ 192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7"/>
              <a:gd name="T116" fmla="*/ 144 w 144"/>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7">
                <a:moveTo>
                  <a:pt x="140" y="134"/>
                </a:moveTo>
                <a:cubicBezTo>
                  <a:pt x="140" y="131"/>
                  <a:pt x="137" y="126"/>
                  <a:pt x="138" y="123"/>
                </a:cubicBezTo>
                <a:cubicBezTo>
                  <a:pt x="138" y="121"/>
                  <a:pt x="144" y="124"/>
                  <a:pt x="143" y="123"/>
                </a:cubicBezTo>
                <a:cubicBezTo>
                  <a:pt x="142" y="118"/>
                  <a:pt x="137" y="117"/>
                  <a:pt x="135" y="113"/>
                </a:cubicBezTo>
                <a:cubicBezTo>
                  <a:pt x="132" y="109"/>
                  <a:pt x="129" y="104"/>
                  <a:pt x="126" y="99"/>
                </a:cubicBezTo>
                <a:cubicBezTo>
                  <a:pt x="123" y="94"/>
                  <a:pt x="121" y="89"/>
                  <a:pt x="118" y="83"/>
                </a:cubicBezTo>
                <a:cubicBezTo>
                  <a:pt x="116" y="79"/>
                  <a:pt x="115" y="74"/>
                  <a:pt x="114" y="70"/>
                </a:cubicBezTo>
                <a:cubicBezTo>
                  <a:pt x="113" y="66"/>
                  <a:pt x="112" y="63"/>
                  <a:pt x="110" y="60"/>
                </a:cubicBezTo>
                <a:cubicBezTo>
                  <a:pt x="108" y="56"/>
                  <a:pt x="103" y="53"/>
                  <a:pt x="100" y="49"/>
                </a:cubicBezTo>
                <a:cubicBezTo>
                  <a:pt x="98" y="45"/>
                  <a:pt x="96" y="41"/>
                  <a:pt x="95" y="36"/>
                </a:cubicBezTo>
                <a:cubicBezTo>
                  <a:pt x="94" y="33"/>
                  <a:pt x="96" y="30"/>
                  <a:pt x="96" y="26"/>
                </a:cubicBezTo>
                <a:cubicBezTo>
                  <a:pt x="95" y="24"/>
                  <a:pt x="93" y="22"/>
                  <a:pt x="92" y="19"/>
                </a:cubicBezTo>
                <a:cubicBezTo>
                  <a:pt x="92" y="16"/>
                  <a:pt x="95" y="13"/>
                  <a:pt x="93" y="10"/>
                </a:cubicBezTo>
                <a:cubicBezTo>
                  <a:pt x="92" y="8"/>
                  <a:pt x="89" y="9"/>
                  <a:pt x="87" y="8"/>
                </a:cubicBezTo>
                <a:cubicBezTo>
                  <a:pt x="84" y="7"/>
                  <a:pt x="82" y="5"/>
                  <a:pt x="80" y="5"/>
                </a:cubicBezTo>
                <a:cubicBezTo>
                  <a:pt x="78" y="5"/>
                  <a:pt x="77" y="6"/>
                  <a:pt x="76" y="6"/>
                </a:cubicBezTo>
                <a:cubicBezTo>
                  <a:pt x="74" y="7"/>
                  <a:pt x="72" y="5"/>
                  <a:pt x="70" y="6"/>
                </a:cubicBezTo>
                <a:cubicBezTo>
                  <a:pt x="68" y="6"/>
                  <a:pt x="67" y="9"/>
                  <a:pt x="65" y="10"/>
                </a:cubicBezTo>
                <a:cubicBezTo>
                  <a:pt x="62" y="12"/>
                  <a:pt x="59" y="15"/>
                  <a:pt x="56" y="15"/>
                </a:cubicBezTo>
                <a:cubicBezTo>
                  <a:pt x="53" y="15"/>
                  <a:pt x="50" y="11"/>
                  <a:pt x="47" y="10"/>
                </a:cubicBezTo>
                <a:cubicBezTo>
                  <a:pt x="45" y="9"/>
                  <a:pt x="42" y="9"/>
                  <a:pt x="39" y="8"/>
                </a:cubicBezTo>
                <a:cubicBezTo>
                  <a:pt x="36" y="7"/>
                  <a:pt x="34" y="6"/>
                  <a:pt x="31" y="5"/>
                </a:cubicBezTo>
                <a:cubicBezTo>
                  <a:pt x="28" y="4"/>
                  <a:pt x="24" y="2"/>
                  <a:pt x="20" y="2"/>
                </a:cubicBezTo>
                <a:cubicBezTo>
                  <a:pt x="17" y="1"/>
                  <a:pt x="14" y="3"/>
                  <a:pt x="11" y="2"/>
                </a:cubicBezTo>
                <a:cubicBezTo>
                  <a:pt x="9" y="2"/>
                  <a:pt x="7" y="1"/>
                  <a:pt x="6" y="0"/>
                </a:cubicBezTo>
                <a:cubicBezTo>
                  <a:pt x="5" y="1"/>
                  <a:pt x="3" y="3"/>
                  <a:pt x="3" y="5"/>
                </a:cubicBezTo>
                <a:cubicBezTo>
                  <a:pt x="2" y="9"/>
                  <a:pt x="4" y="13"/>
                  <a:pt x="3" y="16"/>
                </a:cubicBezTo>
                <a:cubicBezTo>
                  <a:pt x="3" y="19"/>
                  <a:pt x="0" y="21"/>
                  <a:pt x="0" y="24"/>
                </a:cubicBezTo>
                <a:cubicBezTo>
                  <a:pt x="0" y="29"/>
                  <a:pt x="3" y="34"/>
                  <a:pt x="4" y="40"/>
                </a:cubicBezTo>
                <a:cubicBezTo>
                  <a:pt x="6" y="77"/>
                  <a:pt x="6" y="113"/>
                  <a:pt x="7" y="150"/>
                </a:cubicBezTo>
                <a:cubicBezTo>
                  <a:pt x="42" y="150"/>
                  <a:pt x="76" y="148"/>
                  <a:pt x="111" y="150"/>
                </a:cubicBezTo>
                <a:cubicBezTo>
                  <a:pt x="114" y="150"/>
                  <a:pt x="113" y="155"/>
                  <a:pt x="115" y="156"/>
                </a:cubicBezTo>
                <a:cubicBezTo>
                  <a:pt x="117" y="157"/>
                  <a:pt x="120" y="155"/>
                  <a:pt x="121" y="153"/>
                </a:cubicBezTo>
                <a:cubicBezTo>
                  <a:pt x="122" y="151"/>
                  <a:pt x="121" y="149"/>
                  <a:pt x="122" y="147"/>
                </a:cubicBezTo>
                <a:cubicBezTo>
                  <a:pt x="123" y="145"/>
                  <a:pt x="125" y="146"/>
                  <a:pt x="127" y="145"/>
                </a:cubicBezTo>
                <a:cubicBezTo>
                  <a:pt x="128" y="143"/>
                  <a:pt x="128" y="141"/>
                  <a:pt x="129" y="140"/>
                </a:cubicBezTo>
                <a:cubicBezTo>
                  <a:pt x="131" y="139"/>
                  <a:pt x="133" y="141"/>
                  <a:pt x="135" y="140"/>
                </a:cubicBezTo>
                <a:cubicBezTo>
                  <a:pt x="137" y="138"/>
                  <a:pt x="139" y="136"/>
                  <a:pt x="140" y="13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00" name="Freeform 2605"/>
          <p:cNvSpPr>
            <a:spLocks noChangeAspect="1"/>
          </p:cNvSpPr>
          <p:nvPr/>
        </p:nvSpPr>
        <p:spPr bwMode="auto">
          <a:xfrm>
            <a:off x="5055224" y="2014005"/>
            <a:ext cx="83762" cy="266512"/>
          </a:xfrm>
          <a:custGeom>
            <a:avLst/>
            <a:gdLst>
              <a:gd name="T0" fmla="*/ 0 w 18"/>
              <a:gd name="T1" fmla="*/ 48 h 58"/>
              <a:gd name="T2" fmla="*/ 16 w 18"/>
              <a:gd name="T3" fmla="*/ 84 h 58"/>
              <a:gd name="T4" fmla="*/ 16 w 18"/>
              <a:gd name="T5" fmla="*/ 72 h 58"/>
              <a:gd name="T6" fmla="*/ 20 w 18"/>
              <a:gd name="T7" fmla="*/ 56 h 58"/>
              <a:gd name="T8" fmla="*/ 21 w 18"/>
              <a:gd name="T9" fmla="*/ 47 h 58"/>
              <a:gd name="T10" fmla="*/ 16 w 18"/>
              <a:gd name="T11" fmla="*/ 47 h 58"/>
              <a:gd name="T12" fmla="*/ 15 w 18"/>
              <a:gd name="T13" fmla="*/ 42 h 58"/>
              <a:gd name="T14" fmla="*/ 16 w 18"/>
              <a:gd name="T15" fmla="*/ 34 h 58"/>
              <a:gd name="T16" fmla="*/ 15 w 18"/>
              <a:gd name="T17" fmla="*/ 27 h 58"/>
              <a:gd name="T18" fmla="*/ 18 w 18"/>
              <a:gd name="T19" fmla="*/ 21 h 58"/>
              <a:gd name="T20" fmla="*/ 24 w 18"/>
              <a:gd name="T21" fmla="*/ 17 h 58"/>
              <a:gd name="T22" fmla="*/ 26 w 18"/>
              <a:gd name="T23" fmla="*/ 10 h 58"/>
              <a:gd name="T24" fmla="*/ 27 w 18"/>
              <a:gd name="T25" fmla="*/ 0 h 58"/>
              <a:gd name="T26" fmla="*/ 22 w 18"/>
              <a:gd name="T27" fmla="*/ 1 h 58"/>
              <a:gd name="T28" fmla="*/ 18 w 18"/>
              <a:gd name="T29" fmla="*/ 2 h 58"/>
              <a:gd name="T30" fmla="*/ 15 w 18"/>
              <a:gd name="T31" fmla="*/ 12 h 58"/>
              <a:gd name="T32" fmla="*/ 12 w 18"/>
              <a:gd name="T33" fmla="*/ 22 h 58"/>
              <a:gd name="T34" fmla="*/ 9 w 18"/>
              <a:gd name="T35" fmla="*/ 35 h 58"/>
              <a:gd name="T36" fmla="*/ 6 w 18"/>
              <a:gd name="T37" fmla="*/ 42 h 58"/>
              <a:gd name="T38" fmla="*/ 0 w 18"/>
              <a:gd name="T39" fmla="*/ 48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58"/>
              <a:gd name="T62" fmla="*/ 18 w 18"/>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58">
                <a:moveTo>
                  <a:pt x="0" y="33"/>
                </a:moveTo>
                <a:lnTo>
                  <a:pt x="11" y="58"/>
                </a:lnTo>
                <a:cubicBezTo>
                  <a:pt x="11" y="56"/>
                  <a:pt x="11" y="53"/>
                  <a:pt x="11" y="50"/>
                </a:cubicBezTo>
                <a:cubicBezTo>
                  <a:pt x="12" y="46"/>
                  <a:pt x="12" y="42"/>
                  <a:pt x="13" y="38"/>
                </a:cubicBezTo>
                <a:cubicBezTo>
                  <a:pt x="13" y="36"/>
                  <a:pt x="14" y="34"/>
                  <a:pt x="14" y="32"/>
                </a:cubicBezTo>
                <a:cubicBezTo>
                  <a:pt x="13" y="32"/>
                  <a:pt x="11" y="33"/>
                  <a:pt x="11" y="32"/>
                </a:cubicBezTo>
                <a:cubicBezTo>
                  <a:pt x="10" y="31"/>
                  <a:pt x="10" y="30"/>
                  <a:pt x="10" y="29"/>
                </a:cubicBezTo>
                <a:cubicBezTo>
                  <a:pt x="10" y="27"/>
                  <a:pt x="11" y="25"/>
                  <a:pt x="11" y="23"/>
                </a:cubicBezTo>
                <a:cubicBezTo>
                  <a:pt x="11" y="21"/>
                  <a:pt x="10" y="19"/>
                  <a:pt x="10" y="18"/>
                </a:cubicBezTo>
                <a:cubicBezTo>
                  <a:pt x="10" y="16"/>
                  <a:pt x="11" y="15"/>
                  <a:pt x="12" y="14"/>
                </a:cubicBezTo>
                <a:cubicBezTo>
                  <a:pt x="13" y="13"/>
                  <a:pt x="14" y="13"/>
                  <a:pt x="16" y="12"/>
                </a:cubicBezTo>
                <a:cubicBezTo>
                  <a:pt x="16" y="10"/>
                  <a:pt x="16" y="8"/>
                  <a:pt x="17" y="7"/>
                </a:cubicBezTo>
                <a:cubicBezTo>
                  <a:pt x="17" y="5"/>
                  <a:pt x="17" y="2"/>
                  <a:pt x="18" y="0"/>
                </a:cubicBezTo>
                <a:cubicBezTo>
                  <a:pt x="17" y="0"/>
                  <a:pt x="16" y="0"/>
                  <a:pt x="15" y="1"/>
                </a:cubicBezTo>
                <a:cubicBezTo>
                  <a:pt x="14" y="1"/>
                  <a:pt x="13" y="2"/>
                  <a:pt x="12" y="2"/>
                </a:cubicBezTo>
                <a:cubicBezTo>
                  <a:pt x="11" y="4"/>
                  <a:pt x="10" y="6"/>
                  <a:pt x="10" y="8"/>
                </a:cubicBezTo>
                <a:cubicBezTo>
                  <a:pt x="9" y="10"/>
                  <a:pt x="8" y="13"/>
                  <a:pt x="8" y="15"/>
                </a:cubicBezTo>
                <a:cubicBezTo>
                  <a:pt x="7" y="18"/>
                  <a:pt x="7" y="21"/>
                  <a:pt x="6" y="24"/>
                </a:cubicBezTo>
                <a:cubicBezTo>
                  <a:pt x="5" y="26"/>
                  <a:pt x="5" y="28"/>
                  <a:pt x="4" y="29"/>
                </a:cubicBezTo>
                <a:cubicBezTo>
                  <a:pt x="3" y="31"/>
                  <a:pt x="1" y="32"/>
                  <a:pt x="0" y="3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01" name="Freeform 2606"/>
          <p:cNvSpPr>
            <a:spLocks noChangeAspect="1"/>
          </p:cNvSpPr>
          <p:nvPr/>
        </p:nvSpPr>
        <p:spPr bwMode="auto">
          <a:xfrm>
            <a:off x="5100913" y="2067307"/>
            <a:ext cx="26652" cy="98990"/>
          </a:xfrm>
          <a:custGeom>
            <a:avLst/>
            <a:gdLst>
              <a:gd name="T0" fmla="*/ 6 w 6"/>
              <a:gd name="T1" fmla="*/ 31 h 21"/>
              <a:gd name="T2" fmla="*/ 7 w 6"/>
              <a:gd name="T3" fmla="*/ 12 h 21"/>
              <a:gd name="T4" fmla="*/ 8 w 6"/>
              <a:gd name="T5" fmla="*/ 0 h 21"/>
              <a:gd name="T6" fmla="*/ 2 w 6"/>
              <a:gd name="T7" fmla="*/ 2 h 21"/>
              <a:gd name="T8" fmla="*/ 0 w 6"/>
              <a:gd name="T9" fmla="*/ 9 h 21"/>
              <a:gd name="T10" fmla="*/ 1 w 6"/>
              <a:gd name="T11" fmla="*/ 17 h 21"/>
              <a:gd name="T12" fmla="*/ 0 w 6"/>
              <a:gd name="T13" fmla="*/ 26 h 21"/>
              <a:gd name="T14" fmla="*/ 1 w 6"/>
              <a:gd name="T15" fmla="*/ 31 h 21"/>
              <a:gd name="T16" fmla="*/ 6 w 6"/>
              <a:gd name="T17" fmla="*/ 3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1"/>
              <a:gd name="T29" fmla="*/ 6 w 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1">
                <a:moveTo>
                  <a:pt x="4" y="20"/>
                </a:moveTo>
                <a:cubicBezTo>
                  <a:pt x="4" y="16"/>
                  <a:pt x="4" y="12"/>
                  <a:pt x="5" y="8"/>
                </a:cubicBezTo>
                <a:cubicBezTo>
                  <a:pt x="5" y="6"/>
                  <a:pt x="5" y="3"/>
                  <a:pt x="6" y="0"/>
                </a:cubicBezTo>
                <a:cubicBezTo>
                  <a:pt x="4" y="1"/>
                  <a:pt x="3" y="1"/>
                  <a:pt x="2" y="2"/>
                </a:cubicBezTo>
                <a:cubicBezTo>
                  <a:pt x="1" y="3"/>
                  <a:pt x="0" y="4"/>
                  <a:pt x="0" y="6"/>
                </a:cubicBezTo>
                <a:cubicBezTo>
                  <a:pt x="0" y="7"/>
                  <a:pt x="1" y="9"/>
                  <a:pt x="1" y="11"/>
                </a:cubicBezTo>
                <a:cubicBezTo>
                  <a:pt x="1" y="13"/>
                  <a:pt x="0" y="15"/>
                  <a:pt x="0" y="17"/>
                </a:cubicBezTo>
                <a:cubicBezTo>
                  <a:pt x="0" y="18"/>
                  <a:pt x="0" y="19"/>
                  <a:pt x="1" y="20"/>
                </a:cubicBezTo>
                <a:cubicBezTo>
                  <a:pt x="1" y="21"/>
                  <a:pt x="3" y="20"/>
                  <a:pt x="4" y="2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02" name="Freeform 2607"/>
          <p:cNvSpPr>
            <a:spLocks noChangeAspect="1"/>
          </p:cNvSpPr>
          <p:nvPr/>
        </p:nvSpPr>
        <p:spPr bwMode="auto">
          <a:xfrm>
            <a:off x="5127565" y="1717035"/>
            <a:ext cx="365508" cy="380731"/>
          </a:xfrm>
          <a:custGeom>
            <a:avLst/>
            <a:gdLst>
              <a:gd name="T0" fmla="*/ 2 w 80"/>
              <a:gd name="T1" fmla="*/ 94 h 83"/>
              <a:gd name="T2" fmla="*/ 6 w 80"/>
              <a:gd name="T3" fmla="*/ 94 h 83"/>
              <a:gd name="T4" fmla="*/ 8 w 80"/>
              <a:gd name="T5" fmla="*/ 84 h 83"/>
              <a:gd name="T6" fmla="*/ 16 w 80"/>
              <a:gd name="T7" fmla="*/ 84 h 83"/>
              <a:gd name="T8" fmla="*/ 20 w 80"/>
              <a:gd name="T9" fmla="*/ 76 h 83"/>
              <a:gd name="T10" fmla="*/ 14 w 80"/>
              <a:gd name="T11" fmla="*/ 65 h 83"/>
              <a:gd name="T12" fmla="*/ 7 w 80"/>
              <a:gd name="T13" fmla="*/ 64 h 83"/>
              <a:gd name="T14" fmla="*/ 6 w 80"/>
              <a:gd name="T15" fmla="*/ 51 h 83"/>
              <a:gd name="T16" fmla="*/ 7 w 80"/>
              <a:gd name="T17" fmla="*/ 43 h 83"/>
              <a:gd name="T18" fmla="*/ 2 w 80"/>
              <a:gd name="T19" fmla="*/ 41 h 83"/>
              <a:gd name="T20" fmla="*/ 2 w 80"/>
              <a:gd name="T21" fmla="*/ 34 h 83"/>
              <a:gd name="T22" fmla="*/ 8 w 80"/>
              <a:gd name="T23" fmla="*/ 33 h 83"/>
              <a:gd name="T24" fmla="*/ 16 w 80"/>
              <a:gd name="T25" fmla="*/ 23 h 83"/>
              <a:gd name="T26" fmla="*/ 16 w 80"/>
              <a:gd name="T27" fmla="*/ 14 h 83"/>
              <a:gd name="T28" fmla="*/ 30 w 80"/>
              <a:gd name="T29" fmla="*/ 19 h 83"/>
              <a:gd name="T30" fmla="*/ 44 w 80"/>
              <a:gd name="T31" fmla="*/ 13 h 83"/>
              <a:gd name="T32" fmla="*/ 59 w 80"/>
              <a:gd name="T33" fmla="*/ 19 h 83"/>
              <a:gd name="T34" fmla="*/ 78 w 80"/>
              <a:gd name="T35" fmla="*/ 10 h 83"/>
              <a:gd name="T36" fmla="*/ 100 w 80"/>
              <a:gd name="T37" fmla="*/ 2 h 83"/>
              <a:gd name="T38" fmla="*/ 110 w 80"/>
              <a:gd name="T39" fmla="*/ 0 h 83"/>
              <a:gd name="T40" fmla="*/ 115 w 80"/>
              <a:gd name="T41" fmla="*/ 2 h 83"/>
              <a:gd name="T42" fmla="*/ 109 w 80"/>
              <a:gd name="T43" fmla="*/ 13 h 83"/>
              <a:gd name="T44" fmla="*/ 100 w 80"/>
              <a:gd name="T45" fmla="*/ 19 h 83"/>
              <a:gd name="T46" fmla="*/ 95 w 80"/>
              <a:gd name="T47" fmla="*/ 27 h 83"/>
              <a:gd name="T48" fmla="*/ 98 w 80"/>
              <a:gd name="T49" fmla="*/ 40 h 83"/>
              <a:gd name="T50" fmla="*/ 96 w 80"/>
              <a:gd name="T51" fmla="*/ 48 h 83"/>
              <a:gd name="T52" fmla="*/ 94 w 80"/>
              <a:gd name="T53" fmla="*/ 63 h 83"/>
              <a:gd name="T54" fmla="*/ 82 w 80"/>
              <a:gd name="T55" fmla="*/ 70 h 83"/>
              <a:gd name="T56" fmla="*/ 79 w 80"/>
              <a:gd name="T57" fmla="*/ 76 h 83"/>
              <a:gd name="T58" fmla="*/ 60 w 80"/>
              <a:gd name="T59" fmla="*/ 90 h 83"/>
              <a:gd name="T60" fmla="*/ 23 w 80"/>
              <a:gd name="T61" fmla="*/ 116 h 83"/>
              <a:gd name="T62" fmla="*/ 19 w 80"/>
              <a:gd name="T63" fmla="*/ 120 h 83"/>
              <a:gd name="T64" fmla="*/ 19 w 80"/>
              <a:gd name="T65" fmla="*/ 116 h 83"/>
              <a:gd name="T66" fmla="*/ 0 w 80"/>
              <a:gd name="T67" fmla="*/ 112 h 83"/>
              <a:gd name="T68" fmla="*/ 1 w 80"/>
              <a:gd name="T69" fmla="*/ 105 h 83"/>
              <a:gd name="T70" fmla="*/ 2 w 80"/>
              <a:gd name="T71" fmla="*/ 94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03" name="Freeform 2608"/>
          <p:cNvSpPr>
            <a:spLocks noChangeAspect="1"/>
          </p:cNvSpPr>
          <p:nvPr/>
        </p:nvSpPr>
        <p:spPr bwMode="auto">
          <a:xfrm>
            <a:off x="5108528" y="1918823"/>
            <a:ext cx="83762" cy="102797"/>
          </a:xfrm>
          <a:custGeom>
            <a:avLst/>
            <a:gdLst>
              <a:gd name="T0" fmla="*/ 0 w 18"/>
              <a:gd name="T1" fmla="*/ 32 h 23"/>
              <a:gd name="T2" fmla="*/ 1 w 18"/>
              <a:gd name="T3" fmla="*/ 21 h 23"/>
              <a:gd name="T4" fmla="*/ 9 w 18"/>
              <a:gd name="T5" fmla="*/ 9 h 23"/>
              <a:gd name="T6" fmla="*/ 13 w 18"/>
              <a:gd name="T7" fmla="*/ 0 h 23"/>
              <a:gd name="T8" fmla="*/ 21 w 18"/>
              <a:gd name="T9" fmla="*/ 1 h 23"/>
              <a:gd name="T10" fmla="*/ 27 w 18"/>
              <a:gd name="T11" fmla="*/ 11 h 23"/>
              <a:gd name="T12" fmla="*/ 22 w 18"/>
              <a:gd name="T13" fmla="*/ 19 h 23"/>
              <a:gd name="T14" fmla="*/ 15 w 18"/>
              <a:gd name="T15" fmla="*/ 19 h 23"/>
              <a:gd name="T16" fmla="*/ 12 w 18"/>
              <a:gd name="T17" fmla="*/ 29 h 23"/>
              <a:gd name="T18" fmla="*/ 9 w 18"/>
              <a:gd name="T19" fmla="*/ 29 h 23"/>
              <a:gd name="T20" fmla="*/ 5 w 18"/>
              <a:gd name="T21" fmla="*/ 31 h 23"/>
              <a:gd name="T22" fmla="*/ 0 w 18"/>
              <a:gd name="T23" fmla="*/ 32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04" name="Freeform 2609"/>
          <p:cNvSpPr>
            <a:spLocks noChangeAspect="1"/>
          </p:cNvSpPr>
          <p:nvPr/>
        </p:nvSpPr>
        <p:spPr bwMode="auto">
          <a:xfrm>
            <a:off x="5085683" y="2082536"/>
            <a:ext cx="1222166" cy="1104120"/>
          </a:xfrm>
          <a:custGeom>
            <a:avLst/>
            <a:gdLst>
              <a:gd name="T0" fmla="*/ 299 w 267"/>
              <a:gd name="T1" fmla="*/ 174 h 242"/>
              <a:gd name="T2" fmla="*/ 292 w 267"/>
              <a:gd name="T3" fmla="*/ 158 h 242"/>
              <a:gd name="T4" fmla="*/ 279 w 267"/>
              <a:gd name="T5" fmla="*/ 140 h 242"/>
              <a:gd name="T6" fmla="*/ 280 w 267"/>
              <a:gd name="T7" fmla="*/ 123 h 242"/>
              <a:gd name="T8" fmla="*/ 264 w 267"/>
              <a:gd name="T9" fmla="*/ 109 h 242"/>
              <a:gd name="T10" fmla="*/ 257 w 267"/>
              <a:gd name="T11" fmla="*/ 101 h 242"/>
              <a:gd name="T12" fmla="*/ 234 w 267"/>
              <a:gd name="T13" fmla="*/ 86 h 242"/>
              <a:gd name="T14" fmla="*/ 212 w 267"/>
              <a:gd name="T15" fmla="*/ 71 h 242"/>
              <a:gd name="T16" fmla="*/ 136 w 267"/>
              <a:gd name="T17" fmla="*/ 29 h 242"/>
              <a:gd name="T18" fmla="*/ 107 w 267"/>
              <a:gd name="T19" fmla="*/ 8 h 242"/>
              <a:gd name="T20" fmla="*/ 76 w 267"/>
              <a:gd name="T21" fmla="*/ 7 h 242"/>
              <a:gd name="T22" fmla="*/ 42 w 267"/>
              <a:gd name="T23" fmla="*/ 19 h 242"/>
              <a:gd name="T24" fmla="*/ 52 w 267"/>
              <a:gd name="T25" fmla="*/ 44 h 242"/>
              <a:gd name="T26" fmla="*/ 34 w 267"/>
              <a:gd name="T27" fmla="*/ 56 h 242"/>
              <a:gd name="T28" fmla="*/ 6 w 267"/>
              <a:gd name="T29" fmla="*/ 67 h 242"/>
              <a:gd name="T30" fmla="*/ 1 w 267"/>
              <a:gd name="T31" fmla="*/ 95 h 242"/>
              <a:gd name="T32" fmla="*/ 16 w 267"/>
              <a:gd name="T33" fmla="*/ 95 h 242"/>
              <a:gd name="T34" fmla="*/ 37 w 267"/>
              <a:gd name="T35" fmla="*/ 137 h 242"/>
              <a:gd name="T36" fmla="*/ 53 w 267"/>
              <a:gd name="T37" fmla="*/ 158 h 242"/>
              <a:gd name="T38" fmla="*/ 63 w 267"/>
              <a:gd name="T39" fmla="*/ 179 h 242"/>
              <a:gd name="T40" fmla="*/ 79 w 267"/>
              <a:gd name="T41" fmla="*/ 198 h 242"/>
              <a:gd name="T42" fmla="*/ 85 w 267"/>
              <a:gd name="T43" fmla="*/ 229 h 242"/>
              <a:gd name="T44" fmla="*/ 97 w 267"/>
              <a:gd name="T45" fmla="*/ 260 h 242"/>
              <a:gd name="T46" fmla="*/ 115 w 267"/>
              <a:gd name="T47" fmla="*/ 277 h 242"/>
              <a:gd name="T48" fmla="*/ 129 w 267"/>
              <a:gd name="T49" fmla="*/ 298 h 242"/>
              <a:gd name="T50" fmla="*/ 144 w 267"/>
              <a:gd name="T51" fmla="*/ 331 h 242"/>
              <a:gd name="T52" fmla="*/ 151 w 267"/>
              <a:gd name="T53" fmla="*/ 336 h 242"/>
              <a:gd name="T54" fmla="*/ 164 w 267"/>
              <a:gd name="T55" fmla="*/ 340 h 242"/>
              <a:gd name="T56" fmla="*/ 167 w 267"/>
              <a:gd name="T57" fmla="*/ 325 h 242"/>
              <a:gd name="T58" fmla="*/ 224 w 267"/>
              <a:gd name="T59" fmla="*/ 325 h 242"/>
              <a:gd name="T60" fmla="*/ 244 w 267"/>
              <a:gd name="T61" fmla="*/ 331 h 242"/>
              <a:gd name="T62" fmla="*/ 321 w 267"/>
              <a:gd name="T63" fmla="*/ 290 h 242"/>
              <a:gd name="T64" fmla="*/ 386 w 267"/>
              <a:gd name="T65" fmla="*/ 226 h 242"/>
              <a:gd name="T66" fmla="*/ 371 w 267"/>
              <a:gd name="T67" fmla="*/ 216 h 242"/>
              <a:gd name="T68" fmla="*/ 309 w 267"/>
              <a:gd name="T69" fmla="*/ 187 h 242"/>
              <a:gd name="T70" fmla="*/ 310 w 267"/>
              <a:gd name="T71" fmla="*/ 179 h 242"/>
              <a:gd name="T72" fmla="*/ 309 w 267"/>
              <a:gd name="T73" fmla="*/ 174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05" name="Freeform 2610"/>
          <p:cNvSpPr>
            <a:spLocks noChangeAspect="1"/>
          </p:cNvSpPr>
          <p:nvPr/>
        </p:nvSpPr>
        <p:spPr bwMode="auto">
          <a:xfrm>
            <a:off x="5104721" y="1998775"/>
            <a:ext cx="247479" cy="308392"/>
          </a:xfrm>
          <a:custGeom>
            <a:avLst/>
            <a:gdLst>
              <a:gd name="T0" fmla="*/ 0 w 54"/>
              <a:gd name="T1" fmla="*/ 96 h 67"/>
              <a:gd name="T2" fmla="*/ 0 w 54"/>
              <a:gd name="T3" fmla="*/ 92 h 67"/>
              <a:gd name="T4" fmla="*/ 0 w 54"/>
              <a:gd name="T5" fmla="*/ 89 h 67"/>
              <a:gd name="T6" fmla="*/ 0 w 54"/>
              <a:gd name="T7" fmla="*/ 77 h 67"/>
              <a:gd name="T8" fmla="*/ 2 w 54"/>
              <a:gd name="T9" fmla="*/ 60 h 67"/>
              <a:gd name="T10" fmla="*/ 5 w 54"/>
              <a:gd name="T11" fmla="*/ 51 h 67"/>
              <a:gd name="T12" fmla="*/ 6 w 54"/>
              <a:gd name="T13" fmla="*/ 34 h 67"/>
              <a:gd name="T14" fmla="*/ 7 w 54"/>
              <a:gd name="T15" fmla="*/ 22 h 67"/>
              <a:gd name="T16" fmla="*/ 26 w 54"/>
              <a:gd name="T17" fmla="*/ 27 h 67"/>
              <a:gd name="T18" fmla="*/ 26 w 54"/>
              <a:gd name="T19" fmla="*/ 30 h 67"/>
              <a:gd name="T20" fmla="*/ 30 w 54"/>
              <a:gd name="T21" fmla="*/ 27 h 67"/>
              <a:gd name="T22" fmla="*/ 69 w 54"/>
              <a:gd name="T23" fmla="*/ 0 h 67"/>
              <a:gd name="T24" fmla="*/ 70 w 54"/>
              <a:gd name="T25" fmla="*/ 6 h 67"/>
              <a:gd name="T26" fmla="*/ 72 w 54"/>
              <a:gd name="T27" fmla="*/ 16 h 67"/>
              <a:gd name="T28" fmla="*/ 70 w 54"/>
              <a:gd name="T29" fmla="*/ 21 h 67"/>
              <a:gd name="T30" fmla="*/ 78 w 54"/>
              <a:gd name="T31" fmla="*/ 27 h 67"/>
              <a:gd name="T32" fmla="*/ 70 w 54"/>
              <a:gd name="T33" fmla="*/ 34 h 67"/>
              <a:gd name="T34" fmla="*/ 36 w 54"/>
              <a:gd name="T35" fmla="*/ 42 h 67"/>
              <a:gd name="T36" fmla="*/ 36 w 54"/>
              <a:gd name="T37" fmla="*/ 45 h 67"/>
              <a:gd name="T38" fmla="*/ 52 w 54"/>
              <a:gd name="T39" fmla="*/ 69 h 67"/>
              <a:gd name="T40" fmla="*/ 47 w 54"/>
              <a:gd name="T41" fmla="*/ 71 h 67"/>
              <a:gd name="T42" fmla="*/ 43 w 54"/>
              <a:gd name="T43" fmla="*/ 79 h 67"/>
              <a:gd name="T44" fmla="*/ 28 w 54"/>
              <a:gd name="T45" fmla="*/ 83 h 67"/>
              <a:gd name="T46" fmla="*/ 20 w 54"/>
              <a:gd name="T47" fmla="*/ 98 h 67"/>
              <a:gd name="T48" fmla="*/ 0 w 54"/>
              <a:gd name="T49" fmla="*/ 96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7"/>
              <a:gd name="T77" fmla="*/ 54 w 5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7">
                <a:moveTo>
                  <a:pt x="0" y="65"/>
                </a:moveTo>
                <a:cubicBezTo>
                  <a:pt x="0" y="64"/>
                  <a:pt x="0" y="63"/>
                  <a:pt x="0" y="63"/>
                </a:cubicBezTo>
                <a:cubicBezTo>
                  <a:pt x="0" y="62"/>
                  <a:pt x="0" y="62"/>
                  <a:pt x="0" y="61"/>
                </a:cubicBezTo>
                <a:cubicBezTo>
                  <a:pt x="0" y="59"/>
                  <a:pt x="0" y="56"/>
                  <a:pt x="0" y="53"/>
                </a:cubicBezTo>
                <a:cubicBezTo>
                  <a:pt x="1" y="49"/>
                  <a:pt x="1" y="45"/>
                  <a:pt x="2" y="41"/>
                </a:cubicBezTo>
                <a:cubicBezTo>
                  <a:pt x="2" y="39"/>
                  <a:pt x="3" y="37"/>
                  <a:pt x="3" y="35"/>
                </a:cubicBezTo>
                <a:cubicBezTo>
                  <a:pt x="3" y="31"/>
                  <a:pt x="3" y="27"/>
                  <a:pt x="4" y="23"/>
                </a:cubicBezTo>
                <a:cubicBezTo>
                  <a:pt x="4" y="21"/>
                  <a:pt x="4" y="18"/>
                  <a:pt x="5" y="15"/>
                </a:cubicBezTo>
                <a:cubicBezTo>
                  <a:pt x="9" y="16"/>
                  <a:pt x="14" y="16"/>
                  <a:pt x="18" y="18"/>
                </a:cubicBezTo>
                <a:cubicBezTo>
                  <a:pt x="19" y="18"/>
                  <a:pt x="17" y="21"/>
                  <a:pt x="18" y="21"/>
                </a:cubicBezTo>
                <a:cubicBezTo>
                  <a:pt x="19" y="21"/>
                  <a:pt x="20" y="19"/>
                  <a:pt x="21" y="18"/>
                </a:cubicBezTo>
                <a:cubicBezTo>
                  <a:pt x="29" y="12"/>
                  <a:pt x="38" y="6"/>
                  <a:pt x="47" y="0"/>
                </a:cubicBezTo>
                <a:cubicBezTo>
                  <a:pt x="47" y="2"/>
                  <a:pt x="47" y="3"/>
                  <a:pt x="48" y="4"/>
                </a:cubicBezTo>
                <a:cubicBezTo>
                  <a:pt x="48" y="7"/>
                  <a:pt x="50" y="9"/>
                  <a:pt x="50" y="11"/>
                </a:cubicBezTo>
                <a:cubicBezTo>
                  <a:pt x="50" y="13"/>
                  <a:pt x="48" y="13"/>
                  <a:pt x="48" y="14"/>
                </a:cubicBezTo>
                <a:cubicBezTo>
                  <a:pt x="50" y="16"/>
                  <a:pt x="52" y="17"/>
                  <a:pt x="54" y="18"/>
                </a:cubicBezTo>
                <a:cubicBezTo>
                  <a:pt x="52" y="19"/>
                  <a:pt x="50" y="22"/>
                  <a:pt x="48" y="23"/>
                </a:cubicBezTo>
                <a:cubicBezTo>
                  <a:pt x="41" y="26"/>
                  <a:pt x="34" y="27"/>
                  <a:pt x="25" y="29"/>
                </a:cubicBezTo>
                <a:cubicBezTo>
                  <a:pt x="25" y="29"/>
                  <a:pt x="24" y="30"/>
                  <a:pt x="25" y="31"/>
                </a:cubicBezTo>
                <a:cubicBezTo>
                  <a:pt x="28" y="37"/>
                  <a:pt x="34" y="41"/>
                  <a:pt x="36" y="47"/>
                </a:cubicBezTo>
                <a:cubicBezTo>
                  <a:pt x="37" y="48"/>
                  <a:pt x="33" y="47"/>
                  <a:pt x="32" y="49"/>
                </a:cubicBezTo>
                <a:cubicBezTo>
                  <a:pt x="31" y="50"/>
                  <a:pt x="32" y="53"/>
                  <a:pt x="30" y="54"/>
                </a:cubicBezTo>
                <a:cubicBezTo>
                  <a:pt x="27" y="55"/>
                  <a:pt x="22" y="55"/>
                  <a:pt x="19" y="57"/>
                </a:cubicBezTo>
                <a:cubicBezTo>
                  <a:pt x="17" y="59"/>
                  <a:pt x="16" y="63"/>
                  <a:pt x="14" y="67"/>
                </a:cubicBezTo>
                <a:cubicBezTo>
                  <a:pt x="9" y="67"/>
                  <a:pt x="5" y="65"/>
                  <a:pt x="0" y="6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06" name="Freeform 2611"/>
          <p:cNvSpPr>
            <a:spLocks noChangeAspect="1"/>
          </p:cNvSpPr>
          <p:nvPr/>
        </p:nvSpPr>
        <p:spPr bwMode="auto">
          <a:xfrm>
            <a:off x="4944811" y="2158682"/>
            <a:ext cx="159910" cy="243668"/>
          </a:xfrm>
          <a:custGeom>
            <a:avLst/>
            <a:gdLst>
              <a:gd name="T0" fmla="*/ 50 w 35"/>
              <a:gd name="T1" fmla="*/ 37 h 53"/>
              <a:gd name="T2" fmla="*/ 44 w 35"/>
              <a:gd name="T3" fmla="*/ 45 h 53"/>
              <a:gd name="T4" fmla="*/ 44 w 35"/>
              <a:gd name="T5" fmla="*/ 57 h 53"/>
              <a:gd name="T6" fmla="*/ 41 w 35"/>
              <a:gd name="T7" fmla="*/ 63 h 53"/>
              <a:gd name="T8" fmla="*/ 42 w 35"/>
              <a:gd name="T9" fmla="*/ 75 h 53"/>
              <a:gd name="T10" fmla="*/ 41 w 35"/>
              <a:gd name="T11" fmla="*/ 77 h 53"/>
              <a:gd name="T12" fmla="*/ 28 w 35"/>
              <a:gd name="T13" fmla="*/ 69 h 53"/>
              <a:gd name="T14" fmla="*/ 24 w 35"/>
              <a:gd name="T15" fmla="*/ 60 h 53"/>
              <a:gd name="T16" fmla="*/ 10 w 35"/>
              <a:gd name="T17" fmla="*/ 42 h 53"/>
              <a:gd name="T18" fmla="*/ 10 w 35"/>
              <a:gd name="T19" fmla="*/ 36 h 53"/>
              <a:gd name="T20" fmla="*/ 6 w 35"/>
              <a:gd name="T21" fmla="*/ 27 h 53"/>
              <a:gd name="T22" fmla="*/ 1 w 35"/>
              <a:gd name="T23" fmla="*/ 14 h 53"/>
              <a:gd name="T24" fmla="*/ 2 w 35"/>
              <a:gd name="T25" fmla="*/ 2 h 53"/>
              <a:gd name="T26" fmla="*/ 13 w 35"/>
              <a:gd name="T27" fmla="*/ 0 h 53"/>
              <a:gd name="T28" fmla="*/ 24 w 35"/>
              <a:gd name="T29" fmla="*/ 2 h 53"/>
              <a:gd name="T30" fmla="*/ 35 w 35"/>
              <a:gd name="T31" fmla="*/ 1 h 53"/>
              <a:gd name="T32" fmla="*/ 50 w 35"/>
              <a:gd name="T33" fmla="*/ 3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3"/>
              <a:gd name="T53" fmla="*/ 35 w 35"/>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3">
                <a:moveTo>
                  <a:pt x="35" y="26"/>
                </a:moveTo>
                <a:cubicBezTo>
                  <a:pt x="33" y="27"/>
                  <a:pt x="31" y="29"/>
                  <a:pt x="31" y="31"/>
                </a:cubicBezTo>
                <a:cubicBezTo>
                  <a:pt x="30" y="34"/>
                  <a:pt x="32" y="36"/>
                  <a:pt x="31" y="39"/>
                </a:cubicBezTo>
                <a:cubicBezTo>
                  <a:pt x="31" y="40"/>
                  <a:pt x="28" y="41"/>
                  <a:pt x="28" y="43"/>
                </a:cubicBezTo>
                <a:cubicBezTo>
                  <a:pt x="28" y="46"/>
                  <a:pt x="29" y="48"/>
                  <a:pt x="29" y="51"/>
                </a:cubicBezTo>
                <a:cubicBezTo>
                  <a:pt x="29" y="52"/>
                  <a:pt x="29" y="53"/>
                  <a:pt x="28" y="53"/>
                </a:cubicBezTo>
                <a:cubicBezTo>
                  <a:pt x="25" y="52"/>
                  <a:pt x="21" y="50"/>
                  <a:pt x="19" y="47"/>
                </a:cubicBezTo>
                <a:cubicBezTo>
                  <a:pt x="17" y="46"/>
                  <a:pt x="18" y="43"/>
                  <a:pt x="17" y="41"/>
                </a:cubicBezTo>
                <a:cubicBezTo>
                  <a:pt x="14" y="37"/>
                  <a:pt x="10" y="33"/>
                  <a:pt x="7" y="29"/>
                </a:cubicBezTo>
                <a:cubicBezTo>
                  <a:pt x="6" y="28"/>
                  <a:pt x="7" y="26"/>
                  <a:pt x="7" y="25"/>
                </a:cubicBezTo>
                <a:cubicBezTo>
                  <a:pt x="6" y="23"/>
                  <a:pt x="5" y="20"/>
                  <a:pt x="4" y="18"/>
                </a:cubicBezTo>
                <a:cubicBezTo>
                  <a:pt x="3" y="15"/>
                  <a:pt x="1" y="13"/>
                  <a:pt x="1" y="10"/>
                </a:cubicBezTo>
                <a:cubicBezTo>
                  <a:pt x="1" y="7"/>
                  <a:pt x="0" y="4"/>
                  <a:pt x="2" y="2"/>
                </a:cubicBezTo>
                <a:cubicBezTo>
                  <a:pt x="4" y="0"/>
                  <a:pt x="7" y="0"/>
                  <a:pt x="9" y="0"/>
                </a:cubicBezTo>
                <a:cubicBezTo>
                  <a:pt x="12" y="0"/>
                  <a:pt x="15" y="2"/>
                  <a:pt x="17" y="2"/>
                </a:cubicBezTo>
                <a:cubicBezTo>
                  <a:pt x="20" y="2"/>
                  <a:pt x="22" y="1"/>
                  <a:pt x="24" y="1"/>
                </a:cubicBezTo>
                <a:lnTo>
                  <a:pt x="35" y="26"/>
                </a:ln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07" name="Freeform 2612"/>
          <p:cNvSpPr>
            <a:spLocks noChangeAspect="1"/>
          </p:cNvSpPr>
          <p:nvPr/>
        </p:nvSpPr>
        <p:spPr bwMode="auto">
          <a:xfrm>
            <a:off x="6102252" y="2604139"/>
            <a:ext cx="449270" cy="559675"/>
          </a:xfrm>
          <a:custGeom>
            <a:avLst/>
            <a:gdLst>
              <a:gd name="T0" fmla="*/ 24 w 98"/>
              <a:gd name="T1" fmla="*/ 176 h 123"/>
              <a:gd name="T2" fmla="*/ 37 w 98"/>
              <a:gd name="T3" fmla="*/ 170 h 123"/>
              <a:gd name="T4" fmla="*/ 48 w 98"/>
              <a:gd name="T5" fmla="*/ 167 h 123"/>
              <a:gd name="T6" fmla="*/ 57 w 98"/>
              <a:gd name="T7" fmla="*/ 170 h 123"/>
              <a:gd name="T8" fmla="*/ 65 w 98"/>
              <a:gd name="T9" fmla="*/ 161 h 123"/>
              <a:gd name="T10" fmla="*/ 61 w 98"/>
              <a:gd name="T11" fmla="*/ 155 h 123"/>
              <a:gd name="T12" fmla="*/ 78 w 98"/>
              <a:gd name="T13" fmla="*/ 148 h 123"/>
              <a:gd name="T14" fmla="*/ 85 w 98"/>
              <a:gd name="T15" fmla="*/ 147 h 123"/>
              <a:gd name="T16" fmla="*/ 90 w 98"/>
              <a:gd name="T17" fmla="*/ 134 h 123"/>
              <a:gd name="T18" fmla="*/ 106 w 98"/>
              <a:gd name="T19" fmla="*/ 127 h 123"/>
              <a:gd name="T20" fmla="*/ 106 w 98"/>
              <a:gd name="T21" fmla="*/ 123 h 123"/>
              <a:gd name="T22" fmla="*/ 101 w 98"/>
              <a:gd name="T23" fmla="*/ 112 h 123"/>
              <a:gd name="T24" fmla="*/ 112 w 98"/>
              <a:gd name="T25" fmla="*/ 98 h 123"/>
              <a:gd name="T26" fmla="*/ 113 w 98"/>
              <a:gd name="T27" fmla="*/ 91 h 123"/>
              <a:gd name="T28" fmla="*/ 114 w 98"/>
              <a:gd name="T29" fmla="*/ 97 h 123"/>
              <a:gd name="T30" fmla="*/ 119 w 98"/>
              <a:gd name="T31" fmla="*/ 97 h 123"/>
              <a:gd name="T32" fmla="*/ 123 w 98"/>
              <a:gd name="T33" fmla="*/ 85 h 123"/>
              <a:gd name="T34" fmla="*/ 141 w 98"/>
              <a:gd name="T35" fmla="*/ 56 h 123"/>
              <a:gd name="T36" fmla="*/ 140 w 98"/>
              <a:gd name="T37" fmla="*/ 49 h 123"/>
              <a:gd name="T38" fmla="*/ 126 w 98"/>
              <a:gd name="T39" fmla="*/ 42 h 123"/>
              <a:gd name="T40" fmla="*/ 118 w 98"/>
              <a:gd name="T41" fmla="*/ 24 h 123"/>
              <a:gd name="T42" fmla="*/ 108 w 98"/>
              <a:gd name="T43" fmla="*/ 27 h 123"/>
              <a:gd name="T44" fmla="*/ 90 w 98"/>
              <a:gd name="T45" fmla="*/ 22 h 123"/>
              <a:gd name="T46" fmla="*/ 77 w 98"/>
              <a:gd name="T47" fmla="*/ 2 h 123"/>
              <a:gd name="T48" fmla="*/ 71 w 98"/>
              <a:gd name="T49" fmla="*/ 5 h 123"/>
              <a:gd name="T50" fmla="*/ 69 w 98"/>
              <a:gd name="T51" fmla="*/ 1 h 123"/>
              <a:gd name="T52" fmla="*/ 63 w 98"/>
              <a:gd name="T53" fmla="*/ 8 h 123"/>
              <a:gd name="T54" fmla="*/ 65 w 98"/>
              <a:gd name="T55" fmla="*/ 17 h 123"/>
              <a:gd name="T56" fmla="*/ 58 w 98"/>
              <a:gd name="T57" fmla="*/ 22 h 123"/>
              <a:gd name="T58" fmla="*/ 58 w 98"/>
              <a:gd name="T59" fmla="*/ 29 h 123"/>
              <a:gd name="T60" fmla="*/ 54 w 98"/>
              <a:gd name="T61" fmla="*/ 35 h 123"/>
              <a:gd name="T62" fmla="*/ 57 w 98"/>
              <a:gd name="T63" fmla="*/ 45 h 123"/>
              <a:gd name="T64" fmla="*/ 65 w 98"/>
              <a:gd name="T65" fmla="*/ 63 h 123"/>
              <a:gd name="T66" fmla="*/ 57 w 98"/>
              <a:gd name="T67" fmla="*/ 105 h 123"/>
              <a:gd name="T68" fmla="*/ 0 w 98"/>
              <a:gd name="T69" fmla="*/ 125 h 123"/>
              <a:gd name="T70" fmla="*/ 24 w 98"/>
              <a:gd name="T71" fmla="*/ 176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23"/>
              <a:gd name="T110" fmla="*/ 98 w 98"/>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23">
                <a:moveTo>
                  <a:pt x="17" y="123"/>
                </a:moveTo>
                <a:cubicBezTo>
                  <a:pt x="20" y="122"/>
                  <a:pt x="23" y="120"/>
                  <a:pt x="26" y="119"/>
                </a:cubicBezTo>
                <a:cubicBezTo>
                  <a:pt x="28" y="118"/>
                  <a:pt x="31" y="117"/>
                  <a:pt x="33" y="117"/>
                </a:cubicBezTo>
                <a:cubicBezTo>
                  <a:pt x="35" y="117"/>
                  <a:pt x="37" y="119"/>
                  <a:pt x="39" y="119"/>
                </a:cubicBezTo>
                <a:cubicBezTo>
                  <a:pt x="42" y="118"/>
                  <a:pt x="44" y="115"/>
                  <a:pt x="45" y="113"/>
                </a:cubicBezTo>
                <a:cubicBezTo>
                  <a:pt x="45" y="111"/>
                  <a:pt x="41" y="110"/>
                  <a:pt x="42" y="109"/>
                </a:cubicBezTo>
                <a:cubicBezTo>
                  <a:pt x="45" y="106"/>
                  <a:pt x="50" y="105"/>
                  <a:pt x="54" y="104"/>
                </a:cubicBezTo>
                <a:cubicBezTo>
                  <a:pt x="56" y="103"/>
                  <a:pt x="58" y="104"/>
                  <a:pt x="59" y="103"/>
                </a:cubicBezTo>
                <a:cubicBezTo>
                  <a:pt x="61" y="101"/>
                  <a:pt x="60" y="96"/>
                  <a:pt x="62" y="94"/>
                </a:cubicBezTo>
                <a:cubicBezTo>
                  <a:pt x="65" y="91"/>
                  <a:pt x="69" y="92"/>
                  <a:pt x="73" y="89"/>
                </a:cubicBezTo>
                <a:cubicBezTo>
                  <a:pt x="73" y="89"/>
                  <a:pt x="73" y="87"/>
                  <a:pt x="73" y="86"/>
                </a:cubicBezTo>
                <a:cubicBezTo>
                  <a:pt x="72" y="84"/>
                  <a:pt x="70" y="81"/>
                  <a:pt x="70" y="79"/>
                </a:cubicBezTo>
                <a:cubicBezTo>
                  <a:pt x="71" y="75"/>
                  <a:pt x="75" y="72"/>
                  <a:pt x="77" y="69"/>
                </a:cubicBezTo>
                <a:cubicBezTo>
                  <a:pt x="77" y="67"/>
                  <a:pt x="77" y="65"/>
                  <a:pt x="78" y="64"/>
                </a:cubicBezTo>
                <a:cubicBezTo>
                  <a:pt x="79" y="64"/>
                  <a:pt x="78" y="67"/>
                  <a:pt x="79" y="68"/>
                </a:cubicBezTo>
                <a:cubicBezTo>
                  <a:pt x="79" y="69"/>
                  <a:pt x="81" y="69"/>
                  <a:pt x="82" y="68"/>
                </a:cubicBezTo>
                <a:cubicBezTo>
                  <a:pt x="84" y="65"/>
                  <a:pt x="84" y="62"/>
                  <a:pt x="85" y="59"/>
                </a:cubicBezTo>
                <a:cubicBezTo>
                  <a:pt x="89" y="52"/>
                  <a:pt x="94" y="46"/>
                  <a:pt x="97" y="39"/>
                </a:cubicBezTo>
                <a:cubicBezTo>
                  <a:pt x="98" y="37"/>
                  <a:pt x="97" y="35"/>
                  <a:pt x="96" y="34"/>
                </a:cubicBezTo>
                <a:cubicBezTo>
                  <a:pt x="94" y="32"/>
                  <a:pt x="90" y="31"/>
                  <a:pt x="87" y="29"/>
                </a:cubicBezTo>
                <a:cubicBezTo>
                  <a:pt x="84" y="26"/>
                  <a:pt x="85" y="20"/>
                  <a:pt x="81" y="17"/>
                </a:cubicBezTo>
                <a:cubicBezTo>
                  <a:pt x="79" y="16"/>
                  <a:pt x="77" y="19"/>
                  <a:pt x="75" y="19"/>
                </a:cubicBezTo>
                <a:cubicBezTo>
                  <a:pt x="71" y="18"/>
                  <a:pt x="66" y="18"/>
                  <a:pt x="62" y="15"/>
                </a:cubicBezTo>
                <a:cubicBezTo>
                  <a:pt x="58" y="12"/>
                  <a:pt x="57" y="7"/>
                  <a:pt x="53" y="2"/>
                </a:cubicBezTo>
                <a:cubicBezTo>
                  <a:pt x="52" y="2"/>
                  <a:pt x="51" y="3"/>
                  <a:pt x="49" y="3"/>
                </a:cubicBezTo>
                <a:cubicBezTo>
                  <a:pt x="48" y="3"/>
                  <a:pt x="48" y="0"/>
                  <a:pt x="47" y="1"/>
                </a:cubicBezTo>
                <a:cubicBezTo>
                  <a:pt x="45" y="2"/>
                  <a:pt x="43" y="4"/>
                  <a:pt x="43" y="6"/>
                </a:cubicBezTo>
                <a:cubicBezTo>
                  <a:pt x="43" y="8"/>
                  <a:pt x="46" y="10"/>
                  <a:pt x="45" y="12"/>
                </a:cubicBezTo>
                <a:cubicBezTo>
                  <a:pt x="44" y="14"/>
                  <a:pt x="41" y="13"/>
                  <a:pt x="40" y="15"/>
                </a:cubicBezTo>
                <a:cubicBezTo>
                  <a:pt x="39" y="16"/>
                  <a:pt x="41" y="18"/>
                  <a:pt x="40" y="20"/>
                </a:cubicBezTo>
                <a:cubicBezTo>
                  <a:pt x="40" y="21"/>
                  <a:pt x="37" y="23"/>
                  <a:pt x="37" y="24"/>
                </a:cubicBezTo>
                <a:cubicBezTo>
                  <a:pt x="37" y="27"/>
                  <a:pt x="38" y="29"/>
                  <a:pt x="39" y="32"/>
                </a:cubicBezTo>
                <a:lnTo>
                  <a:pt x="45" y="44"/>
                </a:lnTo>
                <a:lnTo>
                  <a:pt x="39" y="74"/>
                </a:lnTo>
                <a:lnTo>
                  <a:pt x="0" y="88"/>
                </a:lnTo>
                <a:lnTo>
                  <a:pt x="17" y="123"/>
                </a:ln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08" name="Freeform 2613"/>
          <p:cNvSpPr>
            <a:spLocks noChangeAspect="1"/>
          </p:cNvSpPr>
          <p:nvPr/>
        </p:nvSpPr>
        <p:spPr bwMode="auto">
          <a:xfrm>
            <a:off x="6064179" y="2516571"/>
            <a:ext cx="285553" cy="251283"/>
          </a:xfrm>
          <a:custGeom>
            <a:avLst/>
            <a:gdLst>
              <a:gd name="T0" fmla="*/ 82 w 62"/>
              <a:gd name="T1" fmla="*/ 0 h 55"/>
              <a:gd name="T2" fmla="*/ 76 w 62"/>
              <a:gd name="T3" fmla="*/ 10 h 55"/>
              <a:gd name="T4" fmla="*/ 63 w 62"/>
              <a:gd name="T5" fmla="*/ 26 h 55"/>
              <a:gd name="T6" fmla="*/ 53 w 62"/>
              <a:gd name="T7" fmla="*/ 38 h 55"/>
              <a:gd name="T8" fmla="*/ 36 w 62"/>
              <a:gd name="T9" fmla="*/ 44 h 55"/>
              <a:gd name="T10" fmla="*/ 19 w 62"/>
              <a:gd name="T11" fmla="*/ 43 h 55"/>
              <a:gd name="T12" fmla="*/ 15 w 62"/>
              <a:gd name="T13" fmla="*/ 49 h 55"/>
              <a:gd name="T14" fmla="*/ 7 w 62"/>
              <a:gd name="T15" fmla="*/ 49 h 55"/>
              <a:gd name="T16" fmla="*/ 5 w 62"/>
              <a:gd name="T17" fmla="*/ 44 h 55"/>
              <a:gd name="T18" fmla="*/ 0 w 62"/>
              <a:gd name="T19" fmla="*/ 50 h 55"/>
              <a:gd name="T20" fmla="*/ 6 w 62"/>
              <a:gd name="T21" fmla="*/ 67 h 55"/>
              <a:gd name="T22" fmla="*/ 63 w 62"/>
              <a:gd name="T23" fmla="*/ 79 h 55"/>
              <a:gd name="T24" fmla="*/ 69 w 62"/>
              <a:gd name="T25" fmla="*/ 73 h 55"/>
              <a:gd name="T26" fmla="*/ 65 w 62"/>
              <a:gd name="T27" fmla="*/ 62 h 55"/>
              <a:gd name="T28" fmla="*/ 70 w 62"/>
              <a:gd name="T29" fmla="*/ 56 h 55"/>
              <a:gd name="T30" fmla="*/ 70 w 62"/>
              <a:gd name="T31" fmla="*/ 49 h 55"/>
              <a:gd name="T32" fmla="*/ 77 w 62"/>
              <a:gd name="T33" fmla="*/ 44 h 55"/>
              <a:gd name="T34" fmla="*/ 75 w 62"/>
              <a:gd name="T35" fmla="*/ 36 h 55"/>
              <a:gd name="T36" fmla="*/ 81 w 62"/>
              <a:gd name="T37" fmla="*/ 29 h 55"/>
              <a:gd name="T38" fmla="*/ 83 w 62"/>
              <a:gd name="T39" fmla="*/ 31 h 55"/>
              <a:gd name="T40" fmla="*/ 90 w 62"/>
              <a:gd name="T41" fmla="*/ 30 h 55"/>
              <a:gd name="T42" fmla="*/ 90 w 62"/>
              <a:gd name="T43" fmla="*/ 22 h 55"/>
              <a:gd name="T44" fmla="*/ 90 w 62"/>
              <a:gd name="T45" fmla="*/ 14 h 55"/>
              <a:gd name="T46" fmla="*/ 86 w 62"/>
              <a:gd name="T47" fmla="*/ 14 h 55"/>
              <a:gd name="T48" fmla="*/ 83 w 62"/>
              <a:gd name="T49" fmla="*/ 16 h 55"/>
              <a:gd name="T50" fmla="*/ 83 w 62"/>
              <a:gd name="T51" fmla="*/ 7 h 55"/>
              <a:gd name="T52" fmla="*/ 82 w 62"/>
              <a:gd name="T53" fmla="*/ 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55"/>
              <a:gd name="T83" fmla="*/ 62 w 62"/>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55">
                <a:moveTo>
                  <a:pt x="56" y="0"/>
                </a:moveTo>
                <a:cubicBezTo>
                  <a:pt x="55" y="2"/>
                  <a:pt x="54" y="5"/>
                  <a:pt x="52" y="7"/>
                </a:cubicBezTo>
                <a:cubicBezTo>
                  <a:pt x="49" y="10"/>
                  <a:pt x="46" y="14"/>
                  <a:pt x="43" y="18"/>
                </a:cubicBezTo>
                <a:cubicBezTo>
                  <a:pt x="41" y="21"/>
                  <a:pt x="39" y="24"/>
                  <a:pt x="36" y="27"/>
                </a:cubicBezTo>
                <a:cubicBezTo>
                  <a:pt x="33" y="29"/>
                  <a:pt x="29" y="30"/>
                  <a:pt x="25" y="31"/>
                </a:cubicBezTo>
                <a:cubicBezTo>
                  <a:pt x="21" y="32"/>
                  <a:pt x="17" y="30"/>
                  <a:pt x="13" y="30"/>
                </a:cubicBezTo>
                <a:cubicBezTo>
                  <a:pt x="12" y="31"/>
                  <a:pt x="12" y="33"/>
                  <a:pt x="10" y="34"/>
                </a:cubicBezTo>
                <a:cubicBezTo>
                  <a:pt x="9" y="35"/>
                  <a:pt x="7" y="34"/>
                  <a:pt x="5" y="34"/>
                </a:cubicBezTo>
                <a:cubicBezTo>
                  <a:pt x="4" y="33"/>
                  <a:pt x="4" y="32"/>
                  <a:pt x="3" y="31"/>
                </a:cubicBezTo>
                <a:lnTo>
                  <a:pt x="0" y="35"/>
                </a:lnTo>
                <a:lnTo>
                  <a:pt x="4" y="47"/>
                </a:lnTo>
                <a:lnTo>
                  <a:pt x="43" y="55"/>
                </a:lnTo>
                <a:lnTo>
                  <a:pt x="47" y="51"/>
                </a:lnTo>
                <a:cubicBezTo>
                  <a:pt x="46" y="48"/>
                  <a:pt x="45" y="46"/>
                  <a:pt x="45" y="43"/>
                </a:cubicBezTo>
                <a:cubicBezTo>
                  <a:pt x="45" y="42"/>
                  <a:pt x="48" y="40"/>
                  <a:pt x="48" y="39"/>
                </a:cubicBezTo>
                <a:cubicBezTo>
                  <a:pt x="49" y="37"/>
                  <a:pt x="47" y="35"/>
                  <a:pt x="48" y="34"/>
                </a:cubicBezTo>
                <a:cubicBezTo>
                  <a:pt x="49" y="32"/>
                  <a:pt x="52" y="33"/>
                  <a:pt x="53" y="31"/>
                </a:cubicBezTo>
                <a:cubicBezTo>
                  <a:pt x="54" y="29"/>
                  <a:pt x="51" y="27"/>
                  <a:pt x="51" y="25"/>
                </a:cubicBezTo>
                <a:cubicBezTo>
                  <a:pt x="51" y="23"/>
                  <a:pt x="53" y="21"/>
                  <a:pt x="55" y="20"/>
                </a:cubicBezTo>
                <a:cubicBezTo>
                  <a:pt x="56" y="19"/>
                  <a:pt x="56" y="22"/>
                  <a:pt x="57" y="22"/>
                </a:cubicBezTo>
                <a:cubicBezTo>
                  <a:pt x="59" y="22"/>
                  <a:pt x="60" y="21"/>
                  <a:pt x="61" y="21"/>
                </a:cubicBezTo>
                <a:cubicBezTo>
                  <a:pt x="62" y="19"/>
                  <a:pt x="62" y="17"/>
                  <a:pt x="61" y="15"/>
                </a:cubicBezTo>
                <a:cubicBezTo>
                  <a:pt x="61" y="14"/>
                  <a:pt x="62" y="12"/>
                  <a:pt x="61" y="10"/>
                </a:cubicBezTo>
                <a:cubicBezTo>
                  <a:pt x="61" y="10"/>
                  <a:pt x="60" y="10"/>
                  <a:pt x="59" y="10"/>
                </a:cubicBezTo>
                <a:cubicBezTo>
                  <a:pt x="58" y="11"/>
                  <a:pt x="57" y="11"/>
                  <a:pt x="57" y="11"/>
                </a:cubicBezTo>
                <a:cubicBezTo>
                  <a:pt x="56" y="9"/>
                  <a:pt x="57" y="7"/>
                  <a:pt x="57" y="5"/>
                </a:cubicBezTo>
                <a:cubicBezTo>
                  <a:pt x="57" y="3"/>
                  <a:pt x="57" y="1"/>
                  <a:pt x="56"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09" name="Freeform 2614"/>
          <p:cNvSpPr>
            <a:spLocks noChangeAspect="1"/>
          </p:cNvSpPr>
          <p:nvPr/>
        </p:nvSpPr>
        <p:spPr bwMode="auto">
          <a:xfrm>
            <a:off x="5755781" y="2238637"/>
            <a:ext cx="121836" cy="118027"/>
          </a:xfrm>
          <a:custGeom>
            <a:avLst/>
            <a:gdLst>
              <a:gd name="T0" fmla="*/ 38 w 27"/>
              <a:gd name="T1" fmla="*/ 37 h 26"/>
              <a:gd name="T2" fmla="*/ 32 w 27"/>
              <a:gd name="T3" fmla="*/ 27 h 26"/>
              <a:gd name="T4" fmla="*/ 28 w 27"/>
              <a:gd name="T5" fmla="*/ 23 h 26"/>
              <a:gd name="T6" fmla="*/ 20 w 27"/>
              <a:gd name="T7" fmla="*/ 20 h 26"/>
              <a:gd name="T8" fmla="*/ 27 w 27"/>
              <a:gd name="T9" fmla="*/ 14 h 26"/>
              <a:gd name="T10" fmla="*/ 30 w 27"/>
              <a:gd name="T11" fmla="*/ 12 h 26"/>
              <a:gd name="T12" fmla="*/ 27 w 27"/>
              <a:gd name="T13" fmla="*/ 5 h 26"/>
              <a:gd name="T14" fmla="*/ 25 w 27"/>
              <a:gd name="T15" fmla="*/ 1 h 26"/>
              <a:gd name="T16" fmla="*/ 13 w 27"/>
              <a:gd name="T17" fmla="*/ 2 h 26"/>
              <a:gd name="T18" fmla="*/ 7 w 27"/>
              <a:gd name="T19" fmla="*/ 12 h 26"/>
              <a:gd name="T20" fmla="*/ 0 w 27"/>
              <a:gd name="T21" fmla="*/ 21 h 26"/>
              <a:gd name="T22" fmla="*/ 17 w 27"/>
              <a:gd name="T23" fmla="*/ 25 h 26"/>
              <a:gd name="T24" fmla="*/ 23 w 27"/>
              <a:gd name="T25" fmla="*/ 37 h 26"/>
              <a:gd name="T26" fmla="*/ 38 w 27"/>
              <a:gd name="T27" fmla="*/ 37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6"/>
              <a:gd name="T44" fmla="*/ 27 w 2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6">
                <a:moveTo>
                  <a:pt x="27" y="26"/>
                </a:moveTo>
                <a:cubicBezTo>
                  <a:pt x="26" y="24"/>
                  <a:pt x="24" y="21"/>
                  <a:pt x="23" y="19"/>
                </a:cubicBezTo>
                <a:cubicBezTo>
                  <a:pt x="22" y="18"/>
                  <a:pt x="22" y="17"/>
                  <a:pt x="20" y="16"/>
                </a:cubicBezTo>
                <a:cubicBezTo>
                  <a:pt x="19" y="15"/>
                  <a:pt x="15" y="16"/>
                  <a:pt x="14" y="14"/>
                </a:cubicBezTo>
                <a:cubicBezTo>
                  <a:pt x="14" y="12"/>
                  <a:pt x="17" y="11"/>
                  <a:pt x="19" y="10"/>
                </a:cubicBezTo>
                <a:cubicBezTo>
                  <a:pt x="19" y="9"/>
                  <a:pt x="21" y="9"/>
                  <a:pt x="21" y="8"/>
                </a:cubicBezTo>
                <a:cubicBezTo>
                  <a:pt x="21" y="6"/>
                  <a:pt x="20" y="5"/>
                  <a:pt x="19" y="3"/>
                </a:cubicBezTo>
                <a:cubicBezTo>
                  <a:pt x="19" y="2"/>
                  <a:pt x="18" y="1"/>
                  <a:pt x="18" y="1"/>
                </a:cubicBezTo>
                <a:cubicBezTo>
                  <a:pt x="15" y="1"/>
                  <a:pt x="12" y="0"/>
                  <a:pt x="9" y="2"/>
                </a:cubicBezTo>
                <a:cubicBezTo>
                  <a:pt x="7" y="3"/>
                  <a:pt x="7" y="6"/>
                  <a:pt x="5" y="8"/>
                </a:cubicBezTo>
                <a:cubicBezTo>
                  <a:pt x="4" y="11"/>
                  <a:pt x="1" y="13"/>
                  <a:pt x="0" y="15"/>
                </a:cubicBezTo>
                <a:cubicBezTo>
                  <a:pt x="4" y="16"/>
                  <a:pt x="8" y="17"/>
                  <a:pt x="12" y="18"/>
                </a:cubicBezTo>
                <a:cubicBezTo>
                  <a:pt x="14" y="20"/>
                  <a:pt x="14" y="24"/>
                  <a:pt x="16" y="26"/>
                </a:cubicBezTo>
                <a:cubicBezTo>
                  <a:pt x="19" y="26"/>
                  <a:pt x="23" y="26"/>
                  <a:pt x="27" y="26"/>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10" name="Freeform 2615"/>
          <p:cNvSpPr>
            <a:spLocks noChangeAspect="1"/>
          </p:cNvSpPr>
          <p:nvPr/>
        </p:nvSpPr>
        <p:spPr bwMode="auto">
          <a:xfrm>
            <a:off x="5321740" y="1709420"/>
            <a:ext cx="559684" cy="597748"/>
          </a:xfrm>
          <a:custGeom>
            <a:avLst/>
            <a:gdLst>
              <a:gd name="T0" fmla="*/ 176 w 123"/>
              <a:gd name="T1" fmla="*/ 171 h 131"/>
              <a:gd name="T2" fmla="*/ 166 w 123"/>
              <a:gd name="T3" fmla="*/ 168 h 131"/>
              <a:gd name="T4" fmla="*/ 161 w 123"/>
              <a:gd name="T5" fmla="*/ 168 h 131"/>
              <a:gd name="T6" fmla="*/ 148 w 123"/>
              <a:gd name="T7" fmla="*/ 169 h 131"/>
              <a:gd name="T8" fmla="*/ 143 w 123"/>
              <a:gd name="T9" fmla="*/ 179 h 131"/>
              <a:gd name="T10" fmla="*/ 136 w 123"/>
              <a:gd name="T11" fmla="*/ 188 h 131"/>
              <a:gd name="T12" fmla="*/ 104 w 123"/>
              <a:gd name="T13" fmla="*/ 187 h 131"/>
              <a:gd name="T14" fmla="*/ 61 w 123"/>
              <a:gd name="T15" fmla="*/ 146 h 131"/>
              <a:gd name="T16" fmla="*/ 47 w 123"/>
              <a:gd name="T17" fmla="*/ 138 h 131"/>
              <a:gd name="T18" fmla="*/ 32 w 123"/>
              <a:gd name="T19" fmla="*/ 126 h 131"/>
              <a:gd name="T20" fmla="*/ 10 w 123"/>
              <a:gd name="T21" fmla="*/ 117 h 131"/>
              <a:gd name="T22" fmla="*/ 1 w 123"/>
              <a:gd name="T23" fmla="*/ 111 h 131"/>
              <a:gd name="T24" fmla="*/ 5 w 123"/>
              <a:gd name="T25" fmla="*/ 108 h 131"/>
              <a:gd name="T26" fmla="*/ 1 w 123"/>
              <a:gd name="T27" fmla="*/ 97 h 131"/>
              <a:gd name="T28" fmla="*/ 0 w 123"/>
              <a:gd name="T29" fmla="*/ 92 h 131"/>
              <a:gd name="T30" fmla="*/ 19 w 123"/>
              <a:gd name="T31" fmla="*/ 78 h 131"/>
              <a:gd name="T32" fmla="*/ 22 w 123"/>
              <a:gd name="T33" fmla="*/ 72 h 131"/>
              <a:gd name="T34" fmla="*/ 32 w 123"/>
              <a:gd name="T35" fmla="*/ 65 h 131"/>
              <a:gd name="T36" fmla="*/ 36 w 123"/>
              <a:gd name="T37" fmla="*/ 50 h 131"/>
              <a:gd name="T38" fmla="*/ 37 w 123"/>
              <a:gd name="T39" fmla="*/ 42 h 131"/>
              <a:gd name="T40" fmla="*/ 35 w 123"/>
              <a:gd name="T41" fmla="*/ 29 h 131"/>
              <a:gd name="T42" fmla="*/ 38 w 123"/>
              <a:gd name="T43" fmla="*/ 22 h 131"/>
              <a:gd name="T44" fmla="*/ 49 w 123"/>
              <a:gd name="T45" fmla="*/ 16 h 131"/>
              <a:gd name="T46" fmla="*/ 54 w 123"/>
              <a:gd name="T47" fmla="*/ 6 h 131"/>
              <a:gd name="T48" fmla="*/ 61 w 123"/>
              <a:gd name="T49" fmla="*/ 0 h 131"/>
              <a:gd name="T50" fmla="*/ 72 w 123"/>
              <a:gd name="T51" fmla="*/ 5 h 131"/>
              <a:gd name="T52" fmla="*/ 79 w 123"/>
              <a:gd name="T53" fmla="*/ 7 h 131"/>
              <a:gd name="T54" fmla="*/ 85 w 123"/>
              <a:gd name="T55" fmla="*/ 2 h 131"/>
              <a:gd name="T56" fmla="*/ 87 w 123"/>
              <a:gd name="T57" fmla="*/ 10 h 131"/>
              <a:gd name="T58" fmla="*/ 94 w 123"/>
              <a:gd name="T59" fmla="*/ 7 h 131"/>
              <a:gd name="T60" fmla="*/ 98 w 123"/>
              <a:gd name="T61" fmla="*/ 16 h 131"/>
              <a:gd name="T62" fmla="*/ 103 w 123"/>
              <a:gd name="T63" fmla="*/ 22 h 131"/>
              <a:gd name="T64" fmla="*/ 111 w 123"/>
              <a:gd name="T65" fmla="*/ 34 h 131"/>
              <a:gd name="T66" fmla="*/ 115 w 123"/>
              <a:gd name="T67" fmla="*/ 34 h 131"/>
              <a:gd name="T68" fmla="*/ 118 w 123"/>
              <a:gd name="T69" fmla="*/ 36 h 131"/>
              <a:gd name="T70" fmla="*/ 123 w 123"/>
              <a:gd name="T71" fmla="*/ 36 h 131"/>
              <a:gd name="T72" fmla="*/ 122 w 123"/>
              <a:gd name="T73" fmla="*/ 43 h 131"/>
              <a:gd name="T74" fmla="*/ 123 w 123"/>
              <a:gd name="T75" fmla="*/ 55 h 131"/>
              <a:gd name="T76" fmla="*/ 117 w 123"/>
              <a:gd name="T77" fmla="*/ 56 h 131"/>
              <a:gd name="T78" fmla="*/ 115 w 123"/>
              <a:gd name="T79" fmla="*/ 70 h 131"/>
              <a:gd name="T80" fmla="*/ 115 w 123"/>
              <a:gd name="T81" fmla="*/ 80 h 131"/>
              <a:gd name="T82" fmla="*/ 127 w 123"/>
              <a:gd name="T83" fmla="*/ 97 h 131"/>
              <a:gd name="T84" fmla="*/ 127 w 123"/>
              <a:gd name="T85" fmla="*/ 102 h 131"/>
              <a:gd name="T86" fmla="*/ 149 w 123"/>
              <a:gd name="T87" fmla="*/ 119 h 131"/>
              <a:gd name="T88" fmla="*/ 159 w 123"/>
              <a:gd name="T89" fmla="*/ 135 h 131"/>
              <a:gd name="T90" fmla="*/ 159 w 123"/>
              <a:gd name="T91" fmla="*/ 146 h 131"/>
              <a:gd name="T92" fmla="*/ 163 w 123"/>
              <a:gd name="T93" fmla="*/ 151 h 131"/>
              <a:gd name="T94" fmla="*/ 163 w 123"/>
              <a:gd name="T95" fmla="*/ 159 h 131"/>
              <a:gd name="T96" fmla="*/ 176 w 123"/>
              <a:gd name="T97" fmla="*/ 171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
              <a:gd name="T148" fmla="*/ 0 h 131"/>
              <a:gd name="T149" fmla="*/ 123 w 123"/>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 h="131">
                <a:moveTo>
                  <a:pt x="123" y="119"/>
                </a:moveTo>
                <a:cubicBezTo>
                  <a:pt x="121" y="118"/>
                  <a:pt x="119" y="118"/>
                  <a:pt x="116" y="117"/>
                </a:cubicBezTo>
                <a:cubicBezTo>
                  <a:pt x="115" y="117"/>
                  <a:pt x="114" y="117"/>
                  <a:pt x="113" y="117"/>
                </a:cubicBezTo>
                <a:cubicBezTo>
                  <a:pt x="110" y="117"/>
                  <a:pt x="107" y="116"/>
                  <a:pt x="104" y="118"/>
                </a:cubicBezTo>
                <a:cubicBezTo>
                  <a:pt x="102" y="119"/>
                  <a:pt x="102" y="122"/>
                  <a:pt x="100" y="124"/>
                </a:cubicBezTo>
                <a:cubicBezTo>
                  <a:pt x="99" y="127"/>
                  <a:pt x="96" y="129"/>
                  <a:pt x="95" y="131"/>
                </a:cubicBezTo>
                <a:cubicBezTo>
                  <a:pt x="88" y="130"/>
                  <a:pt x="80" y="130"/>
                  <a:pt x="73" y="130"/>
                </a:cubicBezTo>
                <a:cubicBezTo>
                  <a:pt x="63" y="120"/>
                  <a:pt x="53" y="111"/>
                  <a:pt x="43" y="102"/>
                </a:cubicBezTo>
                <a:cubicBezTo>
                  <a:pt x="40" y="100"/>
                  <a:pt x="36" y="98"/>
                  <a:pt x="33" y="96"/>
                </a:cubicBezTo>
                <a:cubicBezTo>
                  <a:pt x="29" y="93"/>
                  <a:pt x="26" y="91"/>
                  <a:pt x="23" y="88"/>
                </a:cubicBezTo>
                <a:cubicBezTo>
                  <a:pt x="17" y="86"/>
                  <a:pt x="12" y="84"/>
                  <a:pt x="7" y="82"/>
                </a:cubicBezTo>
                <a:cubicBezTo>
                  <a:pt x="5" y="81"/>
                  <a:pt x="3" y="80"/>
                  <a:pt x="1" y="78"/>
                </a:cubicBezTo>
                <a:cubicBezTo>
                  <a:pt x="1" y="77"/>
                  <a:pt x="3" y="77"/>
                  <a:pt x="3" y="75"/>
                </a:cubicBezTo>
                <a:cubicBezTo>
                  <a:pt x="3" y="73"/>
                  <a:pt x="1" y="71"/>
                  <a:pt x="1" y="68"/>
                </a:cubicBezTo>
                <a:cubicBezTo>
                  <a:pt x="0" y="67"/>
                  <a:pt x="0" y="66"/>
                  <a:pt x="0" y="64"/>
                </a:cubicBezTo>
                <a:cubicBezTo>
                  <a:pt x="4" y="61"/>
                  <a:pt x="9" y="58"/>
                  <a:pt x="13" y="54"/>
                </a:cubicBezTo>
                <a:cubicBezTo>
                  <a:pt x="14" y="53"/>
                  <a:pt x="14" y="51"/>
                  <a:pt x="15" y="50"/>
                </a:cubicBezTo>
                <a:cubicBezTo>
                  <a:pt x="17" y="48"/>
                  <a:pt x="21" y="48"/>
                  <a:pt x="23" y="45"/>
                </a:cubicBezTo>
                <a:cubicBezTo>
                  <a:pt x="25" y="42"/>
                  <a:pt x="24" y="38"/>
                  <a:pt x="25" y="35"/>
                </a:cubicBezTo>
                <a:cubicBezTo>
                  <a:pt x="25" y="33"/>
                  <a:pt x="26" y="31"/>
                  <a:pt x="26" y="29"/>
                </a:cubicBezTo>
                <a:cubicBezTo>
                  <a:pt x="26" y="26"/>
                  <a:pt x="24" y="23"/>
                  <a:pt x="24" y="20"/>
                </a:cubicBezTo>
                <a:cubicBezTo>
                  <a:pt x="25" y="18"/>
                  <a:pt x="26" y="16"/>
                  <a:pt x="27" y="15"/>
                </a:cubicBezTo>
                <a:cubicBezTo>
                  <a:pt x="29" y="13"/>
                  <a:pt x="32" y="13"/>
                  <a:pt x="34" y="11"/>
                </a:cubicBezTo>
                <a:cubicBezTo>
                  <a:pt x="36" y="10"/>
                  <a:pt x="37" y="6"/>
                  <a:pt x="38" y="4"/>
                </a:cubicBezTo>
                <a:cubicBezTo>
                  <a:pt x="40" y="3"/>
                  <a:pt x="40" y="1"/>
                  <a:pt x="43" y="0"/>
                </a:cubicBezTo>
                <a:cubicBezTo>
                  <a:pt x="45" y="0"/>
                  <a:pt x="47" y="2"/>
                  <a:pt x="50" y="3"/>
                </a:cubicBezTo>
                <a:cubicBezTo>
                  <a:pt x="52" y="3"/>
                  <a:pt x="53" y="5"/>
                  <a:pt x="55" y="5"/>
                </a:cubicBezTo>
                <a:cubicBezTo>
                  <a:pt x="57" y="5"/>
                  <a:pt x="58" y="1"/>
                  <a:pt x="59" y="2"/>
                </a:cubicBezTo>
                <a:cubicBezTo>
                  <a:pt x="61" y="3"/>
                  <a:pt x="59" y="7"/>
                  <a:pt x="61" y="7"/>
                </a:cubicBezTo>
                <a:cubicBezTo>
                  <a:pt x="63" y="8"/>
                  <a:pt x="64" y="6"/>
                  <a:pt x="66" y="5"/>
                </a:cubicBezTo>
                <a:cubicBezTo>
                  <a:pt x="67" y="7"/>
                  <a:pt x="68" y="9"/>
                  <a:pt x="69" y="11"/>
                </a:cubicBezTo>
                <a:cubicBezTo>
                  <a:pt x="70" y="12"/>
                  <a:pt x="71" y="14"/>
                  <a:pt x="72" y="15"/>
                </a:cubicBezTo>
                <a:cubicBezTo>
                  <a:pt x="74" y="18"/>
                  <a:pt x="76" y="21"/>
                  <a:pt x="78" y="23"/>
                </a:cubicBezTo>
                <a:cubicBezTo>
                  <a:pt x="78" y="24"/>
                  <a:pt x="79" y="23"/>
                  <a:pt x="80" y="23"/>
                </a:cubicBezTo>
                <a:cubicBezTo>
                  <a:pt x="81" y="24"/>
                  <a:pt x="82" y="25"/>
                  <a:pt x="83" y="25"/>
                </a:cubicBezTo>
                <a:cubicBezTo>
                  <a:pt x="84" y="25"/>
                  <a:pt x="86" y="24"/>
                  <a:pt x="86" y="25"/>
                </a:cubicBezTo>
                <a:cubicBezTo>
                  <a:pt x="87" y="27"/>
                  <a:pt x="85" y="29"/>
                  <a:pt x="85" y="30"/>
                </a:cubicBezTo>
                <a:cubicBezTo>
                  <a:pt x="84" y="33"/>
                  <a:pt x="86" y="35"/>
                  <a:pt x="86" y="38"/>
                </a:cubicBezTo>
                <a:cubicBezTo>
                  <a:pt x="85" y="39"/>
                  <a:pt x="83" y="38"/>
                  <a:pt x="82" y="39"/>
                </a:cubicBezTo>
                <a:cubicBezTo>
                  <a:pt x="80" y="42"/>
                  <a:pt x="80" y="45"/>
                  <a:pt x="80" y="48"/>
                </a:cubicBezTo>
                <a:cubicBezTo>
                  <a:pt x="80" y="51"/>
                  <a:pt x="79" y="54"/>
                  <a:pt x="80" y="56"/>
                </a:cubicBezTo>
                <a:cubicBezTo>
                  <a:pt x="82" y="61"/>
                  <a:pt x="86" y="64"/>
                  <a:pt x="89" y="68"/>
                </a:cubicBezTo>
                <a:cubicBezTo>
                  <a:pt x="89" y="69"/>
                  <a:pt x="88" y="70"/>
                  <a:pt x="89" y="71"/>
                </a:cubicBezTo>
                <a:cubicBezTo>
                  <a:pt x="94" y="75"/>
                  <a:pt x="100" y="78"/>
                  <a:pt x="105" y="83"/>
                </a:cubicBezTo>
                <a:cubicBezTo>
                  <a:pt x="108" y="87"/>
                  <a:pt x="110" y="90"/>
                  <a:pt x="111" y="94"/>
                </a:cubicBezTo>
                <a:cubicBezTo>
                  <a:pt x="112" y="97"/>
                  <a:pt x="111" y="100"/>
                  <a:pt x="111" y="102"/>
                </a:cubicBezTo>
                <a:cubicBezTo>
                  <a:pt x="112" y="104"/>
                  <a:pt x="114" y="103"/>
                  <a:pt x="114" y="105"/>
                </a:cubicBezTo>
                <a:cubicBezTo>
                  <a:pt x="115" y="107"/>
                  <a:pt x="113" y="109"/>
                  <a:pt x="114" y="111"/>
                </a:cubicBezTo>
                <a:cubicBezTo>
                  <a:pt x="117" y="114"/>
                  <a:pt x="120" y="116"/>
                  <a:pt x="123" y="119"/>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11" name="Freeform 2616"/>
          <p:cNvSpPr>
            <a:spLocks noChangeAspect="1"/>
          </p:cNvSpPr>
          <p:nvPr/>
        </p:nvSpPr>
        <p:spPr bwMode="auto">
          <a:xfrm>
            <a:off x="5573028" y="1530476"/>
            <a:ext cx="1146019" cy="1062240"/>
          </a:xfrm>
          <a:custGeom>
            <a:avLst/>
            <a:gdLst>
              <a:gd name="T0" fmla="*/ 16 w 251"/>
              <a:gd name="T1" fmla="*/ 55 h 233"/>
              <a:gd name="T2" fmla="*/ 7 w 251"/>
              <a:gd name="T3" fmla="*/ 38 h 233"/>
              <a:gd name="T4" fmla="*/ 1 w 251"/>
              <a:gd name="T5" fmla="*/ 12 h 233"/>
              <a:gd name="T6" fmla="*/ 17 w 251"/>
              <a:gd name="T7" fmla="*/ 7 h 233"/>
              <a:gd name="T8" fmla="*/ 29 w 251"/>
              <a:gd name="T9" fmla="*/ 14 h 233"/>
              <a:gd name="T10" fmla="*/ 41 w 251"/>
              <a:gd name="T11" fmla="*/ 24 h 233"/>
              <a:gd name="T12" fmla="*/ 46 w 251"/>
              <a:gd name="T13" fmla="*/ 22 h 233"/>
              <a:gd name="T14" fmla="*/ 53 w 251"/>
              <a:gd name="T15" fmla="*/ 16 h 233"/>
              <a:gd name="T16" fmla="*/ 77 w 251"/>
              <a:gd name="T17" fmla="*/ 8 h 233"/>
              <a:gd name="T18" fmla="*/ 78 w 251"/>
              <a:gd name="T19" fmla="*/ 22 h 233"/>
              <a:gd name="T20" fmla="*/ 82 w 251"/>
              <a:gd name="T21" fmla="*/ 31 h 233"/>
              <a:gd name="T22" fmla="*/ 89 w 251"/>
              <a:gd name="T23" fmla="*/ 49 h 233"/>
              <a:gd name="T24" fmla="*/ 115 w 251"/>
              <a:gd name="T25" fmla="*/ 61 h 233"/>
              <a:gd name="T26" fmla="*/ 152 w 251"/>
              <a:gd name="T27" fmla="*/ 74 h 233"/>
              <a:gd name="T28" fmla="*/ 182 w 251"/>
              <a:gd name="T29" fmla="*/ 71 h 233"/>
              <a:gd name="T30" fmla="*/ 180 w 251"/>
              <a:gd name="T31" fmla="*/ 59 h 233"/>
              <a:gd name="T32" fmla="*/ 198 w 251"/>
              <a:gd name="T33" fmla="*/ 46 h 233"/>
              <a:gd name="T34" fmla="*/ 223 w 251"/>
              <a:gd name="T35" fmla="*/ 37 h 233"/>
              <a:gd name="T36" fmla="*/ 236 w 251"/>
              <a:gd name="T37" fmla="*/ 44 h 233"/>
              <a:gd name="T38" fmla="*/ 263 w 251"/>
              <a:gd name="T39" fmla="*/ 53 h 233"/>
              <a:gd name="T40" fmla="*/ 272 w 251"/>
              <a:gd name="T41" fmla="*/ 63 h 233"/>
              <a:gd name="T42" fmla="*/ 289 w 251"/>
              <a:gd name="T43" fmla="*/ 72 h 233"/>
              <a:gd name="T44" fmla="*/ 309 w 251"/>
              <a:gd name="T45" fmla="*/ 83 h 233"/>
              <a:gd name="T46" fmla="*/ 313 w 251"/>
              <a:gd name="T47" fmla="*/ 101 h 233"/>
              <a:gd name="T48" fmla="*/ 303 w 251"/>
              <a:gd name="T49" fmla="*/ 121 h 233"/>
              <a:gd name="T50" fmla="*/ 302 w 251"/>
              <a:gd name="T51" fmla="*/ 125 h 233"/>
              <a:gd name="T52" fmla="*/ 305 w 251"/>
              <a:gd name="T53" fmla="*/ 146 h 233"/>
              <a:gd name="T54" fmla="*/ 305 w 251"/>
              <a:gd name="T55" fmla="*/ 160 h 233"/>
              <a:gd name="T56" fmla="*/ 312 w 251"/>
              <a:gd name="T57" fmla="*/ 190 h 233"/>
              <a:gd name="T58" fmla="*/ 326 w 251"/>
              <a:gd name="T59" fmla="*/ 202 h 233"/>
              <a:gd name="T60" fmla="*/ 313 w 251"/>
              <a:gd name="T61" fmla="*/ 225 h 233"/>
              <a:gd name="T62" fmla="*/ 327 w 251"/>
              <a:gd name="T63" fmla="*/ 249 h 233"/>
              <a:gd name="T64" fmla="*/ 342 w 251"/>
              <a:gd name="T65" fmla="*/ 259 h 233"/>
              <a:gd name="T66" fmla="*/ 351 w 251"/>
              <a:gd name="T67" fmla="*/ 284 h 233"/>
              <a:gd name="T68" fmla="*/ 359 w 251"/>
              <a:gd name="T69" fmla="*/ 296 h 233"/>
              <a:gd name="T70" fmla="*/ 348 w 251"/>
              <a:gd name="T71" fmla="*/ 301 h 233"/>
              <a:gd name="T72" fmla="*/ 335 w 251"/>
              <a:gd name="T73" fmla="*/ 319 h 233"/>
              <a:gd name="T74" fmla="*/ 332 w 251"/>
              <a:gd name="T75" fmla="*/ 334 h 233"/>
              <a:gd name="T76" fmla="*/ 309 w 251"/>
              <a:gd name="T77" fmla="*/ 328 h 233"/>
              <a:gd name="T78" fmla="*/ 281 w 251"/>
              <a:gd name="T79" fmla="*/ 325 h 233"/>
              <a:gd name="T80" fmla="*/ 254 w 251"/>
              <a:gd name="T81" fmla="*/ 311 h 233"/>
              <a:gd name="T82" fmla="*/ 237 w 251"/>
              <a:gd name="T83" fmla="*/ 286 h 233"/>
              <a:gd name="T84" fmla="*/ 212 w 251"/>
              <a:gd name="T85" fmla="*/ 299 h 233"/>
              <a:gd name="T86" fmla="*/ 189 w 251"/>
              <a:gd name="T87" fmla="*/ 296 h 233"/>
              <a:gd name="T88" fmla="*/ 179 w 251"/>
              <a:gd name="T89" fmla="*/ 286 h 233"/>
              <a:gd name="T90" fmla="*/ 171 w 251"/>
              <a:gd name="T91" fmla="*/ 278 h 233"/>
              <a:gd name="T92" fmla="*/ 153 w 251"/>
              <a:gd name="T93" fmla="*/ 274 h 233"/>
              <a:gd name="T94" fmla="*/ 139 w 251"/>
              <a:gd name="T95" fmla="*/ 245 h 233"/>
              <a:gd name="T96" fmla="*/ 134 w 251"/>
              <a:gd name="T97" fmla="*/ 238 h 233"/>
              <a:gd name="T98" fmla="*/ 113 w 251"/>
              <a:gd name="T99" fmla="*/ 224 h 233"/>
              <a:gd name="T100" fmla="*/ 106 w 251"/>
              <a:gd name="T101" fmla="*/ 223 h 233"/>
              <a:gd name="T102" fmla="*/ 102 w 251"/>
              <a:gd name="T103" fmla="*/ 225 h 233"/>
              <a:gd name="T104" fmla="*/ 85 w 251"/>
              <a:gd name="T105" fmla="*/ 216 h 233"/>
              <a:gd name="T106" fmla="*/ 80 w 251"/>
              <a:gd name="T107" fmla="*/ 202 h 233"/>
              <a:gd name="T108" fmla="*/ 72 w 251"/>
              <a:gd name="T109" fmla="*/ 175 h 233"/>
              <a:gd name="T110" fmla="*/ 49 w 251"/>
              <a:gd name="T111" fmla="*/ 153 h 233"/>
              <a:gd name="T112" fmla="*/ 36 w 251"/>
              <a:gd name="T113" fmla="*/ 125 h 233"/>
              <a:gd name="T114" fmla="*/ 44 w 251"/>
              <a:gd name="T115" fmla="*/ 110 h 233"/>
              <a:gd name="T116" fmla="*/ 44 w 251"/>
              <a:gd name="T117" fmla="*/ 92 h 233"/>
              <a:gd name="T118" fmla="*/ 36 w 251"/>
              <a:gd name="T119" fmla="*/ 89 h 233"/>
              <a:gd name="T120" fmla="*/ 24 w 251"/>
              <a:gd name="T121" fmla="*/ 78 h 233"/>
              <a:gd name="T122" fmla="*/ 16 w 251"/>
              <a:gd name="T123" fmla="*/ 63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
              <a:gd name="T187" fmla="*/ 0 h 233"/>
              <a:gd name="T188" fmla="*/ 251 w 251"/>
              <a:gd name="T189" fmla="*/ 233 h 2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 h="233">
                <a:moveTo>
                  <a:pt x="11" y="44"/>
                </a:moveTo>
                <a:cubicBezTo>
                  <a:pt x="11" y="42"/>
                  <a:pt x="12" y="40"/>
                  <a:pt x="11" y="38"/>
                </a:cubicBezTo>
                <a:cubicBezTo>
                  <a:pt x="10" y="36"/>
                  <a:pt x="6" y="36"/>
                  <a:pt x="5" y="34"/>
                </a:cubicBezTo>
                <a:cubicBezTo>
                  <a:pt x="4" y="32"/>
                  <a:pt x="5" y="29"/>
                  <a:pt x="5" y="27"/>
                </a:cubicBezTo>
                <a:cubicBezTo>
                  <a:pt x="5" y="24"/>
                  <a:pt x="7" y="22"/>
                  <a:pt x="6" y="20"/>
                </a:cubicBezTo>
                <a:cubicBezTo>
                  <a:pt x="5" y="16"/>
                  <a:pt x="0" y="12"/>
                  <a:pt x="1" y="8"/>
                </a:cubicBezTo>
                <a:cubicBezTo>
                  <a:pt x="2" y="5"/>
                  <a:pt x="7" y="4"/>
                  <a:pt x="10" y="2"/>
                </a:cubicBezTo>
                <a:cubicBezTo>
                  <a:pt x="11" y="3"/>
                  <a:pt x="11" y="4"/>
                  <a:pt x="12" y="5"/>
                </a:cubicBezTo>
                <a:cubicBezTo>
                  <a:pt x="13" y="7"/>
                  <a:pt x="15" y="9"/>
                  <a:pt x="17" y="10"/>
                </a:cubicBezTo>
                <a:cubicBezTo>
                  <a:pt x="18" y="11"/>
                  <a:pt x="20" y="9"/>
                  <a:pt x="20" y="10"/>
                </a:cubicBezTo>
                <a:cubicBezTo>
                  <a:pt x="22" y="11"/>
                  <a:pt x="19" y="14"/>
                  <a:pt x="20" y="15"/>
                </a:cubicBezTo>
                <a:cubicBezTo>
                  <a:pt x="22" y="17"/>
                  <a:pt x="26" y="16"/>
                  <a:pt x="28" y="17"/>
                </a:cubicBezTo>
                <a:cubicBezTo>
                  <a:pt x="29" y="16"/>
                  <a:pt x="29" y="16"/>
                  <a:pt x="30" y="16"/>
                </a:cubicBezTo>
                <a:cubicBezTo>
                  <a:pt x="31" y="16"/>
                  <a:pt x="31" y="16"/>
                  <a:pt x="32" y="15"/>
                </a:cubicBezTo>
                <a:cubicBezTo>
                  <a:pt x="34" y="15"/>
                  <a:pt x="36" y="17"/>
                  <a:pt x="37" y="16"/>
                </a:cubicBezTo>
                <a:cubicBezTo>
                  <a:pt x="38" y="15"/>
                  <a:pt x="36" y="12"/>
                  <a:pt x="37" y="11"/>
                </a:cubicBezTo>
                <a:cubicBezTo>
                  <a:pt x="41" y="7"/>
                  <a:pt x="44" y="3"/>
                  <a:pt x="49" y="1"/>
                </a:cubicBezTo>
                <a:cubicBezTo>
                  <a:pt x="51" y="0"/>
                  <a:pt x="53" y="3"/>
                  <a:pt x="53" y="6"/>
                </a:cubicBezTo>
                <a:cubicBezTo>
                  <a:pt x="53" y="7"/>
                  <a:pt x="49" y="7"/>
                  <a:pt x="50" y="9"/>
                </a:cubicBezTo>
                <a:cubicBezTo>
                  <a:pt x="50" y="11"/>
                  <a:pt x="54" y="12"/>
                  <a:pt x="54" y="15"/>
                </a:cubicBezTo>
                <a:cubicBezTo>
                  <a:pt x="55" y="16"/>
                  <a:pt x="50" y="16"/>
                  <a:pt x="50" y="18"/>
                </a:cubicBezTo>
                <a:cubicBezTo>
                  <a:pt x="51" y="21"/>
                  <a:pt x="54" y="21"/>
                  <a:pt x="57" y="22"/>
                </a:cubicBezTo>
                <a:cubicBezTo>
                  <a:pt x="58" y="23"/>
                  <a:pt x="58" y="22"/>
                  <a:pt x="59" y="22"/>
                </a:cubicBezTo>
                <a:cubicBezTo>
                  <a:pt x="60" y="26"/>
                  <a:pt x="60" y="30"/>
                  <a:pt x="62" y="34"/>
                </a:cubicBezTo>
                <a:cubicBezTo>
                  <a:pt x="64" y="37"/>
                  <a:pt x="68" y="38"/>
                  <a:pt x="71" y="40"/>
                </a:cubicBezTo>
                <a:cubicBezTo>
                  <a:pt x="74" y="41"/>
                  <a:pt x="77" y="41"/>
                  <a:pt x="80" y="43"/>
                </a:cubicBezTo>
                <a:cubicBezTo>
                  <a:pt x="83" y="45"/>
                  <a:pt x="85" y="48"/>
                  <a:pt x="89" y="50"/>
                </a:cubicBezTo>
                <a:cubicBezTo>
                  <a:pt x="94" y="52"/>
                  <a:pt x="100" y="52"/>
                  <a:pt x="106" y="52"/>
                </a:cubicBezTo>
                <a:cubicBezTo>
                  <a:pt x="111" y="52"/>
                  <a:pt x="115" y="50"/>
                  <a:pt x="120" y="49"/>
                </a:cubicBezTo>
                <a:cubicBezTo>
                  <a:pt x="122" y="49"/>
                  <a:pt x="125" y="51"/>
                  <a:pt x="127" y="49"/>
                </a:cubicBezTo>
                <a:cubicBezTo>
                  <a:pt x="128" y="48"/>
                  <a:pt x="125" y="46"/>
                  <a:pt x="125" y="44"/>
                </a:cubicBezTo>
                <a:cubicBezTo>
                  <a:pt x="124" y="43"/>
                  <a:pt x="125" y="42"/>
                  <a:pt x="125" y="41"/>
                </a:cubicBezTo>
                <a:cubicBezTo>
                  <a:pt x="128" y="40"/>
                  <a:pt x="132" y="40"/>
                  <a:pt x="135" y="38"/>
                </a:cubicBezTo>
                <a:cubicBezTo>
                  <a:pt x="137" y="37"/>
                  <a:pt x="136" y="33"/>
                  <a:pt x="138" y="32"/>
                </a:cubicBezTo>
                <a:cubicBezTo>
                  <a:pt x="141" y="29"/>
                  <a:pt x="146" y="30"/>
                  <a:pt x="150" y="29"/>
                </a:cubicBezTo>
                <a:cubicBezTo>
                  <a:pt x="152" y="28"/>
                  <a:pt x="152" y="26"/>
                  <a:pt x="155" y="26"/>
                </a:cubicBezTo>
                <a:cubicBezTo>
                  <a:pt x="157" y="26"/>
                  <a:pt x="159" y="27"/>
                  <a:pt x="161" y="28"/>
                </a:cubicBezTo>
                <a:cubicBezTo>
                  <a:pt x="162" y="29"/>
                  <a:pt x="163" y="30"/>
                  <a:pt x="164" y="31"/>
                </a:cubicBezTo>
                <a:cubicBezTo>
                  <a:pt x="168" y="32"/>
                  <a:pt x="171" y="33"/>
                  <a:pt x="175" y="34"/>
                </a:cubicBezTo>
                <a:cubicBezTo>
                  <a:pt x="177" y="35"/>
                  <a:pt x="180" y="36"/>
                  <a:pt x="183" y="37"/>
                </a:cubicBezTo>
                <a:cubicBezTo>
                  <a:pt x="185" y="38"/>
                  <a:pt x="188" y="38"/>
                  <a:pt x="189" y="39"/>
                </a:cubicBezTo>
                <a:cubicBezTo>
                  <a:pt x="190" y="41"/>
                  <a:pt x="187" y="43"/>
                  <a:pt x="189" y="44"/>
                </a:cubicBezTo>
                <a:cubicBezTo>
                  <a:pt x="191" y="46"/>
                  <a:pt x="195" y="44"/>
                  <a:pt x="197" y="45"/>
                </a:cubicBezTo>
                <a:cubicBezTo>
                  <a:pt x="199" y="46"/>
                  <a:pt x="199" y="50"/>
                  <a:pt x="201" y="50"/>
                </a:cubicBezTo>
                <a:cubicBezTo>
                  <a:pt x="205" y="52"/>
                  <a:pt x="210" y="51"/>
                  <a:pt x="214" y="53"/>
                </a:cubicBezTo>
                <a:cubicBezTo>
                  <a:pt x="215" y="54"/>
                  <a:pt x="215" y="56"/>
                  <a:pt x="215" y="58"/>
                </a:cubicBezTo>
                <a:cubicBezTo>
                  <a:pt x="215" y="60"/>
                  <a:pt x="215" y="62"/>
                  <a:pt x="215" y="64"/>
                </a:cubicBezTo>
                <a:cubicBezTo>
                  <a:pt x="215" y="66"/>
                  <a:pt x="217" y="68"/>
                  <a:pt x="218" y="70"/>
                </a:cubicBezTo>
                <a:cubicBezTo>
                  <a:pt x="217" y="72"/>
                  <a:pt x="217" y="75"/>
                  <a:pt x="216" y="77"/>
                </a:cubicBezTo>
                <a:cubicBezTo>
                  <a:pt x="215" y="79"/>
                  <a:pt x="212" y="81"/>
                  <a:pt x="211" y="84"/>
                </a:cubicBezTo>
                <a:cubicBezTo>
                  <a:pt x="211" y="85"/>
                  <a:pt x="213" y="86"/>
                  <a:pt x="213" y="87"/>
                </a:cubicBezTo>
                <a:cubicBezTo>
                  <a:pt x="212" y="88"/>
                  <a:pt x="210" y="86"/>
                  <a:pt x="210" y="87"/>
                </a:cubicBezTo>
                <a:cubicBezTo>
                  <a:pt x="209" y="90"/>
                  <a:pt x="208" y="94"/>
                  <a:pt x="209" y="97"/>
                </a:cubicBezTo>
                <a:cubicBezTo>
                  <a:pt x="209" y="99"/>
                  <a:pt x="212" y="100"/>
                  <a:pt x="212" y="102"/>
                </a:cubicBezTo>
                <a:cubicBezTo>
                  <a:pt x="212" y="104"/>
                  <a:pt x="209" y="104"/>
                  <a:pt x="209" y="106"/>
                </a:cubicBezTo>
                <a:cubicBezTo>
                  <a:pt x="209" y="108"/>
                  <a:pt x="212" y="110"/>
                  <a:pt x="212" y="112"/>
                </a:cubicBezTo>
                <a:cubicBezTo>
                  <a:pt x="213" y="116"/>
                  <a:pt x="214" y="122"/>
                  <a:pt x="212" y="126"/>
                </a:cubicBezTo>
                <a:cubicBezTo>
                  <a:pt x="213" y="129"/>
                  <a:pt x="215" y="131"/>
                  <a:pt x="217" y="133"/>
                </a:cubicBezTo>
                <a:cubicBezTo>
                  <a:pt x="219" y="134"/>
                  <a:pt x="223" y="131"/>
                  <a:pt x="225" y="133"/>
                </a:cubicBezTo>
                <a:cubicBezTo>
                  <a:pt x="227" y="134"/>
                  <a:pt x="228" y="138"/>
                  <a:pt x="227" y="141"/>
                </a:cubicBezTo>
                <a:cubicBezTo>
                  <a:pt x="226" y="145"/>
                  <a:pt x="222" y="148"/>
                  <a:pt x="220" y="152"/>
                </a:cubicBezTo>
                <a:cubicBezTo>
                  <a:pt x="219" y="153"/>
                  <a:pt x="219" y="155"/>
                  <a:pt x="218" y="157"/>
                </a:cubicBezTo>
                <a:cubicBezTo>
                  <a:pt x="221" y="160"/>
                  <a:pt x="224" y="163"/>
                  <a:pt x="226" y="166"/>
                </a:cubicBezTo>
                <a:cubicBezTo>
                  <a:pt x="228" y="169"/>
                  <a:pt x="227" y="172"/>
                  <a:pt x="228" y="174"/>
                </a:cubicBezTo>
                <a:cubicBezTo>
                  <a:pt x="228" y="176"/>
                  <a:pt x="230" y="177"/>
                  <a:pt x="231" y="178"/>
                </a:cubicBezTo>
                <a:cubicBezTo>
                  <a:pt x="233" y="179"/>
                  <a:pt x="236" y="179"/>
                  <a:pt x="238" y="180"/>
                </a:cubicBezTo>
                <a:cubicBezTo>
                  <a:pt x="240" y="181"/>
                  <a:pt x="241" y="182"/>
                  <a:pt x="242" y="183"/>
                </a:cubicBezTo>
                <a:cubicBezTo>
                  <a:pt x="243" y="188"/>
                  <a:pt x="241" y="194"/>
                  <a:pt x="244" y="198"/>
                </a:cubicBezTo>
                <a:cubicBezTo>
                  <a:pt x="245" y="200"/>
                  <a:pt x="249" y="198"/>
                  <a:pt x="250" y="200"/>
                </a:cubicBezTo>
                <a:cubicBezTo>
                  <a:pt x="251" y="201"/>
                  <a:pt x="250" y="204"/>
                  <a:pt x="249" y="206"/>
                </a:cubicBezTo>
                <a:cubicBezTo>
                  <a:pt x="249" y="207"/>
                  <a:pt x="250" y="208"/>
                  <a:pt x="249" y="209"/>
                </a:cubicBezTo>
                <a:cubicBezTo>
                  <a:pt x="247" y="210"/>
                  <a:pt x="244" y="209"/>
                  <a:pt x="242" y="210"/>
                </a:cubicBezTo>
                <a:cubicBezTo>
                  <a:pt x="239" y="211"/>
                  <a:pt x="237" y="212"/>
                  <a:pt x="235" y="214"/>
                </a:cubicBezTo>
                <a:cubicBezTo>
                  <a:pt x="234" y="216"/>
                  <a:pt x="233" y="219"/>
                  <a:pt x="233" y="222"/>
                </a:cubicBezTo>
                <a:cubicBezTo>
                  <a:pt x="233" y="224"/>
                  <a:pt x="234" y="227"/>
                  <a:pt x="234" y="229"/>
                </a:cubicBezTo>
                <a:cubicBezTo>
                  <a:pt x="233" y="230"/>
                  <a:pt x="232" y="233"/>
                  <a:pt x="231" y="233"/>
                </a:cubicBezTo>
                <a:cubicBezTo>
                  <a:pt x="229" y="232"/>
                  <a:pt x="227" y="230"/>
                  <a:pt x="225" y="230"/>
                </a:cubicBezTo>
                <a:cubicBezTo>
                  <a:pt x="221" y="229"/>
                  <a:pt x="218" y="229"/>
                  <a:pt x="215" y="229"/>
                </a:cubicBezTo>
                <a:cubicBezTo>
                  <a:pt x="210" y="229"/>
                  <a:pt x="205" y="230"/>
                  <a:pt x="201" y="229"/>
                </a:cubicBezTo>
                <a:cubicBezTo>
                  <a:pt x="199" y="229"/>
                  <a:pt x="197" y="227"/>
                  <a:pt x="195" y="226"/>
                </a:cubicBezTo>
                <a:cubicBezTo>
                  <a:pt x="190" y="225"/>
                  <a:pt x="185" y="225"/>
                  <a:pt x="181" y="222"/>
                </a:cubicBezTo>
                <a:cubicBezTo>
                  <a:pt x="179" y="221"/>
                  <a:pt x="178" y="219"/>
                  <a:pt x="177" y="217"/>
                </a:cubicBezTo>
                <a:cubicBezTo>
                  <a:pt x="176" y="213"/>
                  <a:pt x="176" y="208"/>
                  <a:pt x="173" y="204"/>
                </a:cubicBezTo>
                <a:cubicBezTo>
                  <a:pt x="171" y="202"/>
                  <a:pt x="168" y="200"/>
                  <a:pt x="165" y="200"/>
                </a:cubicBezTo>
                <a:cubicBezTo>
                  <a:pt x="162" y="201"/>
                  <a:pt x="159" y="203"/>
                  <a:pt x="156" y="205"/>
                </a:cubicBezTo>
                <a:cubicBezTo>
                  <a:pt x="153" y="206"/>
                  <a:pt x="151" y="209"/>
                  <a:pt x="148" y="209"/>
                </a:cubicBezTo>
                <a:cubicBezTo>
                  <a:pt x="145" y="209"/>
                  <a:pt x="143" y="206"/>
                  <a:pt x="141" y="205"/>
                </a:cubicBezTo>
                <a:cubicBezTo>
                  <a:pt x="138" y="205"/>
                  <a:pt x="135" y="206"/>
                  <a:pt x="132" y="206"/>
                </a:cubicBezTo>
                <a:cubicBezTo>
                  <a:pt x="131" y="206"/>
                  <a:pt x="132" y="204"/>
                  <a:pt x="132" y="203"/>
                </a:cubicBezTo>
                <a:cubicBezTo>
                  <a:pt x="129" y="202"/>
                  <a:pt x="126" y="202"/>
                  <a:pt x="124" y="200"/>
                </a:cubicBezTo>
                <a:cubicBezTo>
                  <a:pt x="122" y="200"/>
                  <a:pt x="120" y="199"/>
                  <a:pt x="119" y="197"/>
                </a:cubicBezTo>
                <a:cubicBezTo>
                  <a:pt x="118" y="196"/>
                  <a:pt x="120" y="195"/>
                  <a:pt x="119" y="194"/>
                </a:cubicBezTo>
                <a:cubicBezTo>
                  <a:pt x="118" y="192"/>
                  <a:pt x="116" y="192"/>
                  <a:pt x="114" y="192"/>
                </a:cubicBezTo>
                <a:cubicBezTo>
                  <a:pt x="112" y="191"/>
                  <a:pt x="109" y="193"/>
                  <a:pt x="107" y="191"/>
                </a:cubicBezTo>
                <a:cubicBezTo>
                  <a:pt x="103" y="188"/>
                  <a:pt x="101" y="184"/>
                  <a:pt x="99" y="179"/>
                </a:cubicBezTo>
                <a:cubicBezTo>
                  <a:pt x="97" y="177"/>
                  <a:pt x="99" y="173"/>
                  <a:pt x="97" y="171"/>
                </a:cubicBezTo>
                <a:cubicBezTo>
                  <a:pt x="96" y="169"/>
                  <a:pt x="94" y="172"/>
                  <a:pt x="93" y="171"/>
                </a:cubicBezTo>
                <a:cubicBezTo>
                  <a:pt x="92" y="170"/>
                  <a:pt x="94" y="168"/>
                  <a:pt x="93" y="166"/>
                </a:cubicBezTo>
                <a:cubicBezTo>
                  <a:pt x="91" y="161"/>
                  <a:pt x="88" y="155"/>
                  <a:pt x="83" y="152"/>
                </a:cubicBezTo>
                <a:cubicBezTo>
                  <a:pt x="81" y="151"/>
                  <a:pt x="80" y="156"/>
                  <a:pt x="78" y="156"/>
                </a:cubicBezTo>
                <a:cubicBezTo>
                  <a:pt x="78" y="156"/>
                  <a:pt x="78" y="155"/>
                  <a:pt x="78" y="155"/>
                </a:cubicBezTo>
                <a:cubicBezTo>
                  <a:pt x="76" y="155"/>
                  <a:pt x="75" y="156"/>
                  <a:pt x="73" y="155"/>
                </a:cubicBezTo>
                <a:cubicBezTo>
                  <a:pt x="72" y="154"/>
                  <a:pt x="72" y="151"/>
                  <a:pt x="71" y="152"/>
                </a:cubicBezTo>
                <a:cubicBezTo>
                  <a:pt x="70" y="153"/>
                  <a:pt x="72" y="155"/>
                  <a:pt x="71" y="157"/>
                </a:cubicBezTo>
                <a:cubicBezTo>
                  <a:pt x="71" y="157"/>
                  <a:pt x="69" y="158"/>
                  <a:pt x="68" y="158"/>
                </a:cubicBezTo>
                <a:cubicBezTo>
                  <a:pt x="65" y="155"/>
                  <a:pt x="62" y="153"/>
                  <a:pt x="59" y="150"/>
                </a:cubicBezTo>
                <a:cubicBezTo>
                  <a:pt x="58" y="148"/>
                  <a:pt x="60" y="146"/>
                  <a:pt x="59" y="144"/>
                </a:cubicBezTo>
                <a:cubicBezTo>
                  <a:pt x="59" y="142"/>
                  <a:pt x="57" y="143"/>
                  <a:pt x="56" y="141"/>
                </a:cubicBezTo>
                <a:cubicBezTo>
                  <a:pt x="56" y="139"/>
                  <a:pt x="57" y="136"/>
                  <a:pt x="56" y="133"/>
                </a:cubicBezTo>
                <a:cubicBezTo>
                  <a:pt x="55" y="129"/>
                  <a:pt x="53" y="126"/>
                  <a:pt x="50" y="122"/>
                </a:cubicBezTo>
                <a:cubicBezTo>
                  <a:pt x="45" y="117"/>
                  <a:pt x="39" y="114"/>
                  <a:pt x="34" y="110"/>
                </a:cubicBezTo>
                <a:cubicBezTo>
                  <a:pt x="33" y="109"/>
                  <a:pt x="34" y="108"/>
                  <a:pt x="34" y="107"/>
                </a:cubicBezTo>
                <a:cubicBezTo>
                  <a:pt x="31" y="103"/>
                  <a:pt x="27" y="100"/>
                  <a:pt x="25" y="95"/>
                </a:cubicBezTo>
                <a:cubicBezTo>
                  <a:pt x="24" y="93"/>
                  <a:pt x="25" y="90"/>
                  <a:pt x="25" y="87"/>
                </a:cubicBezTo>
                <a:cubicBezTo>
                  <a:pt x="25" y="84"/>
                  <a:pt x="25" y="81"/>
                  <a:pt x="27" y="78"/>
                </a:cubicBezTo>
                <a:cubicBezTo>
                  <a:pt x="28" y="77"/>
                  <a:pt x="30" y="78"/>
                  <a:pt x="31" y="77"/>
                </a:cubicBezTo>
                <a:cubicBezTo>
                  <a:pt x="31" y="74"/>
                  <a:pt x="29" y="72"/>
                  <a:pt x="30" y="69"/>
                </a:cubicBezTo>
                <a:cubicBezTo>
                  <a:pt x="30" y="68"/>
                  <a:pt x="32" y="66"/>
                  <a:pt x="31" y="64"/>
                </a:cubicBezTo>
                <a:cubicBezTo>
                  <a:pt x="31" y="63"/>
                  <a:pt x="29" y="64"/>
                  <a:pt x="28" y="64"/>
                </a:cubicBezTo>
                <a:cubicBezTo>
                  <a:pt x="27" y="64"/>
                  <a:pt x="26" y="63"/>
                  <a:pt x="25" y="62"/>
                </a:cubicBezTo>
                <a:cubicBezTo>
                  <a:pt x="24" y="62"/>
                  <a:pt x="23" y="63"/>
                  <a:pt x="23" y="62"/>
                </a:cubicBezTo>
                <a:cubicBezTo>
                  <a:pt x="21" y="60"/>
                  <a:pt x="19" y="57"/>
                  <a:pt x="17" y="54"/>
                </a:cubicBezTo>
                <a:cubicBezTo>
                  <a:pt x="16" y="53"/>
                  <a:pt x="15" y="51"/>
                  <a:pt x="14" y="50"/>
                </a:cubicBezTo>
                <a:cubicBezTo>
                  <a:pt x="13" y="48"/>
                  <a:pt x="12" y="46"/>
                  <a:pt x="11" y="4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12" name="Freeform 2617"/>
          <p:cNvSpPr>
            <a:spLocks noChangeAspect="1"/>
          </p:cNvSpPr>
          <p:nvPr/>
        </p:nvSpPr>
        <p:spPr bwMode="auto">
          <a:xfrm>
            <a:off x="5333164" y="1244929"/>
            <a:ext cx="380737" cy="194173"/>
          </a:xfrm>
          <a:custGeom>
            <a:avLst/>
            <a:gdLst>
              <a:gd name="T0" fmla="*/ 0 w 83"/>
              <a:gd name="T1" fmla="*/ 1 h 42"/>
              <a:gd name="T2" fmla="*/ 12 w 83"/>
              <a:gd name="T3" fmla="*/ 9 h 42"/>
              <a:gd name="T4" fmla="*/ 17 w 83"/>
              <a:gd name="T5" fmla="*/ 16 h 42"/>
              <a:gd name="T6" fmla="*/ 28 w 83"/>
              <a:gd name="T7" fmla="*/ 21 h 42"/>
              <a:gd name="T8" fmla="*/ 28 w 83"/>
              <a:gd name="T9" fmla="*/ 29 h 42"/>
              <a:gd name="T10" fmla="*/ 34 w 83"/>
              <a:gd name="T11" fmla="*/ 41 h 42"/>
              <a:gd name="T12" fmla="*/ 29 w 83"/>
              <a:gd name="T13" fmla="*/ 53 h 42"/>
              <a:gd name="T14" fmla="*/ 36 w 83"/>
              <a:gd name="T15" fmla="*/ 53 h 42"/>
              <a:gd name="T16" fmla="*/ 47 w 83"/>
              <a:gd name="T17" fmla="*/ 50 h 42"/>
              <a:gd name="T18" fmla="*/ 57 w 83"/>
              <a:gd name="T19" fmla="*/ 55 h 42"/>
              <a:gd name="T20" fmla="*/ 64 w 83"/>
              <a:gd name="T21" fmla="*/ 59 h 42"/>
              <a:gd name="T22" fmla="*/ 71 w 83"/>
              <a:gd name="T23" fmla="*/ 56 h 42"/>
              <a:gd name="T24" fmla="*/ 77 w 83"/>
              <a:gd name="T25" fmla="*/ 56 h 42"/>
              <a:gd name="T26" fmla="*/ 84 w 83"/>
              <a:gd name="T27" fmla="*/ 56 h 42"/>
              <a:gd name="T28" fmla="*/ 90 w 83"/>
              <a:gd name="T29" fmla="*/ 56 h 42"/>
              <a:gd name="T30" fmla="*/ 94 w 83"/>
              <a:gd name="T31" fmla="*/ 50 h 42"/>
              <a:gd name="T32" fmla="*/ 101 w 83"/>
              <a:gd name="T33" fmla="*/ 55 h 42"/>
              <a:gd name="T34" fmla="*/ 108 w 83"/>
              <a:gd name="T35" fmla="*/ 57 h 42"/>
              <a:gd name="T36" fmla="*/ 119 w 83"/>
              <a:gd name="T37" fmla="*/ 61 h 42"/>
              <a:gd name="T38" fmla="*/ 119 w 83"/>
              <a:gd name="T39" fmla="*/ 55 h 42"/>
              <a:gd name="T40" fmla="*/ 113 w 83"/>
              <a:gd name="T41" fmla="*/ 52 h 42"/>
              <a:gd name="T42" fmla="*/ 108 w 83"/>
              <a:gd name="T43" fmla="*/ 44 h 42"/>
              <a:gd name="T44" fmla="*/ 114 w 83"/>
              <a:gd name="T45" fmla="*/ 40 h 42"/>
              <a:gd name="T46" fmla="*/ 99 w 83"/>
              <a:gd name="T47" fmla="*/ 30 h 42"/>
              <a:gd name="T48" fmla="*/ 99 w 83"/>
              <a:gd name="T49" fmla="*/ 25 h 42"/>
              <a:gd name="T50" fmla="*/ 88 w 83"/>
              <a:gd name="T51" fmla="*/ 19 h 42"/>
              <a:gd name="T52" fmla="*/ 84 w 83"/>
              <a:gd name="T53" fmla="*/ 19 h 42"/>
              <a:gd name="T54" fmla="*/ 78 w 83"/>
              <a:gd name="T55" fmla="*/ 21 h 42"/>
              <a:gd name="T56" fmla="*/ 70 w 83"/>
              <a:gd name="T57" fmla="*/ 23 h 42"/>
              <a:gd name="T58" fmla="*/ 65 w 83"/>
              <a:gd name="T59" fmla="*/ 19 h 42"/>
              <a:gd name="T60" fmla="*/ 54 w 83"/>
              <a:gd name="T61" fmla="*/ 13 h 42"/>
              <a:gd name="T62" fmla="*/ 42 w 83"/>
              <a:gd name="T63" fmla="*/ 6 h 42"/>
              <a:gd name="T64" fmla="*/ 28 w 83"/>
              <a:gd name="T65" fmla="*/ 7 h 42"/>
              <a:gd name="T66" fmla="*/ 16 w 83"/>
              <a:gd name="T67" fmla="*/ 1 h 42"/>
              <a:gd name="T68" fmla="*/ 0 w 83"/>
              <a:gd name="T69" fmla="*/ 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13" name="Freeform 2618"/>
          <p:cNvSpPr>
            <a:spLocks noChangeAspect="1"/>
          </p:cNvSpPr>
          <p:nvPr/>
        </p:nvSpPr>
        <p:spPr bwMode="auto">
          <a:xfrm>
            <a:off x="5618716" y="1538091"/>
            <a:ext cx="79955" cy="68532"/>
          </a:xfrm>
          <a:custGeom>
            <a:avLst/>
            <a:gdLst>
              <a:gd name="T0" fmla="*/ 25 w 18"/>
              <a:gd name="T1" fmla="*/ 22 h 15"/>
              <a:gd name="T2" fmla="*/ 19 w 18"/>
              <a:gd name="T3" fmla="*/ 8 h 15"/>
              <a:gd name="T4" fmla="*/ 16 w 18"/>
              <a:gd name="T5" fmla="*/ 1 h 15"/>
              <a:gd name="T6" fmla="*/ 9 w 18"/>
              <a:gd name="T7" fmla="*/ 5 h 15"/>
              <a:gd name="T8" fmla="*/ 8 w 18"/>
              <a:gd name="T9" fmla="*/ 0 h 15"/>
              <a:gd name="T10" fmla="*/ 0 w 18"/>
              <a:gd name="T11" fmla="*/ 0 h 15"/>
              <a:gd name="T12" fmla="*/ 2 w 18"/>
              <a:gd name="T13" fmla="*/ 5 h 15"/>
              <a:gd name="T14" fmla="*/ 9 w 18"/>
              <a:gd name="T15" fmla="*/ 12 h 15"/>
              <a:gd name="T16" fmla="*/ 14 w 18"/>
              <a:gd name="T17" fmla="*/ 12 h 15"/>
              <a:gd name="T18" fmla="*/ 14 w 18"/>
              <a:gd name="T19" fmla="*/ 19 h 15"/>
              <a:gd name="T20" fmla="*/ 25 w 18"/>
              <a:gd name="T21" fmla="*/ 22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14" name="Freeform 2619"/>
          <p:cNvSpPr>
            <a:spLocks noChangeAspect="1"/>
          </p:cNvSpPr>
          <p:nvPr/>
        </p:nvSpPr>
        <p:spPr bwMode="auto">
          <a:xfrm>
            <a:off x="5534954" y="1420064"/>
            <a:ext cx="186561" cy="186558"/>
          </a:xfrm>
          <a:custGeom>
            <a:avLst/>
            <a:gdLst>
              <a:gd name="T0" fmla="*/ 57 w 41"/>
              <a:gd name="T1" fmla="*/ 56 h 41"/>
              <a:gd name="T2" fmla="*/ 57 w 41"/>
              <a:gd name="T3" fmla="*/ 47 h 41"/>
              <a:gd name="T4" fmla="*/ 53 w 41"/>
              <a:gd name="T5" fmla="*/ 43 h 41"/>
              <a:gd name="T6" fmla="*/ 47 w 41"/>
              <a:gd name="T7" fmla="*/ 37 h 41"/>
              <a:gd name="T8" fmla="*/ 38 w 41"/>
              <a:gd name="T9" fmla="*/ 31 h 41"/>
              <a:gd name="T10" fmla="*/ 43 w 41"/>
              <a:gd name="T11" fmla="*/ 29 h 41"/>
              <a:gd name="T12" fmla="*/ 43 w 41"/>
              <a:gd name="T13" fmla="*/ 24 h 41"/>
              <a:gd name="T14" fmla="*/ 35 w 41"/>
              <a:gd name="T15" fmla="*/ 20 h 41"/>
              <a:gd name="T16" fmla="*/ 36 w 41"/>
              <a:gd name="T17" fmla="*/ 13 h 41"/>
              <a:gd name="T18" fmla="*/ 35 w 41"/>
              <a:gd name="T19" fmla="*/ 7 h 41"/>
              <a:gd name="T20" fmla="*/ 27 w 41"/>
              <a:gd name="T21" fmla="*/ 6 h 41"/>
              <a:gd name="T22" fmla="*/ 26 w 41"/>
              <a:gd name="T23" fmla="*/ 0 h 41"/>
              <a:gd name="T24" fmla="*/ 20 w 41"/>
              <a:gd name="T25" fmla="*/ 0 h 41"/>
              <a:gd name="T26" fmla="*/ 13 w 41"/>
              <a:gd name="T27" fmla="*/ 0 h 41"/>
              <a:gd name="T28" fmla="*/ 7 w 41"/>
              <a:gd name="T29" fmla="*/ 0 h 41"/>
              <a:gd name="T30" fmla="*/ 0 w 41"/>
              <a:gd name="T31" fmla="*/ 2 h 41"/>
              <a:gd name="T32" fmla="*/ 2 w 41"/>
              <a:gd name="T33" fmla="*/ 13 h 41"/>
              <a:gd name="T34" fmla="*/ 2 w 41"/>
              <a:gd name="T35" fmla="*/ 23 h 41"/>
              <a:gd name="T36" fmla="*/ 7 w 41"/>
              <a:gd name="T37" fmla="*/ 29 h 41"/>
              <a:gd name="T38" fmla="*/ 19 w 41"/>
              <a:gd name="T39" fmla="*/ 30 h 41"/>
              <a:gd name="T40" fmla="*/ 26 w 41"/>
              <a:gd name="T41" fmla="*/ 37 h 41"/>
              <a:gd name="T42" fmla="*/ 35 w 41"/>
              <a:gd name="T43" fmla="*/ 37 h 41"/>
              <a:gd name="T44" fmla="*/ 36 w 41"/>
              <a:gd name="T45" fmla="*/ 42 h 41"/>
              <a:gd name="T46" fmla="*/ 43 w 41"/>
              <a:gd name="T47" fmla="*/ 38 h 41"/>
              <a:gd name="T48" fmla="*/ 45 w 41"/>
              <a:gd name="T49" fmla="*/ 45 h 41"/>
              <a:gd name="T50" fmla="*/ 51 w 41"/>
              <a:gd name="T51" fmla="*/ 59 h 41"/>
              <a:gd name="T52" fmla="*/ 54 w 41"/>
              <a:gd name="T53" fmla="*/ 57 h 41"/>
              <a:gd name="T54" fmla="*/ 57 w 41"/>
              <a:gd name="T55" fmla="*/ 56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15" name="Freeform 2620"/>
          <p:cNvSpPr>
            <a:spLocks noChangeAspect="1"/>
          </p:cNvSpPr>
          <p:nvPr/>
        </p:nvSpPr>
        <p:spPr bwMode="auto">
          <a:xfrm>
            <a:off x="5618715" y="1370569"/>
            <a:ext cx="304590" cy="262704"/>
          </a:xfrm>
          <a:custGeom>
            <a:avLst/>
            <a:gdLst>
              <a:gd name="T0" fmla="*/ 70 w 67"/>
              <a:gd name="T1" fmla="*/ 81 h 58"/>
              <a:gd name="T2" fmla="*/ 67 w 67"/>
              <a:gd name="T3" fmla="*/ 81 h 58"/>
              <a:gd name="T4" fmla="*/ 57 w 67"/>
              <a:gd name="T5" fmla="*/ 75 h 58"/>
              <a:gd name="T6" fmla="*/ 63 w 67"/>
              <a:gd name="T7" fmla="*/ 70 h 58"/>
              <a:gd name="T8" fmla="*/ 57 w 67"/>
              <a:gd name="T9" fmla="*/ 62 h 58"/>
              <a:gd name="T10" fmla="*/ 61 w 67"/>
              <a:gd name="T11" fmla="*/ 58 h 58"/>
              <a:gd name="T12" fmla="*/ 56 w 67"/>
              <a:gd name="T13" fmla="*/ 51 h 58"/>
              <a:gd name="T14" fmla="*/ 38 w 67"/>
              <a:gd name="T15" fmla="*/ 65 h 58"/>
              <a:gd name="T16" fmla="*/ 38 w 67"/>
              <a:gd name="T17" fmla="*/ 73 h 58"/>
              <a:gd name="T18" fmla="*/ 31 w 67"/>
              <a:gd name="T19" fmla="*/ 70 h 58"/>
              <a:gd name="T20" fmla="*/ 31 w 67"/>
              <a:gd name="T21" fmla="*/ 62 h 58"/>
              <a:gd name="T22" fmla="*/ 27 w 67"/>
              <a:gd name="T23" fmla="*/ 58 h 58"/>
              <a:gd name="T24" fmla="*/ 21 w 67"/>
              <a:gd name="T25" fmla="*/ 52 h 58"/>
              <a:gd name="T26" fmla="*/ 13 w 67"/>
              <a:gd name="T27" fmla="*/ 46 h 58"/>
              <a:gd name="T28" fmla="*/ 17 w 67"/>
              <a:gd name="T29" fmla="*/ 44 h 58"/>
              <a:gd name="T30" fmla="*/ 17 w 67"/>
              <a:gd name="T31" fmla="*/ 39 h 58"/>
              <a:gd name="T32" fmla="*/ 8 w 67"/>
              <a:gd name="T33" fmla="*/ 36 h 58"/>
              <a:gd name="T34" fmla="*/ 10 w 67"/>
              <a:gd name="T35" fmla="*/ 29 h 58"/>
              <a:gd name="T36" fmla="*/ 8 w 67"/>
              <a:gd name="T37" fmla="*/ 23 h 58"/>
              <a:gd name="T38" fmla="*/ 1 w 67"/>
              <a:gd name="T39" fmla="*/ 21 h 58"/>
              <a:gd name="T40" fmla="*/ 0 w 67"/>
              <a:gd name="T41" fmla="*/ 15 h 58"/>
              <a:gd name="T42" fmla="*/ 5 w 67"/>
              <a:gd name="T43" fmla="*/ 10 h 58"/>
              <a:gd name="T44" fmla="*/ 12 w 67"/>
              <a:gd name="T45" fmla="*/ 14 h 58"/>
              <a:gd name="T46" fmla="*/ 19 w 67"/>
              <a:gd name="T47" fmla="*/ 17 h 58"/>
              <a:gd name="T48" fmla="*/ 29 w 67"/>
              <a:gd name="T49" fmla="*/ 20 h 58"/>
              <a:gd name="T50" fmla="*/ 29 w 67"/>
              <a:gd name="T51" fmla="*/ 14 h 58"/>
              <a:gd name="T52" fmla="*/ 23 w 67"/>
              <a:gd name="T53" fmla="*/ 12 h 58"/>
              <a:gd name="T54" fmla="*/ 19 w 67"/>
              <a:gd name="T55" fmla="*/ 5 h 58"/>
              <a:gd name="T56" fmla="*/ 24 w 67"/>
              <a:gd name="T57" fmla="*/ 0 h 58"/>
              <a:gd name="T58" fmla="*/ 35 w 67"/>
              <a:gd name="T59" fmla="*/ 6 h 58"/>
              <a:gd name="T60" fmla="*/ 38 w 67"/>
              <a:gd name="T61" fmla="*/ 14 h 58"/>
              <a:gd name="T62" fmla="*/ 50 w 67"/>
              <a:gd name="T63" fmla="*/ 17 h 58"/>
              <a:gd name="T64" fmla="*/ 51 w 67"/>
              <a:gd name="T65" fmla="*/ 10 h 58"/>
              <a:gd name="T66" fmla="*/ 57 w 67"/>
              <a:gd name="T67" fmla="*/ 8 h 58"/>
              <a:gd name="T68" fmla="*/ 60 w 67"/>
              <a:gd name="T69" fmla="*/ 2 h 58"/>
              <a:gd name="T70" fmla="*/ 70 w 67"/>
              <a:gd name="T71" fmla="*/ 14 h 58"/>
              <a:gd name="T72" fmla="*/ 74 w 67"/>
              <a:gd name="T73" fmla="*/ 25 h 58"/>
              <a:gd name="T74" fmla="*/ 82 w 67"/>
              <a:gd name="T75" fmla="*/ 31 h 58"/>
              <a:gd name="T76" fmla="*/ 90 w 67"/>
              <a:gd name="T77" fmla="*/ 31 h 58"/>
              <a:gd name="T78" fmla="*/ 96 w 67"/>
              <a:gd name="T79" fmla="*/ 35 h 58"/>
              <a:gd name="T80" fmla="*/ 94 w 67"/>
              <a:gd name="T81" fmla="*/ 36 h 58"/>
              <a:gd name="T82" fmla="*/ 84 w 67"/>
              <a:gd name="T83" fmla="*/ 36 h 58"/>
              <a:gd name="T84" fmla="*/ 79 w 67"/>
              <a:gd name="T85" fmla="*/ 45 h 58"/>
              <a:gd name="T86" fmla="*/ 79 w 67"/>
              <a:gd name="T87" fmla="*/ 55 h 58"/>
              <a:gd name="T88" fmla="*/ 81 w 67"/>
              <a:gd name="T89" fmla="*/ 61 h 58"/>
              <a:gd name="T90" fmla="*/ 79 w 67"/>
              <a:gd name="T91" fmla="*/ 67 h 58"/>
              <a:gd name="T92" fmla="*/ 72 w 67"/>
              <a:gd name="T93" fmla="*/ 65 h 58"/>
              <a:gd name="T94" fmla="*/ 70 w 67"/>
              <a:gd name="T95" fmla="*/ 70 h 58"/>
              <a:gd name="T96" fmla="*/ 70 w 67"/>
              <a:gd name="T97" fmla="*/ 81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58"/>
              <a:gd name="T149" fmla="*/ 67 w 67"/>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58">
                <a:moveTo>
                  <a:pt x="49" y="57"/>
                </a:moveTo>
                <a:cubicBezTo>
                  <a:pt x="48" y="57"/>
                  <a:pt x="48" y="58"/>
                  <a:pt x="47" y="57"/>
                </a:cubicBezTo>
                <a:cubicBezTo>
                  <a:pt x="44" y="56"/>
                  <a:pt x="41" y="56"/>
                  <a:pt x="40" y="53"/>
                </a:cubicBezTo>
                <a:cubicBezTo>
                  <a:pt x="40" y="51"/>
                  <a:pt x="45" y="51"/>
                  <a:pt x="44" y="50"/>
                </a:cubicBezTo>
                <a:cubicBezTo>
                  <a:pt x="44" y="47"/>
                  <a:pt x="40" y="46"/>
                  <a:pt x="40" y="44"/>
                </a:cubicBezTo>
                <a:cubicBezTo>
                  <a:pt x="39" y="42"/>
                  <a:pt x="43" y="42"/>
                  <a:pt x="43" y="41"/>
                </a:cubicBezTo>
                <a:cubicBezTo>
                  <a:pt x="43" y="38"/>
                  <a:pt x="41" y="35"/>
                  <a:pt x="39" y="36"/>
                </a:cubicBezTo>
                <a:cubicBezTo>
                  <a:pt x="34" y="38"/>
                  <a:pt x="31" y="42"/>
                  <a:pt x="27" y="46"/>
                </a:cubicBezTo>
                <a:cubicBezTo>
                  <a:pt x="26" y="47"/>
                  <a:pt x="28" y="50"/>
                  <a:pt x="27" y="51"/>
                </a:cubicBezTo>
                <a:cubicBezTo>
                  <a:pt x="26" y="52"/>
                  <a:pt x="24" y="50"/>
                  <a:pt x="22" y="50"/>
                </a:cubicBezTo>
                <a:cubicBezTo>
                  <a:pt x="22" y="48"/>
                  <a:pt x="23" y="46"/>
                  <a:pt x="22" y="44"/>
                </a:cubicBezTo>
                <a:cubicBezTo>
                  <a:pt x="22" y="43"/>
                  <a:pt x="20" y="42"/>
                  <a:pt x="19" y="41"/>
                </a:cubicBezTo>
                <a:cubicBezTo>
                  <a:pt x="18" y="40"/>
                  <a:pt x="16" y="38"/>
                  <a:pt x="15" y="37"/>
                </a:cubicBezTo>
                <a:cubicBezTo>
                  <a:pt x="13" y="36"/>
                  <a:pt x="10" y="35"/>
                  <a:pt x="9" y="33"/>
                </a:cubicBezTo>
                <a:cubicBezTo>
                  <a:pt x="9" y="32"/>
                  <a:pt x="11" y="32"/>
                  <a:pt x="12" y="31"/>
                </a:cubicBezTo>
                <a:cubicBezTo>
                  <a:pt x="12" y="30"/>
                  <a:pt x="13" y="29"/>
                  <a:pt x="12" y="28"/>
                </a:cubicBezTo>
                <a:cubicBezTo>
                  <a:pt x="11" y="26"/>
                  <a:pt x="8" y="27"/>
                  <a:pt x="6" y="25"/>
                </a:cubicBezTo>
                <a:cubicBezTo>
                  <a:pt x="5" y="24"/>
                  <a:pt x="7" y="22"/>
                  <a:pt x="7" y="20"/>
                </a:cubicBezTo>
                <a:cubicBezTo>
                  <a:pt x="7" y="19"/>
                  <a:pt x="7" y="17"/>
                  <a:pt x="6" y="16"/>
                </a:cubicBezTo>
                <a:cubicBezTo>
                  <a:pt x="5" y="15"/>
                  <a:pt x="2" y="16"/>
                  <a:pt x="1" y="15"/>
                </a:cubicBezTo>
                <a:cubicBezTo>
                  <a:pt x="0" y="14"/>
                  <a:pt x="0" y="12"/>
                  <a:pt x="0" y="11"/>
                </a:cubicBezTo>
                <a:cubicBezTo>
                  <a:pt x="1" y="10"/>
                  <a:pt x="1" y="7"/>
                  <a:pt x="3" y="7"/>
                </a:cubicBezTo>
                <a:cubicBezTo>
                  <a:pt x="5" y="7"/>
                  <a:pt x="6" y="9"/>
                  <a:pt x="8" y="10"/>
                </a:cubicBezTo>
                <a:cubicBezTo>
                  <a:pt x="10" y="11"/>
                  <a:pt x="12" y="12"/>
                  <a:pt x="13" y="12"/>
                </a:cubicBezTo>
                <a:cubicBezTo>
                  <a:pt x="16" y="13"/>
                  <a:pt x="18" y="15"/>
                  <a:pt x="20" y="14"/>
                </a:cubicBezTo>
                <a:cubicBezTo>
                  <a:pt x="21" y="14"/>
                  <a:pt x="21" y="11"/>
                  <a:pt x="20" y="10"/>
                </a:cubicBezTo>
                <a:cubicBezTo>
                  <a:pt x="20" y="9"/>
                  <a:pt x="17" y="9"/>
                  <a:pt x="16" y="8"/>
                </a:cubicBezTo>
                <a:cubicBezTo>
                  <a:pt x="15" y="6"/>
                  <a:pt x="13" y="5"/>
                  <a:pt x="13" y="3"/>
                </a:cubicBezTo>
                <a:cubicBezTo>
                  <a:pt x="14" y="1"/>
                  <a:pt x="16" y="1"/>
                  <a:pt x="17" y="0"/>
                </a:cubicBezTo>
                <a:cubicBezTo>
                  <a:pt x="19" y="1"/>
                  <a:pt x="22" y="2"/>
                  <a:pt x="24" y="4"/>
                </a:cubicBezTo>
                <a:cubicBezTo>
                  <a:pt x="25" y="5"/>
                  <a:pt x="26" y="9"/>
                  <a:pt x="27" y="10"/>
                </a:cubicBezTo>
                <a:cubicBezTo>
                  <a:pt x="29" y="12"/>
                  <a:pt x="32" y="13"/>
                  <a:pt x="35" y="12"/>
                </a:cubicBezTo>
                <a:cubicBezTo>
                  <a:pt x="36" y="11"/>
                  <a:pt x="35" y="8"/>
                  <a:pt x="36" y="7"/>
                </a:cubicBezTo>
                <a:cubicBezTo>
                  <a:pt x="37" y="6"/>
                  <a:pt x="39" y="7"/>
                  <a:pt x="40" y="6"/>
                </a:cubicBezTo>
                <a:cubicBezTo>
                  <a:pt x="41" y="5"/>
                  <a:pt x="41" y="4"/>
                  <a:pt x="42" y="2"/>
                </a:cubicBezTo>
                <a:cubicBezTo>
                  <a:pt x="44" y="5"/>
                  <a:pt x="47" y="8"/>
                  <a:pt x="49" y="10"/>
                </a:cubicBezTo>
                <a:cubicBezTo>
                  <a:pt x="50" y="13"/>
                  <a:pt x="51" y="16"/>
                  <a:pt x="52" y="18"/>
                </a:cubicBezTo>
                <a:cubicBezTo>
                  <a:pt x="54" y="20"/>
                  <a:pt x="56" y="22"/>
                  <a:pt x="58" y="22"/>
                </a:cubicBezTo>
                <a:cubicBezTo>
                  <a:pt x="60" y="23"/>
                  <a:pt x="62" y="22"/>
                  <a:pt x="63" y="22"/>
                </a:cubicBezTo>
                <a:cubicBezTo>
                  <a:pt x="65" y="22"/>
                  <a:pt x="66" y="23"/>
                  <a:pt x="67" y="24"/>
                </a:cubicBezTo>
                <a:cubicBezTo>
                  <a:pt x="67" y="25"/>
                  <a:pt x="66" y="25"/>
                  <a:pt x="66" y="25"/>
                </a:cubicBezTo>
                <a:cubicBezTo>
                  <a:pt x="63" y="25"/>
                  <a:pt x="61" y="24"/>
                  <a:pt x="59" y="25"/>
                </a:cubicBezTo>
                <a:cubicBezTo>
                  <a:pt x="57" y="27"/>
                  <a:pt x="56" y="30"/>
                  <a:pt x="55" y="32"/>
                </a:cubicBezTo>
                <a:cubicBezTo>
                  <a:pt x="54" y="34"/>
                  <a:pt x="55" y="37"/>
                  <a:pt x="55" y="39"/>
                </a:cubicBezTo>
                <a:cubicBezTo>
                  <a:pt x="55" y="40"/>
                  <a:pt x="57" y="41"/>
                  <a:pt x="57" y="43"/>
                </a:cubicBezTo>
                <a:cubicBezTo>
                  <a:pt x="54" y="43"/>
                  <a:pt x="56" y="47"/>
                  <a:pt x="55" y="47"/>
                </a:cubicBezTo>
                <a:cubicBezTo>
                  <a:pt x="53" y="48"/>
                  <a:pt x="51" y="45"/>
                  <a:pt x="50" y="46"/>
                </a:cubicBezTo>
                <a:cubicBezTo>
                  <a:pt x="48" y="46"/>
                  <a:pt x="49" y="49"/>
                  <a:pt x="49" y="50"/>
                </a:cubicBezTo>
                <a:cubicBezTo>
                  <a:pt x="48" y="53"/>
                  <a:pt x="49" y="55"/>
                  <a:pt x="49" y="57"/>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16" name="Freeform 2621"/>
          <p:cNvSpPr>
            <a:spLocks noChangeAspect="1"/>
          </p:cNvSpPr>
          <p:nvPr/>
        </p:nvSpPr>
        <p:spPr bwMode="auto">
          <a:xfrm>
            <a:off x="6033720" y="1309653"/>
            <a:ext cx="818585" cy="559675"/>
          </a:xfrm>
          <a:custGeom>
            <a:avLst/>
            <a:gdLst>
              <a:gd name="T0" fmla="*/ 252 w 179"/>
              <a:gd name="T1" fmla="*/ 129 h 122"/>
              <a:gd name="T2" fmla="*/ 238 w 179"/>
              <a:gd name="T3" fmla="*/ 129 h 122"/>
              <a:gd name="T4" fmla="*/ 228 w 179"/>
              <a:gd name="T5" fmla="*/ 130 h 122"/>
              <a:gd name="T6" fmla="*/ 221 w 179"/>
              <a:gd name="T7" fmla="*/ 149 h 122"/>
              <a:gd name="T8" fmla="*/ 201 w 179"/>
              <a:gd name="T9" fmla="*/ 164 h 122"/>
              <a:gd name="T10" fmla="*/ 193 w 179"/>
              <a:gd name="T11" fmla="*/ 177 h 122"/>
              <a:gd name="T12" fmla="*/ 184 w 179"/>
              <a:gd name="T13" fmla="*/ 176 h 122"/>
              <a:gd name="T14" fmla="*/ 169 w 179"/>
              <a:gd name="T15" fmla="*/ 171 h 122"/>
              <a:gd name="T16" fmla="*/ 165 w 179"/>
              <a:gd name="T17" fmla="*/ 154 h 122"/>
              <a:gd name="T18" fmla="*/ 144 w 179"/>
              <a:gd name="T19" fmla="*/ 142 h 122"/>
              <a:gd name="T20" fmla="*/ 127 w 179"/>
              <a:gd name="T21" fmla="*/ 134 h 122"/>
              <a:gd name="T22" fmla="*/ 118 w 179"/>
              <a:gd name="T23" fmla="*/ 123 h 122"/>
              <a:gd name="T24" fmla="*/ 91 w 179"/>
              <a:gd name="T25" fmla="*/ 114 h 122"/>
              <a:gd name="T26" fmla="*/ 78 w 179"/>
              <a:gd name="T27" fmla="*/ 107 h 122"/>
              <a:gd name="T28" fmla="*/ 53 w 179"/>
              <a:gd name="T29" fmla="*/ 116 h 122"/>
              <a:gd name="T30" fmla="*/ 35 w 179"/>
              <a:gd name="T31" fmla="*/ 129 h 122"/>
              <a:gd name="T32" fmla="*/ 29 w 179"/>
              <a:gd name="T33" fmla="*/ 104 h 122"/>
              <a:gd name="T34" fmla="*/ 23 w 179"/>
              <a:gd name="T35" fmla="*/ 80 h 122"/>
              <a:gd name="T36" fmla="*/ 16 w 179"/>
              <a:gd name="T37" fmla="*/ 86 h 122"/>
              <a:gd name="T38" fmla="*/ 16 w 179"/>
              <a:gd name="T39" fmla="*/ 72 h 122"/>
              <a:gd name="T40" fmla="*/ 24 w 179"/>
              <a:gd name="T41" fmla="*/ 76 h 122"/>
              <a:gd name="T42" fmla="*/ 20 w 179"/>
              <a:gd name="T43" fmla="*/ 66 h 122"/>
              <a:gd name="T44" fmla="*/ 7 w 179"/>
              <a:gd name="T45" fmla="*/ 66 h 122"/>
              <a:gd name="T46" fmla="*/ 6 w 179"/>
              <a:gd name="T47" fmla="*/ 47 h 122"/>
              <a:gd name="T48" fmla="*/ 12 w 179"/>
              <a:gd name="T49" fmla="*/ 48 h 122"/>
              <a:gd name="T50" fmla="*/ 24 w 179"/>
              <a:gd name="T51" fmla="*/ 45 h 122"/>
              <a:gd name="T52" fmla="*/ 35 w 179"/>
              <a:gd name="T53" fmla="*/ 49 h 122"/>
              <a:gd name="T54" fmla="*/ 38 w 179"/>
              <a:gd name="T55" fmla="*/ 45 h 122"/>
              <a:gd name="T56" fmla="*/ 41 w 179"/>
              <a:gd name="T57" fmla="*/ 36 h 122"/>
              <a:gd name="T58" fmla="*/ 23 w 179"/>
              <a:gd name="T59" fmla="*/ 13 h 122"/>
              <a:gd name="T60" fmla="*/ 6 w 179"/>
              <a:gd name="T61" fmla="*/ 22 h 122"/>
              <a:gd name="T62" fmla="*/ 5 w 179"/>
              <a:gd name="T63" fmla="*/ 37 h 122"/>
              <a:gd name="T64" fmla="*/ 0 w 179"/>
              <a:gd name="T65" fmla="*/ 23 h 122"/>
              <a:gd name="T66" fmla="*/ 13 w 179"/>
              <a:gd name="T67" fmla="*/ 8 h 122"/>
              <a:gd name="T68" fmla="*/ 36 w 179"/>
              <a:gd name="T69" fmla="*/ 13 h 122"/>
              <a:gd name="T70" fmla="*/ 49 w 179"/>
              <a:gd name="T71" fmla="*/ 35 h 122"/>
              <a:gd name="T72" fmla="*/ 60 w 179"/>
              <a:gd name="T73" fmla="*/ 34 h 122"/>
              <a:gd name="T74" fmla="*/ 79 w 179"/>
              <a:gd name="T75" fmla="*/ 37 h 122"/>
              <a:gd name="T76" fmla="*/ 79 w 179"/>
              <a:gd name="T77" fmla="*/ 24 h 122"/>
              <a:gd name="T78" fmla="*/ 88 w 179"/>
              <a:gd name="T79" fmla="*/ 13 h 122"/>
              <a:gd name="T80" fmla="*/ 101 w 179"/>
              <a:gd name="T81" fmla="*/ 12 h 122"/>
              <a:gd name="T82" fmla="*/ 107 w 179"/>
              <a:gd name="T83" fmla="*/ 1 h 122"/>
              <a:gd name="T84" fmla="*/ 115 w 179"/>
              <a:gd name="T85" fmla="*/ 12 h 122"/>
              <a:gd name="T86" fmla="*/ 127 w 179"/>
              <a:gd name="T87" fmla="*/ 23 h 122"/>
              <a:gd name="T88" fmla="*/ 133 w 179"/>
              <a:gd name="T89" fmla="*/ 36 h 122"/>
              <a:gd name="T90" fmla="*/ 156 w 179"/>
              <a:gd name="T91" fmla="*/ 36 h 122"/>
              <a:gd name="T92" fmla="*/ 171 w 179"/>
              <a:gd name="T93" fmla="*/ 42 h 122"/>
              <a:gd name="T94" fmla="*/ 177 w 179"/>
              <a:gd name="T95" fmla="*/ 55 h 122"/>
              <a:gd name="T96" fmla="*/ 180 w 179"/>
              <a:gd name="T97" fmla="*/ 64 h 122"/>
              <a:gd name="T98" fmla="*/ 199 w 179"/>
              <a:gd name="T99" fmla="*/ 83 h 122"/>
              <a:gd name="T100" fmla="*/ 238 w 179"/>
              <a:gd name="T101" fmla="*/ 108 h 122"/>
              <a:gd name="T102" fmla="*/ 256 w 179"/>
              <a:gd name="T103" fmla="*/ 116 h 122"/>
              <a:gd name="T104" fmla="*/ 257 w 179"/>
              <a:gd name="T105" fmla="*/ 125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122"/>
              <a:gd name="T161" fmla="*/ 179 w 179"/>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122">
                <a:moveTo>
                  <a:pt x="179" y="89"/>
                </a:moveTo>
                <a:cubicBezTo>
                  <a:pt x="177" y="89"/>
                  <a:pt x="176" y="89"/>
                  <a:pt x="175" y="89"/>
                </a:cubicBezTo>
                <a:cubicBezTo>
                  <a:pt x="173" y="88"/>
                  <a:pt x="171" y="86"/>
                  <a:pt x="168" y="86"/>
                </a:cubicBezTo>
                <a:cubicBezTo>
                  <a:pt x="167" y="86"/>
                  <a:pt x="166" y="88"/>
                  <a:pt x="165" y="89"/>
                </a:cubicBezTo>
                <a:cubicBezTo>
                  <a:pt x="165" y="90"/>
                  <a:pt x="164" y="90"/>
                  <a:pt x="163" y="90"/>
                </a:cubicBezTo>
                <a:cubicBezTo>
                  <a:pt x="161" y="90"/>
                  <a:pt x="160" y="90"/>
                  <a:pt x="158" y="90"/>
                </a:cubicBezTo>
                <a:cubicBezTo>
                  <a:pt x="157" y="91"/>
                  <a:pt x="156" y="92"/>
                  <a:pt x="156" y="93"/>
                </a:cubicBezTo>
                <a:cubicBezTo>
                  <a:pt x="154" y="96"/>
                  <a:pt x="155" y="100"/>
                  <a:pt x="153" y="103"/>
                </a:cubicBezTo>
                <a:cubicBezTo>
                  <a:pt x="151" y="106"/>
                  <a:pt x="148" y="109"/>
                  <a:pt x="144" y="111"/>
                </a:cubicBezTo>
                <a:cubicBezTo>
                  <a:pt x="143" y="112"/>
                  <a:pt x="140" y="112"/>
                  <a:pt x="139" y="113"/>
                </a:cubicBezTo>
                <a:cubicBezTo>
                  <a:pt x="138" y="114"/>
                  <a:pt x="139" y="116"/>
                  <a:pt x="138" y="117"/>
                </a:cubicBezTo>
                <a:cubicBezTo>
                  <a:pt x="137" y="119"/>
                  <a:pt x="136" y="121"/>
                  <a:pt x="134" y="122"/>
                </a:cubicBezTo>
                <a:cubicBezTo>
                  <a:pt x="133" y="122"/>
                  <a:pt x="132" y="121"/>
                  <a:pt x="131" y="121"/>
                </a:cubicBezTo>
                <a:cubicBezTo>
                  <a:pt x="130" y="121"/>
                  <a:pt x="128" y="122"/>
                  <a:pt x="127" y="121"/>
                </a:cubicBezTo>
                <a:cubicBezTo>
                  <a:pt x="125" y="121"/>
                  <a:pt x="123" y="120"/>
                  <a:pt x="121" y="119"/>
                </a:cubicBezTo>
                <a:cubicBezTo>
                  <a:pt x="120" y="119"/>
                  <a:pt x="118" y="118"/>
                  <a:pt x="117" y="118"/>
                </a:cubicBezTo>
                <a:cubicBezTo>
                  <a:pt x="116" y="116"/>
                  <a:pt x="114" y="114"/>
                  <a:pt x="114" y="112"/>
                </a:cubicBezTo>
                <a:cubicBezTo>
                  <a:pt x="114" y="110"/>
                  <a:pt x="114" y="108"/>
                  <a:pt x="114" y="106"/>
                </a:cubicBezTo>
                <a:cubicBezTo>
                  <a:pt x="114" y="104"/>
                  <a:pt x="114" y="102"/>
                  <a:pt x="113" y="101"/>
                </a:cubicBezTo>
                <a:cubicBezTo>
                  <a:pt x="109" y="99"/>
                  <a:pt x="104" y="100"/>
                  <a:pt x="100" y="98"/>
                </a:cubicBezTo>
                <a:cubicBezTo>
                  <a:pt x="98" y="98"/>
                  <a:pt x="98" y="94"/>
                  <a:pt x="96" y="93"/>
                </a:cubicBezTo>
                <a:cubicBezTo>
                  <a:pt x="94" y="92"/>
                  <a:pt x="90" y="94"/>
                  <a:pt x="88" y="92"/>
                </a:cubicBezTo>
                <a:cubicBezTo>
                  <a:pt x="86" y="91"/>
                  <a:pt x="89" y="89"/>
                  <a:pt x="88" y="87"/>
                </a:cubicBezTo>
                <a:cubicBezTo>
                  <a:pt x="87" y="86"/>
                  <a:pt x="84" y="86"/>
                  <a:pt x="82" y="85"/>
                </a:cubicBezTo>
                <a:cubicBezTo>
                  <a:pt x="79" y="84"/>
                  <a:pt x="76" y="83"/>
                  <a:pt x="74" y="82"/>
                </a:cubicBezTo>
                <a:cubicBezTo>
                  <a:pt x="70" y="81"/>
                  <a:pt x="67" y="80"/>
                  <a:pt x="63" y="79"/>
                </a:cubicBezTo>
                <a:cubicBezTo>
                  <a:pt x="62" y="78"/>
                  <a:pt x="61" y="77"/>
                  <a:pt x="60" y="76"/>
                </a:cubicBezTo>
                <a:cubicBezTo>
                  <a:pt x="58" y="75"/>
                  <a:pt x="56" y="74"/>
                  <a:pt x="54" y="74"/>
                </a:cubicBezTo>
                <a:cubicBezTo>
                  <a:pt x="51" y="74"/>
                  <a:pt x="51" y="76"/>
                  <a:pt x="49" y="77"/>
                </a:cubicBezTo>
                <a:cubicBezTo>
                  <a:pt x="45" y="78"/>
                  <a:pt x="40" y="77"/>
                  <a:pt x="37" y="80"/>
                </a:cubicBezTo>
                <a:cubicBezTo>
                  <a:pt x="35" y="81"/>
                  <a:pt x="36" y="85"/>
                  <a:pt x="34" y="86"/>
                </a:cubicBezTo>
                <a:cubicBezTo>
                  <a:pt x="31" y="88"/>
                  <a:pt x="27" y="88"/>
                  <a:pt x="24" y="89"/>
                </a:cubicBezTo>
                <a:cubicBezTo>
                  <a:pt x="23" y="86"/>
                  <a:pt x="22" y="84"/>
                  <a:pt x="21" y="81"/>
                </a:cubicBezTo>
                <a:cubicBezTo>
                  <a:pt x="21" y="78"/>
                  <a:pt x="20" y="74"/>
                  <a:pt x="20" y="71"/>
                </a:cubicBezTo>
                <a:cubicBezTo>
                  <a:pt x="20" y="68"/>
                  <a:pt x="22" y="65"/>
                  <a:pt x="21" y="62"/>
                </a:cubicBezTo>
                <a:cubicBezTo>
                  <a:pt x="20" y="60"/>
                  <a:pt x="18" y="57"/>
                  <a:pt x="16" y="55"/>
                </a:cubicBezTo>
                <a:cubicBezTo>
                  <a:pt x="15" y="54"/>
                  <a:pt x="13" y="55"/>
                  <a:pt x="12" y="56"/>
                </a:cubicBezTo>
                <a:cubicBezTo>
                  <a:pt x="11" y="56"/>
                  <a:pt x="12" y="58"/>
                  <a:pt x="11" y="59"/>
                </a:cubicBezTo>
                <a:cubicBezTo>
                  <a:pt x="10" y="59"/>
                  <a:pt x="10" y="57"/>
                  <a:pt x="10" y="56"/>
                </a:cubicBezTo>
                <a:cubicBezTo>
                  <a:pt x="10" y="54"/>
                  <a:pt x="9" y="51"/>
                  <a:pt x="11" y="50"/>
                </a:cubicBezTo>
                <a:cubicBezTo>
                  <a:pt x="12" y="49"/>
                  <a:pt x="13" y="52"/>
                  <a:pt x="14" y="53"/>
                </a:cubicBezTo>
                <a:cubicBezTo>
                  <a:pt x="15" y="53"/>
                  <a:pt x="17" y="53"/>
                  <a:pt x="17" y="52"/>
                </a:cubicBezTo>
                <a:cubicBezTo>
                  <a:pt x="17" y="51"/>
                  <a:pt x="15" y="51"/>
                  <a:pt x="14" y="50"/>
                </a:cubicBezTo>
                <a:cubicBezTo>
                  <a:pt x="14" y="48"/>
                  <a:pt x="15" y="46"/>
                  <a:pt x="14" y="46"/>
                </a:cubicBezTo>
                <a:cubicBezTo>
                  <a:pt x="11" y="46"/>
                  <a:pt x="10" y="49"/>
                  <a:pt x="7" y="49"/>
                </a:cubicBezTo>
                <a:cubicBezTo>
                  <a:pt x="6" y="49"/>
                  <a:pt x="5" y="47"/>
                  <a:pt x="5" y="46"/>
                </a:cubicBezTo>
                <a:cubicBezTo>
                  <a:pt x="4" y="44"/>
                  <a:pt x="3" y="42"/>
                  <a:pt x="3" y="40"/>
                </a:cubicBezTo>
                <a:cubicBezTo>
                  <a:pt x="3" y="37"/>
                  <a:pt x="4" y="35"/>
                  <a:pt x="4" y="32"/>
                </a:cubicBezTo>
                <a:cubicBezTo>
                  <a:pt x="5" y="31"/>
                  <a:pt x="4" y="28"/>
                  <a:pt x="5" y="29"/>
                </a:cubicBezTo>
                <a:cubicBezTo>
                  <a:pt x="7" y="29"/>
                  <a:pt x="6" y="32"/>
                  <a:pt x="8" y="33"/>
                </a:cubicBezTo>
                <a:cubicBezTo>
                  <a:pt x="10" y="34"/>
                  <a:pt x="12" y="34"/>
                  <a:pt x="14" y="33"/>
                </a:cubicBezTo>
                <a:cubicBezTo>
                  <a:pt x="15" y="33"/>
                  <a:pt x="15" y="31"/>
                  <a:pt x="17" y="31"/>
                </a:cubicBezTo>
                <a:cubicBezTo>
                  <a:pt x="18" y="32"/>
                  <a:pt x="17" y="34"/>
                  <a:pt x="18" y="34"/>
                </a:cubicBezTo>
                <a:cubicBezTo>
                  <a:pt x="20" y="35"/>
                  <a:pt x="23" y="35"/>
                  <a:pt x="24" y="34"/>
                </a:cubicBezTo>
                <a:cubicBezTo>
                  <a:pt x="25" y="33"/>
                  <a:pt x="22" y="31"/>
                  <a:pt x="23" y="30"/>
                </a:cubicBezTo>
                <a:cubicBezTo>
                  <a:pt x="24" y="29"/>
                  <a:pt x="26" y="31"/>
                  <a:pt x="27" y="31"/>
                </a:cubicBezTo>
                <a:cubicBezTo>
                  <a:pt x="28" y="30"/>
                  <a:pt x="30" y="30"/>
                  <a:pt x="30" y="29"/>
                </a:cubicBezTo>
                <a:cubicBezTo>
                  <a:pt x="30" y="27"/>
                  <a:pt x="29" y="26"/>
                  <a:pt x="28" y="25"/>
                </a:cubicBezTo>
                <a:cubicBezTo>
                  <a:pt x="25" y="22"/>
                  <a:pt x="21" y="21"/>
                  <a:pt x="19" y="18"/>
                </a:cubicBezTo>
                <a:cubicBezTo>
                  <a:pt x="17" y="16"/>
                  <a:pt x="19" y="11"/>
                  <a:pt x="16" y="9"/>
                </a:cubicBezTo>
                <a:cubicBezTo>
                  <a:pt x="14" y="8"/>
                  <a:pt x="11" y="8"/>
                  <a:pt x="9" y="9"/>
                </a:cubicBezTo>
                <a:cubicBezTo>
                  <a:pt x="6" y="11"/>
                  <a:pt x="5" y="13"/>
                  <a:pt x="4" y="15"/>
                </a:cubicBezTo>
                <a:cubicBezTo>
                  <a:pt x="4" y="17"/>
                  <a:pt x="5" y="19"/>
                  <a:pt x="4" y="21"/>
                </a:cubicBezTo>
                <a:cubicBezTo>
                  <a:pt x="4" y="23"/>
                  <a:pt x="5" y="25"/>
                  <a:pt x="3" y="26"/>
                </a:cubicBezTo>
                <a:cubicBezTo>
                  <a:pt x="2" y="26"/>
                  <a:pt x="3" y="23"/>
                  <a:pt x="2" y="22"/>
                </a:cubicBezTo>
                <a:cubicBezTo>
                  <a:pt x="1" y="20"/>
                  <a:pt x="1" y="18"/>
                  <a:pt x="0" y="16"/>
                </a:cubicBezTo>
                <a:cubicBezTo>
                  <a:pt x="1" y="14"/>
                  <a:pt x="1" y="12"/>
                  <a:pt x="3" y="11"/>
                </a:cubicBezTo>
                <a:cubicBezTo>
                  <a:pt x="4" y="9"/>
                  <a:pt x="6" y="7"/>
                  <a:pt x="9" y="6"/>
                </a:cubicBezTo>
                <a:cubicBezTo>
                  <a:pt x="11" y="6"/>
                  <a:pt x="14" y="6"/>
                  <a:pt x="16" y="6"/>
                </a:cubicBezTo>
                <a:cubicBezTo>
                  <a:pt x="19" y="7"/>
                  <a:pt x="23" y="7"/>
                  <a:pt x="25" y="9"/>
                </a:cubicBezTo>
                <a:cubicBezTo>
                  <a:pt x="27" y="11"/>
                  <a:pt x="27" y="14"/>
                  <a:pt x="29" y="17"/>
                </a:cubicBezTo>
                <a:cubicBezTo>
                  <a:pt x="30" y="19"/>
                  <a:pt x="31" y="22"/>
                  <a:pt x="34" y="24"/>
                </a:cubicBezTo>
                <a:cubicBezTo>
                  <a:pt x="35" y="25"/>
                  <a:pt x="37" y="24"/>
                  <a:pt x="38" y="24"/>
                </a:cubicBezTo>
                <a:cubicBezTo>
                  <a:pt x="40" y="24"/>
                  <a:pt x="41" y="24"/>
                  <a:pt x="42" y="23"/>
                </a:cubicBezTo>
                <a:cubicBezTo>
                  <a:pt x="43" y="24"/>
                  <a:pt x="45" y="23"/>
                  <a:pt x="46" y="24"/>
                </a:cubicBezTo>
                <a:cubicBezTo>
                  <a:pt x="49" y="25"/>
                  <a:pt x="52" y="26"/>
                  <a:pt x="55" y="26"/>
                </a:cubicBezTo>
                <a:cubicBezTo>
                  <a:pt x="56" y="26"/>
                  <a:pt x="57" y="26"/>
                  <a:pt x="57" y="25"/>
                </a:cubicBezTo>
                <a:cubicBezTo>
                  <a:pt x="57" y="23"/>
                  <a:pt x="55" y="20"/>
                  <a:pt x="55" y="17"/>
                </a:cubicBezTo>
                <a:cubicBezTo>
                  <a:pt x="54" y="15"/>
                  <a:pt x="54" y="12"/>
                  <a:pt x="56" y="10"/>
                </a:cubicBezTo>
                <a:cubicBezTo>
                  <a:pt x="57" y="9"/>
                  <a:pt x="60" y="10"/>
                  <a:pt x="61" y="9"/>
                </a:cubicBezTo>
                <a:cubicBezTo>
                  <a:pt x="63" y="8"/>
                  <a:pt x="62" y="4"/>
                  <a:pt x="64" y="4"/>
                </a:cubicBezTo>
                <a:cubicBezTo>
                  <a:pt x="67" y="3"/>
                  <a:pt x="68" y="9"/>
                  <a:pt x="70" y="8"/>
                </a:cubicBezTo>
                <a:cubicBezTo>
                  <a:pt x="72" y="7"/>
                  <a:pt x="67" y="4"/>
                  <a:pt x="68" y="2"/>
                </a:cubicBezTo>
                <a:cubicBezTo>
                  <a:pt x="68" y="0"/>
                  <a:pt x="72" y="0"/>
                  <a:pt x="74" y="1"/>
                </a:cubicBezTo>
                <a:cubicBezTo>
                  <a:pt x="75" y="1"/>
                  <a:pt x="74" y="3"/>
                  <a:pt x="75" y="4"/>
                </a:cubicBezTo>
                <a:cubicBezTo>
                  <a:pt x="76" y="6"/>
                  <a:pt x="79" y="7"/>
                  <a:pt x="80" y="8"/>
                </a:cubicBezTo>
                <a:cubicBezTo>
                  <a:pt x="84" y="9"/>
                  <a:pt x="88" y="10"/>
                  <a:pt x="90" y="12"/>
                </a:cubicBezTo>
                <a:cubicBezTo>
                  <a:pt x="90" y="15"/>
                  <a:pt x="88" y="15"/>
                  <a:pt x="88" y="16"/>
                </a:cubicBezTo>
                <a:cubicBezTo>
                  <a:pt x="90" y="18"/>
                  <a:pt x="94" y="18"/>
                  <a:pt x="95" y="21"/>
                </a:cubicBezTo>
                <a:cubicBezTo>
                  <a:pt x="96" y="23"/>
                  <a:pt x="92" y="23"/>
                  <a:pt x="92" y="25"/>
                </a:cubicBezTo>
                <a:cubicBezTo>
                  <a:pt x="92" y="27"/>
                  <a:pt x="95" y="26"/>
                  <a:pt x="96" y="26"/>
                </a:cubicBezTo>
                <a:cubicBezTo>
                  <a:pt x="100" y="26"/>
                  <a:pt x="104" y="26"/>
                  <a:pt x="108" y="25"/>
                </a:cubicBezTo>
                <a:cubicBezTo>
                  <a:pt x="110" y="25"/>
                  <a:pt x="110" y="21"/>
                  <a:pt x="111" y="22"/>
                </a:cubicBezTo>
                <a:cubicBezTo>
                  <a:pt x="114" y="23"/>
                  <a:pt x="116" y="26"/>
                  <a:pt x="118" y="29"/>
                </a:cubicBezTo>
                <a:cubicBezTo>
                  <a:pt x="119" y="30"/>
                  <a:pt x="118" y="30"/>
                  <a:pt x="119" y="31"/>
                </a:cubicBezTo>
                <a:cubicBezTo>
                  <a:pt x="119" y="33"/>
                  <a:pt x="120" y="36"/>
                  <a:pt x="122" y="38"/>
                </a:cubicBezTo>
                <a:cubicBezTo>
                  <a:pt x="122" y="39"/>
                  <a:pt x="124" y="37"/>
                  <a:pt x="125" y="38"/>
                </a:cubicBezTo>
                <a:cubicBezTo>
                  <a:pt x="126" y="40"/>
                  <a:pt x="124" y="42"/>
                  <a:pt x="125" y="44"/>
                </a:cubicBezTo>
                <a:cubicBezTo>
                  <a:pt x="125" y="45"/>
                  <a:pt x="126" y="47"/>
                  <a:pt x="128" y="48"/>
                </a:cubicBezTo>
                <a:cubicBezTo>
                  <a:pt x="131" y="51"/>
                  <a:pt x="134" y="54"/>
                  <a:pt x="138" y="57"/>
                </a:cubicBezTo>
                <a:cubicBezTo>
                  <a:pt x="142" y="59"/>
                  <a:pt x="145" y="62"/>
                  <a:pt x="149" y="64"/>
                </a:cubicBezTo>
                <a:cubicBezTo>
                  <a:pt x="154" y="68"/>
                  <a:pt x="160" y="72"/>
                  <a:pt x="165" y="75"/>
                </a:cubicBezTo>
                <a:cubicBezTo>
                  <a:pt x="166" y="75"/>
                  <a:pt x="168" y="74"/>
                  <a:pt x="169" y="75"/>
                </a:cubicBezTo>
                <a:cubicBezTo>
                  <a:pt x="172" y="76"/>
                  <a:pt x="174" y="78"/>
                  <a:pt x="177" y="80"/>
                </a:cubicBezTo>
                <a:cubicBezTo>
                  <a:pt x="177" y="80"/>
                  <a:pt x="178" y="80"/>
                  <a:pt x="178" y="81"/>
                </a:cubicBezTo>
                <a:cubicBezTo>
                  <a:pt x="179" y="82"/>
                  <a:pt x="178" y="84"/>
                  <a:pt x="178" y="86"/>
                </a:cubicBezTo>
                <a:cubicBezTo>
                  <a:pt x="178" y="87"/>
                  <a:pt x="178" y="88"/>
                  <a:pt x="179" y="89"/>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17" name="Freeform 2622"/>
          <p:cNvSpPr>
            <a:spLocks noChangeAspect="1"/>
          </p:cNvSpPr>
          <p:nvPr/>
        </p:nvSpPr>
        <p:spPr bwMode="auto">
          <a:xfrm>
            <a:off x="6205052" y="1081213"/>
            <a:ext cx="989917" cy="639628"/>
          </a:xfrm>
          <a:custGeom>
            <a:avLst/>
            <a:gdLst>
              <a:gd name="T0" fmla="*/ 212 w 216"/>
              <a:gd name="T1" fmla="*/ 199 h 140"/>
              <a:gd name="T2" fmla="*/ 223 w 216"/>
              <a:gd name="T3" fmla="*/ 199 h 140"/>
              <a:gd name="T4" fmla="*/ 234 w 216"/>
              <a:gd name="T5" fmla="*/ 180 h 140"/>
              <a:gd name="T6" fmla="*/ 226 w 216"/>
              <a:gd name="T7" fmla="*/ 168 h 140"/>
              <a:gd name="T8" fmla="*/ 218 w 216"/>
              <a:gd name="T9" fmla="*/ 160 h 140"/>
              <a:gd name="T10" fmla="*/ 218 w 216"/>
              <a:gd name="T11" fmla="*/ 150 h 140"/>
              <a:gd name="T12" fmla="*/ 235 w 216"/>
              <a:gd name="T13" fmla="*/ 142 h 140"/>
              <a:gd name="T14" fmla="*/ 232 w 216"/>
              <a:gd name="T15" fmla="*/ 136 h 140"/>
              <a:gd name="T16" fmla="*/ 247 w 216"/>
              <a:gd name="T17" fmla="*/ 124 h 140"/>
              <a:gd name="T18" fmla="*/ 261 w 216"/>
              <a:gd name="T19" fmla="*/ 118 h 140"/>
              <a:gd name="T20" fmla="*/ 268 w 216"/>
              <a:gd name="T21" fmla="*/ 130 h 140"/>
              <a:gd name="T22" fmla="*/ 276 w 216"/>
              <a:gd name="T23" fmla="*/ 136 h 140"/>
              <a:gd name="T24" fmla="*/ 284 w 216"/>
              <a:gd name="T25" fmla="*/ 136 h 140"/>
              <a:gd name="T26" fmla="*/ 299 w 216"/>
              <a:gd name="T27" fmla="*/ 127 h 140"/>
              <a:gd name="T28" fmla="*/ 312 w 216"/>
              <a:gd name="T29" fmla="*/ 116 h 140"/>
              <a:gd name="T30" fmla="*/ 291 w 216"/>
              <a:gd name="T31" fmla="*/ 113 h 140"/>
              <a:gd name="T32" fmla="*/ 279 w 216"/>
              <a:gd name="T33" fmla="*/ 114 h 140"/>
              <a:gd name="T34" fmla="*/ 268 w 216"/>
              <a:gd name="T35" fmla="*/ 106 h 140"/>
              <a:gd name="T36" fmla="*/ 259 w 216"/>
              <a:gd name="T37" fmla="*/ 100 h 140"/>
              <a:gd name="T38" fmla="*/ 266 w 216"/>
              <a:gd name="T39" fmla="*/ 82 h 140"/>
              <a:gd name="T40" fmla="*/ 254 w 216"/>
              <a:gd name="T41" fmla="*/ 89 h 140"/>
              <a:gd name="T42" fmla="*/ 230 w 216"/>
              <a:gd name="T43" fmla="*/ 118 h 140"/>
              <a:gd name="T44" fmla="*/ 220 w 216"/>
              <a:gd name="T45" fmla="*/ 108 h 140"/>
              <a:gd name="T46" fmla="*/ 196 w 216"/>
              <a:gd name="T47" fmla="*/ 110 h 140"/>
              <a:gd name="T48" fmla="*/ 187 w 216"/>
              <a:gd name="T49" fmla="*/ 100 h 140"/>
              <a:gd name="T50" fmla="*/ 177 w 216"/>
              <a:gd name="T51" fmla="*/ 86 h 140"/>
              <a:gd name="T52" fmla="*/ 178 w 216"/>
              <a:gd name="T53" fmla="*/ 72 h 140"/>
              <a:gd name="T54" fmla="*/ 164 w 216"/>
              <a:gd name="T55" fmla="*/ 58 h 140"/>
              <a:gd name="T56" fmla="*/ 149 w 216"/>
              <a:gd name="T57" fmla="*/ 55 h 140"/>
              <a:gd name="T58" fmla="*/ 101 w 216"/>
              <a:gd name="T59" fmla="*/ 56 h 140"/>
              <a:gd name="T60" fmla="*/ 43 w 216"/>
              <a:gd name="T61" fmla="*/ 0 h 140"/>
              <a:gd name="T62" fmla="*/ 0 w 216"/>
              <a:gd name="T63" fmla="*/ 13 h 140"/>
              <a:gd name="T64" fmla="*/ 12 w 216"/>
              <a:gd name="T65" fmla="*/ 107 h 140"/>
              <a:gd name="T66" fmla="*/ 28 w 216"/>
              <a:gd name="T67" fmla="*/ 108 h 140"/>
              <a:gd name="T68" fmla="*/ 26 w 216"/>
              <a:gd name="T69" fmla="*/ 86 h 140"/>
              <a:gd name="T70" fmla="*/ 37 w 216"/>
              <a:gd name="T71" fmla="*/ 78 h 140"/>
              <a:gd name="T72" fmla="*/ 43 w 216"/>
              <a:gd name="T73" fmla="*/ 74 h 140"/>
              <a:gd name="T74" fmla="*/ 54 w 216"/>
              <a:gd name="T75" fmla="*/ 78 h 140"/>
              <a:gd name="T76" fmla="*/ 76 w 216"/>
              <a:gd name="T77" fmla="*/ 89 h 140"/>
              <a:gd name="T78" fmla="*/ 83 w 216"/>
              <a:gd name="T79" fmla="*/ 102 h 140"/>
              <a:gd name="T80" fmla="*/ 84 w 216"/>
              <a:gd name="T81" fmla="*/ 109 h 140"/>
              <a:gd name="T82" fmla="*/ 106 w 216"/>
              <a:gd name="T83" fmla="*/ 103 h 140"/>
              <a:gd name="T84" fmla="*/ 118 w 216"/>
              <a:gd name="T85" fmla="*/ 116 h 140"/>
              <a:gd name="T86" fmla="*/ 126 w 216"/>
              <a:gd name="T87" fmla="*/ 127 h 140"/>
              <a:gd name="T88" fmla="*/ 130 w 216"/>
              <a:gd name="T89" fmla="*/ 142 h 140"/>
              <a:gd name="T90" fmla="*/ 161 w 216"/>
              <a:gd name="T91" fmla="*/ 164 h 140"/>
              <a:gd name="T92" fmla="*/ 190 w 216"/>
              <a:gd name="T93" fmla="*/ 180 h 140"/>
              <a:gd name="T94" fmla="*/ 203 w 216"/>
              <a:gd name="T95" fmla="*/ 188 h 140"/>
              <a:gd name="T96" fmla="*/ 205 w 216"/>
              <a:gd name="T97" fmla="*/ 20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140"/>
              <a:gd name="T149" fmla="*/ 216 w 21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140">
                <a:moveTo>
                  <a:pt x="141" y="139"/>
                </a:moveTo>
                <a:cubicBezTo>
                  <a:pt x="142" y="139"/>
                  <a:pt x="144" y="138"/>
                  <a:pt x="146" y="138"/>
                </a:cubicBezTo>
                <a:cubicBezTo>
                  <a:pt x="148" y="138"/>
                  <a:pt x="148" y="140"/>
                  <a:pt x="150" y="140"/>
                </a:cubicBezTo>
                <a:cubicBezTo>
                  <a:pt x="151" y="140"/>
                  <a:pt x="153" y="139"/>
                  <a:pt x="154" y="138"/>
                </a:cubicBezTo>
                <a:cubicBezTo>
                  <a:pt x="154" y="137"/>
                  <a:pt x="154" y="135"/>
                  <a:pt x="154" y="134"/>
                </a:cubicBezTo>
                <a:cubicBezTo>
                  <a:pt x="156" y="131"/>
                  <a:pt x="159" y="129"/>
                  <a:pt x="161" y="125"/>
                </a:cubicBezTo>
                <a:cubicBezTo>
                  <a:pt x="161" y="124"/>
                  <a:pt x="160" y="122"/>
                  <a:pt x="160" y="121"/>
                </a:cubicBezTo>
                <a:cubicBezTo>
                  <a:pt x="159" y="120"/>
                  <a:pt x="157" y="119"/>
                  <a:pt x="156" y="117"/>
                </a:cubicBezTo>
                <a:cubicBezTo>
                  <a:pt x="156" y="116"/>
                  <a:pt x="158" y="113"/>
                  <a:pt x="156" y="112"/>
                </a:cubicBezTo>
                <a:cubicBezTo>
                  <a:pt x="155" y="110"/>
                  <a:pt x="152" y="112"/>
                  <a:pt x="150" y="111"/>
                </a:cubicBezTo>
                <a:cubicBezTo>
                  <a:pt x="149" y="111"/>
                  <a:pt x="148" y="110"/>
                  <a:pt x="148" y="109"/>
                </a:cubicBezTo>
                <a:cubicBezTo>
                  <a:pt x="148" y="107"/>
                  <a:pt x="148" y="105"/>
                  <a:pt x="150" y="104"/>
                </a:cubicBezTo>
                <a:cubicBezTo>
                  <a:pt x="153" y="103"/>
                  <a:pt x="156" y="104"/>
                  <a:pt x="159" y="103"/>
                </a:cubicBezTo>
                <a:cubicBezTo>
                  <a:pt x="161" y="102"/>
                  <a:pt x="161" y="100"/>
                  <a:pt x="162" y="98"/>
                </a:cubicBezTo>
                <a:cubicBezTo>
                  <a:pt x="162" y="97"/>
                  <a:pt x="162" y="96"/>
                  <a:pt x="162" y="95"/>
                </a:cubicBezTo>
                <a:cubicBezTo>
                  <a:pt x="161" y="94"/>
                  <a:pt x="159" y="95"/>
                  <a:pt x="160" y="94"/>
                </a:cubicBezTo>
                <a:cubicBezTo>
                  <a:pt x="163" y="93"/>
                  <a:pt x="166" y="94"/>
                  <a:pt x="168" y="92"/>
                </a:cubicBezTo>
                <a:cubicBezTo>
                  <a:pt x="170" y="90"/>
                  <a:pt x="169" y="87"/>
                  <a:pt x="170" y="86"/>
                </a:cubicBezTo>
                <a:cubicBezTo>
                  <a:pt x="172" y="85"/>
                  <a:pt x="174" y="87"/>
                  <a:pt x="176" y="87"/>
                </a:cubicBezTo>
                <a:cubicBezTo>
                  <a:pt x="178" y="86"/>
                  <a:pt x="178" y="82"/>
                  <a:pt x="180" y="82"/>
                </a:cubicBezTo>
                <a:cubicBezTo>
                  <a:pt x="183" y="82"/>
                  <a:pt x="185" y="84"/>
                  <a:pt x="187" y="86"/>
                </a:cubicBezTo>
                <a:cubicBezTo>
                  <a:pt x="187" y="88"/>
                  <a:pt x="185" y="89"/>
                  <a:pt x="185" y="90"/>
                </a:cubicBezTo>
                <a:cubicBezTo>
                  <a:pt x="185" y="92"/>
                  <a:pt x="186" y="93"/>
                  <a:pt x="187" y="94"/>
                </a:cubicBezTo>
                <a:cubicBezTo>
                  <a:pt x="188" y="94"/>
                  <a:pt x="189" y="94"/>
                  <a:pt x="190" y="94"/>
                </a:cubicBezTo>
                <a:cubicBezTo>
                  <a:pt x="191" y="93"/>
                  <a:pt x="192" y="92"/>
                  <a:pt x="193" y="92"/>
                </a:cubicBezTo>
                <a:cubicBezTo>
                  <a:pt x="194" y="92"/>
                  <a:pt x="195" y="93"/>
                  <a:pt x="196" y="94"/>
                </a:cubicBezTo>
                <a:cubicBezTo>
                  <a:pt x="198" y="94"/>
                  <a:pt x="199" y="95"/>
                  <a:pt x="200" y="94"/>
                </a:cubicBezTo>
                <a:cubicBezTo>
                  <a:pt x="203" y="93"/>
                  <a:pt x="204" y="89"/>
                  <a:pt x="206" y="88"/>
                </a:cubicBezTo>
                <a:cubicBezTo>
                  <a:pt x="208" y="87"/>
                  <a:pt x="210" y="89"/>
                  <a:pt x="212" y="88"/>
                </a:cubicBezTo>
                <a:cubicBezTo>
                  <a:pt x="214" y="86"/>
                  <a:pt x="216" y="84"/>
                  <a:pt x="215" y="81"/>
                </a:cubicBezTo>
                <a:cubicBezTo>
                  <a:pt x="214" y="79"/>
                  <a:pt x="211" y="80"/>
                  <a:pt x="208" y="79"/>
                </a:cubicBezTo>
                <a:cubicBezTo>
                  <a:pt x="206" y="78"/>
                  <a:pt x="203" y="79"/>
                  <a:pt x="201" y="78"/>
                </a:cubicBezTo>
                <a:cubicBezTo>
                  <a:pt x="199" y="76"/>
                  <a:pt x="198" y="71"/>
                  <a:pt x="195" y="71"/>
                </a:cubicBezTo>
                <a:cubicBezTo>
                  <a:pt x="193" y="72"/>
                  <a:pt x="195" y="77"/>
                  <a:pt x="193" y="79"/>
                </a:cubicBezTo>
                <a:cubicBezTo>
                  <a:pt x="191" y="81"/>
                  <a:pt x="188" y="81"/>
                  <a:pt x="185" y="79"/>
                </a:cubicBezTo>
                <a:cubicBezTo>
                  <a:pt x="184" y="78"/>
                  <a:pt x="186" y="74"/>
                  <a:pt x="185" y="73"/>
                </a:cubicBezTo>
                <a:cubicBezTo>
                  <a:pt x="183" y="72"/>
                  <a:pt x="180" y="74"/>
                  <a:pt x="179" y="73"/>
                </a:cubicBezTo>
                <a:cubicBezTo>
                  <a:pt x="178" y="72"/>
                  <a:pt x="178" y="70"/>
                  <a:pt x="179" y="69"/>
                </a:cubicBezTo>
                <a:cubicBezTo>
                  <a:pt x="182" y="65"/>
                  <a:pt x="188" y="64"/>
                  <a:pt x="190" y="59"/>
                </a:cubicBezTo>
                <a:cubicBezTo>
                  <a:pt x="191" y="58"/>
                  <a:pt x="186" y="58"/>
                  <a:pt x="184" y="57"/>
                </a:cubicBezTo>
                <a:cubicBezTo>
                  <a:pt x="182" y="60"/>
                  <a:pt x="181" y="63"/>
                  <a:pt x="178" y="65"/>
                </a:cubicBezTo>
                <a:cubicBezTo>
                  <a:pt x="177" y="66"/>
                  <a:pt x="176" y="62"/>
                  <a:pt x="175" y="62"/>
                </a:cubicBezTo>
                <a:cubicBezTo>
                  <a:pt x="172" y="63"/>
                  <a:pt x="171" y="66"/>
                  <a:pt x="169" y="68"/>
                </a:cubicBezTo>
                <a:cubicBezTo>
                  <a:pt x="166" y="73"/>
                  <a:pt x="164" y="79"/>
                  <a:pt x="159" y="82"/>
                </a:cubicBezTo>
                <a:cubicBezTo>
                  <a:pt x="157" y="83"/>
                  <a:pt x="154" y="82"/>
                  <a:pt x="152" y="80"/>
                </a:cubicBezTo>
                <a:cubicBezTo>
                  <a:pt x="151" y="79"/>
                  <a:pt x="154" y="76"/>
                  <a:pt x="152" y="75"/>
                </a:cubicBezTo>
                <a:cubicBezTo>
                  <a:pt x="151" y="74"/>
                  <a:pt x="148" y="76"/>
                  <a:pt x="146" y="76"/>
                </a:cubicBezTo>
                <a:cubicBezTo>
                  <a:pt x="143" y="77"/>
                  <a:pt x="139" y="78"/>
                  <a:pt x="135" y="77"/>
                </a:cubicBezTo>
                <a:cubicBezTo>
                  <a:pt x="134" y="77"/>
                  <a:pt x="132" y="76"/>
                  <a:pt x="131" y="75"/>
                </a:cubicBezTo>
                <a:cubicBezTo>
                  <a:pt x="130" y="73"/>
                  <a:pt x="131" y="70"/>
                  <a:pt x="129" y="69"/>
                </a:cubicBezTo>
                <a:cubicBezTo>
                  <a:pt x="128" y="68"/>
                  <a:pt x="125" y="70"/>
                  <a:pt x="124" y="69"/>
                </a:cubicBezTo>
                <a:cubicBezTo>
                  <a:pt x="122" y="67"/>
                  <a:pt x="122" y="63"/>
                  <a:pt x="122" y="60"/>
                </a:cubicBezTo>
                <a:cubicBezTo>
                  <a:pt x="122" y="59"/>
                  <a:pt x="124" y="58"/>
                  <a:pt x="124" y="56"/>
                </a:cubicBezTo>
                <a:cubicBezTo>
                  <a:pt x="124" y="54"/>
                  <a:pt x="124" y="52"/>
                  <a:pt x="123" y="50"/>
                </a:cubicBezTo>
                <a:cubicBezTo>
                  <a:pt x="121" y="47"/>
                  <a:pt x="120" y="43"/>
                  <a:pt x="117" y="40"/>
                </a:cubicBezTo>
                <a:cubicBezTo>
                  <a:pt x="116" y="39"/>
                  <a:pt x="114" y="41"/>
                  <a:pt x="113" y="40"/>
                </a:cubicBezTo>
                <a:cubicBezTo>
                  <a:pt x="111" y="39"/>
                  <a:pt x="113" y="35"/>
                  <a:pt x="111" y="34"/>
                </a:cubicBezTo>
                <a:cubicBezTo>
                  <a:pt x="108" y="34"/>
                  <a:pt x="106" y="39"/>
                  <a:pt x="103" y="38"/>
                </a:cubicBezTo>
                <a:lnTo>
                  <a:pt x="81" y="36"/>
                </a:lnTo>
                <a:cubicBezTo>
                  <a:pt x="77" y="37"/>
                  <a:pt x="73" y="38"/>
                  <a:pt x="70" y="39"/>
                </a:cubicBezTo>
                <a:cubicBezTo>
                  <a:pt x="67" y="34"/>
                  <a:pt x="65" y="29"/>
                  <a:pt x="62" y="24"/>
                </a:cubicBezTo>
                <a:cubicBezTo>
                  <a:pt x="52" y="16"/>
                  <a:pt x="41" y="8"/>
                  <a:pt x="30" y="0"/>
                </a:cubicBezTo>
                <a:cubicBezTo>
                  <a:pt x="25" y="1"/>
                  <a:pt x="20" y="2"/>
                  <a:pt x="15" y="3"/>
                </a:cubicBezTo>
                <a:cubicBezTo>
                  <a:pt x="10" y="5"/>
                  <a:pt x="5" y="7"/>
                  <a:pt x="0" y="9"/>
                </a:cubicBezTo>
                <a:cubicBezTo>
                  <a:pt x="1" y="30"/>
                  <a:pt x="3" y="52"/>
                  <a:pt x="4" y="73"/>
                </a:cubicBezTo>
                <a:cubicBezTo>
                  <a:pt x="5" y="74"/>
                  <a:pt x="7" y="73"/>
                  <a:pt x="8" y="74"/>
                </a:cubicBezTo>
                <a:cubicBezTo>
                  <a:pt x="11" y="75"/>
                  <a:pt x="14" y="76"/>
                  <a:pt x="17" y="76"/>
                </a:cubicBezTo>
                <a:cubicBezTo>
                  <a:pt x="18" y="76"/>
                  <a:pt x="19" y="76"/>
                  <a:pt x="19" y="75"/>
                </a:cubicBezTo>
                <a:cubicBezTo>
                  <a:pt x="19" y="73"/>
                  <a:pt x="17" y="70"/>
                  <a:pt x="17" y="67"/>
                </a:cubicBezTo>
                <a:cubicBezTo>
                  <a:pt x="16" y="65"/>
                  <a:pt x="16" y="62"/>
                  <a:pt x="18" y="60"/>
                </a:cubicBezTo>
                <a:cubicBezTo>
                  <a:pt x="19" y="59"/>
                  <a:pt x="22" y="60"/>
                  <a:pt x="23" y="59"/>
                </a:cubicBezTo>
                <a:cubicBezTo>
                  <a:pt x="25" y="58"/>
                  <a:pt x="24" y="54"/>
                  <a:pt x="26" y="54"/>
                </a:cubicBezTo>
                <a:cubicBezTo>
                  <a:pt x="29" y="53"/>
                  <a:pt x="30" y="59"/>
                  <a:pt x="32" y="58"/>
                </a:cubicBezTo>
                <a:cubicBezTo>
                  <a:pt x="34" y="57"/>
                  <a:pt x="29" y="54"/>
                  <a:pt x="30" y="52"/>
                </a:cubicBezTo>
                <a:cubicBezTo>
                  <a:pt x="30" y="50"/>
                  <a:pt x="34" y="50"/>
                  <a:pt x="36" y="51"/>
                </a:cubicBezTo>
                <a:cubicBezTo>
                  <a:pt x="37" y="51"/>
                  <a:pt x="36" y="53"/>
                  <a:pt x="37" y="54"/>
                </a:cubicBezTo>
                <a:cubicBezTo>
                  <a:pt x="38" y="56"/>
                  <a:pt x="41" y="57"/>
                  <a:pt x="42" y="58"/>
                </a:cubicBezTo>
                <a:cubicBezTo>
                  <a:pt x="46" y="59"/>
                  <a:pt x="50" y="60"/>
                  <a:pt x="52" y="62"/>
                </a:cubicBezTo>
                <a:cubicBezTo>
                  <a:pt x="52" y="65"/>
                  <a:pt x="50" y="65"/>
                  <a:pt x="50" y="66"/>
                </a:cubicBezTo>
                <a:cubicBezTo>
                  <a:pt x="52" y="68"/>
                  <a:pt x="56" y="68"/>
                  <a:pt x="57" y="71"/>
                </a:cubicBezTo>
                <a:cubicBezTo>
                  <a:pt x="58" y="73"/>
                  <a:pt x="54" y="73"/>
                  <a:pt x="54" y="75"/>
                </a:cubicBezTo>
                <a:cubicBezTo>
                  <a:pt x="54" y="77"/>
                  <a:pt x="57" y="76"/>
                  <a:pt x="58" y="76"/>
                </a:cubicBezTo>
                <a:cubicBezTo>
                  <a:pt x="62" y="76"/>
                  <a:pt x="66" y="76"/>
                  <a:pt x="70" y="75"/>
                </a:cubicBezTo>
                <a:cubicBezTo>
                  <a:pt x="72" y="75"/>
                  <a:pt x="72" y="71"/>
                  <a:pt x="73" y="72"/>
                </a:cubicBezTo>
                <a:cubicBezTo>
                  <a:pt x="76" y="73"/>
                  <a:pt x="78" y="76"/>
                  <a:pt x="80" y="79"/>
                </a:cubicBezTo>
                <a:cubicBezTo>
                  <a:pt x="81" y="80"/>
                  <a:pt x="80" y="80"/>
                  <a:pt x="81" y="81"/>
                </a:cubicBezTo>
                <a:cubicBezTo>
                  <a:pt x="81" y="83"/>
                  <a:pt x="82" y="86"/>
                  <a:pt x="84" y="88"/>
                </a:cubicBezTo>
                <a:cubicBezTo>
                  <a:pt x="84" y="89"/>
                  <a:pt x="86" y="87"/>
                  <a:pt x="87" y="88"/>
                </a:cubicBezTo>
                <a:cubicBezTo>
                  <a:pt x="88" y="90"/>
                  <a:pt x="86" y="92"/>
                  <a:pt x="87" y="94"/>
                </a:cubicBezTo>
                <a:cubicBezTo>
                  <a:pt x="87" y="95"/>
                  <a:pt x="88" y="97"/>
                  <a:pt x="90" y="98"/>
                </a:cubicBezTo>
                <a:cubicBezTo>
                  <a:pt x="93" y="101"/>
                  <a:pt x="96" y="104"/>
                  <a:pt x="100" y="107"/>
                </a:cubicBezTo>
                <a:cubicBezTo>
                  <a:pt x="104" y="109"/>
                  <a:pt x="107" y="112"/>
                  <a:pt x="111" y="114"/>
                </a:cubicBezTo>
                <a:cubicBezTo>
                  <a:pt x="116" y="118"/>
                  <a:pt x="122" y="122"/>
                  <a:pt x="127" y="125"/>
                </a:cubicBezTo>
                <a:cubicBezTo>
                  <a:pt x="128" y="125"/>
                  <a:pt x="130" y="124"/>
                  <a:pt x="131" y="125"/>
                </a:cubicBezTo>
                <a:cubicBezTo>
                  <a:pt x="134" y="126"/>
                  <a:pt x="136" y="128"/>
                  <a:pt x="139" y="130"/>
                </a:cubicBezTo>
                <a:cubicBezTo>
                  <a:pt x="139" y="130"/>
                  <a:pt x="140" y="130"/>
                  <a:pt x="140" y="131"/>
                </a:cubicBezTo>
                <a:cubicBezTo>
                  <a:pt x="141" y="132"/>
                  <a:pt x="140" y="134"/>
                  <a:pt x="140" y="136"/>
                </a:cubicBezTo>
                <a:cubicBezTo>
                  <a:pt x="140" y="137"/>
                  <a:pt x="140" y="138"/>
                  <a:pt x="141" y="139"/>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18" name="Freeform 2623"/>
          <p:cNvSpPr>
            <a:spLocks noChangeAspect="1"/>
          </p:cNvSpPr>
          <p:nvPr/>
        </p:nvSpPr>
        <p:spPr bwMode="auto">
          <a:xfrm>
            <a:off x="6521064" y="1629466"/>
            <a:ext cx="791933" cy="643436"/>
          </a:xfrm>
          <a:custGeom>
            <a:avLst/>
            <a:gdLst>
              <a:gd name="T0" fmla="*/ 28 w 173"/>
              <a:gd name="T1" fmla="*/ 197 h 141"/>
              <a:gd name="T2" fmla="*/ 71 w 173"/>
              <a:gd name="T3" fmla="*/ 200 h 141"/>
              <a:gd name="T4" fmla="*/ 79 w 173"/>
              <a:gd name="T5" fmla="*/ 200 h 141"/>
              <a:gd name="T6" fmla="*/ 112 w 173"/>
              <a:gd name="T7" fmla="*/ 194 h 141"/>
              <a:gd name="T8" fmla="*/ 109 w 173"/>
              <a:gd name="T9" fmla="*/ 180 h 141"/>
              <a:gd name="T10" fmla="*/ 126 w 173"/>
              <a:gd name="T11" fmla="*/ 164 h 141"/>
              <a:gd name="T12" fmla="*/ 133 w 173"/>
              <a:gd name="T13" fmla="*/ 164 h 141"/>
              <a:gd name="T14" fmla="*/ 138 w 173"/>
              <a:gd name="T15" fmla="*/ 159 h 141"/>
              <a:gd name="T16" fmla="*/ 150 w 173"/>
              <a:gd name="T17" fmla="*/ 153 h 141"/>
              <a:gd name="T18" fmla="*/ 162 w 173"/>
              <a:gd name="T19" fmla="*/ 151 h 141"/>
              <a:gd name="T20" fmla="*/ 160 w 173"/>
              <a:gd name="T21" fmla="*/ 138 h 141"/>
              <a:gd name="T22" fmla="*/ 174 w 173"/>
              <a:gd name="T23" fmla="*/ 125 h 141"/>
              <a:gd name="T24" fmla="*/ 170 w 173"/>
              <a:gd name="T25" fmla="*/ 107 h 141"/>
              <a:gd name="T26" fmla="*/ 179 w 173"/>
              <a:gd name="T27" fmla="*/ 107 h 141"/>
              <a:gd name="T28" fmla="*/ 192 w 173"/>
              <a:gd name="T29" fmla="*/ 95 h 141"/>
              <a:gd name="T30" fmla="*/ 198 w 173"/>
              <a:gd name="T31" fmla="*/ 82 h 141"/>
              <a:gd name="T32" fmla="*/ 188 w 173"/>
              <a:gd name="T33" fmla="*/ 60 h 141"/>
              <a:gd name="T34" fmla="*/ 200 w 173"/>
              <a:gd name="T35" fmla="*/ 52 h 141"/>
              <a:gd name="T36" fmla="*/ 233 w 173"/>
              <a:gd name="T37" fmla="*/ 37 h 141"/>
              <a:gd name="T38" fmla="*/ 249 w 173"/>
              <a:gd name="T39" fmla="*/ 35 h 141"/>
              <a:gd name="T40" fmla="*/ 250 w 173"/>
              <a:gd name="T41" fmla="*/ 26 h 141"/>
              <a:gd name="T42" fmla="*/ 233 w 173"/>
              <a:gd name="T43" fmla="*/ 31 h 141"/>
              <a:gd name="T44" fmla="*/ 216 w 173"/>
              <a:gd name="T45" fmla="*/ 31 h 141"/>
              <a:gd name="T46" fmla="*/ 202 w 173"/>
              <a:gd name="T47" fmla="*/ 36 h 141"/>
              <a:gd name="T48" fmla="*/ 194 w 173"/>
              <a:gd name="T49" fmla="*/ 37 h 141"/>
              <a:gd name="T50" fmla="*/ 191 w 173"/>
              <a:gd name="T51" fmla="*/ 14 h 141"/>
              <a:gd name="T52" fmla="*/ 184 w 173"/>
              <a:gd name="T53" fmla="*/ 6 h 141"/>
              <a:gd name="T54" fmla="*/ 162 w 173"/>
              <a:gd name="T55" fmla="*/ 14 h 141"/>
              <a:gd name="T56" fmla="*/ 158 w 173"/>
              <a:gd name="T57" fmla="*/ 20 h 141"/>
              <a:gd name="T58" fmla="*/ 153 w 173"/>
              <a:gd name="T59" fmla="*/ 34 h 141"/>
              <a:gd name="T60" fmla="*/ 136 w 173"/>
              <a:gd name="T61" fmla="*/ 36 h 141"/>
              <a:gd name="T62" fmla="*/ 123 w 173"/>
              <a:gd name="T63" fmla="*/ 26 h 141"/>
              <a:gd name="T64" fmla="*/ 112 w 173"/>
              <a:gd name="T65" fmla="*/ 26 h 141"/>
              <a:gd name="T66" fmla="*/ 99 w 173"/>
              <a:gd name="T67" fmla="*/ 28 h 141"/>
              <a:gd name="T68" fmla="*/ 84 w 173"/>
              <a:gd name="T69" fmla="*/ 28 h 141"/>
              <a:gd name="T70" fmla="*/ 73 w 173"/>
              <a:gd name="T71" fmla="*/ 29 h 141"/>
              <a:gd name="T72" fmla="*/ 66 w 173"/>
              <a:gd name="T73" fmla="*/ 48 h 141"/>
              <a:gd name="T74" fmla="*/ 46 w 173"/>
              <a:gd name="T75" fmla="*/ 62 h 141"/>
              <a:gd name="T76" fmla="*/ 38 w 173"/>
              <a:gd name="T77" fmla="*/ 74 h 141"/>
              <a:gd name="T78" fmla="*/ 29 w 173"/>
              <a:gd name="T79" fmla="*/ 73 h 141"/>
              <a:gd name="T80" fmla="*/ 14 w 173"/>
              <a:gd name="T81" fmla="*/ 70 h 141"/>
              <a:gd name="T82" fmla="*/ 5 w 173"/>
              <a:gd name="T83" fmla="*/ 89 h 141"/>
              <a:gd name="T84" fmla="*/ 2 w 173"/>
              <a:gd name="T85" fmla="*/ 93 h 141"/>
              <a:gd name="T86" fmla="*/ 6 w 173"/>
              <a:gd name="T87" fmla="*/ 115 h 141"/>
              <a:gd name="T88" fmla="*/ 6 w 173"/>
              <a:gd name="T89" fmla="*/ 129 h 141"/>
              <a:gd name="T90" fmla="*/ 13 w 173"/>
              <a:gd name="T91" fmla="*/ 159 h 141"/>
              <a:gd name="T92" fmla="*/ 28 w 173"/>
              <a:gd name="T93" fmla="*/ 171 h 141"/>
              <a:gd name="T94" fmla="*/ 14 w 173"/>
              <a:gd name="T95" fmla="*/ 194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141"/>
              <a:gd name="T146" fmla="*/ 173 w 173"/>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141">
                <a:moveTo>
                  <a:pt x="10" y="135"/>
                </a:moveTo>
                <a:cubicBezTo>
                  <a:pt x="13" y="136"/>
                  <a:pt x="16" y="136"/>
                  <a:pt x="19" y="137"/>
                </a:cubicBezTo>
                <a:cubicBezTo>
                  <a:pt x="23" y="138"/>
                  <a:pt x="28" y="139"/>
                  <a:pt x="32" y="140"/>
                </a:cubicBezTo>
                <a:cubicBezTo>
                  <a:pt x="38" y="140"/>
                  <a:pt x="43" y="138"/>
                  <a:pt x="49" y="139"/>
                </a:cubicBezTo>
                <a:cubicBezTo>
                  <a:pt x="50" y="139"/>
                  <a:pt x="51" y="140"/>
                  <a:pt x="53" y="140"/>
                </a:cubicBezTo>
                <a:cubicBezTo>
                  <a:pt x="54" y="140"/>
                  <a:pt x="54" y="139"/>
                  <a:pt x="55" y="139"/>
                </a:cubicBezTo>
                <a:cubicBezTo>
                  <a:pt x="57" y="139"/>
                  <a:pt x="59" y="141"/>
                  <a:pt x="62" y="141"/>
                </a:cubicBezTo>
                <a:cubicBezTo>
                  <a:pt x="67" y="140"/>
                  <a:pt x="73" y="138"/>
                  <a:pt x="77" y="135"/>
                </a:cubicBezTo>
                <a:cubicBezTo>
                  <a:pt x="79" y="134"/>
                  <a:pt x="78" y="132"/>
                  <a:pt x="78" y="131"/>
                </a:cubicBezTo>
                <a:cubicBezTo>
                  <a:pt x="77" y="129"/>
                  <a:pt x="76" y="127"/>
                  <a:pt x="76" y="125"/>
                </a:cubicBezTo>
                <a:cubicBezTo>
                  <a:pt x="77" y="122"/>
                  <a:pt x="79" y="119"/>
                  <a:pt x="81" y="116"/>
                </a:cubicBezTo>
                <a:cubicBezTo>
                  <a:pt x="82" y="114"/>
                  <a:pt x="85" y="114"/>
                  <a:pt x="87" y="114"/>
                </a:cubicBezTo>
                <a:cubicBezTo>
                  <a:pt x="87" y="114"/>
                  <a:pt x="86" y="116"/>
                  <a:pt x="87" y="116"/>
                </a:cubicBezTo>
                <a:cubicBezTo>
                  <a:pt x="89" y="116"/>
                  <a:pt x="91" y="115"/>
                  <a:pt x="92" y="114"/>
                </a:cubicBezTo>
                <a:cubicBezTo>
                  <a:pt x="93" y="113"/>
                  <a:pt x="90" y="111"/>
                  <a:pt x="90" y="111"/>
                </a:cubicBezTo>
                <a:cubicBezTo>
                  <a:pt x="92" y="109"/>
                  <a:pt x="94" y="112"/>
                  <a:pt x="96" y="111"/>
                </a:cubicBezTo>
                <a:cubicBezTo>
                  <a:pt x="98" y="109"/>
                  <a:pt x="98" y="106"/>
                  <a:pt x="100" y="105"/>
                </a:cubicBezTo>
                <a:cubicBezTo>
                  <a:pt x="102" y="104"/>
                  <a:pt x="103" y="106"/>
                  <a:pt x="104" y="107"/>
                </a:cubicBezTo>
                <a:cubicBezTo>
                  <a:pt x="106" y="108"/>
                  <a:pt x="107" y="110"/>
                  <a:pt x="108" y="110"/>
                </a:cubicBezTo>
                <a:cubicBezTo>
                  <a:pt x="110" y="109"/>
                  <a:pt x="112" y="107"/>
                  <a:pt x="112" y="105"/>
                </a:cubicBezTo>
                <a:cubicBezTo>
                  <a:pt x="113" y="104"/>
                  <a:pt x="110" y="104"/>
                  <a:pt x="110" y="102"/>
                </a:cubicBezTo>
                <a:cubicBezTo>
                  <a:pt x="110" y="100"/>
                  <a:pt x="110" y="98"/>
                  <a:pt x="111" y="96"/>
                </a:cubicBezTo>
                <a:cubicBezTo>
                  <a:pt x="112" y="93"/>
                  <a:pt x="112" y="89"/>
                  <a:pt x="114" y="88"/>
                </a:cubicBezTo>
                <a:cubicBezTo>
                  <a:pt x="116" y="86"/>
                  <a:pt x="120" y="89"/>
                  <a:pt x="121" y="87"/>
                </a:cubicBezTo>
                <a:cubicBezTo>
                  <a:pt x="123" y="86"/>
                  <a:pt x="122" y="83"/>
                  <a:pt x="121" y="81"/>
                </a:cubicBezTo>
                <a:cubicBezTo>
                  <a:pt x="120" y="78"/>
                  <a:pt x="118" y="76"/>
                  <a:pt x="117" y="74"/>
                </a:cubicBezTo>
                <a:cubicBezTo>
                  <a:pt x="117" y="73"/>
                  <a:pt x="117" y="71"/>
                  <a:pt x="118" y="71"/>
                </a:cubicBezTo>
                <a:cubicBezTo>
                  <a:pt x="120" y="71"/>
                  <a:pt x="121" y="74"/>
                  <a:pt x="124" y="74"/>
                </a:cubicBezTo>
                <a:cubicBezTo>
                  <a:pt x="126" y="74"/>
                  <a:pt x="129" y="73"/>
                  <a:pt x="130" y="72"/>
                </a:cubicBezTo>
                <a:cubicBezTo>
                  <a:pt x="132" y="70"/>
                  <a:pt x="132" y="68"/>
                  <a:pt x="133" y="66"/>
                </a:cubicBezTo>
                <a:cubicBezTo>
                  <a:pt x="133" y="65"/>
                  <a:pt x="132" y="64"/>
                  <a:pt x="133" y="63"/>
                </a:cubicBezTo>
                <a:cubicBezTo>
                  <a:pt x="134" y="61"/>
                  <a:pt x="137" y="59"/>
                  <a:pt x="137" y="57"/>
                </a:cubicBezTo>
                <a:cubicBezTo>
                  <a:pt x="138" y="53"/>
                  <a:pt x="136" y="49"/>
                  <a:pt x="134" y="45"/>
                </a:cubicBezTo>
                <a:cubicBezTo>
                  <a:pt x="134" y="43"/>
                  <a:pt x="131" y="43"/>
                  <a:pt x="130" y="42"/>
                </a:cubicBezTo>
                <a:cubicBezTo>
                  <a:pt x="130" y="40"/>
                  <a:pt x="131" y="37"/>
                  <a:pt x="133" y="36"/>
                </a:cubicBezTo>
                <a:cubicBezTo>
                  <a:pt x="135" y="35"/>
                  <a:pt x="137" y="37"/>
                  <a:pt x="138" y="36"/>
                </a:cubicBezTo>
                <a:cubicBezTo>
                  <a:pt x="143" y="34"/>
                  <a:pt x="145" y="29"/>
                  <a:pt x="149" y="27"/>
                </a:cubicBezTo>
                <a:cubicBezTo>
                  <a:pt x="153" y="25"/>
                  <a:pt x="157" y="26"/>
                  <a:pt x="161" y="26"/>
                </a:cubicBezTo>
                <a:cubicBezTo>
                  <a:pt x="162" y="26"/>
                  <a:pt x="164" y="27"/>
                  <a:pt x="166" y="27"/>
                </a:cubicBezTo>
                <a:cubicBezTo>
                  <a:pt x="168" y="27"/>
                  <a:pt x="170" y="25"/>
                  <a:pt x="172" y="24"/>
                </a:cubicBezTo>
                <a:cubicBezTo>
                  <a:pt x="171" y="24"/>
                  <a:pt x="171" y="23"/>
                  <a:pt x="171" y="22"/>
                </a:cubicBezTo>
                <a:cubicBezTo>
                  <a:pt x="171" y="21"/>
                  <a:pt x="172" y="20"/>
                  <a:pt x="173" y="18"/>
                </a:cubicBezTo>
                <a:cubicBezTo>
                  <a:pt x="172" y="18"/>
                  <a:pt x="171" y="18"/>
                  <a:pt x="170" y="18"/>
                </a:cubicBezTo>
                <a:cubicBezTo>
                  <a:pt x="167" y="19"/>
                  <a:pt x="164" y="22"/>
                  <a:pt x="161" y="22"/>
                </a:cubicBezTo>
                <a:cubicBezTo>
                  <a:pt x="159" y="22"/>
                  <a:pt x="159" y="19"/>
                  <a:pt x="157" y="19"/>
                </a:cubicBezTo>
                <a:cubicBezTo>
                  <a:pt x="155" y="19"/>
                  <a:pt x="152" y="21"/>
                  <a:pt x="150" y="22"/>
                </a:cubicBezTo>
                <a:cubicBezTo>
                  <a:pt x="148" y="23"/>
                  <a:pt x="146" y="24"/>
                  <a:pt x="144" y="24"/>
                </a:cubicBezTo>
                <a:cubicBezTo>
                  <a:pt x="143" y="25"/>
                  <a:pt x="141" y="24"/>
                  <a:pt x="140" y="25"/>
                </a:cubicBezTo>
                <a:cubicBezTo>
                  <a:pt x="139" y="26"/>
                  <a:pt x="139" y="29"/>
                  <a:pt x="137" y="30"/>
                </a:cubicBezTo>
                <a:cubicBezTo>
                  <a:pt x="135" y="30"/>
                  <a:pt x="135" y="27"/>
                  <a:pt x="134" y="26"/>
                </a:cubicBezTo>
                <a:cubicBezTo>
                  <a:pt x="133" y="23"/>
                  <a:pt x="132" y="21"/>
                  <a:pt x="132" y="19"/>
                </a:cubicBezTo>
                <a:cubicBezTo>
                  <a:pt x="131" y="16"/>
                  <a:pt x="133" y="12"/>
                  <a:pt x="132" y="10"/>
                </a:cubicBezTo>
                <a:cubicBezTo>
                  <a:pt x="131" y="8"/>
                  <a:pt x="128" y="11"/>
                  <a:pt x="127" y="10"/>
                </a:cubicBezTo>
                <a:cubicBezTo>
                  <a:pt x="126" y="8"/>
                  <a:pt x="128" y="6"/>
                  <a:pt x="127" y="4"/>
                </a:cubicBezTo>
                <a:cubicBezTo>
                  <a:pt x="126" y="2"/>
                  <a:pt x="123" y="0"/>
                  <a:pt x="120" y="1"/>
                </a:cubicBezTo>
                <a:cubicBezTo>
                  <a:pt x="116" y="2"/>
                  <a:pt x="113" y="6"/>
                  <a:pt x="112" y="10"/>
                </a:cubicBezTo>
                <a:cubicBezTo>
                  <a:pt x="112" y="12"/>
                  <a:pt x="117" y="12"/>
                  <a:pt x="116" y="13"/>
                </a:cubicBezTo>
                <a:cubicBezTo>
                  <a:pt x="115" y="15"/>
                  <a:pt x="111" y="13"/>
                  <a:pt x="109" y="14"/>
                </a:cubicBezTo>
                <a:cubicBezTo>
                  <a:pt x="107" y="15"/>
                  <a:pt x="107" y="17"/>
                  <a:pt x="106" y="19"/>
                </a:cubicBezTo>
                <a:cubicBezTo>
                  <a:pt x="106" y="20"/>
                  <a:pt x="107" y="23"/>
                  <a:pt x="106" y="23"/>
                </a:cubicBezTo>
                <a:cubicBezTo>
                  <a:pt x="104" y="22"/>
                  <a:pt x="104" y="18"/>
                  <a:pt x="102" y="19"/>
                </a:cubicBezTo>
                <a:cubicBezTo>
                  <a:pt x="99" y="19"/>
                  <a:pt x="97" y="24"/>
                  <a:pt x="94" y="25"/>
                </a:cubicBezTo>
                <a:cubicBezTo>
                  <a:pt x="92" y="25"/>
                  <a:pt x="90" y="24"/>
                  <a:pt x="88" y="23"/>
                </a:cubicBezTo>
                <a:cubicBezTo>
                  <a:pt x="87" y="21"/>
                  <a:pt x="86" y="20"/>
                  <a:pt x="85" y="18"/>
                </a:cubicBezTo>
                <a:cubicBezTo>
                  <a:pt x="84" y="19"/>
                  <a:pt x="82" y="20"/>
                  <a:pt x="81" y="20"/>
                </a:cubicBezTo>
                <a:cubicBezTo>
                  <a:pt x="79" y="20"/>
                  <a:pt x="79" y="18"/>
                  <a:pt x="77" y="18"/>
                </a:cubicBezTo>
                <a:cubicBezTo>
                  <a:pt x="75" y="18"/>
                  <a:pt x="73" y="19"/>
                  <a:pt x="72" y="19"/>
                </a:cubicBezTo>
                <a:cubicBezTo>
                  <a:pt x="70" y="19"/>
                  <a:pt x="69" y="19"/>
                  <a:pt x="68" y="19"/>
                </a:cubicBezTo>
                <a:cubicBezTo>
                  <a:pt x="66" y="18"/>
                  <a:pt x="64" y="16"/>
                  <a:pt x="61" y="16"/>
                </a:cubicBezTo>
                <a:cubicBezTo>
                  <a:pt x="60" y="16"/>
                  <a:pt x="59" y="18"/>
                  <a:pt x="58" y="19"/>
                </a:cubicBezTo>
                <a:cubicBezTo>
                  <a:pt x="58" y="20"/>
                  <a:pt x="57" y="20"/>
                  <a:pt x="56" y="20"/>
                </a:cubicBezTo>
                <a:cubicBezTo>
                  <a:pt x="54" y="20"/>
                  <a:pt x="53" y="20"/>
                  <a:pt x="51" y="20"/>
                </a:cubicBezTo>
                <a:cubicBezTo>
                  <a:pt x="50" y="21"/>
                  <a:pt x="49" y="22"/>
                  <a:pt x="49" y="23"/>
                </a:cubicBezTo>
                <a:cubicBezTo>
                  <a:pt x="47" y="26"/>
                  <a:pt x="48" y="30"/>
                  <a:pt x="46" y="33"/>
                </a:cubicBezTo>
                <a:cubicBezTo>
                  <a:pt x="44" y="36"/>
                  <a:pt x="41" y="39"/>
                  <a:pt x="37" y="41"/>
                </a:cubicBezTo>
                <a:cubicBezTo>
                  <a:pt x="36" y="42"/>
                  <a:pt x="33" y="42"/>
                  <a:pt x="32" y="43"/>
                </a:cubicBezTo>
                <a:cubicBezTo>
                  <a:pt x="31" y="44"/>
                  <a:pt x="32" y="46"/>
                  <a:pt x="31" y="47"/>
                </a:cubicBezTo>
                <a:cubicBezTo>
                  <a:pt x="30" y="49"/>
                  <a:pt x="29" y="51"/>
                  <a:pt x="27" y="52"/>
                </a:cubicBezTo>
                <a:cubicBezTo>
                  <a:pt x="26" y="52"/>
                  <a:pt x="25" y="51"/>
                  <a:pt x="24" y="51"/>
                </a:cubicBezTo>
                <a:cubicBezTo>
                  <a:pt x="23" y="51"/>
                  <a:pt x="21" y="52"/>
                  <a:pt x="20" y="51"/>
                </a:cubicBezTo>
                <a:cubicBezTo>
                  <a:pt x="18" y="51"/>
                  <a:pt x="16" y="50"/>
                  <a:pt x="14" y="49"/>
                </a:cubicBezTo>
                <a:cubicBezTo>
                  <a:pt x="13" y="49"/>
                  <a:pt x="11" y="48"/>
                  <a:pt x="10" y="48"/>
                </a:cubicBezTo>
                <a:cubicBezTo>
                  <a:pt x="9" y="50"/>
                  <a:pt x="9" y="53"/>
                  <a:pt x="8" y="55"/>
                </a:cubicBezTo>
                <a:cubicBezTo>
                  <a:pt x="7" y="57"/>
                  <a:pt x="4" y="59"/>
                  <a:pt x="3" y="62"/>
                </a:cubicBezTo>
                <a:cubicBezTo>
                  <a:pt x="3" y="63"/>
                  <a:pt x="5" y="64"/>
                  <a:pt x="5" y="65"/>
                </a:cubicBezTo>
                <a:cubicBezTo>
                  <a:pt x="4" y="66"/>
                  <a:pt x="2" y="64"/>
                  <a:pt x="2" y="65"/>
                </a:cubicBezTo>
                <a:cubicBezTo>
                  <a:pt x="1" y="68"/>
                  <a:pt x="0" y="72"/>
                  <a:pt x="1" y="75"/>
                </a:cubicBezTo>
                <a:cubicBezTo>
                  <a:pt x="1" y="77"/>
                  <a:pt x="4" y="78"/>
                  <a:pt x="4" y="80"/>
                </a:cubicBezTo>
                <a:cubicBezTo>
                  <a:pt x="4" y="82"/>
                  <a:pt x="1" y="82"/>
                  <a:pt x="1" y="84"/>
                </a:cubicBezTo>
                <a:cubicBezTo>
                  <a:pt x="1" y="86"/>
                  <a:pt x="4" y="88"/>
                  <a:pt x="4" y="90"/>
                </a:cubicBezTo>
                <a:cubicBezTo>
                  <a:pt x="5" y="94"/>
                  <a:pt x="6" y="100"/>
                  <a:pt x="4" y="104"/>
                </a:cubicBezTo>
                <a:cubicBezTo>
                  <a:pt x="5" y="107"/>
                  <a:pt x="7" y="109"/>
                  <a:pt x="9" y="111"/>
                </a:cubicBezTo>
                <a:cubicBezTo>
                  <a:pt x="11" y="112"/>
                  <a:pt x="15" y="109"/>
                  <a:pt x="17" y="111"/>
                </a:cubicBezTo>
                <a:cubicBezTo>
                  <a:pt x="19" y="112"/>
                  <a:pt x="20" y="116"/>
                  <a:pt x="19" y="119"/>
                </a:cubicBezTo>
                <a:cubicBezTo>
                  <a:pt x="18" y="123"/>
                  <a:pt x="14" y="126"/>
                  <a:pt x="12" y="130"/>
                </a:cubicBezTo>
                <a:cubicBezTo>
                  <a:pt x="11" y="131"/>
                  <a:pt x="11" y="133"/>
                  <a:pt x="10" y="13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19" name="Freeform 2624"/>
          <p:cNvSpPr>
            <a:spLocks noChangeAspect="1"/>
          </p:cNvSpPr>
          <p:nvPr/>
        </p:nvSpPr>
        <p:spPr bwMode="auto">
          <a:xfrm>
            <a:off x="6566751" y="1739879"/>
            <a:ext cx="921384" cy="944213"/>
          </a:xfrm>
          <a:custGeom>
            <a:avLst/>
            <a:gdLst>
              <a:gd name="T0" fmla="*/ 285 w 201"/>
              <a:gd name="T1" fmla="*/ 48 h 207"/>
              <a:gd name="T2" fmla="*/ 270 w 201"/>
              <a:gd name="T3" fmla="*/ 60 h 207"/>
              <a:gd name="T4" fmla="*/ 241 w 201"/>
              <a:gd name="T5" fmla="*/ 55 h 207"/>
              <a:gd name="T6" fmla="*/ 235 w 201"/>
              <a:gd name="T7" fmla="*/ 71 h 207"/>
              <a:gd name="T8" fmla="*/ 243 w 201"/>
              <a:gd name="T9" fmla="*/ 96 h 207"/>
              <a:gd name="T10" fmla="*/ 255 w 201"/>
              <a:gd name="T11" fmla="*/ 99 h 207"/>
              <a:gd name="T12" fmla="*/ 250 w 201"/>
              <a:gd name="T13" fmla="*/ 114 h 207"/>
              <a:gd name="T14" fmla="*/ 248 w 201"/>
              <a:gd name="T15" fmla="*/ 126 h 207"/>
              <a:gd name="T16" fmla="*/ 248 w 201"/>
              <a:gd name="T17" fmla="*/ 137 h 207"/>
              <a:gd name="T18" fmla="*/ 237 w 201"/>
              <a:gd name="T19" fmla="*/ 150 h 207"/>
              <a:gd name="T20" fmla="*/ 226 w 201"/>
              <a:gd name="T21" fmla="*/ 161 h 207"/>
              <a:gd name="T22" fmla="*/ 214 w 201"/>
              <a:gd name="T23" fmla="*/ 186 h 207"/>
              <a:gd name="T24" fmla="*/ 203 w 201"/>
              <a:gd name="T25" fmla="*/ 195 h 207"/>
              <a:gd name="T26" fmla="*/ 194 w 201"/>
              <a:gd name="T27" fmla="*/ 205 h 207"/>
              <a:gd name="T28" fmla="*/ 179 w 201"/>
              <a:gd name="T29" fmla="*/ 205 h 207"/>
              <a:gd name="T30" fmla="*/ 159 w 201"/>
              <a:gd name="T31" fmla="*/ 226 h 207"/>
              <a:gd name="T32" fmla="*/ 170 w 201"/>
              <a:gd name="T33" fmla="*/ 234 h 207"/>
              <a:gd name="T34" fmla="*/ 173 w 201"/>
              <a:gd name="T35" fmla="*/ 247 h 207"/>
              <a:gd name="T36" fmla="*/ 187 w 201"/>
              <a:gd name="T37" fmla="*/ 256 h 207"/>
              <a:gd name="T38" fmla="*/ 196 w 201"/>
              <a:gd name="T39" fmla="*/ 278 h 207"/>
              <a:gd name="T40" fmla="*/ 194 w 201"/>
              <a:gd name="T41" fmla="*/ 285 h 207"/>
              <a:gd name="T42" fmla="*/ 189 w 201"/>
              <a:gd name="T43" fmla="*/ 283 h 207"/>
              <a:gd name="T44" fmla="*/ 169 w 201"/>
              <a:gd name="T45" fmla="*/ 288 h 207"/>
              <a:gd name="T46" fmla="*/ 152 w 201"/>
              <a:gd name="T47" fmla="*/ 290 h 207"/>
              <a:gd name="T48" fmla="*/ 141 w 201"/>
              <a:gd name="T49" fmla="*/ 297 h 207"/>
              <a:gd name="T50" fmla="*/ 123 w 201"/>
              <a:gd name="T51" fmla="*/ 276 h 207"/>
              <a:gd name="T52" fmla="*/ 111 w 201"/>
              <a:gd name="T53" fmla="*/ 262 h 207"/>
              <a:gd name="T54" fmla="*/ 81 w 201"/>
              <a:gd name="T55" fmla="*/ 261 h 207"/>
              <a:gd name="T56" fmla="*/ 57 w 201"/>
              <a:gd name="T57" fmla="*/ 264 h 207"/>
              <a:gd name="T58" fmla="*/ 37 w 201"/>
              <a:gd name="T59" fmla="*/ 264 h 207"/>
              <a:gd name="T60" fmla="*/ 23 w 201"/>
              <a:gd name="T61" fmla="*/ 262 h 207"/>
              <a:gd name="T62" fmla="*/ 24 w 201"/>
              <a:gd name="T63" fmla="*/ 241 h 207"/>
              <a:gd name="T64" fmla="*/ 45 w 201"/>
              <a:gd name="T65" fmla="*/ 234 h 207"/>
              <a:gd name="T66" fmla="*/ 47 w 201"/>
              <a:gd name="T67" fmla="*/ 222 h 207"/>
              <a:gd name="T68" fmla="*/ 35 w 201"/>
              <a:gd name="T69" fmla="*/ 196 h 207"/>
              <a:gd name="T70" fmla="*/ 19 w 201"/>
              <a:gd name="T71" fmla="*/ 189 h 207"/>
              <a:gd name="T72" fmla="*/ 12 w 201"/>
              <a:gd name="T73" fmla="*/ 173 h 207"/>
              <a:gd name="T74" fmla="*/ 13 w 201"/>
              <a:gd name="T75" fmla="*/ 162 h 207"/>
              <a:gd name="T76" fmla="*/ 57 w 201"/>
              <a:gd name="T77" fmla="*/ 165 h 207"/>
              <a:gd name="T78" fmla="*/ 65 w 201"/>
              <a:gd name="T79" fmla="*/ 165 h 207"/>
              <a:gd name="T80" fmla="*/ 98 w 201"/>
              <a:gd name="T81" fmla="*/ 159 h 207"/>
              <a:gd name="T82" fmla="*/ 95 w 201"/>
              <a:gd name="T83" fmla="*/ 145 h 207"/>
              <a:gd name="T84" fmla="*/ 112 w 201"/>
              <a:gd name="T85" fmla="*/ 129 h 207"/>
              <a:gd name="T86" fmla="*/ 119 w 201"/>
              <a:gd name="T87" fmla="*/ 129 h 207"/>
              <a:gd name="T88" fmla="*/ 125 w 201"/>
              <a:gd name="T89" fmla="*/ 125 h 207"/>
              <a:gd name="T90" fmla="*/ 136 w 201"/>
              <a:gd name="T91" fmla="*/ 119 h 207"/>
              <a:gd name="T92" fmla="*/ 148 w 201"/>
              <a:gd name="T93" fmla="*/ 116 h 207"/>
              <a:gd name="T94" fmla="*/ 147 w 201"/>
              <a:gd name="T95" fmla="*/ 103 h 207"/>
              <a:gd name="T96" fmla="*/ 161 w 201"/>
              <a:gd name="T97" fmla="*/ 90 h 207"/>
              <a:gd name="T98" fmla="*/ 155 w 201"/>
              <a:gd name="T99" fmla="*/ 72 h 207"/>
              <a:gd name="T100" fmla="*/ 165 w 201"/>
              <a:gd name="T101" fmla="*/ 72 h 207"/>
              <a:gd name="T102" fmla="*/ 178 w 201"/>
              <a:gd name="T103" fmla="*/ 60 h 207"/>
              <a:gd name="T104" fmla="*/ 184 w 201"/>
              <a:gd name="T105" fmla="*/ 48 h 207"/>
              <a:gd name="T106" fmla="*/ 173 w 201"/>
              <a:gd name="T107" fmla="*/ 26 h 207"/>
              <a:gd name="T108" fmla="*/ 185 w 201"/>
              <a:gd name="T109" fmla="*/ 17 h 207"/>
              <a:gd name="T110" fmla="*/ 219 w 201"/>
              <a:gd name="T111" fmla="*/ 2 h 207"/>
              <a:gd name="T112" fmla="*/ 235 w 201"/>
              <a:gd name="T113" fmla="*/ 0 h 207"/>
              <a:gd name="T114" fmla="*/ 248 w 201"/>
              <a:gd name="T115" fmla="*/ 1 h 207"/>
              <a:gd name="T116" fmla="*/ 261 w 201"/>
              <a:gd name="T117" fmla="*/ 24 h 207"/>
              <a:gd name="T118" fmla="*/ 277 w 201"/>
              <a:gd name="T119" fmla="*/ 30 h 207"/>
              <a:gd name="T120" fmla="*/ 291 w 201"/>
              <a:gd name="T121" fmla="*/ 38 h 2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207"/>
              <a:gd name="T185" fmla="*/ 201 w 201"/>
              <a:gd name="T186" fmla="*/ 207 h 2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207">
                <a:moveTo>
                  <a:pt x="201" y="27"/>
                </a:moveTo>
                <a:cubicBezTo>
                  <a:pt x="200" y="29"/>
                  <a:pt x="199" y="31"/>
                  <a:pt x="197" y="33"/>
                </a:cubicBezTo>
                <a:cubicBezTo>
                  <a:pt x="196" y="35"/>
                  <a:pt x="195" y="37"/>
                  <a:pt x="194" y="38"/>
                </a:cubicBezTo>
                <a:cubicBezTo>
                  <a:pt x="192" y="40"/>
                  <a:pt x="189" y="41"/>
                  <a:pt x="186" y="42"/>
                </a:cubicBezTo>
                <a:cubicBezTo>
                  <a:pt x="182" y="42"/>
                  <a:pt x="178" y="43"/>
                  <a:pt x="174" y="42"/>
                </a:cubicBezTo>
                <a:cubicBezTo>
                  <a:pt x="171" y="41"/>
                  <a:pt x="169" y="38"/>
                  <a:pt x="166" y="38"/>
                </a:cubicBezTo>
                <a:cubicBezTo>
                  <a:pt x="164" y="38"/>
                  <a:pt x="162" y="39"/>
                  <a:pt x="162" y="40"/>
                </a:cubicBezTo>
                <a:cubicBezTo>
                  <a:pt x="161" y="43"/>
                  <a:pt x="162" y="46"/>
                  <a:pt x="162" y="49"/>
                </a:cubicBezTo>
                <a:cubicBezTo>
                  <a:pt x="162" y="53"/>
                  <a:pt x="161" y="58"/>
                  <a:pt x="162" y="62"/>
                </a:cubicBezTo>
                <a:cubicBezTo>
                  <a:pt x="163" y="64"/>
                  <a:pt x="166" y="65"/>
                  <a:pt x="168" y="67"/>
                </a:cubicBezTo>
                <a:cubicBezTo>
                  <a:pt x="168" y="68"/>
                  <a:pt x="167" y="69"/>
                  <a:pt x="168" y="70"/>
                </a:cubicBezTo>
                <a:cubicBezTo>
                  <a:pt x="170" y="70"/>
                  <a:pt x="173" y="68"/>
                  <a:pt x="176" y="69"/>
                </a:cubicBezTo>
                <a:cubicBezTo>
                  <a:pt x="178" y="70"/>
                  <a:pt x="182" y="72"/>
                  <a:pt x="181" y="75"/>
                </a:cubicBezTo>
                <a:cubicBezTo>
                  <a:pt x="180" y="77"/>
                  <a:pt x="176" y="77"/>
                  <a:pt x="173" y="79"/>
                </a:cubicBezTo>
                <a:cubicBezTo>
                  <a:pt x="172" y="80"/>
                  <a:pt x="170" y="82"/>
                  <a:pt x="170" y="84"/>
                </a:cubicBezTo>
                <a:cubicBezTo>
                  <a:pt x="169" y="85"/>
                  <a:pt x="171" y="87"/>
                  <a:pt x="171" y="88"/>
                </a:cubicBezTo>
                <a:cubicBezTo>
                  <a:pt x="171" y="90"/>
                  <a:pt x="169" y="91"/>
                  <a:pt x="169" y="92"/>
                </a:cubicBezTo>
                <a:cubicBezTo>
                  <a:pt x="169" y="94"/>
                  <a:pt x="172" y="94"/>
                  <a:pt x="171" y="95"/>
                </a:cubicBezTo>
                <a:cubicBezTo>
                  <a:pt x="171" y="97"/>
                  <a:pt x="169" y="96"/>
                  <a:pt x="168" y="97"/>
                </a:cubicBezTo>
                <a:cubicBezTo>
                  <a:pt x="166" y="99"/>
                  <a:pt x="165" y="102"/>
                  <a:pt x="164" y="104"/>
                </a:cubicBezTo>
                <a:cubicBezTo>
                  <a:pt x="163" y="105"/>
                  <a:pt x="164" y="107"/>
                  <a:pt x="164" y="108"/>
                </a:cubicBezTo>
                <a:cubicBezTo>
                  <a:pt x="162" y="109"/>
                  <a:pt x="157" y="109"/>
                  <a:pt x="156" y="112"/>
                </a:cubicBezTo>
                <a:cubicBezTo>
                  <a:pt x="155" y="115"/>
                  <a:pt x="158" y="120"/>
                  <a:pt x="156" y="123"/>
                </a:cubicBezTo>
                <a:cubicBezTo>
                  <a:pt x="155" y="126"/>
                  <a:pt x="150" y="126"/>
                  <a:pt x="148" y="129"/>
                </a:cubicBezTo>
                <a:cubicBezTo>
                  <a:pt x="146" y="130"/>
                  <a:pt x="146" y="133"/>
                  <a:pt x="144" y="135"/>
                </a:cubicBezTo>
                <a:cubicBezTo>
                  <a:pt x="143" y="136"/>
                  <a:pt x="141" y="135"/>
                  <a:pt x="140" y="136"/>
                </a:cubicBezTo>
                <a:cubicBezTo>
                  <a:pt x="140" y="139"/>
                  <a:pt x="142" y="142"/>
                  <a:pt x="140" y="144"/>
                </a:cubicBezTo>
                <a:cubicBezTo>
                  <a:pt x="139" y="146"/>
                  <a:pt x="136" y="143"/>
                  <a:pt x="134" y="143"/>
                </a:cubicBezTo>
                <a:cubicBezTo>
                  <a:pt x="132" y="144"/>
                  <a:pt x="131" y="147"/>
                  <a:pt x="129" y="147"/>
                </a:cubicBezTo>
                <a:cubicBezTo>
                  <a:pt x="127" y="146"/>
                  <a:pt x="126" y="143"/>
                  <a:pt x="124" y="143"/>
                </a:cubicBezTo>
                <a:cubicBezTo>
                  <a:pt x="123" y="142"/>
                  <a:pt x="122" y="143"/>
                  <a:pt x="121" y="143"/>
                </a:cubicBezTo>
                <a:cubicBezTo>
                  <a:pt x="117" y="148"/>
                  <a:pt x="112" y="152"/>
                  <a:pt x="110" y="158"/>
                </a:cubicBezTo>
                <a:cubicBezTo>
                  <a:pt x="109" y="160"/>
                  <a:pt x="110" y="162"/>
                  <a:pt x="112" y="163"/>
                </a:cubicBezTo>
                <a:cubicBezTo>
                  <a:pt x="113" y="164"/>
                  <a:pt x="115" y="163"/>
                  <a:pt x="117" y="163"/>
                </a:cubicBezTo>
                <a:cubicBezTo>
                  <a:pt x="118" y="164"/>
                  <a:pt x="120" y="164"/>
                  <a:pt x="120" y="165"/>
                </a:cubicBezTo>
                <a:cubicBezTo>
                  <a:pt x="121" y="168"/>
                  <a:pt x="119" y="170"/>
                  <a:pt x="120" y="172"/>
                </a:cubicBezTo>
                <a:cubicBezTo>
                  <a:pt x="121" y="175"/>
                  <a:pt x="122" y="178"/>
                  <a:pt x="125" y="179"/>
                </a:cubicBezTo>
                <a:cubicBezTo>
                  <a:pt x="126" y="180"/>
                  <a:pt x="128" y="179"/>
                  <a:pt x="129" y="179"/>
                </a:cubicBezTo>
                <a:cubicBezTo>
                  <a:pt x="130" y="180"/>
                  <a:pt x="128" y="182"/>
                  <a:pt x="129" y="183"/>
                </a:cubicBezTo>
                <a:cubicBezTo>
                  <a:pt x="130" y="187"/>
                  <a:pt x="134" y="190"/>
                  <a:pt x="135" y="194"/>
                </a:cubicBezTo>
                <a:cubicBezTo>
                  <a:pt x="135" y="194"/>
                  <a:pt x="132" y="194"/>
                  <a:pt x="132" y="195"/>
                </a:cubicBezTo>
                <a:cubicBezTo>
                  <a:pt x="132" y="196"/>
                  <a:pt x="135" y="198"/>
                  <a:pt x="134" y="199"/>
                </a:cubicBezTo>
                <a:cubicBezTo>
                  <a:pt x="134" y="200"/>
                  <a:pt x="131" y="201"/>
                  <a:pt x="130" y="200"/>
                </a:cubicBezTo>
                <a:cubicBezTo>
                  <a:pt x="128" y="200"/>
                  <a:pt x="131" y="197"/>
                  <a:pt x="130" y="197"/>
                </a:cubicBezTo>
                <a:cubicBezTo>
                  <a:pt x="127" y="197"/>
                  <a:pt x="125" y="201"/>
                  <a:pt x="122" y="201"/>
                </a:cubicBezTo>
                <a:cubicBezTo>
                  <a:pt x="120" y="201"/>
                  <a:pt x="118" y="200"/>
                  <a:pt x="116" y="200"/>
                </a:cubicBezTo>
                <a:cubicBezTo>
                  <a:pt x="112" y="199"/>
                  <a:pt x="109" y="198"/>
                  <a:pt x="105" y="199"/>
                </a:cubicBezTo>
                <a:cubicBezTo>
                  <a:pt x="104" y="199"/>
                  <a:pt x="106" y="201"/>
                  <a:pt x="105" y="202"/>
                </a:cubicBezTo>
                <a:cubicBezTo>
                  <a:pt x="104" y="203"/>
                  <a:pt x="102" y="203"/>
                  <a:pt x="101" y="204"/>
                </a:cubicBezTo>
                <a:cubicBezTo>
                  <a:pt x="100" y="205"/>
                  <a:pt x="98" y="206"/>
                  <a:pt x="97" y="207"/>
                </a:cubicBezTo>
                <a:cubicBezTo>
                  <a:pt x="95" y="206"/>
                  <a:pt x="92" y="205"/>
                  <a:pt x="90" y="203"/>
                </a:cubicBezTo>
                <a:cubicBezTo>
                  <a:pt x="88" y="200"/>
                  <a:pt x="88" y="195"/>
                  <a:pt x="85" y="192"/>
                </a:cubicBezTo>
                <a:cubicBezTo>
                  <a:pt x="83" y="190"/>
                  <a:pt x="79" y="190"/>
                  <a:pt x="76" y="188"/>
                </a:cubicBezTo>
                <a:cubicBezTo>
                  <a:pt x="75" y="187"/>
                  <a:pt x="77" y="184"/>
                  <a:pt x="76" y="183"/>
                </a:cubicBezTo>
                <a:cubicBezTo>
                  <a:pt x="74" y="181"/>
                  <a:pt x="71" y="180"/>
                  <a:pt x="68" y="180"/>
                </a:cubicBezTo>
                <a:cubicBezTo>
                  <a:pt x="64" y="180"/>
                  <a:pt x="60" y="181"/>
                  <a:pt x="56" y="182"/>
                </a:cubicBezTo>
                <a:cubicBezTo>
                  <a:pt x="54" y="182"/>
                  <a:pt x="52" y="183"/>
                  <a:pt x="50" y="184"/>
                </a:cubicBezTo>
                <a:cubicBezTo>
                  <a:pt x="46" y="184"/>
                  <a:pt x="43" y="184"/>
                  <a:pt x="39" y="184"/>
                </a:cubicBezTo>
                <a:cubicBezTo>
                  <a:pt x="37" y="184"/>
                  <a:pt x="35" y="184"/>
                  <a:pt x="33" y="184"/>
                </a:cubicBezTo>
                <a:cubicBezTo>
                  <a:pt x="31" y="184"/>
                  <a:pt x="28" y="184"/>
                  <a:pt x="26" y="184"/>
                </a:cubicBezTo>
                <a:cubicBezTo>
                  <a:pt x="23" y="185"/>
                  <a:pt x="21" y="188"/>
                  <a:pt x="18" y="187"/>
                </a:cubicBezTo>
                <a:cubicBezTo>
                  <a:pt x="16" y="187"/>
                  <a:pt x="16" y="184"/>
                  <a:pt x="16" y="183"/>
                </a:cubicBezTo>
                <a:cubicBezTo>
                  <a:pt x="16" y="181"/>
                  <a:pt x="15" y="178"/>
                  <a:pt x="15" y="176"/>
                </a:cubicBezTo>
                <a:cubicBezTo>
                  <a:pt x="15" y="173"/>
                  <a:pt x="16" y="170"/>
                  <a:pt x="17" y="168"/>
                </a:cubicBezTo>
                <a:cubicBezTo>
                  <a:pt x="19" y="166"/>
                  <a:pt x="21" y="165"/>
                  <a:pt x="24" y="164"/>
                </a:cubicBezTo>
                <a:cubicBezTo>
                  <a:pt x="26" y="163"/>
                  <a:pt x="29" y="164"/>
                  <a:pt x="31" y="163"/>
                </a:cubicBezTo>
                <a:cubicBezTo>
                  <a:pt x="32" y="162"/>
                  <a:pt x="31" y="161"/>
                  <a:pt x="31" y="160"/>
                </a:cubicBezTo>
                <a:cubicBezTo>
                  <a:pt x="32" y="158"/>
                  <a:pt x="33" y="155"/>
                  <a:pt x="32" y="154"/>
                </a:cubicBezTo>
                <a:cubicBezTo>
                  <a:pt x="31" y="152"/>
                  <a:pt x="27" y="154"/>
                  <a:pt x="26" y="152"/>
                </a:cubicBezTo>
                <a:cubicBezTo>
                  <a:pt x="23" y="148"/>
                  <a:pt x="25" y="142"/>
                  <a:pt x="24" y="137"/>
                </a:cubicBezTo>
                <a:cubicBezTo>
                  <a:pt x="23" y="136"/>
                  <a:pt x="22" y="135"/>
                  <a:pt x="20" y="134"/>
                </a:cubicBezTo>
                <a:cubicBezTo>
                  <a:pt x="18" y="133"/>
                  <a:pt x="15" y="133"/>
                  <a:pt x="13" y="132"/>
                </a:cubicBezTo>
                <a:cubicBezTo>
                  <a:pt x="12" y="131"/>
                  <a:pt x="10" y="130"/>
                  <a:pt x="10" y="128"/>
                </a:cubicBezTo>
                <a:cubicBezTo>
                  <a:pt x="9" y="126"/>
                  <a:pt x="10" y="123"/>
                  <a:pt x="8" y="120"/>
                </a:cubicBezTo>
                <a:cubicBezTo>
                  <a:pt x="6" y="117"/>
                  <a:pt x="3" y="114"/>
                  <a:pt x="0" y="111"/>
                </a:cubicBezTo>
                <a:cubicBezTo>
                  <a:pt x="3" y="112"/>
                  <a:pt x="6" y="112"/>
                  <a:pt x="9" y="113"/>
                </a:cubicBezTo>
                <a:cubicBezTo>
                  <a:pt x="13" y="114"/>
                  <a:pt x="18" y="115"/>
                  <a:pt x="22" y="116"/>
                </a:cubicBezTo>
                <a:cubicBezTo>
                  <a:pt x="28" y="116"/>
                  <a:pt x="33" y="114"/>
                  <a:pt x="39" y="115"/>
                </a:cubicBezTo>
                <a:cubicBezTo>
                  <a:pt x="40" y="115"/>
                  <a:pt x="41" y="116"/>
                  <a:pt x="43" y="116"/>
                </a:cubicBezTo>
                <a:cubicBezTo>
                  <a:pt x="44" y="116"/>
                  <a:pt x="44" y="115"/>
                  <a:pt x="45" y="115"/>
                </a:cubicBezTo>
                <a:cubicBezTo>
                  <a:pt x="47" y="115"/>
                  <a:pt x="49" y="117"/>
                  <a:pt x="52" y="117"/>
                </a:cubicBezTo>
                <a:cubicBezTo>
                  <a:pt x="57" y="116"/>
                  <a:pt x="63" y="114"/>
                  <a:pt x="67" y="111"/>
                </a:cubicBezTo>
                <a:cubicBezTo>
                  <a:pt x="69" y="110"/>
                  <a:pt x="68" y="108"/>
                  <a:pt x="68" y="107"/>
                </a:cubicBezTo>
                <a:cubicBezTo>
                  <a:pt x="67" y="105"/>
                  <a:pt x="66" y="103"/>
                  <a:pt x="66" y="101"/>
                </a:cubicBezTo>
                <a:cubicBezTo>
                  <a:pt x="67" y="98"/>
                  <a:pt x="69" y="95"/>
                  <a:pt x="71" y="92"/>
                </a:cubicBezTo>
                <a:cubicBezTo>
                  <a:pt x="72" y="90"/>
                  <a:pt x="75" y="90"/>
                  <a:pt x="77" y="90"/>
                </a:cubicBezTo>
                <a:cubicBezTo>
                  <a:pt x="77" y="90"/>
                  <a:pt x="76" y="92"/>
                  <a:pt x="77" y="92"/>
                </a:cubicBezTo>
                <a:cubicBezTo>
                  <a:pt x="79" y="92"/>
                  <a:pt x="81" y="91"/>
                  <a:pt x="82" y="90"/>
                </a:cubicBezTo>
                <a:cubicBezTo>
                  <a:pt x="83" y="89"/>
                  <a:pt x="80" y="87"/>
                  <a:pt x="80" y="87"/>
                </a:cubicBezTo>
                <a:cubicBezTo>
                  <a:pt x="82" y="85"/>
                  <a:pt x="84" y="88"/>
                  <a:pt x="86" y="87"/>
                </a:cubicBezTo>
                <a:cubicBezTo>
                  <a:pt x="88" y="85"/>
                  <a:pt x="88" y="82"/>
                  <a:pt x="90" y="81"/>
                </a:cubicBezTo>
                <a:cubicBezTo>
                  <a:pt x="92" y="80"/>
                  <a:pt x="93" y="82"/>
                  <a:pt x="94" y="83"/>
                </a:cubicBezTo>
                <a:cubicBezTo>
                  <a:pt x="96" y="84"/>
                  <a:pt x="97" y="86"/>
                  <a:pt x="98" y="86"/>
                </a:cubicBezTo>
                <a:cubicBezTo>
                  <a:pt x="100" y="85"/>
                  <a:pt x="102" y="83"/>
                  <a:pt x="102" y="81"/>
                </a:cubicBezTo>
                <a:cubicBezTo>
                  <a:pt x="103" y="80"/>
                  <a:pt x="100" y="80"/>
                  <a:pt x="100" y="78"/>
                </a:cubicBezTo>
                <a:cubicBezTo>
                  <a:pt x="100" y="76"/>
                  <a:pt x="100" y="74"/>
                  <a:pt x="101" y="72"/>
                </a:cubicBezTo>
                <a:cubicBezTo>
                  <a:pt x="102" y="69"/>
                  <a:pt x="102" y="65"/>
                  <a:pt x="104" y="64"/>
                </a:cubicBezTo>
                <a:cubicBezTo>
                  <a:pt x="106" y="62"/>
                  <a:pt x="110" y="65"/>
                  <a:pt x="111" y="63"/>
                </a:cubicBezTo>
                <a:cubicBezTo>
                  <a:pt x="113" y="62"/>
                  <a:pt x="112" y="59"/>
                  <a:pt x="111" y="57"/>
                </a:cubicBezTo>
                <a:cubicBezTo>
                  <a:pt x="110" y="54"/>
                  <a:pt x="108" y="52"/>
                  <a:pt x="107" y="50"/>
                </a:cubicBezTo>
                <a:cubicBezTo>
                  <a:pt x="107" y="49"/>
                  <a:pt x="107" y="47"/>
                  <a:pt x="108" y="47"/>
                </a:cubicBezTo>
                <a:cubicBezTo>
                  <a:pt x="110" y="47"/>
                  <a:pt x="111" y="50"/>
                  <a:pt x="114" y="50"/>
                </a:cubicBezTo>
                <a:cubicBezTo>
                  <a:pt x="116" y="50"/>
                  <a:pt x="119" y="49"/>
                  <a:pt x="120" y="48"/>
                </a:cubicBezTo>
                <a:cubicBezTo>
                  <a:pt x="122" y="46"/>
                  <a:pt x="122" y="44"/>
                  <a:pt x="123" y="42"/>
                </a:cubicBezTo>
                <a:cubicBezTo>
                  <a:pt x="123" y="41"/>
                  <a:pt x="122" y="40"/>
                  <a:pt x="123" y="39"/>
                </a:cubicBezTo>
                <a:cubicBezTo>
                  <a:pt x="124" y="37"/>
                  <a:pt x="127" y="35"/>
                  <a:pt x="127" y="33"/>
                </a:cubicBezTo>
                <a:cubicBezTo>
                  <a:pt x="128" y="29"/>
                  <a:pt x="126" y="25"/>
                  <a:pt x="124" y="21"/>
                </a:cubicBezTo>
                <a:cubicBezTo>
                  <a:pt x="124" y="19"/>
                  <a:pt x="121" y="19"/>
                  <a:pt x="120" y="18"/>
                </a:cubicBezTo>
                <a:cubicBezTo>
                  <a:pt x="120" y="16"/>
                  <a:pt x="121" y="13"/>
                  <a:pt x="123" y="12"/>
                </a:cubicBezTo>
                <a:cubicBezTo>
                  <a:pt x="125" y="11"/>
                  <a:pt x="127" y="13"/>
                  <a:pt x="128" y="12"/>
                </a:cubicBezTo>
                <a:cubicBezTo>
                  <a:pt x="133" y="10"/>
                  <a:pt x="135" y="5"/>
                  <a:pt x="139" y="3"/>
                </a:cubicBezTo>
                <a:cubicBezTo>
                  <a:pt x="143" y="1"/>
                  <a:pt x="147" y="2"/>
                  <a:pt x="151" y="2"/>
                </a:cubicBezTo>
                <a:cubicBezTo>
                  <a:pt x="152" y="2"/>
                  <a:pt x="154" y="3"/>
                  <a:pt x="156" y="3"/>
                </a:cubicBezTo>
                <a:cubicBezTo>
                  <a:pt x="158" y="3"/>
                  <a:pt x="160" y="1"/>
                  <a:pt x="162" y="0"/>
                </a:cubicBezTo>
                <a:cubicBezTo>
                  <a:pt x="164" y="1"/>
                  <a:pt x="166" y="2"/>
                  <a:pt x="168" y="3"/>
                </a:cubicBezTo>
                <a:cubicBezTo>
                  <a:pt x="169" y="3"/>
                  <a:pt x="170" y="1"/>
                  <a:pt x="171" y="1"/>
                </a:cubicBezTo>
                <a:cubicBezTo>
                  <a:pt x="175" y="4"/>
                  <a:pt x="178" y="7"/>
                  <a:pt x="180" y="11"/>
                </a:cubicBezTo>
                <a:cubicBezTo>
                  <a:pt x="181" y="12"/>
                  <a:pt x="179" y="15"/>
                  <a:pt x="180" y="17"/>
                </a:cubicBezTo>
                <a:cubicBezTo>
                  <a:pt x="180" y="18"/>
                  <a:pt x="181" y="20"/>
                  <a:pt x="182" y="21"/>
                </a:cubicBezTo>
                <a:cubicBezTo>
                  <a:pt x="185" y="22"/>
                  <a:pt x="188" y="20"/>
                  <a:pt x="191" y="21"/>
                </a:cubicBezTo>
                <a:cubicBezTo>
                  <a:pt x="192" y="22"/>
                  <a:pt x="191" y="25"/>
                  <a:pt x="192" y="26"/>
                </a:cubicBezTo>
                <a:cubicBezTo>
                  <a:pt x="195" y="27"/>
                  <a:pt x="198" y="27"/>
                  <a:pt x="201" y="27"/>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20" name="Freeform 2625"/>
          <p:cNvSpPr>
            <a:spLocks noChangeAspect="1"/>
          </p:cNvSpPr>
          <p:nvPr/>
        </p:nvSpPr>
        <p:spPr bwMode="auto">
          <a:xfrm>
            <a:off x="7236850" y="468236"/>
            <a:ext cx="3255303" cy="2467138"/>
          </a:xfrm>
          <a:custGeom>
            <a:avLst/>
            <a:gdLst>
              <a:gd name="T0" fmla="*/ 59 w 713"/>
              <a:gd name="T1" fmla="*/ 305 h 540"/>
              <a:gd name="T2" fmla="*/ 1 w 713"/>
              <a:gd name="T3" fmla="*/ 331 h 540"/>
              <a:gd name="T4" fmla="*/ 24 w 713"/>
              <a:gd name="T5" fmla="*/ 391 h 540"/>
              <a:gd name="T6" fmla="*/ 65 w 713"/>
              <a:gd name="T7" fmla="*/ 431 h 540"/>
              <a:gd name="T8" fmla="*/ 106 w 713"/>
              <a:gd name="T9" fmla="*/ 481 h 540"/>
              <a:gd name="T10" fmla="*/ 107 w 713"/>
              <a:gd name="T11" fmla="*/ 524 h 540"/>
              <a:gd name="T12" fmla="*/ 158 w 713"/>
              <a:gd name="T13" fmla="*/ 556 h 540"/>
              <a:gd name="T14" fmla="*/ 211 w 713"/>
              <a:gd name="T15" fmla="*/ 589 h 540"/>
              <a:gd name="T16" fmla="*/ 263 w 713"/>
              <a:gd name="T17" fmla="*/ 611 h 540"/>
              <a:gd name="T18" fmla="*/ 302 w 713"/>
              <a:gd name="T19" fmla="*/ 612 h 540"/>
              <a:gd name="T20" fmla="*/ 344 w 713"/>
              <a:gd name="T21" fmla="*/ 611 h 540"/>
              <a:gd name="T22" fmla="*/ 396 w 713"/>
              <a:gd name="T23" fmla="*/ 577 h 540"/>
              <a:gd name="T24" fmla="*/ 435 w 713"/>
              <a:gd name="T25" fmla="*/ 599 h 540"/>
              <a:gd name="T26" fmla="*/ 475 w 713"/>
              <a:gd name="T27" fmla="*/ 646 h 540"/>
              <a:gd name="T28" fmla="*/ 470 w 713"/>
              <a:gd name="T29" fmla="*/ 691 h 540"/>
              <a:gd name="T30" fmla="*/ 505 w 713"/>
              <a:gd name="T31" fmla="*/ 736 h 540"/>
              <a:gd name="T32" fmla="*/ 541 w 713"/>
              <a:gd name="T33" fmla="*/ 750 h 540"/>
              <a:gd name="T34" fmla="*/ 554 w 713"/>
              <a:gd name="T35" fmla="*/ 722 h 540"/>
              <a:gd name="T36" fmla="*/ 585 w 713"/>
              <a:gd name="T37" fmla="*/ 722 h 540"/>
              <a:gd name="T38" fmla="*/ 627 w 713"/>
              <a:gd name="T39" fmla="*/ 721 h 540"/>
              <a:gd name="T40" fmla="*/ 684 w 713"/>
              <a:gd name="T41" fmla="*/ 746 h 540"/>
              <a:gd name="T42" fmla="*/ 699 w 713"/>
              <a:gd name="T43" fmla="*/ 754 h 540"/>
              <a:gd name="T44" fmla="*/ 745 w 713"/>
              <a:gd name="T45" fmla="*/ 736 h 540"/>
              <a:gd name="T46" fmla="*/ 781 w 713"/>
              <a:gd name="T47" fmla="*/ 726 h 540"/>
              <a:gd name="T48" fmla="*/ 851 w 713"/>
              <a:gd name="T49" fmla="*/ 649 h 540"/>
              <a:gd name="T50" fmla="*/ 879 w 713"/>
              <a:gd name="T51" fmla="*/ 589 h 540"/>
              <a:gd name="T52" fmla="*/ 850 w 713"/>
              <a:gd name="T53" fmla="*/ 552 h 540"/>
              <a:gd name="T54" fmla="*/ 847 w 713"/>
              <a:gd name="T55" fmla="*/ 511 h 540"/>
              <a:gd name="T56" fmla="*/ 851 w 713"/>
              <a:gd name="T57" fmla="*/ 494 h 540"/>
              <a:gd name="T58" fmla="*/ 831 w 713"/>
              <a:gd name="T59" fmla="*/ 426 h 540"/>
              <a:gd name="T60" fmla="*/ 859 w 713"/>
              <a:gd name="T61" fmla="*/ 401 h 540"/>
              <a:gd name="T62" fmla="*/ 835 w 713"/>
              <a:gd name="T63" fmla="*/ 380 h 540"/>
              <a:gd name="T64" fmla="*/ 772 w 713"/>
              <a:gd name="T65" fmla="*/ 366 h 540"/>
              <a:gd name="T66" fmla="*/ 845 w 713"/>
              <a:gd name="T67" fmla="*/ 319 h 540"/>
              <a:gd name="T68" fmla="*/ 860 w 713"/>
              <a:gd name="T69" fmla="*/ 338 h 540"/>
              <a:gd name="T70" fmla="*/ 925 w 713"/>
              <a:gd name="T71" fmla="*/ 293 h 540"/>
              <a:gd name="T72" fmla="*/ 968 w 713"/>
              <a:gd name="T73" fmla="*/ 258 h 540"/>
              <a:gd name="T74" fmla="*/ 977 w 713"/>
              <a:gd name="T75" fmla="*/ 216 h 540"/>
              <a:gd name="T76" fmla="*/ 1019 w 713"/>
              <a:gd name="T77" fmla="*/ 174 h 540"/>
              <a:gd name="T78" fmla="*/ 949 w 713"/>
              <a:gd name="T79" fmla="*/ 132 h 540"/>
              <a:gd name="T80" fmla="*/ 886 w 713"/>
              <a:gd name="T81" fmla="*/ 85 h 540"/>
              <a:gd name="T82" fmla="*/ 851 w 713"/>
              <a:gd name="T83" fmla="*/ 28 h 540"/>
              <a:gd name="T84" fmla="*/ 755 w 713"/>
              <a:gd name="T85" fmla="*/ 8 h 540"/>
              <a:gd name="T86" fmla="*/ 746 w 713"/>
              <a:gd name="T87" fmla="*/ 85 h 540"/>
              <a:gd name="T88" fmla="*/ 703 w 713"/>
              <a:gd name="T89" fmla="*/ 144 h 540"/>
              <a:gd name="T90" fmla="*/ 771 w 713"/>
              <a:gd name="T91" fmla="*/ 174 h 540"/>
              <a:gd name="T92" fmla="*/ 717 w 713"/>
              <a:gd name="T93" fmla="*/ 194 h 540"/>
              <a:gd name="T94" fmla="*/ 648 w 713"/>
              <a:gd name="T95" fmla="*/ 233 h 540"/>
              <a:gd name="T96" fmla="*/ 530 w 713"/>
              <a:gd name="T97" fmla="*/ 289 h 540"/>
              <a:gd name="T98" fmla="*/ 389 w 713"/>
              <a:gd name="T99" fmla="*/ 268 h 540"/>
              <a:gd name="T100" fmla="*/ 318 w 713"/>
              <a:gd name="T101" fmla="*/ 211 h 540"/>
              <a:gd name="T102" fmla="*/ 269 w 713"/>
              <a:gd name="T103" fmla="*/ 161 h 540"/>
              <a:gd name="T104" fmla="*/ 215 w 713"/>
              <a:gd name="T105" fmla="*/ 118 h 540"/>
              <a:gd name="T106" fmla="*/ 179 w 713"/>
              <a:gd name="T107" fmla="*/ 143 h 540"/>
              <a:gd name="T108" fmla="*/ 131 w 713"/>
              <a:gd name="T109" fmla="*/ 209 h 540"/>
              <a:gd name="T110" fmla="*/ 109 w 713"/>
              <a:gd name="T111" fmla="*/ 254 h 5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540"/>
              <a:gd name="T170" fmla="*/ 713 w 713"/>
              <a:gd name="T171" fmla="*/ 540 h 5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540">
                <a:moveTo>
                  <a:pt x="72" y="191"/>
                </a:moveTo>
                <a:cubicBezTo>
                  <a:pt x="72" y="191"/>
                  <a:pt x="74" y="193"/>
                  <a:pt x="74" y="193"/>
                </a:cubicBezTo>
                <a:cubicBezTo>
                  <a:pt x="73" y="194"/>
                  <a:pt x="71" y="194"/>
                  <a:pt x="70" y="196"/>
                </a:cubicBezTo>
                <a:cubicBezTo>
                  <a:pt x="68" y="197"/>
                  <a:pt x="69" y="200"/>
                  <a:pt x="67" y="201"/>
                </a:cubicBezTo>
                <a:cubicBezTo>
                  <a:pt x="65" y="201"/>
                  <a:pt x="64" y="198"/>
                  <a:pt x="63" y="199"/>
                </a:cubicBezTo>
                <a:cubicBezTo>
                  <a:pt x="59" y="200"/>
                  <a:pt x="57" y="203"/>
                  <a:pt x="55" y="206"/>
                </a:cubicBezTo>
                <a:cubicBezTo>
                  <a:pt x="53" y="207"/>
                  <a:pt x="54" y="211"/>
                  <a:pt x="52" y="212"/>
                </a:cubicBezTo>
                <a:cubicBezTo>
                  <a:pt x="49" y="213"/>
                  <a:pt x="45" y="211"/>
                  <a:pt x="41" y="212"/>
                </a:cubicBezTo>
                <a:cubicBezTo>
                  <a:pt x="39" y="212"/>
                  <a:pt x="37" y="212"/>
                  <a:pt x="36" y="213"/>
                </a:cubicBezTo>
                <a:cubicBezTo>
                  <a:pt x="33" y="216"/>
                  <a:pt x="35" y="220"/>
                  <a:pt x="32" y="223"/>
                </a:cubicBezTo>
                <a:cubicBezTo>
                  <a:pt x="30" y="225"/>
                  <a:pt x="26" y="226"/>
                  <a:pt x="23" y="225"/>
                </a:cubicBezTo>
                <a:cubicBezTo>
                  <a:pt x="22" y="225"/>
                  <a:pt x="24" y="221"/>
                  <a:pt x="22" y="220"/>
                </a:cubicBezTo>
                <a:cubicBezTo>
                  <a:pt x="20" y="220"/>
                  <a:pt x="19" y="223"/>
                  <a:pt x="18" y="224"/>
                </a:cubicBezTo>
                <a:cubicBezTo>
                  <a:pt x="16" y="224"/>
                  <a:pt x="14" y="222"/>
                  <a:pt x="13" y="223"/>
                </a:cubicBezTo>
                <a:cubicBezTo>
                  <a:pt x="11" y="224"/>
                  <a:pt x="9" y="226"/>
                  <a:pt x="7" y="227"/>
                </a:cubicBezTo>
                <a:cubicBezTo>
                  <a:pt x="5" y="228"/>
                  <a:pt x="2" y="228"/>
                  <a:pt x="1" y="230"/>
                </a:cubicBezTo>
                <a:cubicBezTo>
                  <a:pt x="0" y="232"/>
                  <a:pt x="1" y="236"/>
                  <a:pt x="1" y="239"/>
                </a:cubicBezTo>
                <a:cubicBezTo>
                  <a:pt x="1" y="240"/>
                  <a:pt x="3" y="243"/>
                  <a:pt x="3" y="245"/>
                </a:cubicBezTo>
                <a:cubicBezTo>
                  <a:pt x="3" y="246"/>
                  <a:pt x="3" y="247"/>
                  <a:pt x="2" y="248"/>
                </a:cubicBezTo>
                <a:cubicBezTo>
                  <a:pt x="2" y="250"/>
                  <a:pt x="1" y="253"/>
                  <a:pt x="2" y="253"/>
                </a:cubicBezTo>
                <a:cubicBezTo>
                  <a:pt x="5" y="253"/>
                  <a:pt x="8" y="249"/>
                  <a:pt x="11" y="249"/>
                </a:cubicBezTo>
                <a:cubicBezTo>
                  <a:pt x="14" y="250"/>
                  <a:pt x="16" y="254"/>
                  <a:pt x="17" y="256"/>
                </a:cubicBezTo>
                <a:cubicBezTo>
                  <a:pt x="19" y="260"/>
                  <a:pt x="22" y="264"/>
                  <a:pt x="22" y="269"/>
                </a:cubicBezTo>
                <a:cubicBezTo>
                  <a:pt x="22" y="271"/>
                  <a:pt x="18" y="271"/>
                  <a:pt x="17" y="272"/>
                </a:cubicBezTo>
                <a:cubicBezTo>
                  <a:pt x="16" y="274"/>
                  <a:pt x="15" y="275"/>
                  <a:pt x="15" y="276"/>
                </a:cubicBezTo>
                <a:cubicBezTo>
                  <a:pt x="15" y="277"/>
                  <a:pt x="15" y="278"/>
                  <a:pt x="16" y="278"/>
                </a:cubicBezTo>
                <a:cubicBezTo>
                  <a:pt x="18" y="279"/>
                  <a:pt x="20" y="280"/>
                  <a:pt x="22" y="281"/>
                </a:cubicBezTo>
                <a:cubicBezTo>
                  <a:pt x="23" y="281"/>
                  <a:pt x="24" y="279"/>
                  <a:pt x="25" y="279"/>
                </a:cubicBezTo>
                <a:cubicBezTo>
                  <a:pt x="29" y="282"/>
                  <a:pt x="32" y="285"/>
                  <a:pt x="34" y="289"/>
                </a:cubicBezTo>
                <a:cubicBezTo>
                  <a:pt x="35" y="290"/>
                  <a:pt x="33" y="293"/>
                  <a:pt x="34" y="295"/>
                </a:cubicBezTo>
                <a:cubicBezTo>
                  <a:pt x="34" y="296"/>
                  <a:pt x="35" y="298"/>
                  <a:pt x="36" y="299"/>
                </a:cubicBezTo>
                <a:cubicBezTo>
                  <a:pt x="39" y="300"/>
                  <a:pt x="42" y="298"/>
                  <a:pt x="45" y="299"/>
                </a:cubicBezTo>
                <a:cubicBezTo>
                  <a:pt x="46" y="300"/>
                  <a:pt x="45" y="303"/>
                  <a:pt x="46" y="304"/>
                </a:cubicBezTo>
                <a:cubicBezTo>
                  <a:pt x="49" y="305"/>
                  <a:pt x="52" y="305"/>
                  <a:pt x="55" y="305"/>
                </a:cubicBezTo>
                <a:cubicBezTo>
                  <a:pt x="57" y="305"/>
                  <a:pt x="59" y="303"/>
                  <a:pt x="61" y="304"/>
                </a:cubicBezTo>
                <a:cubicBezTo>
                  <a:pt x="63" y="306"/>
                  <a:pt x="62" y="310"/>
                  <a:pt x="64" y="312"/>
                </a:cubicBezTo>
                <a:cubicBezTo>
                  <a:pt x="66" y="315"/>
                  <a:pt x="69" y="316"/>
                  <a:pt x="71" y="319"/>
                </a:cubicBezTo>
                <a:cubicBezTo>
                  <a:pt x="72" y="321"/>
                  <a:pt x="74" y="322"/>
                  <a:pt x="74" y="325"/>
                </a:cubicBezTo>
                <a:cubicBezTo>
                  <a:pt x="73" y="326"/>
                  <a:pt x="69" y="323"/>
                  <a:pt x="69" y="325"/>
                </a:cubicBezTo>
                <a:cubicBezTo>
                  <a:pt x="69" y="328"/>
                  <a:pt x="71" y="331"/>
                  <a:pt x="73" y="334"/>
                </a:cubicBezTo>
                <a:cubicBezTo>
                  <a:pt x="74" y="336"/>
                  <a:pt x="77" y="337"/>
                  <a:pt x="79" y="339"/>
                </a:cubicBezTo>
                <a:cubicBezTo>
                  <a:pt x="82" y="342"/>
                  <a:pt x="86" y="345"/>
                  <a:pt x="86" y="348"/>
                </a:cubicBezTo>
                <a:cubicBezTo>
                  <a:pt x="86" y="352"/>
                  <a:pt x="81" y="354"/>
                  <a:pt x="78" y="355"/>
                </a:cubicBezTo>
                <a:cubicBezTo>
                  <a:pt x="76" y="355"/>
                  <a:pt x="75" y="353"/>
                  <a:pt x="74" y="352"/>
                </a:cubicBezTo>
                <a:cubicBezTo>
                  <a:pt x="74" y="351"/>
                  <a:pt x="75" y="349"/>
                  <a:pt x="74" y="349"/>
                </a:cubicBezTo>
                <a:cubicBezTo>
                  <a:pt x="73" y="349"/>
                  <a:pt x="72" y="351"/>
                  <a:pt x="71" y="352"/>
                </a:cubicBezTo>
                <a:cubicBezTo>
                  <a:pt x="70" y="353"/>
                  <a:pt x="70" y="354"/>
                  <a:pt x="70" y="355"/>
                </a:cubicBezTo>
                <a:cubicBezTo>
                  <a:pt x="71" y="358"/>
                  <a:pt x="73" y="361"/>
                  <a:pt x="74" y="364"/>
                </a:cubicBezTo>
                <a:cubicBezTo>
                  <a:pt x="75" y="366"/>
                  <a:pt x="75" y="369"/>
                  <a:pt x="77" y="370"/>
                </a:cubicBezTo>
                <a:cubicBezTo>
                  <a:pt x="78" y="371"/>
                  <a:pt x="80" y="369"/>
                  <a:pt x="81" y="370"/>
                </a:cubicBezTo>
                <a:cubicBezTo>
                  <a:pt x="84" y="372"/>
                  <a:pt x="84" y="375"/>
                  <a:pt x="87" y="377"/>
                </a:cubicBezTo>
                <a:cubicBezTo>
                  <a:pt x="88" y="378"/>
                  <a:pt x="90" y="377"/>
                  <a:pt x="92" y="377"/>
                </a:cubicBezTo>
                <a:cubicBezTo>
                  <a:pt x="95" y="379"/>
                  <a:pt x="98" y="382"/>
                  <a:pt x="101" y="384"/>
                </a:cubicBezTo>
                <a:cubicBezTo>
                  <a:pt x="103" y="385"/>
                  <a:pt x="104" y="386"/>
                  <a:pt x="106" y="387"/>
                </a:cubicBezTo>
                <a:cubicBezTo>
                  <a:pt x="107" y="388"/>
                  <a:pt x="108" y="391"/>
                  <a:pt x="110" y="390"/>
                </a:cubicBezTo>
                <a:cubicBezTo>
                  <a:pt x="111" y="390"/>
                  <a:pt x="109" y="387"/>
                  <a:pt x="110" y="386"/>
                </a:cubicBezTo>
                <a:cubicBezTo>
                  <a:pt x="111" y="385"/>
                  <a:pt x="113" y="386"/>
                  <a:pt x="114" y="386"/>
                </a:cubicBezTo>
                <a:cubicBezTo>
                  <a:pt x="116" y="387"/>
                  <a:pt x="119" y="388"/>
                  <a:pt x="122" y="389"/>
                </a:cubicBezTo>
                <a:cubicBezTo>
                  <a:pt x="125" y="391"/>
                  <a:pt x="129" y="394"/>
                  <a:pt x="132" y="396"/>
                </a:cubicBezTo>
                <a:cubicBezTo>
                  <a:pt x="134" y="398"/>
                  <a:pt x="135" y="402"/>
                  <a:pt x="138" y="403"/>
                </a:cubicBezTo>
                <a:cubicBezTo>
                  <a:pt x="140" y="403"/>
                  <a:pt x="140" y="399"/>
                  <a:pt x="141" y="399"/>
                </a:cubicBezTo>
                <a:cubicBezTo>
                  <a:pt x="142" y="398"/>
                  <a:pt x="144" y="398"/>
                  <a:pt x="145" y="399"/>
                </a:cubicBezTo>
                <a:cubicBezTo>
                  <a:pt x="146" y="401"/>
                  <a:pt x="144" y="403"/>
                  <a:pt x="145" y="405"/>
                </a:cubicBezTo>
                <a:cubicBezTo>
                  <a:pt x="145" y="407"/>
                  <a:pt x="146" y="408"/>
                  <a:pt x="147" y="409"/>
                </a:cubicBezTo>
                <a:cubicBezTo>
                  <a:pt x="150" y="410"/>
                  <a:pt x="155" y="409"/>
                  <a:pt x="158" y="410"/>
                </a:cubicBezTo>
                <a:cubicBezTo>
                  <a:pt x="159" y="411"/>
                  <a:pt x="157" y="414"/>
                  <a:pt x="158" y="415"/>
                </a:cubicBezTo>
                <a:cubicBezTo>
                  <a:pt x="159" y="416"/>
                  <a:pt x="162" y="415"/>
                  <a:pt x="164" y="416"/>
                </a:cubicBezTo>
                <a:cubicBezTo>
                  <a:pt x="166" y="417"/>
                  <a:pt x="166" y="420"/>
                  <a:pt x="168" y="421"/>
                </a:cubicBezTo>
                <a:cubicBezTo>
                  <a:pt x="169" y="422"/>
                  <a:pt x="171" y="419"/>
                  <a:pt x="172" y="420"/>
                </a:cubicBezTo>
                <a:cubicBezTo>
                  <a:pt x="173" y="420"/>
                  <a:pt x="173" y="423"/>
                  <a:pt x="175" y="423"/>
                </a:cubicBezTo>
                <a:cubicBezTo>
                  <a:pt x="176" y="423"/>
                  <a:pt x="177" y="420"/>
                  <a:pt x="179" y="420"/>
                </a:cubicBezTo>
                <a:cubicBezTo>
                  <a:pt x="181" y="420"/>
                  <a:pt x="181" y="423"/>
                  <a:pt x="183" y="424"/>
                </a:cubicBezTo>
                <a:cubicBezTo>
                  <a:pt x="184" y="425"/>
                  <a:pt x="186" y="426"/>
                  <a:pt x="187" y="426"/>
                </a:cubicBezTo>
                <a:cubicBezTo>
                  <a:pt x="189" y="426"/>
                  <a:pt x="191" y="424"/>
                  <a:pt x="193" y="423"/>
                </a:cubicBezTo>
                <a:cubicBezTo>
                  <a:pt x="194" y="423"/>
                  <a:pt x="195" y="424"/>
                  <a:pt x="196" y="424"/>
                </a:cubicBezTo>
                <a:cubicBezTo>
                  <a:pt x="198" y="422"/>
                  <a:pt x="199" y="420"/>
                  <a:pt x="201" y="419"/>
                </a:cubicBezTo>
                <a:cubicBezTo>
                  <a:pt x="202" y="419"/>
                  <a:pt x="204" y="418"/>
                  <a:pt x="205" y="419"/>
                </a:cubicBezTo>
                <a:cubicBezTo>
                  <a:pt x="206" y="421"/>
                  <a:pt x="205" y="424"/>
                  <a:pt x="205" y="426"/>
                </a:cubicBezTo>
                <a:cubicBezTo>
                  <a:pt x="205" y="429"/>
                  <a:pt x="206" y="431"/>
                  <a:pt x="206" y="433"/>
                </a:cubicBezTo>
                <a:cubicBezTo>
                  <a:pt x="208" y="431"/>
                  <a:pt x="210" y="427"/>
                  <a:pt x="210" y="425"/>
                </a:cubicBezTo>
                <a:cubicBezTo>
                  <a:pt x="211" y="423"/>
                  <a:pt x="210" y="422"/>
                  <a:pt x="211" y="420"/>
                </a:cubicBezTo>
                <a:cubicBezTo>
                  <a:pt x="212" y="419"/>
                  <a:pt x="214" y="418"/>
                  <a:pt x="215" y="417"/>
                </a:cubicBezTo>
                <a:cubicBezTo>
                  <a:pt x="217" y="417"/>
                  <a:pt x="218" y="418"/>
                  <a:pt x="219" y="418"/>
                </a:cubicBezTo>
                <a:cubicBezTo>
                  <a:pt x="221" y="418"/>
                  <a:pt x="222" y="416"/>
                  <a:pt x="223" y="417"/>
                </a:cubicBezTo>
                <a:cubicBezTo>
                  <a:pt x="225" y="417"/>
                  <a:pt x="226" y="419"/>
                  <a:pt x="227" y="420"/>
                </a:cubicBezTo>
                <a:cubicBezTo>
                  <a:pt x="229" y="421"/>
                  <a:pt x="231" y="421"/>
                  <a:pt x="234" y="421"/>
                </a:cubicBezTo>
                <a:cubicBezTo>
                  <a:pt x="235" y="421"/>
                  <a:pt x="237" y="420"/>
                  <a:pt x="238" y="420"/>
                </a:cubicBezTo>
                <a:cubicBezTo>
                  <a:pt x="239" y="421"/>
                  <a:pt x="239" y="423"/>
                  <a:pt x="239" y="424"/>
                </a:cubicBezTo>
                <a:cubicBezTo>
                  <a:pt x="242" y="424"/>
                  <a:pt x="244" y="423"/>
                  <a:pt x="247" y="423"/>
                </a:cubicBezTo>
                <a:cubicBezTo>
                  <a:pt x="249" y="422"/>
                  <a:pt x="252" y="424"/>
                  <a:pt x="253" y="423"/>
                </a:cubicBezTo>
                <a:cubicBezTo>
                  <a:pt x="254" y="422"/>
                  <a:pt x="251" y="419"/>
                  <a:pt x="252" y="418"/>
                </a:cubicBezTo>
                <a:cubicBezTo>
                  <a:pt x="253" y="416"/>
                  <a:pt x="256" y="416"/>
                  <a:pt x="258" y="414"/>
                </a:cubicBezTo>
                <a:cubicBezTo>
                  <a:pt x="259" y="413"/>
                  <a:pt x="258" y="410"/>
                  <a:pt x="259" y="409"/>
                </a:cubicBezTo>
                <a:cubicBezTo>
                  <a:pt x="262" y="407"/>
                  <a:pt x="266" y="409"/>
                  <a:pt x="269" y="408"/>
                </a:cubicBezTo>
                <a:cubicBezTo>
                  <a:pt x="270" y="407"/>
                  <a:pt x="268" y="405"/>
                  <a:pt x="268" y="404"/>
                </a:cubicBezTo>
                <a:cubicBezTo>
                  <a:pt x="270" y="402"/>
                  <a:pt x="273" y="401"/>
                  <a:pt x="275" y="401"/>
                </a:cubicBezTo>
                <a:cubicBezTo>
                  <a:pt x="278" y="401"/>
                  <a:pt x="280" y="404"/>
                  <a:pt x="283" y="404"/>
                </a:cubicBezTo>
                <a:cubicBezTo>
                  <a:pt x="284" y="405"/>
                  <a:pt x="284" y="403"/>
                  <a:pt x="285" y="403"/>
                </a:cubicBezTo>
                <a:cubicBezTo>
                  <a:pt x="287" y="401"/>
                  <a:pt x="289" y="399"/>
                  <a:pt x="292" y="398"/>
                </a:cubicBezTo>
                <a:cubicBezTo>
                  <a:pt x="294" y="398"/>
                  <a:pt x="296" y="400"/>
                  <a:pt x="297" y="401"/>
                </a:cubicBezTo>
                <a:cubicBezTo>
                  <a:pt x="298" y="403"/>
                  <a:pt x="300" y="405"/>
                  <a:pt x="300" y="408"/>
                </a:cubicBezTo>
                <a:cubicBezTo>
                  <a:pt x="299" y="410"/>
                  <a:pt x="295" y="411"/>
                  <a:pt x="295" y="414"/>
                </a:cubicBezTo>
                <a:cubicBezTo>
                  <a:pt x="295" y="415"/>
                  <a:pt x="298" y="413"/>
                  <a:pt x="300" y="414"/>
                </a:cubicBezTo>
                <a:cubicBezTo>
                  <a:pt x="301" y="414"/>
                  <a:pt x="302" y="416"/>
                  <a:pt x="303" y="416"/>
                </a:cubicBezTo>
                <a:cubicBezTo>
                  <a:pt x="305" y="417"/>
                  <a:pt x="308" y="415"/>
                  <a:pt x="310" y="416"/>
                </a:cubicBezTo>
                <a:cubicBezTo>
                  <a:pt x="311" y="416"/>
                  <a:pt x="311" y="418"/>
                  <a:pt x="312" y="419"/>
                </a:cubicBezTo>
                <a:cubicBezTo>
                  <a:pt x="312" y="418"/>
                  <a:pt x="312" y="414"/>
                  <a:pt x="313" y="414"/>
                </a:cubicBezTo>
                <a:cubicBezTo>
                  <a:pt x="316" y="414"/>
                  <a:pt x="318" y="417"/>
                  <a:pt x="320" y="419"/>
                </a:cubicBezTo>
                <a:cubicBezTo>
                  <a:pt x="321" y="422"/>
                  <a:pt x="320" y="426"/>
                  <a:pt x="322" y="428"/>
                </a:cubicBezTo>
                <a:cubicBezTo>
                  <a:pt x="323" y="429"/>
                  <a:pt x="326" y="427"/>
                  <a:pt x="326" y="428"/>
                </a:cubicBezTo>
                <a:cubicBezTo>
                  <a:pt x="328" y="432"/>
                  <a:pt x="327" y="437"/>
                  <a:pt x="328" y="442"/>
                </a:cubicBezTo>
                <a:cubicBezTo>
                  <a:pt x="328" y="444"/>
                  <a:pt x="330" y="446"/>
                  <a:pt x="330" y="448"/>
                </a:cubicBezTo>
                <a:cubicBezTo>
                  <a:pt x="329" y="449"/>
                  <a:pt x="327" y="448"/>
                  <a:pt x="327" y="448"/>
                </a:cubicBezTo>
                <a:cubicBezTo>
                  <a:pt x="327" y="451"/>
                  <a:pt x="330" y="452"/>
                  <a:pt x="329" y="454"/>
                </a:cubicBezTo>
                <a:cubicBezTo>
                  <a:pt x="328" y="458"/>
                  <a:pt x="324" y="459"/>
                  <a:pt x="322" y="462"/>
                </a:cubicBezTo>
                <a:cubicBezTo>
                  <a:pt x="320" y="467"/>
                  <a:pt x="316" y="469"/>
                  <a:pt x="316" y="473"/>
                </a:cubicBezTo>
                <a:cubicBezTo>
                  <a:pt x="315" y="476"/>
                  <a:pt x="320" y="475"/>
                  <a:pt x="321" y="478"/>
                </a:cubicBezTo>
                <a:cubicBezTo>
                  <a:pt x="321" y="480"/>
                  <a:pt x="317" y="480"/>
                  <a:pt x="318" y="482"/>
                </a:cubicBezTo>
                <a:cubicBezTo>
                  <a:pt x="318" y="484"/>
                  <a:pt x="320" y="485"/>
                  <a:pt x="321" y="485"/>
                </a:cubicBezTo>
                <a:cubicBezTo>
                  <a:pt x="323" y="484"/>
                  <a:pt x="324" y="481"/>
                  <a:pt x="327" y="480"/>
                </a:cubicBezTo>
                <a:cubicBezTo>
                  <a:pt x="330" y="479"/>
                  <a:pt x="334" y="480"/>
                  <a:pt x="337" y="479"/>
                </a:cubicBezTo>
                <a:cubicBezTo>
                  <a:pt x="339" y="480"/>
                  <a:pt x="334" y="481"/>
                  <a:pt x="334" y="483"/>
                </a:cubicBezTo>
                <a:cubicBezTo>
                  <a:pt x="333" y="487"/>
                  <a:pt x="333" y="491"/>
                  <a:pt x="335" y="494"/>
                </a:cubicBezTo>
                <a:cubicBezTo>
                  <a:pt x="337" y="496"/>
                  <a:pt x="341" y="495"/>
                  <a:pt x="343" y="497"/>
                </a:cubicBezTo>
                <a:cubicBezTo>
                  <a:pt x="344" y="498"/>
                  <a:pt x="340" y="498"/>
                  <a:pt x="340" y="499"/>
                </a:cubicBezTo>
                <a:cubicBezTo>
                  <a:pt x="340" y="501"/>
                  <a:pt x="343" y="502"/>
                  <a:pt x="342" y="504"/>
                </a:cubicBezTo>
                <a:cubicBezTo>
                  <a:pt x="342" y="506"/>
                  <a:pt x="338" y="509"/>
                  <a:pt x="340" y="511"/>
                </a:cubicBezTo>
                <a:cubicBezTo>
                  <a:pt x="343" y="513"/>
                  <a:pt x="348" y="509"/>
                  <a:pt x="351" y="511"/>
                </a:cubicBezTo>
                <a:cubicBezTo>
                  <a:pt x="352" y="512"/>
                  <a:pt x="350" y="516"/>
                  <a:pt x="351" y="517"/>
                </a:cubicBezTo>
                <a:cubicBezTo>
                  <a:pt x="352" y="518"/>
                  <a:pt x="354" y="517"/>
                  <a:pt x="355" y="517"/>
                </a:cubicBezTo>
                <a:cubicBezTo>
                  <a:pt x="359" y="516"/>
                  <a:pt x="362" y="514"/>
                  <a:pt x="366" y="515"/>
                </a:cubicBezTo>
                <a:cubicBezTo>
                  <a:pt x="367" y="515"/>
                  <a:pt x="366" y="516"/>
                  <a:pt x="366" y="517"/>
                </a:cubicBezTo>
                <a:cubicBezTo>
                  <a:pt x="367" y="518"/>
                  <a:pt x="366" y="520"/>
                  <a:pt x="367" y="521"/>
                </a:cubicBezTo>
                <a:cubicBezTo>
                  <a:pt x="368" y="522"/>
                  <a:pt x="369" y="522"/>
                  <a:pt x="370" y="522"/>
                </a:cubicBezTo>
                <a:cubicBezTo>
                  <a:pt x="371" y="522"/>
                  <a:pt x="373" y="522"/>
                  <a:pt x="374" y="522"/>
                </a:cubicBezTo>
                <a:cubicBezTo>
                  <a:pt x="374" y="521"/>
                  <a:pt x="376" y="521"/>
                  <a:pt x="376" y="521"/>
                </a:cubicBezTo>
                <a:cubicBezTo>
                  <a:pt x="376" y="519"/>
                  <a:pt x="375" y="518"/>
                  <a:pt x="374" y="516"/>
                </a:cubicBezTo>
                <a:cubicBezTo>
                  <a:pt x="374" y="515"/>
                  <a:pt x="373" y="513"/>
                  <a:pt x="372" y="511"/>
                </a:cubicBezTo>
                <a:cubicBezTo>
                  <a:pt x="371" y="510"/>
                  <a:pt x="371" y="508"/>
                  <a:pt x="371" y="507"/>
                </a:cubicBezTo>
                <a:cubicBezTo>
                  <a:pt x="371" y="506"/>
                  <a:pt x="372" y="505"/>
                  <a:pt x="373" y="504"/>
                </a:cubicBezTo>
                <a:cubicBezTo>
                  <a:pt x="374" y="504"/>
                  <a:pt x="375" y="505"/>
                  <a:pt x="376" y="506"/>
                </a:cubicBezTo>
                <a:cubicBezTo>
                  <a:pt x="377" y="506"/>
                  <a:pt x="378" y="506"/>
                  <a:pt x="379" y="506"/>
                </a:cubicBezTo>
                <a:cubicBezTo>
                  <a:pt x="380" y="504"/>
                  <a:pt x="380" y="503"/>
                  <a:pt x="381" y="502"/>
                </a:cubicBezTo>
                <a:cubicBezTo>
                  <a:pt x="382" y="501"/>
                  <a:pt x="384" y="501"/>
                  <a:pt x="385" y="502"/>
                </a:cubicBezTo>
                <a:cubicBezTo>
                  <a:pt x="386" y="503"/>
                  <a:pt x="385" y="505"/>
                  <a:pt x="386" y="506"/>
                </a:cubicBezTo>
                <a:cubicBezTo>
                  <a:pt x="387" y="506"/>
                  <a:pt x="388" y="506"/>
                  <a:pt x="390" y="506"/>
                </a:cubicBezTo>
                <a:cubicBezTo>
                  <a:pt x="391" y="505"/>
                  <a:pt x="391" y="502"/>
                  <a:pt x="393" y="502"/>
                </a:cubicBezTo>
                <a:cubicBezTo>
                  <a:pt x="394" y="502"/>
                  <a:pt x="394" y="505"/>
                  <a:pt x="395" y="505"/>
                </a:cubicBezTo>
                <a:cubicBezTo>
                  <a:pt x="396" y="505"/>
                  <a:pt x="397" y="503"/>
                  <a:pt x="398" y="502"/>
                </a:cubicBezTo>
                <a:cubicBezTo>
                  <a:pt x="399" y="502"/>
                  <a:pt x="400" y="504"/>
                  <a:pt x="401" y="504"/>
                </a:cubicBezTo>
                <a:cubicBezTo>
                  <a:pt x="402" y="503"/>
                  <a:pt x="401" y="501"/>
                  <a:pt x="403" y="501"/>
                </a:cubicBezTo>
                <a:cubicBezTo>
                  <a:pt x="404" y="500"/>
                  <a:pt x="405" y="503"/>
                  <a:pt x="407" y="502"/>
                </a:cubicBezTo>
                <a:cubicBezTo>
                  <a:pt x="408" y="502"/>
                  <a:pt x="407" y="500"/>
                  <a:pt x="407" y="500"/>
                </a:cubicBezTo>
                <a:cubicBezTo>
                  <a:pt x="409" y="498"/>
                  <a:pt x="411" y="496"/>
                  <a:pt x="413" y="494"/>
                </a:cubicBezTo>
                <a:cubicBezTo>
                  <a:pt x="415" y="493"/>
                  <a:pt x="417" y="490"/>
                  <a:pt x="419" y="491"/>
                </a:cubicBezTo>
                <a:cubicBezTo>
                  <a:pt x="422" y="492"/>
                  <a:pt x="421" y="496"/>
                  <a:pt x="423" y="498"/>
                </a:cubicBezTo>
                <a:cubicBezTo>
                  <a:pt x="424" y="498"/>
                  <a:pt x="425" y="497"/>
                  <a:pt x="427" y="497"/>
                </a:cubicBezTo>
                <a:cubicBezTo>
                  <a:pt x="428" y="497"/>
                  <a:pt x="429" y="499"/>
                  <a:pt x="431" y="499"/>
                </a:cubicBezTo>
                <a:cubicBezTo>
                  <a:pt x="432" y="499"/>
                  <a:pt x="433" y="498"/>
                  <a:pt x="434" y="498"/>
                </a:cubicBezTo>
                <a:cubicBezTo>
                  <a:pt x="435" y="498"/>
                  <a:pt x="436" y="500"/>
                  <a:pt x="436" y="501"/>
                </a:cubicBezTo>
                <a:cubicBezTo>
                  <a:pt x="436" y="503"/>
                  <a:pt x="433" y="504"/>
                  <a:pt x="433" y="506"/>
                </a:cubicBezTo>
                <a:cubicBezTo>
                  <a:pt x="435" y="508"/>
                  <a:pt x="436" y="511"/>
                  <a:pt x="437" y="513"/>
                </a:cubicBezTo>
                <a:cubicBezTo>
                  <a:pt x="439" y="513"/>
                  <a:pt x="441" y="515"/>
                  <a:pt x="444" y="516"/>
                </a:cubicBezTo>
                <a:cubicBezTo>
                  <a:pt x="446" y="517"/>
                  <a:pt x="449" y="518"/>
                  <a:pt x="451" y="519"/>
                </a:cubicBezTo>
                <a:cubicBezTo>
                  <a:pt x="454" y="518"/>
                  <a:pt x="457" y="516"/>
                  <a:pt x="460" y="516"/>
                </a:cubicBezTo>
                <a:cubicBezTo>
                  <a:pt x="462" y="516"/>
                  <a:pt x="464" y="518"/>
                  <a:pt x="466" y="518"/>
                </a:cubicBezTo>
                <a:cubicBezTo>
                  <a:pt x="468" y="517"/>
                  <a:pt x="469" y="514"/>
                  <a:pt x="471" y="514"/>
                </a:cubicBezTo>
                <a:cubicBezTo>
                  <a:pt x="473" y="514"/>
                  <a:pt x="475" y="516"/>
                  <a:pt x="475" y="518"/>
                </a:cubicBezTo>
                <a:cubicBezTo>
                  <a:pt x="475" y="519"/>
                  <a:pt x="472" y="518"/>
                  <a:pt x="472" y="520"/>
                </a:cubicBezTo>
                <a:cubicBezTo>
                  <a:pt x="471" y="522"/>
                  <a:pt x="471" y="526"/>
                  <a:pt x="472" y="528"/>
                </a:cubicBezTo>
                <a:cubicBezTo>
                  <a:pt x="473" y="532"/>
                  <a:pt x="474" y="536"/>
                  <a:pt x="477" y="539"/>
                </a:cubicBezTo>
                <a:cubicBezTo>
                  <a:pt x="479" y="540"/>
                  <a:pt x="482" y="539"/>
                  <a:pt x="483" y="538"/>
                </a:cubicBezTo>
                <a:cubicBezTo>
                  <a:pt x="485" y="537"/>
                  <a:pt x="486" y="534"/>
                  <a:pt x="485" y="533"/>
                </a:cubicBezTo>
                <a:cubicBezTo>
                  <a:pt x="484" y="530"/>
                  <a:pt x="481" y="530"/>
                  <a:pt x="480" y="527"/>
                </a:cubicBezTo>
                <a:cubicBezTo>
                  <a:pt x="480" y="525"/>
                  <a:pt x="480" y="522"/>
                  <a:pt x="482" y="521"/>
                </a:cubicBezTo>
                <a:cubicBezTo>
                  <a:pt x="483" y="520"/>
                  <a:pt x="485" y="523"/>
                  <a:pt x="486" y="523"/>
                </a:cubicBezTo>
                <a:cubicBezTo>
                  <a:pt x="488" y="522"/>
                  <a:pt x="489" y="521"/>
                  <a:pt x="490" y="520"/>
                </a:cubicBezTo>
                <a:cubicBezTo>
                  <a:pt x="490" y="520"/>
                  <a:pt x="490" y="518"/>
                  <a:pt x="491" y="518"/>
                </a:cubicBezTo>
                <a:cubicBezTo>
                  <a:pt x="492" y="518"/>
                  <a:pt x="493" y="520"/>
                  <a:pt x="494" y="520"/>
                </a:cubicBezTo>
                <a:cubicBezTo>
                  <a:pt x="497" y="519"/>
                  <a:pt x="499" y="518"/>
                  <a:pt x="501" y="517"/>
                </a:cubicBezTo>
                <a:cubicBezTo>
                  <a:pt x="502" y="517"/>
                  <a:pt x="504" y="516"/>
                  <a:pt x="505" y="515"/>
                </a:cubicBezTo>
                <a:cubicBezTo>
                  <a:pt x="507" y="514"/>
                  <a:pt x="508" y="514"/>
                  <a:pt x="510" y="514"/>
                </a:cubicBezTo>
                <a:cubicBezTo>
                  <a:pt x="510" y="514"/>
                  <a:pt x="511" y="515"/>
                  <a:pt x="512" y="515"/>
                </a:cubicBezTo>
                <a:cubicBezTo>
                  <a:pt x="514" y="514"/>
                  <a:pt x="516" y="512"/>
                  <a:pt x="518" y="511"/>
                </a:cubicBezTo>
                <a:cubicBezTo>
                  <a:pt x="519" y="511"/>
                  <a:pt x="522" y="512"/>
                  <a:pt x="522" y="510"/>
                </a:cubicBezTo>
                <a:cubicBezTo>
                  <a:pt x="522" y="507"/>
                  <a:pt x="519" y="505"/>
                  <a:pt x="519" y="501"/>
                </a:cubicBezTo>
                <a:cubicBezTo>
                  <a:pt x="519" y="500"/>
                  <a:pt x="521" y="502"/>
                  <a:pt x="522" y="501"/>
                </a:cubicBezTo>
                <a:cubicBezTo>
                  <a:pt x="522" y="501"/>
                  <a:pt x="521" y="497"/>
                  <a:pt x="522" y="498"/>
                </a:cubicBezTo>
                <a:cubicBezTo>
                  <a:pt x="524" y="500"/>
                  <a:pt x="525" y="505"/>
                  <a:pt x="528" y="506"/>
                </a:cubicBezTo>
                <a:cubicBezTo>
                  <a:pt x="529" y="507"/>
                  <a:pt x="530" y="504"/>
                  <a:pt x="532" y="503"/>
                </a:cubicBezTo>
                <a:cubicBezTo>
                  <a:pt x="534" y="501"/>
                  <a:pt x="537" y="500"/>
                  <a:pt x="539" y="500"/>
                </a:cubicBezTo>
                <a:cubicBezTo>
                  <a:pt x="541" y="500"/>
                  <a:pt x="541" y="504"/>
                  <a:pt x="543" y="504"/>
                </a:cubicBezTo>
                <a:cubicBezTo>
                  <a:pt x="544" y="504"/>
                  <a:pt x="545" y="501"/>
                  <a:pt x="547" y="501"/>
                </a:cubicBezTo>
                <a:cubicBezTo>
                  <a:pt x="550" y="499"/>
                  <a:pt x="554" y="500"/>
                  <a:pt x="557" y="498"/>
                </a:cubicBezTo>
                <a:cubicBezTo>
                  <a:pt x="560" y="496"/>
                  <a:pt x="559" y="492"/>
                  <a:pt x="561" y="489"/>
                </a:cubicBezTo>
                <a:cubicBezTo>
                  <a:pt x="564" y="485"/>
                  <a:pt x="569" y="482"/>
                  <a:pt x="573" y="478"/>
                </a:cubicBezTo>
                <a:cubicBezTo>
                  <a:pt x="576" y="475"/>
                  <a:pt x="579" y="472"/>
                  <a:pt x="582" y="468"/>
                </a:cubicBezTo>
                <a:cubicBezTo>
                  <a:pt x="584" y="465"/>
                  <a:pt x="585" y="461"/>
                  <a:pt x="587" y="459"/>
                </a:cubicBezTo>
                <a:cubicBezTo>
                  <a:pt x="589" y="458"/>
                  <a:pt x="592" y="460"/>
                  <a:pt x="593" y="459"/>
                </a:cubicBezTo>
                <a:cubicBezTo>
                  <a:pt x="594" y="457"/>
                  <a:pt x="593" y="454"/>
                  <a:pt x="592" y="451"/>
                </a:cubicBezTo>
                <a:cubicBezTo>
                  <a:pt x="592" y="450"/>
                  <a:pt x="588" y="450"/>
                  <a:pt x="589" y="449"/>
                </a:cubicBezTo>
                <a:cubicBezTo>
                  <a:pt x="590" y="445"/>
                  <a:pt x="594" y="443"/>
                  <a:pt x="596" y="440"/>
                </a:cubicBezTo>
                <a:cubicBezTo>
                  <a:pt x="598" y="435"/>
                  <a:pt x="599" y="429"/>
                  <a:pt x="602" y="424"/>
                </a:cubicBezTo>
                <a:cubicBezTo>
                  <a:pt x="603" y="421"/>
                  <a:pt x="604" y="418"/>
                  <a:pt x="607" y="417"/>
                </a:cubicBezTo>
                <a:cubicBezTo>
                  <a:pt x="608" y="416"/>
                  <a:pt x="608" y="420"/>
                  <a:pt x="609" y="420"/>
                </a:cubicBezTo>
                <a:cubicBezTo>
                  <a:pt x="611" y="420"/>
                  <a:pt x="611" y="418"/>
                  <a:pt x="611" y="416"/>
                </a:cubicBezTo>
                <a:cubicBezTo>
                  <a:pt x="611" y="414"/>
                  <a:pt x="608" y="413"/>
                  <a:pt x="608" y="411"/>
                </a:cubicBezTo>
                <a:cubicBezTo>
                  <a:pt x="608" y="410"/>
                  <a:pt x="611" y="410"/>
                  <a:pt x="611" y="409"/>
                </a:cubicBezTo>
                <a:cubicBezTo>
                  <a:pt x="611" y="407"/>
                  <a:pt x="608" y="405"/>
                  <a:pt x="609" y="403"/>
                </a:cubicBezTo>
                <a:cubicBezTo>
                  <a:pt x="609" y="401"/>
                  <a:pt x="612" y="404"/>
                  <a:pt x="613" y="402"/>
                </a:cubicBezTo>
                <a:cubicBezTo>
                  <a:pt x="615" y="400"/>
                  <a:pt x="616" y="397"/>
                  <a:pt x="614" y="394"/>
                </a:cubicBezTo>
                <a:cubicBezTo>
                  <a:pt x="614" y="393"/>
                  <a:pt x="610" y="397"/>
                  <a:pt x="610" y="395"/>
                </a:cubicBezTo>
                <a:cubicBezTo>
                  <a:pt x="609" y="394"/>
                  <a:pt x="614" y="392"/>
                  <a:pt x="613" y="391"/>
                </a:cubicBezTo>
                <a:cubicBezTo>
                  <a:pt x="611" y="388"/>
                  <a:pt x="607" y="386"/>
                  <a:pt x="603" y="386"/>
                </a:cubicBezTo>
                <a:cubicBezTo>
                  <a:pt x="602" y="385"/>
                  <a:pt x="601" y="388"/>
                  <a:pt x="600" y="388"/>
                </a:cubicBezTo>
                <a:cubicBezTo>
                  <a:pt x="597" y="388"/>
                  <a:pt x="590" y="387"/>
                  <a:pt x="591" y="383"/>
                </a:cubicBezTo>
                <a:cubicBezTo>
                  <a:pt x="591" y="380"/>
                  <a:pt x="597" y="386"/>
                  <a:pt x="600" y="384"/>
                </a:cubicBezTo>
                <a:cubicBezTo>
                  <a:pt x="603" y="383"/>
                  <a:pt x="604" y="378"/>
                  <a:pt x="607" y="376"/>
                </a:cubicBezTo>
                <a:cubicBezTo>
                  <a:pt x="608" y="375"/>
                  <a:pt x="611" y="376"/>
                  <a:pt x="610" y="375"/>
                </a:cubicBezTo>
                <a:cubicBezTo>
                  <a:pt x="609" y="372"/>
                  <a:pt x="606" y="370"/>
                  <a:pt x="604" y="367"/>
                </a:cubicBezTo>
                <a:cubicBezTo>
                  <a:pt x="603" y="366"/>
                  <a:pt x="602" y="366"/>
                  <a:pt x="601" y="365"/>
                </a:cubicBezTo>
                <a:cubicBezTo>
                  <a:pt x="599" y="364"/>
                  <a:pt x="597" y="362"/>
                  <a:pt x="595" y="361"/>
                </a:cubicBezTo>
                <a:cubicBezTo>
                  <a:pt x="593" y="359"/>
                  <a:pt x="590" y="359"/>
                  <a:pt x="588" y="357"/>
                </a:cubicBezTo>
                <a:cubicBezTo>
                  <a:pt x="587" y="356"/>
                  <a:pt x="589" y="355"/>
                  <a:pt x="589" y="355"/>
                </a:cubicBezTo>
                <a:cubicBezTo>
                  <a:pt x="593" y="356"/>
                  <a:pt x="595" y="359"/>
                  <a:pt x="598" y="360"/>
                </a:cubicBezTo>
                <a:cubicBezTo>
                  <a:pt x="599" y="361"/>
                  <a:pt x="602" y="360"/>
                  <a:pt x="603" y="361"/>
                </a:cubicBezTo>
                <a:cubicBezTo>
                  <a:pt x="606" y="362"/>
                  <a:pt x="607" y="365"/>
                  <a:pt x="609" y="365"/>
                </a:cubicBezTo>
                <a:cubicBezTo>
                  <a:pt x="610" y="366"/>
                  <a:pt x="612" y="364"/>
                  <a:pt x="612" y="363"/>
                </a:cubicBezTo>
                <a:cubicBezTo>
                  <a:pt x="610" y="360"/>
                  <a:pt x="608" y="359"/>
                  <a:pt x="606" y="357"/>
                </a:cubicBezTo>
                <a:cubicBezTo>
                  <a:pt x="602" y="355"/>
                  <a:pt x="598" y="353"/>
                  <a:pt x="594" y="351"/>
                </a:cubicBezTo>
                <a:cubicBezTo>
                  <a:pt x="593" y="349"/>
                  <a:pt x="592" y="347"/>
                  <a:pt x="592" y="346"/>
                </a:cubicBezTo>
                <a:cubicBezTo>
                  <a:pt x="591" y="345"/>
                  <a:pt x="592" y="344"/>
                  <a:pt x="592" y="343"/>
                </a:cubicBezTo>
                <a:cubicBezTo>
                  <a:pt x="591" y="341"/>
                  <a:pt x="589" y="340"/>
                  <a:pt x="589" y="338"/>
                </a:cubicBezTo>
                <a:cubicBezTo>
                  <a:pt x="587" y="335"/>
                  <a:pt x="587" y="331"/>
                  <a:pt x="585" y="329"/>
                </a:cubicBezTo>
                <a:cubicBezTo>
                  <a:pt x="583" y="326"/>
                  <a:pt x="580" y="323"/>
                  <a:pt x="578" y="320"/>
                </a:cubicBezTo>
                <a:cubicBezTo>
                  <a:pt x="576" y="319"/>
                  <a:pt x="573" y="318"/>
                  <a:pt x="571" y="316"/>
                </a:cubicBezTo>
                <a:cubicBezTo>
                  <a:pt x="570" y="316"/>
                  <a:pt x="568" y="315"/>
                  <a:pt x="567" y="314"/>
                </a:cubicBezTo>
                <a:cubicBezTo>
                  <a:pt x="567" y="312"/>
                  <a:pt x="569" y="310"/>
                  <a:pt x="569" y="309"/>
                </a:cubicBezTo>
                <a:cubicBezTo>
                  <a:pt x="570" y="307"/>
                  <a:pt x="570" y="304"/>
                  <a:pt x="571" y="303"/>
                </a:cubicBezTo>
                <a:cubicBezTo>
                  <a:pt x="573" y="300"/>
                  <a:pt x="577" y="299"/>
                  <a:pt x="578" y="296"/>
                </a:cubicBezTo>
                <a:cubicBezTo>
                  <a:pt x="578" y="294"/>
                  <a:pt x="574" y="293"/>
                  <a:pt x="574" y="292"/>
                </a:cubicBezTo>
                <a:cubicBezTo>
                  <a:pt x="575" y="290"/>
                  <a:pt x="578" y="290"/>
                  <a:pt x="579" y="290"/>
                </a:cubicBezTo>
                <a:cubicBezTo>
                  <a:pt x="581" y="290"/>
                  <a:pt x="582" y="293"/>
                  <a:pt x="583" y="292"/>
                </a:cubicBezTo>
                <a:cubicBezTo>
                  <a:pt x="584" y="290"/>
                  <a:pt x="581" y="287"/>
                  <a:pt x="582" y="285"/>
                </a:cubicBezTo>
                <a:cubicBezTo>
                  <a:pt x="584" y="283"/>
                  <a:pt x="587" y="282"/>
                  <a:pt x="590" y="281"/>
                </a:cubicBezTo>
                <a:cubicBezTo>
                  <a:pt x="591" y="281"/>
                  <a:pt x="591" y="284"/>
                  <a:pt x="592" y="283"/>
                </a:cubicBezTo>
                <a:cubicBezTo>
                  <a:pt x="594" y="282"/>
                  <a:pt x="594" y="280"/>
                  <a:pt x="595" y="278"/>
                </a:cubicBezTo>
                <a:cubicBezTo>
                  <a:pt x="596" y="278"/>
                  <a:pt x="597" y="278"/>
                  <a:pt x="597" y="278"/>
                </a:cubicBezTo>
                <a:cubicBezTo>
                  <a:pt x="598" y="279"/>
                  <a:pt x="597" y="281"/>
                  <a:pt x="599" y="281"/>
                </a:cubicBezTo>
                <a:cubicBezTo>
                  <a:pt x="600" y="281"/>
                  <a:pt x="602" y="280"/>
                  <a:pt x="603" y="278"/>
                </a:cubicBezTo>
                <a:cubicBezTo>
                  <a:pt x="603" y="277"/>
                  <a:pt x="601" y="276"/>
                  <a:pt x="601" y="274"/>
                </a:cubicBezTo>
                <a:cubicBezTo>
                  <a:pt x="601" y="273"/>
                  <a:pt x="602" y="273"/>
                  <a:pt x="602" y="272"/>
                </a:cubicBezTo>
                <a:cubicBezTo>
                  <a:pt x="602" y="270"/>
                  <a:pt x="603" y="268"/>
                  <a:pt x="602" y="267"/>
                </a:cubicBezTo>
                <a:cubicBezTo>
                  <a:pt x="600" y="266"/>
                  <a:pt x="597" y="268"/>
                  <a:pt x="595" y="268"/>
                </a:cubicBezTo>
                <a:cubicBezTo>
                  <a:pt x="593" y="268"/>
                  <a:pt x="590" y="269"/>
                  <a:pt x="588" y="269"/>
                </a:cubicBezTo>
                <a:cubicBezTo>
                  <a:pt x="585" y="268"/>
                  <a:pt x="583" y="264"/>
                  <a:pt x="580" y="264"/>
                </a:cubicBezTo>
                <a:cubicBezTo>
                  <a:pt x="578" y="263"/>
                  <a:pt x="575" y="263"/>
                  <a:pt x="573" y="265"/>
                </a:cubicBezTo>
                <a:cubicBezTo>
                  <a:pt x="570" y="267"/>
                  <a:pt x="570" y="272"/>
                  <a:pt x="567" y="274"/>
                </a:cubicBezTo>
                <a:cubicBezTo>
                  <a:pt x="566" y="275"/>
                  <a:pt x="565" y="273"/>
                  <a:pt x="564" y="272"/>
                </a:cubicBezTo>
                <a:cubicBezTo>
                  <a:pt x="561" y="271"/>
                  <a:pt x="558" y="271"/>
                  <a:pt x="557" y="269"/>
                </a:cubicBezTo>
                <a:cubicBezTo>
                  <a:pt x="556" y="268"/>
                  <a:pt x="557" y="267"/>
                  <a:pt x="557" y="265"/>
                </a:cubicBezTo>
                <a:cubicBezTo>
                  <a:pt x="556" y="263"/>
                  <a:pt x="557" y="261"/>
                  <a:pt x="555" y="260"/>
                </a:cubicBezTo>
                <a:cubicBezTo>
                  <a:pt x="552" y="259"/>
                  <a:pt x="548" y="261"/>
                  <a:pt x="545" y="260"/>
                </a:cubicBezTo>
                <a:cubicBezTo>
                  <a:pt x="542" y="259"/>
                  <a:pt x="538" y="257"/>
                  <a:pt x="537" y="254"/>
                </a:cubicBezTo>
                <a:cubicBezTo>
                  <a:pt x="536" y="250"/>
                  <a:pt x="538" y="245"/>
                  <a:pt x="541" y="243"/>
                </a:cubicBezTo>
                <a:cubicBezTo>
                  <a:pt x="543" y="241"/>
                  <a:pt x="545" y="245"/>
                  <a:pt x="548" y="246"/>
                </a:cubicBezTo>
                <a:cubicBezTo>
                  <a:pt x="550" y="246"/>
                  <a:pt x="553" y="246"/>
                  <a:pt x="555" y="244"/>
                </a:cubicBezTo>
                <a:cubicBezTo>
                  <a:pt x="557" y="241"/>
                  <a:pt x="556" y="236"/>
                  <a:pt x="559" y="233"/>
                </a:cubicBezTo>
                <a:cubicBezTo>
                  <a:pt x="561" y="230"/>
                  <a:pt x="566" y="229"/>
                  <a:pt x="569" y="225"/>
                </a:cubicBezTo>
                <a:cubicBezTo>
                  <a:pt x="571" y="222"/>
                  <a:pt x="571" y="217"/>
                  <a:pt x="574" y="214"/>
                </a:cubicBezTo>
                <a:cubicBezTo>
                  <a:pt x="577" y="213"/>
                  <a:pt x="580" y="214"/>
                  <a:pt x="583" y="215"/>
                </a:cubicBezTo>
                <a:cubicBezTo>
                  <a:pt x="586" y="216"/>
                  <a:pt x="588" y="219"/>
                  <a:pt x="588" y="222"/>
                </a:cubicBezTo>
                <a:cubicBezTo>
                  <a:pt x="589" y="225"/>
                  <a:pt x="588" y="229"/>
                  <a:pt x="586" y="231"/>
                </a:cubicBezTo>
                <a:cubicBezTo>
                  <a:pt x="585" y="232"/>
                  <a:pt x="583" y="231"/>
                  <a:pt x="582" y="232"/>
                </a:cubicBezTo>
                <a:cubicBezTo>
                  <a:pt x="581" y="234"/>
                  <a:pt x="579" y="238"/>
                  <a:pt x="581" y="240"/>
                </a:cubicBezTo>
                <a:cubicBezTo>
                  <a:pt x="582" y="242"/>
                  <a:pt x="586" y="238"/>
                  <a:pt x="586" y="240"/>
                </a:cubicBezTo>
                <a:cubicBezTo>
                  <a:pt x="587" y="243"/>
                  <a:pt x="582" y="243"/>
                  <a:pt x="581" y="246"/>
                </a:cubicBezTo>
                <a:cubicBezTo>
                  <a:pt x="580" y="247"/>
                  <a:pt x="580" y="250"/>
                  <a:pt x="581" y="250"/>
                </a:cubicBezTo>
                <a:cubicBezTo>
                  <a:pt x="585" y="250"/>
                  <a:pt x="588" y="247"/>
                  <a:pt x="591" y="244"/>
                </a:cubicBezTo>
                <a:cubicBezTo>
                  <a:pt x="594" y="242"/>
                  <a:pt x="595" y="237"/>
                  <a:pt x="598" y="235"/>
                </a:cubicBezTo>
                <a:cubicBezTo>
                  <a:pt x="601" y="233"/>
                  <a:pt x="604" y="233"/>
                  <a:pt x="608" y="232"/>
                </a:cubicBezTo>
                <a:cubicBezTo>
                  <a:pt x="610" y="232"/>
                  <a:pt x="613" y="231"/>
                  <a:pt x="616" y="231"/>
                </a:cubicBezTo>
                <a:cubicBezTo>
                  <a:pt x="620" y="227"/>
                  <a:pt x="624" y="223"/>
                  <a:pt x="628" y="219"/>
                </a:cubicBezTo>
                <a:cubicBezTo>
                  <a:pt x="630" y="217"/>
                  <a:pt x="632" y="217"/>
                  <a:pt x="633" y="215"/>
                </a:cubicBezTo>
                <a:cubicBezTo>
                  <a:pt x="635" y="214"/>
                  <a:pt x="637" y="211"/>
                  <a:pt x="637" y="209"/>
                </a:cubicBezTo>
                <a:cubicBezTo>
                  <a:pt x="638" y="206"/>
                  <a:pt x="636" y="204"/>
                  <a:pt x="637" y="202"/>
                </a:cubicBezTo>
                <a:cubicBezTo>
                  <a:pt x="638" y="200"/>
                  <a:pt x="640" y="200"/>
                  <a:pt x="642" y="200"/>
                </a:cubicBezTo>
                <a:cubicBezTo>
                  <a:pt x="643" y="200"/>
                  <a:pt x="643" y="202"/>
                  <a:pt x="643" y="203"/>
                </a:cubicBezTo>
                <a:cubicBezTo>
                  <a:pt x="645" y="204"/>
                  <a:pt x="646" y="205"/>
                  <a:pt x="648" y="205"/>
                </a:cubicBezTo>
                <a:cubicBezTo>
                  <a:pt x="650" y="205"/>
                  <a:pt x="653" y="206"/>
                  <a:pt x="655" y="205"/>
                </a:cubicBezTo>
                <a:cubicBezTo>
                  <a:pt x="656" y="204"/>
                  <a:pt x="655" y="202"/>
                  <a:pt x="655" y="201"/>
                </a:cubicBezTo>
                <a:cubicBezTo>
                  <a:pt x="655" y="200"/>
                  <a:pt x="654" y="198"/>
                  <a:pt x="655" y="197"/>
                </a:cubicBezTo>
                <a:cubicBezTo>
                  <a:pt x="657" y="196"/>
                  <a:pt x="661" y="199"/>
                  <a:pt x="663" y="197"/>
                </a:cubicBezTo>
                <a:cubicBezTo>
                  <a:pt x="667" y="195"/>
                  <a:pt x="667" y="190"/>
                  <a:pt x="669" y="186"/>
                </a:cubicBezTo>
                <a:cubicBezTo>
                  <a:pt x="670" y="186"/>
                  <a:pt x="672" y="187"/>
                  <a:pt x="672" y="186"/>
                </a:cubicBezTo>
                <a:cubicBezTo>
                  <a:pt x="673" y="184"/>
                  <a:pt x="672" y="181"/>
                  <a:pt x="673" y="179"/>
                </a:cubicBezTo>
                <a:cubicBezTo>
                  <a:pt x="674" y="178"/>
                  <a:pt x="676" y="178"/>
                  <a:pt x="677" y="179"/>
                </a:cubicBezTo>
                <a:cubicBezTo>
                  <a:pt x="678" y="181"/>
                  <a:pt x="678" y="183"/>
                  <a:pt x="678" y="185"/>
                </a:cubicBezTo>
                <a:cubicBezTo>
                  <a:pt x="679" y="186"/>
                  <a:pt x="680" y="187"/>
                  <a:pt x="681" y="189"/>
                </a:cubicBezTo>
                <a:cubicBezTo>
                  <a:pt x="681" y="187"/>
                  <a:pt x="681" y="185"/>
                  <a:pt x="682" y="184"/>
                </a:cubicBezTo>
                <a:cubicBezTo>
                  <a:pt x="683" y="182"/>
                  <a:pt x="686" y="183"/>
                  <a:pt x="686" y="181"/>
                </a:cubicBezTo>
                <a:cubicBezTo>
                  <a:pt x="687" y="175"/>
                  <a:pt x="688" y="169"/>
                  <a:pt x="686" y="164"/>
                </a:cubicBezTo>
                <a:cubicBezTo>
                  <a:pt x="686" y="160"/>
                  <a:pt x="682" y="156"/>
                  <a:pt x="681" y="152"/>
                </a:cubicBezTo>
                <a:cubicBezTo>
                  <a:pt x="680" y="152"/>
                  <a:pt x="679" y="150"/>
                  <a:pt x="680" y="150"/>
                </a:cubicBezTo>
                <a:cubicBezTo>
                  <a:pt x="681" y="148"/>
                  <a:pt x="684" y="148"/>
                  <a:pt x="686" y="147"/>
                </a:cubicBezTo>
                <a:cubicBezTo>
                  <a:pt x="687" y="145"/>
                  <a:pt x="687" y="142"/>
                  <a:pt x="689" y="141"/>
                </a:cubicBezTo>
                <a:cubicBezTo>
                  <a:pt x="692" y="141"/>
                  <a:pt x="695" y="144"/>
                  <a:pt x="699" y="145"/>
                </a:cubicBezTo>
                <a:cubicBezTo>
                  <a:pt x="700" y="145"/>
                  <a:pt x="702" y="145"/>
                  <a:pt x="703" y="144"/>
                </a:cubicBezTo>
                <a:cubicBezTo>
                  <a:pt x="705" y="143"/>
                  <a:pt x="704" y="140"/>
                  <a:pt x="704" y="139"/>
                </a:cubicBezTo>
                <a:cubicBezTo>
                  <a:pt x="705" y="137"/>
                  <a:pt x="707" y="137"/>
                  <a:pt x="707" y="136"/>
                </a:cubicBezTo>
                <a:cubicBezTo>
                  <a:pt x="708" y="134"/>
                  <a:pt x="708" y="131"/>
                  <a:pt x="708" y="129"/>
                </a:cubicBezTo>
                <a:cubicBezTo>
                  <a:pt x="709" y="126"/>
                  <a:pt x="709" y="124"/>
                  <a:pt x="709" y="121"/>
                </a:cubicBezTo>
                <a:cubicBezTo>
                  <a:pt x="709" y="117"/>
                  <a:pt x="708" y="113"/>
                  <a:pt x="709" y="109"/>
                </a:cubicBezTo>
                <a:cubicBezTo>
                  <a:pt x="709" y="107"/>
                  <a:pt x="713" y="105"/>
                  <a:pt x="713" y="102"/>
                </a:cubicBezTo>
                <a:cubicBezTo>
                  <a:pt x="713" y="99"/>
                  <a:pt x="711" y="96"/>
                  <a:pt x="710" y="93"/>
                </a:cubicBezTo>
                <a:cubicBezTo>
                  <a:pt x="709" y="92"/>
                  <a:pt x="711" y="88"/>
                  <a:pt x="709" y="88"/>
                </a:cubicBezTo>
                <a:cubicBezTo>
                  <a:pt x="702" y="89"/>
                  <a:pt x="696" y="92"/>
                  <a:pt x="689" y="94"/>
                </a:cubicBezTo>
                <a:cubicBezTo>
                  <a:pt x="687" y="95"/>
                  <a:pt x="687" y="100"/>
                  <a:pt x="685" y="100"/>
                </a:cubicBezTo>
                <a:cubicBezTo>
                  <a:pt x="679" y="100"/>
                  <a:pt x="672" y="101"/>
                  <a:pt x="666" y="100"/>
                </a:cubicBezTo>
                <a:cubicBezTo>
                  <a:pt x="663" y="100"/>
                  <a:pt x="661" y="95"/>
                  <a:pt x="660" y="92"/>
                </a:cubicBezTo>
                <a:cubicBezTo>
                  <a:pt x="659" y="90"/>
                  <a:pt x="660" y="88"/>
                  <a:pt x="660" y="87"/>
                </a:cubicBezTo>
                <a:cubicBezTo>
                  <a:pt x="659" y="84"/>
                  <a:pt x="659" y="81"/>
                  <a:pt x="658" y="79"/>
                </a:cubicBezTo>
                <a:cubicBezTo>
                  <a:pt x="656" y="78"/>
                  <a:pt x="653" y="79"/>
                  <a:pt x="652" y="78"/>
                </a:cubicBezTo>
                <a:cubicBezTo>
                  <a:pt x="648" y="75"/>
                  <a:pt x="646" y="70"/>
                  <a:pt x="642" y="68"/>
                </a:cubicBezTo>
                <a:cubicBezTo>
                  <a:pt x="640" y="67"/>
                  <a:pt x="639" y="70"/>
                  <a:pt x="637" y="70"/>
                </a:cubicBezTo>
                <a:cubicBezTo>
                  <a:pt x="634" y="70"/>
                  <a:pt x="632" y="67"/>
                  <a:pt x="629" y="67"/>
                </a:cubicBezTo>
                <a:cubicBezTo>
                  <a:pt x="626" y="65"/>
                  <a:pt x="622" y="66"/>
                  <a:pt x="619" y="65"/>
                </a:cubicBezTo>
                <a:cubicBezTo>
                  <a:pt x="617" y="64"/>
                  <a:pt x="616" y="61"/>
                  <a:pt x="616" y="59"/>
                </a:cubicBezTo>
                <a:cubicBezTo>
                  <a:pt x="615" y="58"/>
                  <a:pt x="617" y="57"/>
                  <a:pt x="617" y="56"/>
                </a:cubicBezTo>
                <a:cubicBezTo>
                  <a:pt x="616" y="55"/>
                  <a:pt x="613" y="56"/>
                  <a:pt x="612" y="54"/>
                </a:cubicBezTo>
                <a:cubicBezTo>
                  <a:pt x="611" y="50"/>
                  <a:pt x="609" y="47"/>
                  <a:pt x="607" y="43"/>
                </a:cubicBezTo>
                <a:cubicBezTo>
                  <a:pt x="606" y="42"/>
                  <a:pt x="604" y="41"/>
                  <a:pt x="603" y="39"/>
                </a:cubicBezTo>
                <a:cubicBezTo>
                  <a:pt x="602" y="38"/>
                  <a:pt x="603" y="36"/>
                  <a:pt x="602" y="35"/>
                </a:cubicBezTo>
                <a:cubicBezTo>
                  <a:pt x="599" y="31"/>
                  <a:pt x="595" y="28"/>
                  <a:pt x="593" y="24"/>
                </a:cubicBezTo>
                <a:cubicBezTo>
                  <a:pt x="592" y="23"/>
                  <a:pt x="594" y="22"/>
                  <a:pt x="594" y="21"/>
                </a:cubicBezTo>
                <a:cubicBezTo>
                  <a:pt x="594" y="20"/>
                  <a:pt x="592" y="20"/>
                  <a:pt x="592" y="19"/>
                </a:cubicBezTo>
                <a:cubicBezTo>
                  <a:pt x="590" y="17"/>
                  <a:pt x="590" y="13"/>
                  <a:pt x="588" y="11"/>
                </a:cubicBezTo>
                <a:cubicBezTo>
                  <a:pt x="584" y="8"/>
                  <a:pt x="579" y="5"/>
                  <a:pt x="575" y="3"/>
                </a:cubicBezTo>
                <a:cubicBezTo>
                  <a:pt x="574" y="3"/>
                  <a:pt x="573" y="4"/>
                  <a:pt x="571" y="4"/>
                </a:cubicBezTo>
                <a:cubicBezTo>
                  <a:pt x="570" y="4"/>
                  <a:pt x="568" y="4"/>
                  <a:pt x="567" y="3"/>
                </a:cubicBezTo>
                <a:cubicBezTo>
                  <a:pt x="563" y="2"/>
                  <a:pt x="560" y="0"/>
                  <a:pt x="556" y="0"/>
                </a:cubicBezTo>
                <a:cubicBezTo>
                  <a:pt x="550" y="0"/>
                  <a:pt x="544" y="1"/>
                  <a:pt x="539" y="2"/>
                </a:cubicBezTo>
                <a:cubicBezTo>
                  <a:pt x="536" y="3"/>
                  <a:pt x="534" y="5"/>
                  <a:pt x="532" y="6"/>
                </a:cubicBezTo>
                <a:cubicBezTo>
                  <a:pt x="530" y="6"/>
                  <a:pt x="527" y="4"/>
                  <a:pt x="525" y="6"/>
                </a:cubicBezTo>
                <a:cubicBezTo>
                  <a:pt x="522" y="7"/>
                  <a:pt x="519" y="10"/>
                  <a:pt x="518" y="14"/>
                </a:cubicBezTo>
                <a:cubicBezTo>
                  <a:pt x="517" y="15"/>
                  <a:pt x="519" y="17"/>
                  <a:pt x="521" y="18"/>
                </a:cubicBezTo>
                <a:cubicBezTo>
                  <a:pt x="523" y="18"/>
                  <a:pt x="525" y="13"/>
                  <a:pt x="527" y="15"/>
                </a:cubicBezTo>
                <a:cubicBezTo>
                  <a:pt x="529" y="18"/>
                  <a:pt x="529" y="23"/>
                  <a:pt x="528" y="27"/>
                </a:cubicBezTo>
                <a:cubicBezTo>
                  <a:pt x="527" y="31"/>
                  <a:pt x="523" y="32"/>
                  <a:pt x="522" y="35"/>
                </a:cubicBezTo>
                <a:cubicBezTo>
                  <a:pt x="520" y="40"/>
                  <a:pt x="522" y="44"/>
                  <a:pt x="522" y="48"/>
                </a:cubicBezTo>
                <a:cubicBezTo>
                  <a:pt x="521" y="51"/>
                  <a:pt x="519" y="53"/>
                  <a:pt x="518" y="55"/>
                </a:cubicBezTo>
                <a:cubicBezTo>
                  <a:pt x="518" y="56"/>
                  <a:pt x="520" y="58"/>
                  <a:pt x="519" y="59"/>
                </a:cubicBezTo>
                <a:cubicBezTo>
                  <a:pt x="516" y="62"/>
                  <a:pt x="510" y="64"/>
                  <a:pt x="506" y="67"/>
                </a:cubicBezTo>
                <a:cubicBezTo>
                  <a:pt x="501" y="66"/>
                  <a:pt x="495" y="65"/>
                  <a:pt x="490" y="63"/>
                </a:cubicBezTo>
                <a:cubicBezTo>
                  <a:pt x="489" y="67"/>
                  <a:pt x="486" y="71"/>
                  <a:pt x="485" y="76"/>
                </a:cubicBezTo>
                <a:cubicBezTo>
                  <a:pt x="484" y="79"/>
                  <a:pt x="485" y="82"/>
                  <a:pt x="485" y="85"/>
                </a:cubicBezTo>
                <a:cubicBezTo>
                  <a:pt x="485" y="87"/>
                  <a:pt x="486" y="90"/>
                  <a:pt x="485" y="92"/>
                </a:cubicBezTo>
                <a:cubicBezTo>
                  <a:pt x="485" y="93"/>
                  <a:pt x="483" y="93"/>
                  <a:pt x="483" y="94"/>
                </a:cubicBezTo>
                <a:cubicBezTo>
                  <a:pt x="483" y="95"/>
                  <a:pt x="483" y="97"/>
                  <a:pt x="484" y="98"/>
                </a:cubicBezTo>
                <a:cubicBezTo>
                  <a:pt x="485" y="100"/>
                  <a:pt x="487" y="100"/>
                  <a:pt x="489" y="100"/>
                </a:cubicBezTo>
                <a:cubicBezTo>
                  <a:pt x="492" y="100"/>
                  <a:pt x="495" y="96"/>
                  <a:pt x="499" y="96"/>
                </a:cubicBezTo>
                <a:cubicBezTo>
                  <a:pt x="502" y="97"/>
                  <a:pt x="502" y="102"/>
                  <a:pt x="505" y="102"/>
                </a:cubicBezTo>
                <a:cubicBezTo>
                  <a:pt x="507" y="102"/>
                  <a:pt x="508" y="98"/>
                  <a:pt x="510" y="96"/>
                </a:cubicBezTo>
                <a:cubicBezTo>
                  <a:pt x="510" y="95"/>
                  <a:pt x="509" y="93"/>
                  <a:pt x="510" y="93"/>
                </a:cubicBezTo>
                <a:cubicBezTo>
                  <a:pt x="514" y="93"/>
                  <a:pt x="518" y="94"/>
                  <a:pt x="522" y="96"/>
                </a:cubicBezTo>
                <a:cubicBezTo>
                  <a:pt x="524" y="100"/>
                  <a:pt x="530" y="104"/>
                  <a:pt x="533" y="107"/>
                </a:cubicBezTo>
                <a:cubicBezTo>
                  <a:pt x="536" y="110"/>
                  <a:pt x="539" y="112"/>
                  <a:pt x="540" y="116"/>
                </a:cubicBezTo>
                <a:cubicBezTo>
                  <a:pt x="539" y="117"/>
                  <a:pt x="537" y="120"/>
                  <a:pt x="536" y="121"/>
                </a:cubicBezTo>
                <a:cubicBezTo>
                  <a:pt x="533" y="122"/>
                  <a:pt x="531" y="118"/>
                  <a:pt x="528" y="118"/>
                </a:cubicBezTo>
                <a:cubicBezTo>
                  <a:pt x="525" y="118"/>
                  <a:pt x="522" y="118"/>
                  <a:pt x="520" y="119"/>
                </a:cubicBezTo>
                <a:cubicBezTo>
                  <a:pt x="518" y="120"/>
                  <a:pt x="517" y="122"/>
                  <a:pt x="516" y="123"/>
                </a:cubicBezTo>
                <a:cubicBezTo>
                  <a:pt x="514" y="123"/>
                  <a:pt x="513" y="120"/>
                  <a:pt x="512" y="121"/>
                </a:cubicBezTo>
                <a:cubicBezTo>
                  <a:pt x="511" y="122"/>
                  <a:pt x="513" y="126"/>
                  <a:pt x="511" y="127"/>
                </a:cubicBezTo>
                <a:cubicBezTo>
                  <a:pt x="509" y="128"/>
                  <a:pt x="508" y="124"/>
                  <a:pt x="506" y="124"/>
                </a:cubicBezTo>
                <a:cubicBezTo>
                  <a:pt x="503" y="126"/>
                  <a:pt x="500" y="128"/>
                  <a:pt x="499" y="131"/>
                </a:cubicBezTo>
                <a:cubicBezTo>
                  <a:pt x="498" y="132"/>
                  <a:pt x="500" y="134"/>
                  <a:pt x="499" y="135"/>
                </a:cubicBezTo>
                <a:cubicBezTo>
                  <a:pt x="497" y="138"/>
                  <a:pt x="495" y="140"/>
                  <a:pt x="492" y="141"/>
                </a:cubicBezTo>
                <a:cubicBezTo>
                  <a:pt x="489" y="142"/>
                  <a:pt x="486" y="139"/>
                  <a:pt x="483" y="140"/>
                </a:cubicBezTo>
                <a:cubicBezTo>
                  <a:pt x="480" y="142"/>
                  <a:pt x="480" y="147"/>
                  <a:pt x="477" y="149"/>
                </a:cubicBezTo>
                <a:cubicBezTo>
                  <a:pt x="474" y="151"/>
                  <a:pt x="470" y="153"/>
                  <a:pt x="467" y="152"/>
                </a:cubicBezTo>
                <a:cubicBezTo>
                  <a:pt x="464" y="152"/>
                  <a:pt x="462" y="148"/>
                  <a:pt x="458" y="147"/>
                </a:cubicBezTo>
                <a:cubicBezTo>
                  <a:pt x="456" y="146"/>
                  <a:pt x="452" y="146"/>
                  <a:pt x="450" y="147"/>
                </a:cubicBezTo>
                <a:cubicBezTo>
                  <a:pt x="448" y="149"/>
                  <a:pt x="447" y="152"/>
                  <a:pt x="447" y="155"/>
                </a:cubicBezTo>
                <a:cubicBezTo>
                  <a:pt x="447" y="157"/>
                  <a:pt x="448" y="160"/>
                  <a:pt x="450" y="162"/>
                </a:cubicBezTo>
                <a:cubicBezTo>
                  <a:pt x="451" y="163"/>
                  <a:pt x="455" y="162"/>
                  <a:pt x="454" y="164"/>
                </a:cubicBezTo>
                <a:cubicBezTo>
                  <a:pt x="453" y="169"/>
                  <a:pt x="448" y="171"/>
                  <a:pt x="445" y="176"/>
                </a:cubicBezTo>
                <a:cubicBezTo>
                  <a:pt x="443" y="179"/>
                  <a:pt x="442" y="182"/>
                  <a:pt x="439" y="185"/>
                </a:cubicBezTo>
                <a:cubicBezTo>
                  <a:pt x="435" y="188"/>
                  <a:pt x="431" y="192"/>
                  <a:pt x="426" y="192"/>
                </a:cubicBezTo>
                <a:cubicBezTo>
                  <a:pt x="423" y="193"/>
                  <a:pt x="420" y="190"/>
                  <a:pt x="416" y="190"/>
                </a:cubicBezTo>
                <a:cubicBezTo>
                  <a:pt x="409" y="189"/>
                  <a:pt x="402" y="189"/>
                  <a:pt x="396" y="191"/>
                </a:cubicBezTo>
                <a:cubicBezTo>
                  <a:pt x="389" y="194"/>
                  <a:pt x="385" y="202"/>
                  <a:pt x="378" y="204"/>
                </a:cubicBezTo>
                <a:cubicBezTo>
                  <a:pt x="375" y="205"/>
                  <a:pt x="372" y="202"/>
                  <a:pt x="369" y="201"/>
                </a:cubicBezTo>
                <a:cubicBezTo>
                  <a:pt x="367" y="199"/>
                  <a:pt x="363" y="201"/>
                  <a:pt x="360" y="200"/>
                </a:cubicBezTo>
                <a:cubicBezTo>
                  <a:pt x="353" y="198"/>
                  <a:pt x="346" y="196"/>
                  <a:pt x="340" y="193"/>
                </a:cubicBezTo>
                <a:cubicBezTo>
                  <a:pt x="338" y="192"/>
                  <a:pt x="337" y="188"/>
                  <a:pt x="335" y="188"/>
                </a:cubicBezTo>
                <a:cubicBezTo>
                  <a:pt x="329" y="186"/>
                  <a:pt x="322" y="185"/>
                  <a:pt x="315" y="185"/>
                </a:cubicBezTo>
                <a:cubicBezTo>
                  <a:pt x="311" y="185"/>
                  <a:pt x="308" y="188"/>
                  <a:pt x="304" y="188"/>
                </a:cubicBezTo>
                <a:cubicBezTo>
                  <a:pt x="298" y="188"/>
                  <a:pt x="293" y="186"/>
                  <a:pt x="288" y="185"/>
                </a:cubicBezTo>
                <a:cubicBezTo>
                  <a:pt x="285" y="185"/>
                  <a:pt x="283" y="187"/>
                  <a:pt x="280" y="187"/>
                </a:cubicBezTo>
                <a:cubicBezTo>
                  <a:pt x="277" y="187"/>
                  <a:pt x="273" y="187"/>
                  <a:pt x="270" y="186"/>
                </a:cubicBezTo>
                <a:cubicBezTo>
                  <a:pt x="268" y="186"/>
                  <a:pt x="269" y="183"/>
                  <a:pt x="267" y="182"/>
                </a:cubicBezTo>
                <a:cubicBezTo>
                  <a:pt x="266" y="181"/>
                  <a:pt x="264" y="180"/>
                  <a:pt x="263" y="179"/>
                </a:cubicBezTo>
                <a:cubicBezTo>
                  <a:pt x="261" y="175"/>
                  <a:pt x="261" y="170"/>
                  <a:pt x="258" y="166"/>
                </a:cubicBezTo>
                <a:cubicBezTo>
                  <a:pt x="256" y="164"/>
                  <a:pt x="253" y="166"/>
                  <a:pt x="252" y="164"/>
                </a:cubicBezTo>
                <a:cubicBezTo>
                  <a:pt x="251" y="163"/>
                  <a:pt x="253" y="161"/>
                  <a:pt x="252" y="160"/>
                </a:cubicBezTo>
                <a:cubicBezTo>
                  <a:pt x="250" y="159"/>
                  <a:pt x="247" y="161"/>
                  <a:pt x="244" y="160"/>
                </a:cubicBezTo>
                <a:cubicBezTo>
                  <a:pt x="240" y="158"/>
                  <a:pt x="237" y="155"/>
                  <a:pt x="233" y="153"/>
                </a:cubicBezTo>
                <a:cubicBezTo>
                  <a:pt x="229" y="150"/>
                  <a:pt x="226" y="147"/>
                  <a:pt x="221" y="147"/>
                </a:cubicBezTo>
                <a:cubicBezTo>
                  <a:pt x="217" y="146"/>
                  <a:pt x="212" y="149"/>
                  <a:pt x="208" y="149"/>
                </a:cubicBezTo>
                <a:cubicBezTo>
                  <a:pt x="205" y="149"/>
                  <a:pt x="202" y="147"/>
                  <a:pt x="200" y="146"/>
                </a:cubicBezTo>
                <a:cubicBezTo>
                  <a:pt x="197" y="146"/>
                  <a:pt x="195" y="145"/>
                  <a:pt x="193" y="144"/>
                </a:cubicBezTo>
                <a:cubicBezTo>
                  <a:pt x="192" y="143"/>
                  <a:pt x="192" y="141"/>
                  <a:pt x="192" y="140"/>
                </a:cubicBezTo>
                <a:cubicBezTo>
                  <a:pt x="192" y="135"/>
                  <a:pt x="194" y="130"/>
                  <a:pt x="192" y="125"/>
                </a:cubicBezTo>
                <a:cubicBezTo>
                  <a:pt x="192" y="123"/>
                  <a:pt x="193" y="122"/>
                  <a:pt x="193" y="120"/>
                </a:cubicBezTo>
                <a:cubicBezTo>
                  <a:pt x="193" y="118"/>
                  <a:pt x="194" y="116"/>
                  <a:pt x="193" y="114"/>
                </a:cubicBezTo>
                <a:cubicBezTo>
                  <a:pt x="192" y="112"/>
                  <a:pt x="188" y="114"/>
                  <a:pt x="187" y="112"/>
                </a:cubicBezTo>
                <a:cubicBezTo>
                  <a:pt x="186" y="110"/>
                  <a:pt x="186" y="106"/>
                  <a:pt x="185" y="103"/>
                </a:cubicBezTo>
                <a:cubicBezTo>
                  <a:pt x="183" y="101"/>
                  <a:pt x="180" y="99"/>
                  <a:pt x="178" y="98"/>
                </a:cubicBezTo>
                <a:cubicBezTo>
                  <a:pt x="176" y="97"/>
                  <a:pt x="173" y="99"/>
                  <a:pt x="172" y="98"/>
                </a:cubicBezTo>
                <a:cubicBezTo>
                  <a:pt x="170" y="98"/>
                  <a:pt x="171" y="95"/>
                  <a:pt x="170" y="95"/>
                </a:cubicBezTo>
                <a:cubicBezTo>
                  <a:pt x="168" y="95"/>
                  <a:pt x="167" y="98"/>
                  <a:pt x="165" y="97"/>
                </a:cubicBezTo>
                <a:cubicBezTo>
                  <a:pt x="162" y="97"/>
                  <a:pt x="161" y="94"/>
                  <a:pt x="159" y="92"/>
                </a:cubicBezTo>
                <a:cubicBezTo>
                  <a:pt x="157" y="91"/>
                  <a:pt x="155" y="90"/>
                  <a:pt x="153" y="88"/>
                </a:cubicBezTo>
                <a:cubicBezTo>
                  <a:pt x="152" y="86"/>
                  <a:pt x="150" y="84"/>
                  <a:pt x="149" y="82"/>
                </a:cubicBezTo>
                <a:cubicBezTo>
                  <a:pt x="148" y="82"/>
                  <a:pt x="147" y="81"/>
                  <a:pt x="147" y="80"/>
                </a:cubicBezTo>
                <a:cubicBezTo>
                  <a:pt x="147" y="78"/>
                  <a:pt x="148" y="77"/>
                  <a:pt x="148" y="75"/>
                </a:cubicBezTo>
                <a:cubicBezTo>
                  <a:pt x="145" y="75"/>
                  <a:pt x="142" y="75"/>
                  <a:pt x="140" y="75"/>
                </a:cubicBezTo>
                <a:cubicBezTo>
                  <a:pt x="138" y="76"/>
                  <a:pt x="136" y="76"/>
                  <a:pt x="135" y="78"/>
                </a:cubicBezTo>
                <a:cubicBezTo>
                  <a:pt x="134" y="80"/>
                  <a:pt x="135" y="81"/>
                  <a:pt x="135" y="83"/>
                </a:cubicBezTo>
                <a:cubicBezTo>
                  <a:pt x="135" y="85"/>
                  <a:pt x="136" y="87"/>
                  <a:pt x="134" y="88"/>
                </a:cubicBezTo>
                <a:cubicBezTo>
                  <a:pt x="132" y="89"/>
                  <a:pt x="127" y="86"/>
                  <a:pt x="125" y="88"/>
                </a:cubicBezTo>
                <a:cubicBezTo>
                  <a:pt x="123" y="91"/>
                  <a:pt x="123" y="96"/>
                  <a:pt x="124" y="99"/>
                </a:cubicBezTo>
                <a:cubicBezTo>
                  <a:pt x="124" y="103"/>
                  <a:pt x="127" y="106"/>
                  <a:pt x="127" y="110"/>
                </a:cubicBezTo>
                <a:cubicBezTo>
                  <a:pt x="126" y="112"/>
                  <a:pt x="124" y="112"/>
                  <a:pt x="122" y="113"/>
                </a:cubicBezTo>
                <a:cubicBezTo>
                  <a:pt x="118" y="114"/>
                  <a:pt x="113" y="115"/>
                  <a:pt x="109" y="114"/>
                </a:cubicBezTo>
                <a:cubicBezTo>
                  <a:pt x="105" y="114"/>
                  <a:pt x="100" y="109"/>
                  <a:pt x="96" y="111"/>
                </a:cubicBezTo>
                <a:cubicBezTo>
                  <a:pt x="92" y="113"/>
                  <a:pt x="93" y="119"/>
                  <a:pt x="93" y="123"/>
                </a:cubicBezTo>
                <a:cubicBezTo>
                  <a:pt x="92" y="128"/>
                  <a:pt x="91" y="133"/>
                  <a:pt x="92" y="138"/>
                </a:cubicBezTo>
                <a:cubicBezTo>
                  <a:pt x="92" y="141"/>
                  <a:pt x="95" y="142"/>
                  <a:pt x="95" y="144"/>
                </a:cubicBezTo>
                <a:cubicBezTo>
                  <a:pt x="94" y="145"/>
                  <a:pt x="92" y="145"/>
                  <a:pt x="91" y="145"/>
                </a:cubicBezTo>
                <a:cubicBezTo>
                  <a:pt x="89" y="144"/>
                  <a:pt x="87" y="142"/>
                  <a:pt x="84" y="142"/>
                </a:cubicBezTo>
                <a:cubicBezTo>
                  <a:pt x="81" y="142"/>
                  <a:pt x="79" y="145"/>
                  <a:pt x="76" y="145"/>
                </a:cubicBezTo>
                <a:cubicBezTo>
                  <a:pt x="72" y="146"/>
                  <a:pt x="68" y="146"/>
                  <a:pt x="65" y="147"/>
                </a:cubicBezTo>
                <a:cubicBezTo>
                  <a:pt x="64" y="147"/>
                  <a:pt x="61" y="148"/>
                  <a:pt x="62" y="149"/>
                </a:cubicBezTo>
                <a:cubicBezTo>
                  <a:pt x="64" y="151"/>
                  <a:pt x="67" y="149"/>
                  <a:pt x="68" y="151"/>
                </a:cubicBezTo>
                <a:cubicBezTo>
                  <a:pt x="69" y="151"/>
                  <a:pt x="68" y="153"/>
                  <a:pt x="68" y="154"/>
                </a:cubicBezTo>
                <a:cubicBezTo>
                  <a:pt x="68" y="157"/>
                  <a:pt x="68" y="161"/>
                  <a:pt x="69" y="164"/>
                </a:cubicBezTo>
                <a:cubicBezTo>
                  <a:pt x="71" y="169"/>
                  <a:pt x="75" y="172"/>
                  <a:pt x="76" y="177"/>
                </a:cubicBezTo>
                <a:cubicBezTo>
                  <a:pt x="76" y="180"/>
                  <a:pt x="72" y="182"/>
                  <a:pt x="71" y="184"/>
                </a:cubicBezTo>
                <a:cubicBezTo>
                  <a:pt x="71" y="186"/>
                  <a:pt x="71" y="189"/>
                  <a:pt x="72" y="19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21" name="Freeform 2626"/>
          <p:cNvSpPr>
            <a:spLocks noChangeAspect="1"/>
          </p:cNvSpPr>
          <p:nvPr/>
        </p:nvSpPr>
        <p:spPr bwMode="auto">
          <a:xfrm>
            <a:off x="7906946" y="559613"/>
            <a:ext cx="1797080" cy="845223"/>
          </a:xfrm>
          <a:custGeom>
            <a:avLst/>
            <a:gdLst>
              <a:gd name="T0" fmla="*/ 489 w 393"/>
              <a:gd name="T1" fmla="*/ 59 h 185"/>
              <a:gd name="T2" fmla="*/ 468 w 393"/>
              <a:gd name="T3" fmla="*/ 58 h 185"/>
              <a:gd name="T4" fmla="*/ 447 w 393"/>
              <a:gd name="T5" fmla="*/ 55 h 185"/>
              <a:gd name="T6" fmla="*/ 429 w 393"/>
              <a:gd name="T7" fmla="*/ 66 h 185"/>
              <a:gd name="T8" fmla="*/ 402 w 393"/>
              <a:gd name="T9" fmla="*/ 72 h 185"/>
              <a:gd name="T10" fmla="*/ 387 w 393"/>
              <a:gd name="T11" fmla="*/ 77 h 185"/>
              <a:gd name="T12" fmla="*/ 346 w 393"/>
              <a:gd name="T13" fmla="*/ 66 h 185"/>
              <a:gd name="T14" fmla="*/ 331 w 393"/>
              <a:gd name="T15" fmla="*/ 55 h 185"/>
              <a:gd name="T16" fmla="*/ 294 w 393"/>
              <a:gd name="T17" fmla="*/ 50 h 185"/>
              <a:gd name="T18" fmla="*/ 271 w 393"/>
              <a:gd name="T19" fmla="*/ 53 h 185"/>
              <a:gd name="T20" fmla="*/ 263 w 393"/>
              <a:gd name="T21" fmla="*/ 49 h 185"/>
              <a:gd name="T22" fmla="*/ 243 w 393"/>
              <a:gd name="T23" fmla="*/ 42 h 185"/>
              <a:gd name="T24" fmla="*/ 231 w 393"/>
              <a:gd name="T25" fmla="*/ 17 h 185"/>
              <a:gd name="T26" fmla="*/ 208 w 393"/>
              <a:gd name="T27" fmla="*/ 8 h 185"/>
              <a:gd name="T28" fmla="*/ 174 w 393"/>
              <a:gd name="T29" fmla="*/ 1 h 185"/>
              <a:gd name="T30" fmla="*/ 167 w 393"/>
              <a:gd name="T31" fmla="*/ 17 h 185"/>
              <a:gd name="T32" fmla="*/ 169 w 393"/>
              <a:gd name="T33" fmla="*/ 41 h 185"/>
              <a:gd name="T34" fmla="*/ 171 w 393"/>
              <a:gd name="T35" fmla="*/ 58 h 185"/>
              <a:gd name="T36" fmla="*/ 155 w 393"/>
              <a:gd name="T37" fmla="*/ 59 h 185"/>
              <a:gd name="T38" fmla="*/ 127 w 393"/>
              <a:gd name="T39" fmla="*/ 60 h 185"/>
              <a:gd name="T40" fmla="*/ 107 w 393"/>
              <a:gd name="T41" fmla="*/ 48 h 185"/>
              <a:gd name="T42" fmla="*/ 86 w 393"/>
              <a:gd name="T43" fmla="*/ 41 h 185"/>
              <a:gd name="T44" fmla="*/ 77 w 393"/>
              <a:gd name="T45" fmla="*/ 38 h 185"/>
              <a:gd name="T46" fmla="*/ 67 w 393"/>
              <a:gd name="T47" fmla="*/ 41 h 185"/>
              <a:gd name="T48" fmla="*/ 56 w 393"/>
              <a:gd name="T49" fmla="*/ 46 h 185"/>
              <a:gd name="T50" fmla="*/ 35 w 393"/>
              <a:gd name="T51" fmla="*/ 58 h 185"/>
              <a:gd name="T52" fmla="*/ 12 w 393"/>
              <a:gd name="T53" fmla="*/ 71 h 185"/>
              <a:gd name="T54" fmla="*/ 0 w 393"/>
              <a:gd name="T55" fmla="*/ 86 h 185"/>
              <a:gd name="T56" fmla="*/ 8 w 393"/>
              <a:gd name="T57" fmla="*/ 98 h 185"/>
              <a:gd name="T58" fmla="*/ 26 w 393"/>
              <a:gd name="T59" fmla="*/ 110 h 185"/>
              <a:gd name="T60" fmla="*/ 36 w 393"/>
              <a:gd name="T61" fmla="*/ 113 h 185"/>
              <a:gd name="T62" fmla="*/ 55 w 393"/>
              <a:gd name="T63" fmla="*/ 120 h 185"/>
              <a:gd name="T64" fmla="*/ 66 w 393"/>
              <a:gd name="T65" fmla="*/ 136 h 185"/>
              <a:gd name="T66" fmla="*/ 65 w 393"/>
              <a:gd name="T67" fmla="*/ 151 h 185"/>
              <a:gd name="T68" fmla="*/ 66 w 393"/>
              <a:gd name="T69" fmla="*/ 179 h 185"/>
              <a:gd name="T70" fmla="*/ 88 w 393"/>
              <a:gd name="T71" fmla="*/ 186 h 185"/>
              <a:gd name="T72" fmla="*/ 124 w 393"/>
              <a:gd name="T73" fmla="*/ 192 h 185"/>
              <a:gd name="T74" fmla="*/ 151 w 393"/>
              <a:gd name="T75" fmla="*/ 202 h 185"/>
              <a:gd name="T76" fmla="*/ 160 w 393"/>
              <a:gd name="T77" fmla="*/ 210 h 185"/>
              <a:gd name="T78" fmla="*/ 173 w 393"/>
              <a:gd name="T79" fmla="*/ 233 h 185"/>
              <a:gd name="T80" fmla="*/ 192 w 393"/>
              <a:gd name="T81" fmla="*/ 240 h 185"/>
              <a:gd name="T82" fmla="*/ 227 w 393"/>
              <a:gd name="T83" fmla="*/ 242 h 185"/>
              <a:gd name="T84" fmla="*/ 271 w 393"/>
              <a:gd name="T85" fmla="*/ 242 h 185"/>
              <a:gd name="T86" fmla="*/ 307 w 393"/>
              <a:gd name="T87" fmla="*/ 259 h 185"/>
              <a:gd name="T88" fmla="*/ 333 w 393"/>
              <a:gd name="T89" fmla="*/ 265 h 185"/>
              <a:gd name="T90" fmla="*/ 388 w 393"/>
              <a:gd name="T91" fmla="*/ 245 h 185"/>
              <a:gd name="T92" fmla="*/ 422 w 393"/>
              <a:gd name="T93" fmla="*/ 238 h 185"/>
              <a:gd name="T94" fmla="*/ 443 w 393"/>
              <a:gd name="T95" fmla="*/ 208 h 185"/>
              <a:gd name="T96" fmla="*/ 432 w 393"/>
              <a:gd name="T97" fmla="*/ 194 h 185"/>
              <a:gd name="T98" fmla="*/ 449 w 393"/>
              <a:gd name="T99" fmla="*/ 182 h 185"/>
              <a:gd name="T100" fmla="*/ 476 w 393"/>
              <a:gd name="T101" fmla="*/ 186 h 185"/>
              <a:gd name="T102" fmla="*/ 497 w 393"/>
              <a:gd name="T103" fmla="*/ 174 h 185"/>
              <a:gd name="T104" fmla="*/ 508 w 393"/>
              <a:gd name="T105" fmla="*/ 160 h 185"/>
              <a:gd name="T106" fmla="*/ 525 w 393"/>
              <a:gd name="T107" fmla="*/ 154 h 185"/>
              <a:gd name="T108" fmla="*/ 532 w 393"/>
              <a:gd name="T109" fmla="*/ 149 h 185"/>
              <a:gd name="T110" fmla="*/ 550 w 393"/>
              <a:gd name="T111" fmla="*/ 142 h 185"/>
              <a:gd name="T112" fmla="*/ 567 w 393"/>
              <a:gd name="T113" fmla="*/ 138 h 185"/>
              <a:gd name="T114" fmla="*/ 540 w 393"/>
              <a:gd name="T115" fmla="*/ 109 h 185"/>
              <a:gd name="T116" fmla="*/ 524 w 393"/>
              <a:gd name="T117" fmla="*/ 109 h 185"/>
              <a:gd name="T118" fmla="*/ 508 w 393"/>
              <a:gd name="T119" fmla="*/ 109 h 185"/>
              <a:gd name="T120" fmla="*/ 486 w 393"/>
              <a:gd name="T121" fmla="*/ 113 h 185"/>
              <a:gd name="T122" fmla="*/ 488 w 393"/>
              <a:gd name="T123" fmla="*/ 103 h 185"/>
              <a:gd name="T124" fmla="*/ 488 w 393"/>
              <a:gd name="T125" fmla="*/ 80 h 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3"/>
              <a:gd name="T190" fmla="*/ 0 h 185"/>
              <a:gd name="T191" fmla="*/ 393 w 393"/>
              <a:gd name="T192" fmla="*/ 185 h 1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3" h="185">
                <a:moveTo>
                  <a:pt x="343" y="43"/>
                </a:moveTo>
                <a:cubicBezTo>
                  <a:pt x="342" y="43"/>
                  <a:pt x="341" y="41"/>
                  <a:pt x="339" y="41"/>
                </a:cubicBezTo>
                <a:cubicBezTo>
                  <a:pt x="337" y="41"/>
                  <a:pt x="334" y="42"/>
                  <a:pt x="332" y="42"/>
                </a:cubicBezTo>
                <a:cubicBezTo>
                  <a:pt x="329" y="42"/>
                  <a:pt x="327" y="41"/>
                  <a:pt x="325" y="40"/>
                </a:cubicBezTo>
                <a:cubicBezTo>
                  <a:pt x="322" y="39"/>
                  <a:pt x="320" y="36"/>
                  <a:pt x="317" y="36"/>
                </a:cubicBezTo>
                <a:cubicBezTo>
                  <a:pt x="315" y="35"/>
                  <a:pt x="312" y="37"/>
                  <a:pt x="310" y="38"/>
                </a:cubicBezTo>
                <a:cubicBezTo>
                  <a:pt x="307" y="39"/>
                  <a:pt x="304" y="40"/>
                  <a:pt x="301" y="42"/>
                </a:cubicBezTo>
                <a:cubicBezTo>
                  <a:pt x="300" y="43"/>
                  <a:pt x="299" y="44"/>
                  <a:pt x="297" y="46"/>
                </a:cubicBezTo>
                <a:cubicBezTo>
                  <a:pt x="295" y="47"/>
                  <a:pt x="293" y="49"/>
                  <a:pt x="291" y="49"/>
                </a:cubicBezTo>
                <a:cubicBezTo>
                  <a:pt x="287" y="50"/>
                  <a:pt x="283" y="49"/>
                  <a:pt x="279" y="50"/>
                </a:cubicBezTo>
                <a:cubicBezTo>
                  <a:pt x="277" y="50"/>
                  <a:pt x="276" y="53"/>
                  <a:pt x="273" y="54"/>
                </a:cubicBezTo>
                <a:cubicBezTo>
                  <a:pt x="271" y="55"/>
                  <a:pt x="269" y="53"/>
                  <a:pt x="268" y="53"/>
                </a:cubicBezTo>
                <a:cubicBezTo>
                  <a:pt x="260" y="52"/>
                  <a:pt x="253" y="54"/>
                  <a:pt x="246" y="52"/>
                </a:cubicBezTo>
                <a:cubicBezTo>
                  <a:pt x="243" y="51"/>
                  <a:pt x="241" y="49"/>
                  <a:pt x="240" y="46"/>
                </a:cubicBezTo>
                <a:cubicBezTo>
                  <a:pt x="239" y="45"/>
                  <a:pt x="241" y="42"/>
                  <a:pt x="240" y="40"/>
                </a:cubicBezTo>
                <a:cubicBezTo>
                  <a:pt x="237" y="38"/>
                  <a:pt x="233" y="39"/>
                  <a:pt x="230" y="38"/>
                </a:cubicBezTo>
                <a:cubicBezTo>
                  <a:pt x="227" y="37"/>
                  <a:pt x="224" y="35"/>
                  <a:pt x="221" y="35"/>
                </a:cubicBezTo>
                <a:cubicBezTo>
                  <a:pt x="216" y="34"/>
                  <a:pt x="210" y="35"/>
                  <a:pt x="204" y="35"/>
                </a:cubicBezTo>
                <a:cubicBezTo>
                  <a:pt x="203" y="35"/>
                  <a:pt x="203" y="36"/>
                  <a:pt x="202" y="36"/>
                </a:cubicBezTo>
                <a:cubicBezTo>
                  <a:pt x="197" y="37"/>
                  <a:pt x="193" y="37"/>
                  <a:pt x="188" y="37"/>
                </a:cubicBezTo>
                <a:cubicBezTo>
                  <a:pt x="186" y="37"/>
                  <a:pt x="184" y="37"/>
                  <a:pt x="182" y="36"/>
                </a:cubicBezTo>
                <a:cubicBezTo>
                  <a:pt x="181" y="36"/>
                  <a:pt x="182" y="34"/>
                  <a:pt x="182" y="34"/>
                </a:cubicBezTo>
                <a:cubicBezTo>
                  <a:pt x="180" y="34"/>
                  <a:pt x="178" y="37"/>
                  <a:pt x="176" y="36"/>
                </a:cubicBezTo>
                <a:cubicBezTo>
                  <a:pt x="173" y="35"/>
                  <a:pt x="170" y="32"/>
                  <a:pt x="168" y="29"/>
                </a:cubicBezTo>
                <a:cubicBezTo>
                  <a:pt x="166" y="26"/>
                  <a:pt x="168" y="21"/>
                  <a:pt x="167" y="18"/>
                </a:cubicBezTo>
                <a:cubicBezTo>
                  <a:pt x="166" y="15"/>
                  <a:pt x="163" y="13"/>
                  <a:pt x="160" y="12"/>
                </a:cubicBezTo>
                <a:cubicBezTo>
                  <a:pt x="158" y="10"/>
                  <a:pt x="154" y="12"/>
                  <a:pt x="151" y="11"/>
                </a:cubicBezTo>
                <a:cubicBezTo>
                  <a:pt x="149" y="10"/>
                  <a:pt x="147" y="6"/>
                  <a:pt x="144" y="6"/>
                </a:cubicBezTo>
                <a:cubicBezTo>
                  <a:pt x="140" y="5"/>
                  <a:pt x="136" y="9"/>
                  <a:pt x="132" y="8"/>
                </a:cubicBezTo>
                <a:cubicBezTo>
                  <a:pt x="128" y="7"/>
                  <a:pt x="125" y="0"/>
                  <a:pt x="121" y="1"/>
                </a:cubicBezTo>
                <a:cubicBezTo>
                  <a:pt x="118" y="2"/>
                  <a:pt x="120" y="8"/>
                  <a:pt x="119" y="11"/>
                </a:cubicBezTo>
                <a:cubicBezTo>
                  <a:pt x="118" y="12"/>
                  <a:pt x="116" y="11"/>
                  <a:pt x="116" y="12"/>
                </a:cubicBezTo>
                <a:cubicBezTo>
                  <a:pt x="115" y="14"/>
                  <a:pt x="114" y="17"/>
                  <a:pt x="114" y="20"/>
                </a:cubicBezTo>
                <a:cubicBezTo>
                  <a:pt x="115" y="22"/>
                  <a:pt x="116" y="25"/>
                  <a:pt x="117" y="28"/>
                </a:cubicBezTo>
                <a:cubicBezTo>
                  <a:pt x="118" y="30"/>
                  <a:pt x="121" y="31"/>
                  <a:pt x="121" y="34"/>
                </a:cubicBezTo>
                <a:cubicBezTo>
                  <a:pt x="122" y="36"/>
                  <a:pt x="120" y="39"/>
                  <a:pt x="118" y="40"/>
                </a:cubicBezTo>
                <a:cubicBezTo>
                  <a:pt x="117" y="42"/>
                  <a:pt x="115" y="43"/>
                  <a:pt x="113" y="43"/>
                </a:cubicBezTo>
                <a:cubicBezTo>
                  <a:pt x="111" y="43"/>
                  <a:pt x="109" y="42"/>
                  <a:pt x="107" y="41"/>
                </a:cubicBezTo>
                <a:cubicBezTo>
                  <a:pt x="103" y="41"/>
                  <a:pt x="100" y="41"/>
                  <a:pt x="96" y="41"/>
                </a:cubicBezTo>
                <a:cubicBezTo>
                  <a:pt x="94" y="41"/>
                  <a:pt x="91" y="42"/>
                  <a:pt x="88" y="42"/>
                </a:cubicBezTo>
                <a:cubicBezTo>
                  <a:pt x="85" y="41"/>
                  <a:pt x="81" y="40"/>
                  <a:pt x="78" y="38"/>
                </a:cubicBezTo>
                <a:cubicBezTo>
                  <a:pt x="76" y="37"/>
                  <a:pt x="75" y="35"/>
                  <a:pt x="74" y="33"/>
                </a:cubicBezTo>
                <a:cubicBezTo>
                  <a:pt x="74" y="32"/>
                  <a:pt x="75" y="30"/>
                  <a:pt x="74" y="30"/>
                </a:cubicBezTo>
                <a:cubicBezTo>
                  <a:pt x="69" y="28"/>
                  <a:pt x="64" y="29"/>
                  <a:pt x="60" y="28"/>
                </a:cubicBezTo>
                <a:cubicBezTo>
                  <a:pt x="58" y="28"/>
                  <a:pt x="58" y="26"/>
                  <a:pt x="56" y="25"/>
                </a:cubicBezTo>
                <a:cubicBezTo>
                  <a:pt x="55" y="25"/>
                  <a:pt x="54" y="27"/>
                  <a:pt x="53" y="27"/>
                </a:cubicBezTo>
                <a:cubicBezTo>
                  <a:pt x="52" y="27"/>
                  <a:pt x="51" y="26"/>
                  <a:pt x="50" y="26"/>
                </a:cubicBezTo>
                <a:cubicBezTo>
                  <a:pt x="49" y="26"/>
                  <a:pt x="48" y="28"/>
                  <a:pt x="47" y="28"/>
                </a:cubicBezTo>
                <a:cubicBezTo>
                  <a:pt x="45" y="29"/>
                  <a:pt x="43" y="27"/>
                  <a:pt x="42" y="28"/>
                </a:cubicBezTo>
                <a:cubicBezTo>
                  <a:pt x="40" y="29"/>
                  <a:pt x="40" y="31"/>
                  <a:pt x="39" y="32"/>
                </a:cubicBezTo>
                <a:cubicBezTo>
                  <a:pt x="37" y="33"/>
                  <a:pt x="35" y="31"/>
                  <a:pt x="33" y="32"/>
                </a:cubicBezTo>
                <a:cubicBezTo>
                  <a:pt x="30" y="34"/>
                  <a:pt x="27" y="37"/>
                  <a:pt x="24" y="40"/>
                </a:cubicBezTo>
                <a:cubicBezTo>
                  <a:pt x="22" y="42"/>
                  <a:pt x="20" y="45"/>
                  <a:pt x="18" y="46"/>
                </a:cubicBezTo>
                <a:cubicBezTo>
                  <a:pt x="15" y="48"/>
                  <a:pt x="11" y="47"/>
                  <a:pt x="8" y="49"/>
                </a:cubicBezTo>
                <a:cubicBezTo>
                  <a:pt x="6" y="50"/>
                  <a:pt x="3" y="53"/>
                  <a:pt x="1" y="55"/>
                </a:cubicBezTo>
                <a:cubicBezTo>
                  <a:pt x="1" y="57"/>
                  <a:pt x="0" y="58"/>
                  <a:pt x="0" y="60"/>
                </a:cubicBezTo>
                <a:cubicBezTo>
                  <a:pt x="0" y="61"/>
                  <a:pt x="1" y="62"/>
                  <a:pt x="2" y="62"/>
                </a:cubicBezTo>
                <a:cubicBezTo>
                  <a:pt x="3" y="64"/>
                  <a:pt x="5" y="66"/>
                  <a:pt x="6" y="68"/>
                </a:cubicBezTo>
                <a:cubicBezTo>
                  <a:pt x="8" y="70"/>
                  <a:pt x="10" y="71"/>
                  <a:pt x="12" y="72"/>
                </a:cubicBezTo>
                <a:cubicBezTo>
                  <a:pt x="14" y="74"/>
                  <a:pt x="15" y="77"/>
                  <a:pt x="18" y="77"/>
                </a:cubicBezTo>
                <a:cubicBezTo>
                  <a:pt x="20" y="78"/>
                  <a:pt x="21" y="75"/>
                  <a:pt x="23" y="75"/>
                </a:cubicBezTo>
                <a:cubicBezTo>
                  <a:pt x="24" y="75"/>
                  <a:pt x="23" y="78"/>
                  <a:pt x="25" y="78"/>
                </a:cubicBezTo>
                <a:cubicBezTo>
                  <a:pt x="26" y="79"/>
                  <a:pt x="29" y="77"/>
                  <a:pt x="31" y="78"/>
                </a:cubicBezTo>
                <a:cubicBezTo>
                  <a:pt x="33" y="79"/>
                  <a:pt x="36" y="81"/>
                  <a:pt x="38" y="83"/>
                </a:cubicBezTo>
                <a:cubicBezTo>
                  <a:pt x="39" y="86"/>
                  <a:pt x="39" y="90"/>
                  <a:pt x="40" y="92"/>
                </a:cubicBezTo>
                <a:cubicBezTo>
                  <a:pt x="41" y="94"/>
                  <a:pt x="45" y="92"/>
                  <a:pt x="46" y="94"/>
                </a:cubicBezTo>
                <a:cubicBezTo>
                  <a:pt x="47" y="96"/>
                  <a:pt x="46" y="98"/>
                  <a:pt x="46" y="100"/>
                </a:cubicBezTo>
                <a:cubicBezTo>
                  <a:pt x="46" y="102"/>
                  <a:pt x="45" y="103"/>
                  <a:pt x="45" y="105"/>
                </a:cubicBezTo>
                <a:cubicBezTo>
                  <a:pt x="47" y="110"/>
                  <a:pt x="45" y="115"/>
                  <a:pt x="45" y="120"/>
                </a:cubicBezTo>
                <a:cubicBezTo>
                  <a:pt x="45" y="121"/>
                  <a:pt x="45" y="123"/>
                  <a:pt x="46" y="124"/>
                </a:cubicBezTo>
                <a:cubicBezTo>
                  <a:pt x="48" y="125"/>
                  <a:pt x="50" y="126"/>
                  <a:pt x="53" y="126"/>
                </a:cubicBezTo>
                <a:cubicBezTo>
                  <a:pt x="55" y="127"/>
                  <a:pt x="58" y="129"/>
                  <a:pt x="61" y="129"/>
                </a:cubicBezTo>
                <a:cubicBezTo>
                  <a:pt x="65" y="129"/>
                  <a:pt x="70" y="126"/>
                  <a:pt x="74" y="127"/>
                </a:cubicBezTo>
                <a:cubicBezTo>
                  <a:pt x="79" y="127"/>
                  <a:pt x="82" y="130"/>
                  <a:pt x="86" y="133"/>
                </a:cubicBezTo>
                <a:cubicBezTo>
                  <a:pt x="90" y="135"/>
                  <a:pt x="93" y="138"/>
                  <a:pt x="97" y="140"/>
                </a:cubicBezTo>
                <a:cubicBezTo>
                  <a:pt x="100" y="141"/>
                  <a:pt x="103" y="139"/>
                  <a:pt x="105" y="140"/>
                </a:cubicBezTo>
                <a:cubicBezTo>
                  <a:pt x="106" y="141"/>
                  <a:pt x="104" y="143"/>
                  <a:pt x="105" y="144"/>
                </a:cubicBezTo>
                <a:cubicBezTo>
                  <a:pt x="106" y="146"/>
                  <a:pt x="109" y="144"/>
                  <a:pt x="111" y="146"/>
                </a:cubicBezTo>
                <a:cubicBezTo>
                  <a:pt x="114" y="150"/>
                  <a:pt x="114" y="155"/>
                  <a:pt x="116" y="159"/>
                </a:cubicBezTo>
                <a:cubicBezTo>
                  <a:pt x="117" y="160"/>
                  <a:pt x="119" y="161"/>
                  <a:pt x="120" y="162"/>
                </a:cubicBezTo>
                <a:cubicBezTo>
                  <a:pt x="122" y="163"/>
                  <a:pt x="121" y="166"/>
                  <a:pt x="123" y="166"/>
                </a:cubicBezTo>
                <a:cubicBezTo>
                  <a:pt x="126" y="167"/>
                  <a:pt x="130" y="167"/>
                  <a:pt x="133" y="167"/>
                </a:cubicBezTo>
                <a:cubicBezTo>
                  <a:pt x="136" y="167"/>
                  <a:pt x="138" y="165"/>
                  <a:pt x="141" y="165"/>
                </a:cubicBezTo>
                <a:cubicBezTo>
                  <a:pt x="146" y="166"/>
                  <a:pt x="151" y="168"/>
                  <a:pt x="157" y="168"/>
                </a:cubicBezTo>
                <a:cubicBezTo>
                  <a:pt x="161" y="168"/>
                  <a:pt x="164" y="165"/>
                  <a:pt x="168" y="165"/>
                </a:cubicBezTo>
                <a:cubicBezTo>
                  <a:pt x="175" y="165"/>
                  <a:pt x="182" y="166"/>
                  <a:pt x="188" y="168"/>
                </a:cubicBezTo>
                <a:cubicBezTo>
                  <a:pt x="190" y="168"/>
                  <a:pt x="191" y="172"/>
                  <a:pt x="193" y="173"/>
                </a:cubicBezTo>
                <a:cubicBezTo>
                  <a:pt x="199" y="176"/>
                  <a:pt x="206" y="178"/>
                  <a:pt x="213" y="180"/>
                </a:cubicBezTo>
                <a:cubicBezTo>
                  <a:pt x="216" y="181"/>
                  <a:pt x="220" y="179"/>
                  <a:pt x="222" y="181"/>
                </a:cubicBezTo>
                <a:cubicBezTo>
                  <a:pt x="225" y="182"/>
                  <a:pt x="228" y="185"/>
                  <a:pt x="231" y="184"/>
                </a:cubicBezTo>
                <a:cubicBezTo>
                  <a:pt x="238" y="182"/>
                  <a:pt x="242" y="174"/>
                  <a:pt x="249" y="171"/>
                </a:cubicBezTo>
                <a:cubicBezTo>
                  <a:pt x="255" y="169"/>
                  <a:pt x="262" y="169"/>
                  <a:pt x="269" y="170"/>
                </a:cubicBezTo>
                <a:cubicBezTo>
                  <a:pt x="273" y="170"/>
                  <a:pt x="276" y="173"/>
                  <a:pt x="279" y="172"/>
                </a:cubicBezTo>
                <a:cubicBezTo>
                  <a:pt x="284" y="172"/>
                  <a:pt x="288" y="168"/>
                  <a:pt x="292" y="165"/>
                </a:cubicBezTo>
                <a:cubicBezTo>
                  <a:pt x="295" y="162"/>
                  <a:pt x="296" y="159"/>
                  <a:pt x="298" y="156"/>
                </a:cubicBezTo>
                <a:cubicBezTo>
                  <a:pt x="301" y="151"/>
                  <a:pt x="306" y="149"/>
                  <a:pt x="307" y="144"/>
                </a:cubicBezTo>
                <a:cubicBezTo>
                  <a:pt x="308" y="142"/>
                  <a:pt x="304" y="143"/>
                  <a:pt x="303" y="142"/>
                </a:cubicBezTo>
                <a:cubicBezTo>
                  <a:pt x="301" y="140"/>
                  <a:pt x="300" y="137"/>
                  <a:pt x="300" y="135"/>
                </a:cubicBezTo>
                <a:cubicBezTo>
                  <a:pt x="300" y="132"/>
                  <a:pt x="301" y="129"/>
                  <a:pt x="303" y="127"/>
                </a:cubicBezTo>
                <a:cubicBezTo>
                  <a:pt x="305" y="126"/>
                  <a:pt x="309" y="126"/>
                  <a:pt x="311" y="127"/>
                </a:cubicBezTo>
                <a:cubicBezTo>
                  <a:pt x="315" y="128"/>
                  <a:pt x="317" y="132"/>
                  <a:pt x="320" y="132"/>
                </a:cubicBezTo>
                <a:cubicBezTo>
                  <a:pt x="323" y="133"/>
                  <a:pt x="327" y="131"/>
                  <a:pt x="330" y="129"/>
                </a:cubicBezTo>
                <a:cubicBezTo>
                  <a:pt x="333" y="127"/>
                  <a:pt x="333" y="122"/>
                  <a:pt x="336" y="120"/>
                </a:cubicBezTo>
                <a:cubicBezTo>
                  <a:pt x="339" y="119"/>
                  <a:pt x="342" y="122"/>
                  <a:pt x="345" y="121"/>
                </a:cubicBezTo>
                <a:cubicBezTo>
                  <a:pt x="348" y="120"/>
                  <a:pt x="350" y="118"/>
                  <a:pt x="352" y="115"/>
                </a:cubicBezTo>
                <a:cubicBezTo>
                  <a:pt x="353" y="114"/>
                  <a:pt x="351" y="112"/>
                  <a:pt x="352" y="111"/>
                </a:cubicBezTo>
                <a:cubicBezTo>
                  <a:pt x="353" y="108"/>
                  <a:pt x="356" y="106"/>
                  <a:pt x="359" y="104"/>
                </a:cubicBezTo>
                <a:cubicBezTo>
                  <a:pt x="361" y="104"/>
                  <a:pt x="362" y="108"/>
                  <a:pt x="364" y="107"/>
                </a:cubicBezTo>
                <a:cubicBezTo>
                  <a:pt x="366" y="106"/>
                  <a:pt x="364" y="102"/>
                  <a:pt x="365" y="101"/>
                </a:cubicBezTo>
                <a:cubicBezTo>
                  <a:pt x="366" y="100"/>
                  <a:pt x="367" y="103"/>
                  <a:pt x="369" y="103"/>
                </a:cubicBezTo>
                <a:cubicBezTo>
                  <a:pt x="370" y="102"/>
                  <a:pt x="371" y="100"/>
                  <a:pt x="373" y="99"/>
                </a:cubicBezTo>
                <a:cubicBezTo>
                  <a:pt x="375" y="98"/>
                  <a:pt x="378" y="98"/>
                  <a:pt x="381" y="98"/>
                </a:cubicBezTo>
                <a:cubicBezTo>
                  <a:pt x="384" y="98"/>
                  <a:pt x="386" y="102"/>
                  <a:pt x="389" y="101"/>
                </a:cubicBezTo>
                <a:cubicBezTo>
                  <a:pt x="390" y="100"/>
                  <a:pt x="392" y="97"/>
                  <a:pt x="393" y="96"/>
                </a:cubicBezTo>
                <a:cubicBezTo>
                  <a:pt x="392" y="92"/>
                  <a:pt x="389" y="90"/>
                  <a:pt x="386" y="87"/>
                </a:cubicBezTo>
                <a:cubicBezTo>
                  <a:pt x="383" y="84"/>
                  <a:pt x="377" y="80"/>
                  <a:pt x="375" y="76"/>
                </a:cubicBezTo>
                <a:cubicBezTo>
                  <a:pt x="371" y="74"/>
                  <a:pt x="367" y="73"/>
                  <a:pt x="363" y="73"/>
                </a:cubicBezTo>
                <a:cubicBezTo>
                  <a:pt x="362" y="73"/>
                  <a:pt x="363" y="75"/>
                  <a:pt x="363" y="76"/>
                </a:cubicBezTo>
                <a:cubicBezTo>
                  <a:pt x="361" y="78"/>
                  <a:pt x="360" y="82"/>
                  <a:pt x="358" y="82"/>
                </a:cubicBezTo>
                <a:cubicBezTo>
                  <a:pt x="355" y="82"/>
                  <a:pt x="355" y="77"/>
                  <a:pt x="352" y="76"/>
                </a:cubicBezTo>
                <a:cubicBezTo>
                  <a:pt x="348" y="76"/>
                  <a:pt x="345" y="80"/>
                  <a:pt x="342" y="80"/>
                </a:cubicBezTo>
                <a:cubicBezTo>
                  <a:pt x="340" y="80"/>
                  <a:pt x="338" y="80"/>
                  <a:pt x="337" y="78"/>
                </a:cubicBezTo>
                <a:cubicBezTo>
                  <a:pt x="336" y="77"/>
                  <a:pt x="336" y="75"/>
                  <a:pt x="336" y="74"/>
                </a:cubicBezTo>
                <a:cubicBezTo>
                  <a:pt x="336" y="73"/>
                  <a:pt x="338" y="73"/>
                  <a:pt x="338" y="72"/>
                </a:cubicBezTo>
                <a:cubicBezTo>
                  <a:pt x="339" y="70"/>
                  <a:pt x="338" y="67"/>
                  <a:pt x="338" y="65"/>
                </a:cubicBezTo>
                <a:cubicBezTo>
                  <a:pt x="338" y="62"/>
                  <a:pt x="337" y="59"/>
                  <a:pt x="338" y="56"/>
                </a:cubicBezTo>
                <a:cubicBezTo>
                  <a:pt x="339" y="51"/>
                  <a:pt x="342" y="47"/>
                  <a:pt x="343" y="4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22" name="Freeform 2627"/>
          <p:cNvSpPr>
            <a:spLocks noChangeAspect="1"/>
          </p:cNvSpPr>
          <p:nvPr/>
        </p:nvSpPr>
        <p:spPr bwMode="auto">
          <a:xfrm>
            <a:off x="6974141" y="1267772"/>
            <a:ext cx="597757" cy="308392"/>
          </a:xfrm>
          <a:custGeom>
            <a:avLst/>
            <a:gdLst>
              <a:gd name="T0" fmla="*/ 84 w 131"/>
              <a:gd name="T1" fmla="*/ 93 h 67"/>
              <a:gd name="T2" fmla="*/ 84 w 131"/>
              <a:gd name="T3" fmla="*/ 80 h 67"/>
              <a:gd name="T4" fmla="*/ 92 w 131"/>
              <a:gd name="T5" fmla="*/ 76 h 67"/>
              <a:gd name="T6" fmla="*/ 101 w 131"/>
              <a:gd name="T7" fmla="*/ 70 h 67"/>
              <a:gd name="T8" fmla="*/ 108 w 131"/>
              <a:gd name="T9" fmla="*/ 71 h 67"/>
              <a:gd name="T10" fmla="*/ 114 w 131"/>
              <a:gd name="T11" fmla="*/ 65 h 67"/>
              <a:gd name="T12" fmla="*/ 115 w 131"/>
              <a:gd name="T13" fmla="*/ 73 h 67"/>
              <a:gd name="T14" fmla="*/ 128 w 131"/>
              <a:gd name="T15" fmla="*/ 70 h 67"/>
              <a:gd name="T16" fmla="*/ 133 w 131"/>
              <a:gd name="T17" fmla="*/ 56 h 67"/>
              <a:gd name="T18" fmla="*/ 140 w 131"/>
              <a:gd name="T19" fmla="*/ 54 h 67"/>
              <a:gd name="T20" fmla="*/ 157 w 131"/>
              <a:gd name="T21" fmla="*/ 54 h 67"/>
              <a:gd name="T22" fmla="*/ 161 w 131"/>
              <a:gd name="T23" fmla="*/ 45 h 67"/>
              <a:gd name="T24" fmla="*/ 173 w 131"/>
              <a:gd name="T25" fmla="*/ 35 h 67"/>
              <a:gd name="T26" fmla="*/ 179 w 131"/>
              <a:gd name="T27" fmla="*/ 37 h 67"/>
              <a:gd name="T28" fmla="*/ 182 w 131"/>
              <a:gd name="T29" fmla="*/ 30 h 67"/>
              <a:gd name="T30" fmla="*/ 188 w 131"/>
              <a:gd name="T31" fmla="*/ 27 h 67"/>
              <a:gd name="T32" fmla="*/ 186 w 131"/>
              <a:gd name="T33" fmla="*/ 23 h 67"/>
              <a:gd name="T34" fmla="*/ 181 w 131"/>
              <a:gd name="T35" fmla="*/ 22 h 67"/>
              <a:gd name="T36" fmla="*/ 171 w 131"/>
              <a:gd name="T37" fmla="*/ 19 h 67"/>
              <a:gd name="T38" fmla="*/ 169 w 131"/>
              <a:gd name="T39" fmla="*/ 13 h 67"/>
              <a:gd name="T40" fmla="*/ 165 w 131"/>
              <a:gd name="T41" fmla="*/ 13 h 67"/>
              <a:gd name="T42" fmla="*/ 157 w 131"/>
              <a:gd name="T43" fmla="*/ 10 h 67"/>
              <a:gd name="T44" fmla="*/ 143 w 131"/>
              <a:gd name="T45" fmla="*/ 10 h 67"/>
              <a:gd name="T46" fmla="*/ 126 w 131"/>
              <a:gd name="T47" fmla="*/ 8 h 67"/>
              <a:gd name="T48" fmla="*/ 114 w 131"/>
              <a:gd name="T49" fmla="*/ 8 h 67"/>
              <a:gd name="T50" fmla="*/ 111 w 131"/>
              <a:gd name="T51" fmla="*/ 12 h 67"/>
              <a:gd name="T52" fmla="*/ 96 w 131"/>
              <a:gd name="T53" fmla="*/ 8 h 67"/>
              <a:gd name="T54" fmla="*/ 81 w 131"/>
              <a:gd name="T55" fmla="*/ 1 h 67"/>
              <a:gd name="T56" fmla="*/ 72 w 131"/>
              <a:gd name="T57" fmla="*/ 2 h 67"/>
              <a:gd name="T58" fmla="*/ 66 w 131"/>
              <a:gd name="T59" fmla="*/ 7 h 67"/>
              <a:gd name="T60" fmla="*/ 66 w 131"/>
              <a:gd name="T61" fmla="*/ 19 h 67"/>
              <a:gd name="T62" fmla="*/ 59 w 131"/>
              <a:gd name="T63" fmla="*/ 21 h 67"/>
              <a:gd name="T64" fmla="*/ 38 w 131"/>
              <a:gd name="T65" fmla="*/ 15 h 67"/>
              <a:gd name="T66" fmla="*/ 31 w 131"/>
              <a:gd name="T67" fmla="*/ 16 h 67"/>
              <a:gd name="T68" fmla="*/ 23 w 131"/>
              <a:gd name="T69" fmla="*/ 23 h 67"/>
              <a:gd name="T70" fmla="*/ 31 w 131"/>
              <a:gd name="T71" fmla="*/ 27 h 67"/>
              <a:gd name="T72" fmla="*/ 16 w 131"/>
              <a:gd name="T73" fmla="*/ 41 h 67"/>
              <a:gd name="T74" fmla="*/ 16 w 131"/>
              <a:gd name="T75" fmla="*/ 47 h 67"/>
              <a:gd name="T76" fmla="*/ 24 w 131"/>
              <a:gd name="T77" fmla="*/ 47 h 67"/>
              <a:gd name="T78" fmla="*/ 24 w 131"/>
              <a:gd name="T79" fmla="*/ 56 h 67"/>
              <a:gd name="T80" fmla="*/ 36 w 131"/>
              <a:gd name="T81" fmla="*/ 56 h 67"/>
              <a:gd name="T82" fmla="*/ 38 w 131"/>
              <a:gd name="T83" fmla="*/ 44 h 67"/>
              <a:gd name="T84" fmla="*/ 48 w 131"/>
              <a:gd name="T85" fmla="*/ 54 h 67"/>
              <a:gd name="T86" fmla="*/ 58 w 131"/>
              <a:gd name="T87" fmla="*/ 56 h 67"/>
              <a:gd name="T88" fmla="*/ 67 w 131"/>
              <a:gd name="T89" fmla="*/ 58 h 67"/>
              <a:gd name="T90" fmla="*/ 64 w 131"/>
              <a:gd name="T91" fmla="*/ 69 h 67"/>
              <a:gd name="T92" fmla="*/ 55 w 131"/>
              <a:gd name="T93" fmla="*/ 69 h 67"/>
              <a:gd name="T94" fmla="*/ 46 w 131"/>
              <a:gd name="T95" fmla="*/ 77 h 67"/>
              <a:gd name="T96" fmla="*/ 41 w 131"/>
              <a:gd name="T97" fmla="*/ 77 h 67"/>
              <a:gd name="T98" fmla="*/ 36 w 131"/>
              <a:gd name="T99" fmla="*/ 75 h 67"/>
              <a:gd name="T100" fmla="*/ 31 w 131"/>
              <a:gd name="T101" fmla="*/ 77 h 67"/>
              <a:gd name="T102" fmla="*/ 28 w 131"/>
              <a:gd name="T103" fmla="*/ 77 h 67"/>
              <a:gd name="T104" fmla="*/ 12 w 131"/>
              <a:gd name="T105" fmla="*/ 80 h 67"/>
              <a:gd name="T106" fmla="*/ 1 w 131"/>
              <a:gd name="T107" fmla="*/ 83 h 67"/>
              <a:gd name="T108" fmla="*/ 6 w 131"/>
              <a:gd name="T109" fmla="*/ 92 h 67"/>
              <a:gd name="T110" fmla="*/ 23 w 131"/>
              <a:gd name="T111" fmla="*/ 91 h 67"/>
              <a:gd name="T112" fmla="*/ 31 w 131"/>
              <a:gd name="T113" fmla="*/ 96 h 67"/>
              <a:gd name="T114" fmla="*/ 44 w 131"/>
              <a:gd name="T115" fmla="*/ 89 h 67"/>
              <a:gd name="T116" fmla="*/ 49 w 131"/>
              <a:gd name="T117" fmla="*/ 97 h 67"/>
              <a:gd name="T118" fmla="*/ 60 w 131"/>
              <a:gd name="T119" fmla="*/ 97 h 67"/>
              <a:gd name="T120" fmla="*/ 84 w 131"/>
              <a:gd name="T121" fmla="*/ 93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67"/>
              <a:gd name="T185" fmla="*/ 131 w 131"/>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67">
                <a:moveTo>
                  <a:pt x="58" y="64"/>
                </a:moveTo>
                <a:cubicBezTo>
                  <a:pt x="58" y="61"/>
                  <a:pt x="57" y="57"/>
                  <a:pt x="58" y="55"/>
                </a:cubicBezTo>
                <a:cubicBezTo>
                  <a:pt x="59" y="53"/>
                  <a:pt x="62" y="53"/>
                  <a:pt x="64" y="52"/>
                </a:cubicBezTo>
                <a:cubicBezTo>
                  <a:pt x="66" y="51"/>
                  <a:pt x="68" y="49"/>
                  <a:pt x="70" y="48"/>
                </a:cubicBezTo>
                <a:cubicBezTo>
                  <a:pt x="71" y="47"/>
                  <a:pt x="73" y="49"/>
                  <a:pt x="75" y="49"/>
                </a:cubicBezTo>
                <a:cubicBezTo>
                  <a:pt x="76" y="48"/>
                  <a:pt x="77" y="45"/>
                  <a:pt x="79" y="45"/>
                </a:cubicBezTo>
                <a:cubicBezTo>
                  <a:pt x="81" y="46"/>
                  <a:pt x="79" y="50"/>
                  <a:pt x="80" y="50"/>
                </a:cubicBezTo>
                <a:cubicBezTo>
                  <a:pt x="83" y="51"/>
                  <a:pt x="87" y="50"/>
                  <a:pt x="89" y="48"/>
                </a:cubicBezTo>
                <a:cubicBezTo>
                  <a:pt x="92" y="45"/>
                  <a:pt x="90" y="41"/>
                  <a:pt x="93" y="38"/>
                </a:cubicBezTo>
                <a:cubicBezTo>
                  <a:pt x="94" y="37"/>
                  <a:pt x="96" y="37"/>
                  <a:pt x="98" y="37"/>
                </a:cubicBezTo>
                <a:cubicBezTo>
                  <a:pt x="102" y="36"/>
                  <a:pt x="106" y="38"/>
                  <a:pt x="109" y="37"/>
                </a:cubicBezTo>
                <a:cubicBezTo>
                  <a:pt x="111" y="36"/>
                  <a:pt x="110" y="32"/>
                  <a:pt x="112" y="31"/>
                </a:cubicBezTo>
                <a:cubicBezTo>
                  <a:pt x="114" y="28"/>
                  <a:pt x="116" y="25"/>
                  <a:pt x="120" y="24"/>
                </a:cubicBezTo>
                <a:cubicBezTo>
                  <a:pt x="121" y="23"/>
                  <a:pt x="122" y="26"/>
                  <a:pt x="124" y="26"/>
                </a:cubicBezTo>
                <a:cubicBezTo>
                  <a:pt x="126" y="25"/>
                  <a:pt x="125" y="22"/>
                  <a:pt x="127" y="21"/>
                </a:cubicBezTo>
                <a:cubicBezTo>
                  <a:pt x="128" y="19"/>
                  <a:pt x="130" y="19"/>
                  <a:pt x="131" y="18"/>
                </a:cubicBezTo>
                <a:cubicBezTo>
                  <a:pt x="131" y="18"/>
                  <a:pt x="129" y="16"/>
                  <a:pt x="129" y="16"/>
                </a:cubicBezTo>
                <a:cubicBezTo>
                  <a:pt x="128" y="16"/>
                  <a:pt x="127" y="16"/>
                  <a:pt x="126" y="15"/>
                </a:cubicBezTo>
                <a:cubicBezTo>
                  <a:pt x="124" y="15"/>
                  <a:pt x="121" y="15"/>
                  <a:pt x="119" y="13"/>
                </a:cubicBezTo>
                <a:cubicBezTo>
                  <a:pt x="118" y="12"/>
                  <a:pt x="119" y="10"/>
                  <a:pt x="118" y="9"/>
                </a:cubicBezTo>
                <a:cubicBezTo>
                  <a:pt x="117" y="8"/>
                  <a:pt x="116" y="9"/>
                  <a:pt x="115" y="9"/>
                </a:cubicBezTo>
                <a:cubicBezTo>
                  <a:pt x="113" y="9"/>
                  <a:pt x="111" y="7"/>
                  <a:pt x="109" y="7"/>
                </a:cubicBezTo>
                <a:cubicBezTo>
                  <a:pt x="106" y="6"/>
                  <a:pt x="103" y="7"/>
                  <a:pt x="99" y="7"/>
                </a:cubicBezTo>
                <a:cubicBezTo>
                  <a:pt x="95" y="7"/>
                  <a:pt x="92" y="7"/>
                  <a:pt x="88" y="6"/>
                </a:cubicBezTo>
                <a:cubicBezTo>
                  <a:pt x="85" y="6"/>
                  <a:pt x="82" y="6"/>
                  <a:pt x="79" y="6"/>
                </a:cubicBezTo>
                <a:cubicBezTo>
                  <a:pt x="78" y="6"/>
                  <a:pt x="78" y="8"/>
                  <a:pt x="78" y="8"/>
                </a:cubicBezTo>
                <a:cubicBezTo>
                  <a:pt x="74" y="8"/>
                  <a:pt x="70" y="7"/>
                  <a:pt x="67" y="6"/>
                </a:cubicBezTo>
                <a:cubicBezTo>
                  <a:pt x="63" y="5"/>
                  <a:pt x="60" y="2"/>
                  <a:pt x="57" y="1"/>
                </a:cubicBezTo>
                <a:cubicBezTo>
                  <a:pt x="55" y="0"/>
                  <a:pt x="52" y="1"/>
                  <a:pt x="50" y="2"/>
                </a:cubicBezTo>
                <a:cubicBezTo>
                  <a:pt x="48" y="2"/>
                  <a:pt x="46" y="3"/>
                  <a:pt x="46" y="5"/>
                </a:cubicBezTo>
                <a:cubicBezTo>
                  <a:pt x="45" y="7"/>
                  <a:pt x="47" y="10"/>
                  <a:pt x="46" y="13"/>
                </a:cubicBezTo>
                <a:cubicBezTo>
                  <a:pt x="45" y="14"/>
                  <a:pt x="43" y="14"/>
                  <a:pt x="41" y="14"/>
                </a:cubicBezTo>
                <a:cubicBezTo>
                  <a:pt x="36" y="13"/>
                  <a:pt x="32" y="11"/>
                  <a:pt x="27" y="10"/>
                </a:cubicBezTo>
                <a:cubicBezTo>
                  <a:pt x="26" y="10"/>
                  <a:pt x="24" y="10"/>
                  <a:pt x="22" y="11"/>
                </a:cubicBezTo>
                <a:cubicBezTo>
                  <a:pt x="20" y="12"/>
                  <a:pt x="18" y="14"/>
                  <a:pt x="16" y="16"/>
                </a:cubicBezTo>
                <a:cubicBezTo>
                  <a:pt x="18" y="17"/>
                  <a:pt x="23" y="17"/>
                  <a:pt x="22" y="18"/>
                </a:cubicBezTo>
                <a:cubicBezTo>
                  <a:pt x="20" y="23"/>
                  <a:pt x="14" y="24"/>
                  <a:pt x="11" y="28"/>
                </a:cubicBezTo>
                <a:cubicBezTo>
                  <a:pt x="10" y="29"/>
                  <a:pt x="10" y="31"/>
                  <a:pt x="11" y="32"/>
                </a:cubicBezTo>
                <a:cubicBezTo>
                  <a:pt x="12" y="33"/>
                  <a:pt x="15" y="31"/>
                  <a:pt x="17" y="32"/>
                </a:cubicBezTo>
                <a:cubicBezTo>
                  <a:pt x="18" y="33"/>
                  <a:pt x="16" y="37"/>
                  <a:pt x="17" y="38"/>
                </a:cubicBezTo>
                <a:cubicBezTo>
                  <a:pt x="20" y="40"/>
                  <a:pt x="23" y="40"/>
                  <a:pt x="25" y="38"/>
                </a:cubicBezTo>
                <a:cubicBezTo>
                  <a:pt x="27" y="36"/>
                  <a:pt x="25" y="31"/>
                  <a:pt x="27" y="30"/>
                </a:cubicBezTo>
                <a:cubicBezTo>
                  <a:pt x="30" y="30"/>
                  <a:pt x="31" y="35"/>
                  <a:pt x="33" y="37"/>
                </a:cubicBezTo>
                <a:cubicBezTo>
                  <a:pt x="35" y="38"/>
                  <a:pt x="38" y="37"/>
                  <a:pt x="40" y="38"/>
                </a:cubicBezTo>
                <a:cubicBezTo>
                  <a:pt x="43" y="39"/>
                  <a:pt x="46" y="38"/>
                  <a:pt x="47" y="40"/>
                </a:cubicBezTo>
                <a:cubicBezTo>
                  <a:pt x="48" y="43"/>
                  <a:pt x="46" y="45"/>
                  <a:pt x="44" y="47"/>
                </a:cubicBezTo>
                <a:cubicBezTo>
                  <a:pt x="42" y="48"/>
                  <a:pt x="40" y="46"/>
                  <a:pt x="38" y="47"/>
                </a:cubicBezTo>
                <a:cubicBezTo>
                  <a:pt x="36" y="48"/>
                  <a:pt x="35" y="52"/>
                  <a:pt x="32" y="53"/>
                </a:cubicBezTo>
                <a:cubicBezTo>
                  <a:pt x="31" y="54"/>
                  <a:pt x="30" y="53"/>
                  <a:pt x="28" y="53"/>
                </a:cubicBezTo>
                <a:cubicBezTo>
                  <a:pt x="27" y="52"/>
                  <a:pt x="26" y="51"/>
                  <a:pt x="25" y="51"/>
                </a:cubicBezTo>
                <a:cubicBezTo>
                  <a:pt x="24" y="51"/>
                  <a:pt x="23" y="52"/>
                  <a:pt x="22" y="53"/>
                </a:cubicBezTo>
                <a:cubicBezTo>
                  <a:pt x="21" y="53"/>
                  <a:pt x="20" y="53"/>
                  <a:pt x="19" y="53"/>
                </a:cubicBezTo>
                <a:cubicBezTo>
                  <a:pt x="16" y="54"/>
                  <a:pt x="12" y="54"/>
                  <a:pt x="8" y="55"/>
                </a:cubicBezTo>
                <a:cubicBezTo>
                  <a:pt x="6" y="55"/>
                  <a:pt x="2" y="55"/>
                  <a:pt x="1" y="57"/>
                </a:cubicBezTo>
                <a:cubicBezTo>
                  <a:pt x="0" y="59"/>
                  <a:pt x="2" y="63"/>
                  <a:pt x="4" y="63"/>
                </a:cubicBezTo>
                <a:cubicBezTo>
                  <a:pt x="8" y="64"/>
                  <a:pt x="12" y="61"/>
                  <a:pt x="16" y="62"/>
                </a:cubicBezTo>
                <a:cubicBezTo>
                  <a:pt x="19" y="62"/>
                  <a:pt x="20" y="65"/>
                  <a:pt x="22" y="65"/>
                </a:cubicBezTo>
                <a:cubicBezTo>
                  <a:pt x="25" y="65"/>
                  <a:pt x="28" y="61"/>
                  <a:pt x="31" y="61"/>
                </a:cubicBezTo>
                <a:cubicBezTo>
                  <a:pt x="33" y="61"/>
                  <a:pt x="32" y="65"/>
                  <a:pt x="34" y="66"/>
                </a:cubicBezTo>
                <a:cubicBezTo>
                  <a:pt x="37" y="67"/>
                  <a:pt x="40" y="66"/>
                  <a:pt x="42" y="66"/>
                </a:cubicBezTo>
                <a:cubicBezTo>
                  <a:pt x="47" y="66"/>
                  <a:pt x="52" y="64"/>
                  <a:pt x="58" y="6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23" name="Freeform 2628"/>
          <p:cNvSpPr>
            <a:spLocks noChangeAspect="1"/>
          </p:cNvSpPr>
          <p:nvPr/>
        </p:nvSpPr>
        <p:spPr bwMode="auto">
          <a:xfrm>
            <a:off x="6882764" y="1454330"/>
            <a:ext cx="453077" cy="312200"/>
          </a:xfrm>
          <a:custGeom>
            <a:avLst/>
            <a:gdLst>
              <a:gd name="T0" fmla="*/ 136 w 99"/>
              <a:gd name="T1" fmla="*/ 82 h 68"/>
              <a:gd name="T2" fmla="*/ 143 w 99"/>
              <a:gd name="T3" fmla="*/ 77 h 68"/>
              <a:gd name="T4" fmla="*/ 136 w 99"/>
              <a:gd name="T5" fmla="*/ 58 h 68"/>
              <a:gd name="T6" fmla="*/ 127 w 99"/>
              <a:gd name="T7" fmla="*/ 48 h 68"/>
              <a:gd name="T8" fmla="*/ 114 w 99"/>
              <a:gd name="T9" fmla="*/ 54 h 68"/>
              <a:gd name="T10" fmla="*/ 114 w 99"/>
              <a:gd name="T11" fmla="*/ 47 h 68"/>
              <a:gd name="T12" fmla="*/ 115 w 99"/>
              <a:gd name="T13" fmla="*/ 42 h 68"/>
              <a:gd name="T14" fmla="*/ 113 w 99"/>
              <a:gd name="T15" fmla="*/ 34 h 68"/>
              <a:gd name="T16" fmla="*/ 90 w 99"/>
              <a:gd name="T17" fmla="*/ 36 h 68"/>
              <a:gd name="T18" fmla="*/ 78 w 99"/>
              <a:gd name="T19" fmla="*/ 36 h 68"/>
              <a:gd name="T20" fmla="*/ 73 w 99"/>
              <a:gd name="T21" fmla="*/ 29 h 68"/>
              <a:gd name="T22" fmla="*/ 60 w 99"/>
              <a:gd name="T23" fmla="*/ 35 h 68"/>
              <a:gd name="T24" fmla="*/ 52 w 99"/>
              <a:gd name="T25" fmla="*/ 30 h 68"/>
              <a:gd name="T26" fmla="*/ 35 w 99"/>
              <a:gd name="T27" fmla="*/ 33 h 68"/>
              <a:gd name="T28" fmla="*/ 30 w 99"/>
              <a:gd name="T29" fmla="*/ 23 h 68"/>
              <a:gd name="T30" fmla="*/ 41 w 99"/>
              <a:gd name="T31" fmla="*/ 21 h 68"/>
              <a:gd name="T32" fmla="*/ 56 w 99"/>
              <a:gd name="T33" fmla="*/ 17 h 68"/>
              <a:gd name="T34" fmla="*/ 53 w 99"/>
              <a:gd name="T35" fmla="*/ 12 h 68"/>
              <a:gd name="T36" fmla="*/ 56 w 99"/>
              <a:gd name="T37" fmla="*/ 6 h 68"/>
              <a:gd name="T38" fmla="*/ 46 w 99"/>
              <a:gd name="T39" fmla="*/ 0 h 68"/>
              <a:gd name="T40" fmla="*/ 41 w 99"/>
              <a:gd name="T41" fmla="*/ 7 h 68"/>
              <a:gd name="T42" fmla="*/ 31 w 99"/>
              <a:gd name="T43" fmla="*/ 6 h 68"/>
              <a:gd name="T44" fmla="*/ 29 w 99"/>
              <a:gd name="T45" fmla="*/ 14 h 68"/>
              <a:gd name="T46" fmla="*/ 17 w 99"/>
              <a:gd name="T47" fmla="*/ 17 h 68"/>
              <a:gd name="T48" fmla="*/ 20 w 99"/>
              <a:gd name="T49" fmla="*/ 19 h 68"/>
              <a:gd name="T50" fmla="*/ 20 w 99"/>
              <a:gd name="T51" fmla="*/ 23 h 68"/>
              <a:gd name="T52" fmla="*/ 16 w 99"/>
              <a:gd name="T53" fmla="*/ 30 h 68"/>
              <a:gd name="T54" fmla="*/ 2 w 99"/>
              <a:gd name="T55" fmla="*/ 33 h 68"/>
              <a:gd name="T56" fmla="*/ 0 w 99"/>
              <a:gd name="T57" fmla="*/ 40 h 68"/>
              <a:gd name="T58" fmla="*/ 2 w 99"/>
              <a:gd name="T59" fmla="*/ 42 h 68"/>
              <a:gd name="T60" fmla="*/ 12 w 99"/>
              <a:gd name="T61" fmla="*/ 43 h 68"/>
              <a:gd name="T62" fmla="*/ 12 w 99"/>
              <a:gd name="T63" fmla="*/ 51 h 68"/>
              <a:gd name="T64" fmla="*/ 17 w 99"/>
              <a:gd name="T65" fmla="*/ 57 h 68"/>
              <a:gd name="T66" fmla="*/ 19 w 99"/>
              <a:gd name="T67" fmla="*/ 63 h 68"/>
              <a:gd name="T68" fmla="*/ 8 w 99"/>
              <a:gd name="T69" fmla="*/ 76 h 68"/>
              <a:gd name="T70" fmla="*/ 8 w 99"/>
              <a:gd name="T71" fmla="*/ 82 h 68"/>
              <a:gd name="T72" fmla="*/ 13 w 99"/>
              <a:gd name="T73" fmla="*/ 89 h 68"/>
              <a:gd name="T74" fmla="*/ 22 w 99"/>
              <a:gd name="T75" fmla="*/ 92 h 68"/>
              <a:gd name="T76" fmla="*/ 34 w 99"/>
              <a:gd name="T77" fmla="*/ 83 h 68"/>
              <a:gd name="T78" fmla="*/ 38 w 99"/>
              <a:gd name="T79" fmla="*/ 89 h 68"/>
              <a:gd name="T80" fmla="*/ 38 w 99"/>
              <a:gd name="T81" fmla="*/ 83 h 68"/>
              <a:gd name="T82" fmla="*/ 43 w 99"/>
              <a:gd name="T83" fmla="*/ 76 h 68"/>
              <a:gd name="T84" fmla="*/ 53 w 99"/>
              <a:gd name="T85" fmla="*/ 74 h 68"/>
              <a:gd name="T86" fmla="*/ 48 w 99"/>
              <a:gd name="T87" fmla="*/ 70 h 68"/>
              <a:gd name="T88" fmla="*/ 59 w 99"/>
              <a:gd name="T89" fmla="*/ 57 h 68"/>
              <a:gd name="T90" fmla="*/ 70 w 99"/>
              <a:gd name="T91" fmla="*/ 62 h 68"/>
              <a:gd name="T92" fmla="*/ 70 w 99"/>
              <a:gd name="T93" fmla="*/ 70 h 68"/>
              <a:gd name="T94" fmla="*/ 77 w 99"/>
              <a:gd name="T95" fmla="*/ 70 h 68"/>
              <a:gd name="T96" fmla="*/ 77 w 99"/>
              <a:gd name="T97" fmla="*/ 83 h 68"/>
              <a:gd name="T98" fmla="*/ 79 w 99"/>
              <a:gd name="T99" fmla="*/ 93 h 68"/>
              <a:gd name="T100" fmla="*/ 84 w 99"/>
              <a:gd name="T101" fmla="*/ 99 h 68"/>
              <a:gd name="T102" fmla="*/ 88 w 99"/>
              <a:gd name="T103" fmla="*/ 92 h 68"/>
              <a:gd name="T104" fmla="*/ 94 w 99"/>
              <a:gd name="T105" fmla="*/ 90 h 68"/>
              <a:gd name="T106" fmla="*/ 102 w 99"/>
              <a:gd name="T107" fmla="*/ 87 h 68"/>
              <a:gd name="T108" fmla="*/ 113 w 99"/>
              <a:gd name="T109" fmla="*/ 83 h 68"/>
              <a:gd name="T110" fmla="*/ 119 w 99"/>
              <a:gd name="T111" fmla="*/ 87 h 68"/>
              <a:gd name="T112" fmla="*/ 131 w 99"/>
              <a:gd name="T113" fmla="*/ 82 h 68"/>
              <a:gd name="T114" fmla="*/ 136 w 99"/>
              <a:gd name="T115" fmla="*/ 82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
              <a:gd name="T175" fmla="*/ 0 h 68"/>
              <a:gd name="T176" fmla="*/ 99 w 99"/>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 h="68">
                <a:moveTo>
                  <a:pt x="94" y="56"/>
                </a:moveTo>
                <a:cubicBezTo>
                  <a:pt x="95" y="55"/>
                  <a:pt x="99" y="55"/>
                  <a:pt x="99" y="53"/>
                </a:cubicBezTo>
                <a:cubicBezTo>
                  <a:pt x="99" y="48"/>
                  <a:pt x="96" y="44"/>
                  <a:pt x="94" y="40"/>
                </a:cubicBezTo>
                <a:cubicBezTo>
                  <a:pt x="93" y="38"/>
                  <a:pt x="91" y="34"/>
                  <a:pt x="88" y="33"/>
                </a:cubicBezTo>
                <a:cubicBezTo>
                  <a:pt x="85" y="33"/>
                  <a:pt x="82" y="37"/>
                  <a:pt x="79" y="37"/>
                </a:cubicBezTo>
                <a:cubicBezTo>
                  <a:pt x="78" y="37"/>
                  <a:pt x="79" y="34"/>
                  <a:pt x="79" y="32"/>
                </a:cubicBezTo>
                <a:cubicBezTo>
                  <a:pt x="80" y="31"/>
                  <a:pt x="80" y="30"/>
                  <a:pt x="80" y="29"/>
                </a:cubicBezTo>
                <a:cubicBezTo>
                  <a:pt x="80" y="27"/>
                  <a:pt x="78" y="24"/>
                  <a:pt x="78" y="23"/>
                </a:cubicBezTo>
                <a:cubicBezTo>
                  <a:pt x="72" y="23"/>
                  <a:pt x="67" y="25"/>
                  <a:pt x="62" y="25"/>
                </a:cubicBezTo>
                <a:cubicBezTo>
                  <a:pt x="60" y="25"/>
                  <a:pt x="57" y="26"/>
                  <a:pt x="54" y="25"/>
                </a:cubicBezTo>
                <a:cubicBezTo>
                  <a:pt x="52" y="24"/>
                  <a:pt x="53" y="20"/>
                  <a:pt x="51" y="20"/>
                </a:cubicBezTo>
                <a:cubicBezTo>
                  <a:pt x="48" y="20"/>
                  <a:pt x="45" y="24"/>
                  <a:pt x="42" y="24"/>
                </a:cubicBezTo>
                <a:cubicBezTo>
                  <a:pt x="40" y="24"/>
                  <a:pt x="39" y="21"/>
                  <a:pt x="36" y="21"/>
                </a:cubicBezTo>
                <a:cubicBezTo>
                  <a:pt x="32" y="20"/>
                  <a:pt x="28" y="23"/>
                  <a:pt x="24" y="22"/>
                </a:cubicBezTo>
                <a:cubicBezTo>
                  <a:pt x="22" y="22"/>
                  <a:pt x="20" y="18"/>
                  <a:pt x="21" y="16"/>
                </a:cubicBezTo>
                <a:cubicBezTo>
                  <a:pt x="22" y="14"/>
                  <a:pt x="26" y="14"/>
                  <a:pt x="28" y="14"/>
                </a:cubicBezTo>
                <a:cubicBezTo>
                  <a:pt x="32" y="13"/>
                  <a:pt x="36" y="13"/>
                  <a:pt x="39" y="12"/>
                </a:cubicBezTo>
                <a:cubicBezTo>
                  <a:pt x="38" y="11"/>
                  <a:pt x="37" y="10"/>
                  <a:pt x="37" y="8"/>
                </a:cubicBezTo>
                <a:cubicBezTo>
                  <a:pt x="37" y="7"/>
                  <a:pt x="39" y="6"/>
                  <a:pt x="39" y="4"/>
                </a:cubicBezTo>
                <a:cubicBezTo>
                  <a:pt x="37" y="2"/>
                  <a:pt x="35" y="0"/>
                  <a:pt x="32" y="0"/>
                </a:cubicBezTo>
                <a:cubicBezTo>
                  <a:pt x="30" y="0"/>
                  <a:pt x="30" y="4"/>
                  <a:pt x="28" y="5"/>
                </a:cubicBezTo>
                <a:cubicBezTo>
                  <a:pt x="26" y="5"/>
                  <a:pt x="24" y="3"/>
                  <a:pt x="22" y="4"/>
                </a:cubicBezTo>
                <a:cubicBezTo>
                  <a:pt x="21" y="5"/>
                  <a:pt x="22" y="8"/>
                  <a:pt x="20" y="10"/>
                </a:cubicBezTo>
                <a:cubicBezTo>
                  <a:pt x="18" y="12"/>
                  <a:pt x="15" y="11"/>
                  <a:pt x="12" y="12"/>
                </a:cubicBezTo>
                <a:cubicBezTo>
                  <a:pt x="11" y="13"/>
                  <a:pt x="13" y="12"/>
                  <a:pt x="14" y="13"/>
                </a:cubicBezTo>
                <a:cubicBezTo>
                  <a:pt x="14" y="14"/>
                  <a:pt x="14" y="15"/>
                  <a:pt x="14" y="16"/>
                </a:cubicBezTo>
                <a:cubicBezTo>
                  <a:pt x="13" y="18"/>
                  <a:pt x="13" y="20"/>
                  <a:pt x="11" y="21"/>
                </a:cubicBezTo>
                <a:cubicBezTo>
                  <a:pt x="8" y="22"/>
                  <a:pt x="5" y="21"/>
                  <a:pt x="2" y="22"/>
                </a:cubicBezTo>
                <a:cubicBezTo>
                  <a:pt x="0" y="23"/>
                  <a:pt x="0" y="25"/>
                  <a:pt x="0" y="27"/>
                </a:cubicBezTo>
                <a:cubicBezTo>
                  <a:pt x="0" y="28"/>
                  <a:pt x="1" y="29"/>
                  <a:pt x="2" y="29"/>
                </a:cubicBezTo>
                <a:cubicBezTo>
                  <a:pt x="4" y="30"/>
                  <a:pt x="7" y="28"/>
                  <a:pt x="8" y="30"/>
                </a:cubicBezTo>
                <a:cubicBezTo>
                  <a:pt x="10" y="31"/>
                  <a:pt x="8" y="34"/>
                  <a:pt x="8" y="35"/>
                </a:cubicBezTo>
                <a:cubicBezTo>
                  <a:pt x="9" y="37"/>
                  <a:pt x="11" y="38"/>
                  <a:pt x="12" y="39"/>
                </a:cubicBezTo>
                <a:cubicBezTo>
                  <a:pt x="12" y="40"/>
                  <a:pt x="13" y="42"/>
                  <a:pt x="13" y="43"/>
                </a:cubicBezTo>
                <a:cubicBezTo>
                  <a:pt x="11" y="47"/>
                  <a:pt x="8" y="49"/>
                  <a:pt x="6" y="52"/>
                </a:cubicBezTo>
                <a:cubicBezTo>
                  <a:pt x="6" y="53"/>
                  <a:pt x="6" y="55"/>
                  <a:pt x="6" y="56"/>
                </a:cubicBezTo>
                <a:cubicBezTo>
                  <a:pt x="7" y="58"/>
                  <a:pt x="8" y="59"/>
                  <a:pt x="9" y="61"/>
                </a:cubicBezTo>
                <a:cubicBezTo>
                  <a:pt x="11" y="62"/>
                  <a:pt x="13" y="63"/>
                  <a:pt x="15" y="63"/>
                </a:cubicBezTo>
                <a:cubicBezTo>
                  <a:pt x="18" y="62"/>
                  <a:pt x="20" y="57"/>
                  <a:pt x="23" y="57"/>
                </a:cubicBezTo>
                <a:cubicBezTo>
                  <a:pt x="25" y="56"/>
                  <a:pt x="25" y="60"/>
                  <a:pt x="27" y="61"/>
                </a:cubicBezTo>
                <a:cubicBezTo>
                  <a:pt x="28" y="61"/>
                  <a:pt x="27" y="58"/>
                  <a:pt x="27" y="57"/>
                </a:cubicBezTo>
                <a:cubicBezTo>
                  <a:pt x="28" y="55"/>
                  <a:pt x="28" y="53"/>
                  <a:pt x="30" y="52"/>
                </a:cubicBezTo>
                <a:cubicBezTo>
                  <a:pt x="32" y="51"/>
                  <a:pt x="36" y="53"/>
                  <a:pt x="37" y="51"/>
                </a:cubicBezTo>
                <a:cubicBezTo>
                  <a:pt x="38" y="50"/>
                  <a:pt x="33" y="50"/>
                  <a:pt x="33" y="48"/>
                </a:cubicBezTo>
                <a:cubicBezTo>
                  <a:pt x="34" y="44"/>
                  <a:pt x="37" y="40"/>
                  <a:pt x="41" y="39"/>
                </a:cubicBezTo>
                <a:cubicBezTo>
                  <a:pt x="44" y="38"/>
                  <a:pt x="47" y="40"/>
                  <a:pt x="48" y="42"/>
                </a:cubicBezTo>
                <a:cubicBezTo>
                  <a:pt x="49" y="44"/>
                  <a:pt x="47" y="46"/>
                  <a:pt x="48" y="48"/>
                </a:cubicBezTo>
                <a:cubicBezTo>
                  <a:pt x="49" y="49"/>
                  <a:pt x="52" y="46"/>
                  <a:pt x="53" y="48"/>
                </a:cubicBezTo>
                <a:cubicBezTo>
                  <a:pt x="54" y="50"/>
                  <a:pt x="52" y="54"/>
                  <a:pt x="53" y="57"/>
                </a:cubicBezTo>
                <a:cubicBezTo>
                  <a:pt x="53" y="59"/>
                  <a:pt x="54" y="61"/>
                  <a:pt x="55" y="64"/>
                </a:cubicBezTo>
                <a:cubicBezTo>
                  <a:pt x="56" y="65"/>
                  <a:pt x="56" y="68"/>
                  <a:pt x="58" y="68"/>
                </a:cubicBezTo>
                <a:cubicBezTo>
                  <a:pt x="60" y="67"/>
                  <a:pt x="60" y="64"/>
                  <a:pt x="61" y="63"/>
                </a:cubicBezTo>
                <a:cubicBezTo>
                  <a:pt x="62" y="62"/>
                  <a:pt x="64" y="63"/>
                  <a:pt x="65" y="62"/>
                </a:cubicBezTo>
                <a:cubicBezTo>
                  <a:pt x="67" y="62"/>
                  <a:pt x="69" y="61"/>
                  <a:pt x="71" y="60"/>
                </a:cubicBezTo>
                <a:cubicBezTo>
                  <a:pt x="73" y="59"/>
                  <a:pt x="76" y="57"/>
                  <a:pt x="78" y="57"/>
                </a:cubicBezTo>
                <a:cubicBezTo>
                  <a:pt x="80" y="57"/>
                  <a:pt x="80" y="60"/>
                  <a:pt x="82" y="60"/>
                </a:cubicBezTo>
                <a:cubicBezTo>
                  <a:pt x="85" y="60"/>
                  <a:pt x="88" y="57"/>
                  <a:pt x="91" y="56"/>
                </a:cubicBezTo>
                <a:cubicBezTo>
                  <a:pt x="92" y="56"/>
                  <a:pt x="93" y="56"/>
                  <a:pt x="94" y="56"/>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25" name="Freeform 2630"/>
          <p:cNvSpPr>
            <a:spLocks noChangeAspect="1"/>
          </p:cNvSpPr>
          <p:nvPr/>
        </p:nvSpPr>
        <p:spPr bwMode="auto">
          <a:xfrm>
            <a:off x="8177269" y="2371893"/>
            <a:ext cx="194176" cy="114219"/>
          </a:xfrm>
          <a:custGeom>
            <a:avLst/>
            <a:gdLst>
              <a:gd name="T0" fmla="*/ 46 w 43"/>
              <a:gd name="T1" fmla="*/ 12 h 25"/>
              <a:gd name="T2" fmla="*/ 45 w 43"/>
              <a:gd name="T3" fmla="*/ 17 h 25"/>
              <a:gd name="T4" fmla="*/ 55 w 43"/>
              <a:gd name="T5" fmla="*/ 19 h 25"/>
              <a:gd name="T6" fmla="*/ 58 w 43"/>
              <a:gd name="T7" fmla="*/ 30 h 25"/>
              <a:gd name="T8" fmla="*/ 46 w 43"/>
              <a:gd name="T9" fmla="*/ 31 h 25"/>
              <a:gd name="T10" fmla="*/ 31 w 43"/>
              <a:gd name="T11" fmla="*/ 35 h 25"/>
              <a:gd name="T12" fmla="*/ 25 w 43"/>
              <a:gd name="T13" fmla="*/ 31 h 25"/>
              <a:gd name="T14" fmla="*/ 20 w 43"/>
              <a:gd name="T15" fmla="*/ 36 h 25"/>
              <a:gd name="T16" fmla="*/ 5 w 43"/>
              <a:gd name="T17" fmla="*/ 31 h 25"/>
              <a:gd name="T18" fmla="*/ 0 w 43"/>
              <a:gd name="T19" fmla="*/ 24 h 25"/>
              <a:gd name="T20" fmla="*/ 6 w 43"/>
              <a:gd name="T21" fmla="*/ 13 h 25"/>
              <a:gd name="T22" fmla="*/ 7 w 43"/>
              <a:gd name="T23" fmla="*/ 6 h 25"/>
              <a:gd name="T24" fmla="*/ 13 w 43"/>
              <a:gd name="T25" fmla="*/ 1 h 25"/>
              <a:gd name="T26" fmla="*/ 18 w 43"/>
              <a:gd name="T27" fmla="*/ 2 h 25"/>
              <a:gd name="T28" fmla="*/ 24 w 43"/>
              <a:gd name="T29" fmla="*/ 1 h 25"/>
              <a:gd name="T30" fmla="*/ 30 w 43"/>
              <a:gd name="T31" fmla="*/ 6 h 25"/>
              <a:gd name="T32" fmla="*/ 39 w 43"/>
              <a:gd name="T33" fmla="*/ 7 h 25"/>
              <a:gd name="T34" fmla="*/ 45 w 43"/>
              <a:gd name="T35" fmla="*/ 6 h 25"/>
              <a:gd name="T36" fmla="*/ 46 w 43"/>
              <a:gd name="T37" fmla="*/ 1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25"/>
              <a:gd name="T59" fmla="*/ 43 w 43"/>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25">
                <a:moveTo>
                  <a:pt x="33" y="8"/>
                </a:moveTo>
                <a:cubicBezTo>
                  <a:pt x="33" y="9"/>
                  <a:pt x="31" y="11"/>
                  <a:pt x="32" y="12"/>
                </a:cubicBezTo>
                <a:cubicBezTo>
                  <a:pt x="34" y="13"/>
                  <a:pt x="38" y="12"/>
                  <a:pt x="39" y="13"/>
                </a:cubicBezTo>
                <a:cubicBezTo>
                  <a:pt x="41" y="15"/>
                  <a:pt x="43" y="19"/>
                  <a:pt x="41" y="21"/>
                </a:cubicBezTo>
                <a:cubicBezTo>
                  <a:pt x="40" y="23"/>
                  <a:pt x="36" y="22"/>
                  <a:pt x="33" y="22"/>
                </a:cubicBezTo>
                <a:cubicBezTo>
                  <a:pt x="30" y="23"/>
                  <a:pt x="26" y="24"/>
                  <a:pt x="22" y="24"/>
                </a:cubicBezTo>
                <a:cubicBezTo>
                  <a:pt x="20" y="24"/>
                  <a:pt x="19" y="22"/>
                  <a:pt x="18" y="22"/>
                </a:cubicBezTo>
                <a:cubicBezTo>
                  <a:pt x="16" y="22"/>
                  <a:pt x="16" y="25"/>
                  <a:pt x="14" y="25"/>
                </a:cubicBezTo>
                <a:cubicBezTo>
                  <a:pt x="10" y="25"/>
                  <a:pt x="6" y="24"/>
                  <a:pt x="3" y="22"/>
                </a:cubicBezTo>
                <a:cubicBezTo>
                  <a:pt x="1" y="21"/>
                  <a:pt x="1" y="19"/>
                  <a:pt x="0" y="17"/>
                </a:cubicBezTo>
                <a:cubicBezTo>
                  <a:pt x="2" y="15"/>
                  <a:pt x="4" y="11"/>
                  <a:pt x="4" y="9"/>
                </a:cubicBezTo>
                <a:cubicBezTo>
                  <a:pt x="5" y="7"/>
                  <a:pt x="4" y="6"/>
                  <a:pt x="5" y="4"/>
                </a:cubicBezTo>
                <a:cubicBezTo>
                  <a:pt x="6" y="3"/>
                  <a:pt x="8" y="2"/>
                  <a:pt x="9" y="1"/>
                </a:cubicBezTo>
                <a:cubicBezTo>
                  <a:pt x="11" y="1"/>
                  <a:pt x="12" y="2"/>
                  <a:pt x="13" y="2"/>
                </a:cubicBezTo>
                <a:cubicBezTo>
                  <a:pt x="15" y="2"/>
                  <a:pt x="16" y="0"/>
                  <a:pt x="17" y="1"/>
                </a:cubicBezTo>
                <a:cubicBezTo>
                  <a:pt x="19" y="1"/>
                  <a:pt x="20" y="3"/>
                  <a:pt x="21" y="4"/>
                </a:cubicBezTo>
                <a:cubicBezTo>
                  <a:pt x="23" y="5"/>
                  <a:pt x="25" y="5"/>
                  <a:pt x="28" y="5"/>
                </a:cubicBezTo>
                <a:cubicBezTo>
                  <a:pt x="29" y="5"/>
                  <a:pt x="31" y="4"/>
                  <a:pt x="32" y="4"/>
                </a:cubicBezTo>
                <a:cubicBezTo>
                  <a:pt x="33" y="5"/>
                  <a:pt x="33" y="7"/>
                  <a:pt x="33" y="8"/>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26" name="Freeform 2631"/>
          <p:cNvSpPr>
            <a:spLocks noChangeAspect="1"/>
          </p:cNvSpPr>
          <p:nvPr/>
        </p:nvSpPr>
        <p:spPr bwMode="auto">
          <a:xfrm>
            <a:off x="7670890" y="2227214"/>
            <a:ext cx="468307" cy="289356"/>
          </a:xfrm>
          <a:custGeom>
            <a:avLst/>
            <a:gdLst>
              <a:gd name="T0" fmla="*/ 144 w 103"/>
              <a:gd name="T1" fmla="*/ 57 h 63"/>
              <a:gd name="T2" fmla="*/ 144 w 103"/>
              <a:gd name="T3" fmla="*/ 64 h 63"/>
              <a:gd name="T4" fmla="*/ 142 w 103"/>
              <a:gd name="T5" fmla="*/ 72 h 63"/>
              <a:gd name="T6" fmla="*/ 147 w 103"/>
              <a:gd name="T7" fmla="*/ 86 h 63"/>
              <a:gd name="T8" fmla="*/ 141 w 103"/>
              <a:gd name="T9" fmla="*/ 90 h 63"/>
              <a:gd name="T10" fmla="*/ 124 w 103"/>
              <a:gd name="T11" fmla="*/ 89 h 63"/>
              <a:gd name="T12" fmla="*/ 112 w 103"/>
              <a:gd name="T13" fmla="*/ 84 h 63"/>
              <a:gd name="T14" fmla="*/ 104 w 103"/>
              <a:gd name="T15" fmla="*/ 84 h 63"/>
              <a:gd name="T16" fmla="*/ 100 w 103"/>
              <a:gd name="T17" fmla="*/ 80 h 63"/>
              <a:gd name="T18" fmla="*/ 96 w 103"/>
              <a:gd name="T19" fmla="*/ 82 h 63"/>
              <a:gd name="T20" fmla="*/ 86 w 103"/>
              <a:gd name="T21" fmla="*/ 75 h 63"/>
              <a:gd name="T22" fmla="*/ 86 w 103"/>
              <a:gd name="T23" fmla="*/ 69 h 63"/>
              <a:gd name="T24" fmla="*/ 73 w 103"/>
              <a:gd name="T25" fmla="*/ 64 h 63"/>
              <a:gd name="T26" fmla="*/ 49 w 103"/>
              <a:gd name="T27" fmla="*/ 63 h 63"/>
              <a:gd name="T28" fmla="*/ 44 w 103"/>
              <a:gd name="T29" fmla="*/ 59 h 63"/>
              <a:gd name="T30" fmla="*/ 25 w 103"/>
              <a:gd name="T31" fmla="*/ 51 h 63"/>
              <a:gd name="T32" fmla="*/ 13 w 103"/>
              <a:gd name="T33" fmla="*/ 36 h 63"/>
              <a:gd name="T34" fmla="*/ 6 w 103"/>
              <a:gd name="T35" fmla="*/ 36 h 63"/>
              <a:gd name="T36" fmla="*/ 0 w 103"/>
              <a:gd name="T37" fmla="*/ 33 h 63"/>
              <a:gd name="T38" fmla="*/ 1 w 103"/>
              <a:gd name="T39" fmla="*/ 22 h 63"/>
              <a:gd name="T40" fmla="*/ 1 w 103"/>
              <a:gd name="T41" fmla="*/ 16 h 63"/>
              <a:gd name="T42" fmla="*/ 7 w 103"/>
              <a:gd name="T43" fmla="*/ 12 h 63"/>
              <a:gd name="T44" fmla="*/ 16 w 103"/>
              <a:gd name="T45" fmla="*/ 2 h 63"/>
              <a:gd name="T46" fmla="*/ 21 w 103"/>
              <a:gd name="T47" fmla="*/ 7 h 63"/>
              <a:gd name="T48" fmla="*/ 21 w 103"/>
              <a:gd name="T49" fmla="*/ 1 h 63"/>
              <a:gd name="T50" fmla="*/ 27 w 103"/>
              <a:gd name="T51" fmla="*/ 1 h 63"/>
              <a:gd name="T52" fmla="*/ 38 w 103"/>
              <a:gd name="T53" fmla="*/ 6 h 63"/>
              <a:gd name="T54" fmla="*/ 53 w 103"/>
              <a:gd name="T55" fmla="*/ 16 h 63"/>
              <a:gd name="T56" fmla="*/ 61 w 103"/>
              <a:gd name="T57" fmla="*/ 27 h 63"/>
              <a:gd name="T58" fmla="*/ 66 w 103"/>
              <a:gd name="T59" fmla="*/ 21 h 63"/>
              <a:gd name="T60" fmla="*/ 72 w 103"/>
              <a:gd name="T61" fmla="*/ 21 h 63"/>
              <a:gd name="T62" fmla="*/ 72 w 103"/>
              <a:gd name="T63" fmla="*/ 29 h 63"/>
              <a:gd name="T64" fmla="*/ 74 w 103"/>
              <a:gd name="T65" fmla="*/ 35 h 63"/>
              <a:gd name="T66" fmla="*/ 90 w 103"/>
              <a:gd name="T67" fmla="*/ 36 h 63"/>
              <a:gd name="T68" fmla="*/ 90 w 103"/>
              <a:gd name="T69" fmla="*/ 43 h 63"/>
              <a:gd name="T70" fmla="*/ 98 w 103"/>
              <a:gd name="T71" fmla="*/ 45 h 63"/>
              <a:gd name="T72" fmla="*/ 104 w 103"/>
              <a:gd name="T73" fmla="*/ 52 h 63"/>
              <a:gd name="T74" fmla="*/ 110 w 103"/>
              <a:gd name="T75" fmla="*/ 51 h 63"/>
              <a:gd name="T76" fmla="*/ 115 w 103"/>
              <a:gd name="T77" fmla="*/ 55 h 63"/>
              <a:gd name="T78" fmla="*/ 119 w 103"/>
              <a:gd name="T79" fmla="*/ 51 h 63"/>
              <a:gd name="T80" fmla="*/ 125 w 103"/>
              <a:gd name="T81" fmla="*/ 57 h 63"/>
              <a:gd name="T82" fmla="*/ 131 w 103"/>
              <a:gd name="T83" fmla="*/ 59 h 63"/>
              <a:gd name="T84" fmla="*/ 140 w 103"/>
              <a:gd name="T85" fmla="*/ 55 h 63"/>
              <a:gd name="T86" fmla="*/ 144 w 103"/>
              <a:gd name="T87" fmla="*/ 5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63"/>
              <a:gd name="T134" fmla="*/ 103 w 103"/>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63">
                <a:moveTo>
                  <a:pt x="101" y="39"/>
                </a:moveTo>
                <a:cubicBezTo>
                  <a:pt x="101" y="40"/>
                  <a:pt x="101" y="42"/>
                  <a:pt x="101" y="44"/>
                </a:cubicBezTo>
                <a:cubicBezTo>
                  <a:pt x="101" y="46"/>
                  <a:pt x="100" y="48"/>
                  <a:pt x="100" y="50"/>
                </a:cubicBezTo>
                <a:cubicBezTo>
                  <a:pt x="101" y="53"/>
                  <a:pt x="103" y="56"/>
                  <a:pt x="103" y="59"/>
                </a:cubicBezTo>
                <a:cubicBezTo>
                  <a:pt x="103" y="60"/>
                  <a:pt x="101" y="62"/>
                  <a:pt x="99" y="62"/>
                </a:cubicBezTo>
                <a:cubicBezTo>
                  <a:pt x="95" y="63"/>
                  <a:pt x="91" y="61"/>
                  <a:pt x="87" y="61"/>
                </a:cubicBezTo>
                <a:cubicBezTo>
                  <a:pt x="84" y="60"/>
                  <a:pt x="82" y="59"/>
                  <a:pt x="79" y="58"/>
                </a:cubicBezTo>
                <a:cubicBezTo>
                  <a:pt x="77" y="58"/>
                  <a:pt x="75" y="59"/>
                  <a:pt x="73" y="58"/>
                </a:cubicBezTo>
                <a:cubicBezTo>
                  <a:pt x="71" y="58"/>
                  <a:pt x="71" y="55"/>
                  <a:pt x="70" y="55"/>
                </a:cubicBezTo>
                <a:cubicBezTo>
                  <a:pt x="69" y="54"/>
                  <a:pt x="68" y="56"/>
                  <a:pt x="67" y="56"/>
                </a:cubicBezTo>
                <a:cubicBezTo>
                  <a:pt x="64" y="55"/>
                  <a:pt x="62" y="53"/>
                  <a:pt x="60" y="51"/>
                </a:cubicBezTo>
                <a:cubicBezTo>
                  <a:pt x="59" y="50"/>
                  <a:pt x="61" y="48"/>
                  <a:pt x="60" y="47"/>
                </a:cubicBezTo>
                <a:cubicBezTo>
                  <a:pt x="58" y="45"/>
                  <a:pt x="54" y="44"/>
                  <a:pt x="51" y="44"/>
                </a:cubicBezTo>
                <a:cubicBezTo>
                  <a:pt x="45" y="43"/>
                  <a:pt x="40" y="44"/>
                  <a:pt x="34" y="43"/>
                </a:cubicBezTo>
                <a:cubicBezTo>
                  <a:pt x="33" y="43"/>
                  <a:pt x="32" y="41"/>
                  <a:pt x="31" y="41"/>
                </a:cubicBezTo>
                <a:cubicBezTo>
                  <a:pt x="27" y="38"/>
                  <a:pt x="22" y="38"/>
                  <a:pt x="18" y="35"/>
                </a:cubicBezTo>
                <a:cubicBezTo>
                  <a:pt x="14" y="32"/>
                  <a:pt x="12" y="28"/>
                  <a:pt x="9" y="25"/>
                </a:cubicBezTo>
                <a:cubicBezTo>
                  <a:pt x="8" y="24"/>
                  <a:pt x="6" y="26"/>
                  <a:pt x="4" y="25"/>
                </a:cubicBezTo>
                <a:cubicBezTo>
                  <a:pt x="3" y="24"/>
                  <a:pt x="1" y="23"/>
                  <a:pt x="0" y="22"/>
                </a:cubicBezTo>
                <a:cubicBezTo>
                  <a:pt x="0" y="19"/>
                  <a:pt x="1" y="17"/>
                  <a:pt x="1" y="15"/>
                </a:cubicBezTo>
                <a:cubicBezTo>
                  <a:pt x="2" y="13"/>
                  <a:pt x="0" y="13"/>
                  <a:pt x="1" y="11"/>
                </a:cubicBezTo>
                <a:cubicBezTo>
                  <a:pt x="2" y="10"/>
                  <a:pt x="3" y="9"/>
                  <a:pt x="5" y="8"/>
                </a:cubicBezTo>
                <a:cubicBezTo>
                  <a:pt x="7" y="6"/>
                  <a:pt x="9" y="4"/>
                  <a:pt x="11" y="2"/>
                </a:cubicBezTo>
                <a:cubicBezTo>
                  <a:pt x="12" y="3"/>
                  <a:pt x="13" y="6"/>
                  <a:pt x="15" y="5"/>
                </a:cubicBezTo>
                <a:cubicBezTo>
                  <a:pt x="16" y="5"/>
                  <a:pt x="14" y="2"/>
                  <a:pt x="15" y="1"/>
                </a:cubicBezTo>
                <a:cubicBezTo>
                  <a:pt x="16" y="0"/>
                  <a:pt x="18" y="1"/>
                  <a:pt x="19" y="1"/>
                </a:cubicBezTo>
                <a:cubicBezTo>
                  <a:pt x="21" y="2"/>
                  <a:pt x="24" y="3"/>
                  <a:pt x="27" y="4"/>
                </a:cubicBezTo>
                <a:cubicBezTo>
                  <a:pt x="30" y="6"/>
                  <a:pt x="34" y="9"/>
                  <a:pt x="37" y="11"/>
                </a:cubicBezTo>
                <a:cubicBezTo>
                  <a:pt x="39" y="13"/>
                  <a:pt x="40" y="17"/>
                  <a:pt x="43" y="18"/>
                </a:cubicBezTo>
                <a:cubicBezTo>
                  <a:pt x="45" y="18"/>
                  <a:pt x="45" y="14"/>
                  <a:pt x="46" y="14"/>
                </a:cubicBezTo>
                <a:cubicBezTo>
                  <a:pt x="47" y="13"/>
                  <a:pt x="49" y="13"/>
                  <a:pt x="50" y="14"/>
                </a:cubicBezTo>
                <a:cubicBezTo>
                  <a:pt x="51" y="16"/>
                  <a:pt x="49" y="18"/>
                  <a:pt x="50" y="20"/>
                </a:cubicBezTo>
                <a:cubicBezTo>
                  <a:pt x="50" y="22"/>
                  <a:pt x="51" y="23"/>
                  <a:pt x="52" y="24"/>
                </a:cubicBezTo>
                <a:cubicBezTo>
                  <a:pt x="55" y="25"/>
                  <a:pt x="60" y="24"/>
                  <a:pt x="63" y="25"/>
                </a:cubicBezTo>
                <a:cubicBezTo>
                  <a:pt x="64" y="26"/>
                  <a:pt x="62" y="29"/>
                  <a:pt x="63" y="30"/>
                </a:cubicBezTo>
                <a:cubicBezTo>
                  <a:pt x="64" y="31"/>
                  <a:pt x="67" y="30"/>
                  <a:pt x="69" y="31"/>
                </a:cubicBezTo>
                <a:cubicBezTo>
                  <a:pt x="71" y="32"/>
                  <a:pt x="71" y="35"/>
                  <a:pt x="73" y="36"/>
                </a:cubicBezTo>
                <a:cubicBezTo>
                  <a:pt x="74" y="37"/>
                  <a:pt x="76" y="34"/>
                  <a:pt x="77" y="35"/>
                </a:cubicBezTo>
                <a:cubicBezTo>
                  <a:pt x="78" y="35"/>
                  <a:pt x="78" y="38"/>
                  <a:pt x="80" y="38"/>
                </a:cubicBezTo>
                <a:cubicBezTo>
                  <a:pt x="81" y="38"/>
                  <a:pt x="82" y="35"/>
                  <a:pt x="84" y="35"/>
                </a:cubicBezTo>
                <a:cubicBezTo>
                  <a:pt x="86" y="35"/>
                  <a:pt x="86" y="38"/>
                  <a:pt x="88" y="39"/>
                </a:cubicBezTo>
                <a:cubicBezTo>
                  <a:pt x="89" y="40"/>
                  <a:pt x="91" y="41"/>
                  <a:pt x="92" y="41"/>
                </a:cubicBezTo>
                <a:cubicBezTo>
                  <a:pt x="94" y="41"/>
                  <a:pt x="96" y="39"/>
                  <a:pt x="98" y="38"/>
                </a:cubicBezTo>
                <a:cubicBezTo>
                  <a:pt x="99" y="38"/>
                  <a:pt x="100" y="39"/>
                  <a:pt x="101" y="39"/>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27" name="Freeform 2632"/>
          <p:cNvSpPr>
            <a:spLocks noChangeAspect="1"/>
          </p:cNvSpPr>
          <p:nvPr/>
        </p:nvSpPr>
        <p:spPr bwMode="auto">
          <a:xfrm>
            <a:off x="8150619" y="2486112"/>
            <a:ext cx="285553" cy="392153"/>
          </a:xfrm>
          <a:custGeom>
            <a:avLst/>
            <a:gdLst>
              <a:gd name="T0" fmla="*/ 30 w 63"/>
              <a:gd name="T1" fmla="*/ 104 h 86"/>
              <a:gd name="T2" fmla="*/ 35 w 63"/>
              <a:gd name="T3" fmla="*/ 95 h 86"/>
              <a:gd name="T4" fmla="*/ 39 w 63"/>
              <a:gd name="T5" fmla="*/ 102 h 86"/>
              <a:gd name="T6" fmla="*/ 48 w 63"/>
              <a:gd name="T7" fmla="*/ 89 h 86"/>
              <a:gd name="T8" fmla="*/ 43 w 63"/>
              <a:gd name="T9" fmla="*/ 71 h 86"/>
              <a:gd name="T10" fmla="*/ 52 w 63"/>
              <a:gd name="T11" fmla="*/ 81 h 86"/>
              <a:gd name="T12" fmla="*/ 65 w 63"/>
              <a:gd name="T13" fmla="*/ 85 h 86"/>
              <a:gd name="T14" fmla="*/ 71 w 63"/>
              <a:gd name="T15" fmla="*/ 101 h 86"/>
              <a:gd name="T16" fmla="*/ 74 w 63"/>
              <a:gd name="T17" fmla="*/ 110 h 86"/>
              <a:gd name="T18" fmla="*/ 77 w 63"/>
              <a:gd name="T19" fmla="*/ 123 h 86"/>
              <a:gd name="T20" fmla="*/ 87 w 63"/>
              <a:gd name="T21" fmla="*/ 121 h 86"/>
              <a:gd name="T22" fmla="*/ 83 w 63"/>
              <a:gd name="T23" fmla="*/ 86 h 86"/>
              <a:gd name="T24" fmla="*/ 76 w 63"/>
              <a:gd name="T25" fmla="*/ 65 h 86"/>
              <a:gd name="T26" fmla="*/ 68 w 63"/>
              <a:gd name="T27" fmla="*/ 78 h 86"/>
              <a:gd name="T28" fmla="*/ 60 w 63"/>
              <a:gd name="T29" fmla="*/ 73 h 86"/>
              <a:gd name="T30" fmla="*/ 52 w 63"/>
              <a:gd name="T31" fmla="*/ 72 h 86"/>
              <a:gd name="T32" fmla="*/ 67 w 63"/>
              <a:gd name="T33" fmla="*/ 50 h 86"/>
              <a:gd name="T34" fmla="*/ 76 w 63"/>
              <a:gd name="T35" fmla="*/ 42 h 86"/>
              <a:gd name="T36" fmla="*/ 65 w 63"/>
              <a:gd name="T37" fmla="*/ 31 h 86"/>
              <a:gd name="T38" fmla="*/ 31 w 63"/>
              <a:gd name="T39" fmla="*/ 29 h 86"/>
              <a:gd name="T40" fmla="*/ 29 w 63"/>
              <a:gd name="T41" fmla="*/ 12 h 86"/>
              <a:gd name="T42" fmla="*/ 14 w 63"/>
              <a:gd name="T43" fmla="*/ 7 h 86"/>
              <a:gd name="T44" fmla="*/ 1 w 63"/>
              <a:gd name="T45" fmla="*/ 0 h 86"/>
              <a:gd name="T46" fmla="*/ 5 w 63"/>
              <a:gd name="T47" fmla="*/ 7 h 86"/>
              <a:gd name="T48" fmla="*/ 5 w 63"/>
              <a:gd name="T49" fmla="*/ 23 h 86"/>
              <a:gd name="T50" fmla="*/ 7 w 63"/>
              <a:gd name="T51" fmla="*/ 35 h 86"/>
              <a:gd name="T52" fmla="*/ 5 w 63"/>
              <a:gd name="T53" fmla="*/ 41 h 86"/>
              <a:gd name="T54" fmla="*/ 10 w 63"/>
              <a:gd name="T55" fmla="*/ 49 h 86"/>
              <a:gd name="T56" fmla="*/ 10 w 63"/>
              <a:gd name="T57" fmla="*/ 62 h 86"/>
              <a:gd name="T58" fmla="*/ 14 w 63"/>
              <a:gd name="T59" fmla="*/ 74 h 86"/>
              <a:gd name="T60" fmla="*/ 18 w 63"/>
              <a:gd name="T61" fmla="*/ 79 h 86"/>
              <a:gd name="T62" fmla="*/ 20 w 63"/>
              <a:gd name="T63" fmla="*/ 90 h 86"/>
              <a:gd name="T64" fmla="*/ 24 w 63"/>
              <a:gd name="T65" fmla="*/ 104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86"/>
              <a:gd name="T101" fmla="*/ 63 w 6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86">
                <a:moveTo>
                  <a:pt x="17" y="73"/>
                </a:moveTo>
                <a:cubicBezTo>
                  <a:pt x="18" y="73"/>
                  <a:pt x="20" y="74"/>
                  <a:pt x="21" y="73"/>
                </a:cubicBezTo>
                <a:cubicBezTo>
                  <a:pt x="22" y="73"/>
                  <a:pt x="24" y="72"/>
                  <a:pt x="24" y="71"/>
                </a:cubicBezTo>
                <a:cubicBezTo>
                  <a:pt x="24" y="70"/>
                  <a:pt x="23" y="67"/>
                  <a:pt x="24" y="66"/>
                </a:cubicBezTo>
                <a:cubicBezTo>
                  <a:pt x="25" y="65"/>
                  <a:pt x="25" y="68"/>
                  <a:pt x="26" y="69"/>
                </a:cubicBezTo>
                <a:cubicBezTo>
                  <a:pt x="27" y="70"/>
                  <a:pt x="27" y="71"/>
                  <a:pt x="28" y="71"/>
                </a:cubicBezTo>
                <a:cubicBezTo>
                  <a:pt x="30" y="71"/>
                  <a:pt x="32" y="70"/>
                  <a:pt x="32" y="69"/>
                </a:cubicBezTo>
                <a:cubicBezTo>
                  <a:pt x="33" y="67"/>
                  <a:pt x="34" y="64"/>
                  <a:pt x="34" y="62"/>
                </a:cubicBezTo>
                <a:cubicBezTo>
                  <a:pt x="33" y="59"/>
                  <a:pt x="31" y="57"/>
                  <a:pt x="30" y="55"/>
                </a:cubicBezTo>
                <a:cubicBezTo>
                  <a:pt x="30" y="53"/>
                  <a:pt x="29" y="50"/>
                  <a:pt x="30" y="49"/>
                </a:cubicBezTo>
                <a:cubicBezTo>
                  <a:pt x="31" y="48"/>
                  <a:pt x="32" y="50"/>
                  <a:pt x="33" y="52"/>
                </a:cubicBezTo>
                <a:cubicBezTo>
                  <a:pt x="34" y="53"/>
                  <a:pt x="35" y="56"/>
                  <a:pt x="37" y="57"/>
                </a:cubicBezTo>
                <a:cubicBezTo>
                  <a:pt x="38" y="58"/>
                  <a:pt x="40" y="58"/>
                  <a:pt x="41" y="58"/>
                </a:cubicBezTo>
                <a:cubicBezTo>
                  <a:pt x="43" y="58"/>
                  <a:pt x="45" y="58"/>
                  <a:pt x="46" y="59"/>
                </a:cubicBezTo>
                <a:cubicBezTo>
                  <a:pt x="48" y="60"/>
                  <a:pt x="50" y="61"/>
                  <a:pt x="50" y="63"/>
                </a:cubicBezTo>
                <a:cubicBezTo>
                  <a:pt x="51" y="65"/>
                  <a:pt x="51" y="67"/>
                  <a:pt x="50" y="70"/>
                </a:cubicBezTo>
                <a:cubicBezTo>
                  <a:pt x="50" y="71"/>
                  <a:pt x="49" y="73"/>
                  <a:pt x="49" y="74"/>
                </a:cubicBezTo>
                <a:cubicBezTo>
                  <a:pt x="49" y="76"/>
                  <a:pt x="52" y="76"/>
                  <a:pt x="52" y="77"/>
                </a:cubicBezTo>
                <a:cubicBezTo>
                  <a:pt x="53" y="78"/>
                  <a:pt x="52" y="80"/>
                  <a:pt x="52" y="82"/>
                </a:cubicBezTo>
                <a:cubicBezTo>
                  <a:pt x="53" y="83"/>
                  <a:pt x="54" y="85"/>
                  <a:pt x="55" y="86"/>
                </a:cubicBezTo>
                <a:cubicBezTo>
                  <a:pt x="55" y="84"/>
                  <a:pt x="54" y="81"/>
                  <a:pt x="55" y="80"/>
                </a:cubicBezTo>
                <a:cubicBezTo>
                  <a:pt x="57" y="79"/>
                  <a:pt x="60" y="85"/>
                  <a:pt x="61" y="84"/>
                </a:cubicBezTo>
                <a:cubicBezTo>
                  <a:pt x="63" y="80"/>
                  <a:pt x="60" y="76"/>
                  <a:pt x="59" y="72"/>
                </a:cubicBezTo>
                <a:cubicBezTo>
                  <a:pt x="59" y="68"/>
                  <a:pt x="60" y="64"/>
                  <a:pt x="59" y="60"/>
                </a:cubicBezTo>
                <a:cubicBezTo>
                  <a:pt x="58" y="57"/>
                  <a:pt x="55" y="55"/>
                  <a:pt x="54" y="52"/>
                </a:cubicBezTo>
                <a:cubicBezTo>
                  <a:pt x="53" y="49"/>
                  <a:pt x="55" y="47"/>
                  <a:pt x="54" y="45"/>
                </a:cubicBezTo>
                <a:cubicBezTo>
                  <a:pt x="53" y="44"/>
                  <a:pt x="50" y="43"/>
                  <a:pt x="49" y="44"/>
                </a:cubicBezTo>
                <a:cubicBezTo>
                  <a:pt x="47" y="47"/>
                  <a:pt x="49" y="51"/>
                  <a:pt x="48" y="54"/>
                </a:cubicBezTo>
                <a:cubicBezTo>
                  <a:pt x="47" y="56"/>
                  <a:pt x="45" y="57"/>
                  <a:pt x="44" y="56"/>
                </a:cubicBezTo>
                <a:cubicBezTo>
                  <a:pt x="42" y="55"/>
                  <a:pt x="44" y="52"/>
                  <a:pt x="42" y="51"/>
                </a:cubicBezTo>
                <a:cubicBezTo>
                  <a:pt x="41" y="51"/>
                  <a:pt x="40" y="54"/>
                  <a:pt x="38" y="54"/>
                </a:cubicBezTo>
                <a:cubicBezTo>
                  <a:pt x="37" y="54"/>
                  <a:pt x="37" y="52"/>
                  <a:pt x="37" y="50"/>
                </a:cubicBezTo>
                <a:cubicBezTo>
                  <a:pt x="37" y="46"/>
                  <a:pt x="38" y="42"/>
                  <a:pt x="40" y="39"/>
                </a:cubicBezTo>
                <a:cubicBezTo>
                  <a:pt x="41" y="37"/>
                  <a:pt x="45" y="37"/>
                  <a:pt x="47" y="35"/>
                </a:cubicBezTo>
                <a:cubicBezTo>
                  <a:pt x="48" y="33"/>
                  <a:pt x="49" y="31"/>
                  <a:pt x="51" y="29"/>
                </a:cubicBezTo>
                <a:cubicBezTo>
                  <a:pt x="52" y="28"/>
                  <a:pt x="54" y="30"/>
                  <a:pt x="54" y="29"/>
                </a:cubicBezTo>
                <a:cubicBezTo>
                  <a:pt x="54" y="27"/>
                  <a:pt x="53" y="26"/>
                  <a:pt x="52" y="25"/>
                </a:cubicBezTo>
                <a:cubicBezTo>
                  <a:pt x="50" y="24"/>
                  <a:pt x="48" y="22"/>
                  <a:pt x="46" y="22"/>
                </a:cubicBezTo>
                <a:cubicBezTo>
                  <a:pt x="40" y="21"/>
                  <a:pt x="33" y="22"/>
                  <a:pt x="27" y="22"/>
                </a:cubicBezTo>
                <a:cubicBezTo>
                  <a:pt x="25" y="22"/>
                  <a:pt x="23" y="21"/>
                  <a:pt x="22" y="20"/>
                </a:cubicBezTo>
                <a:cubicBezTo>
                  <a:pt x="21" y="18"/>
                  <a:pt x="23" y="16"/>
                  <a:pt x="23" y="13"/>
                </a:cubicBezTo>
                <a:cubicBezTo>
                  <a:pt x="23" y="11"/>
                  <a:pt x="22" y="8"/>
                  <a:pt x="20" y="8"/>
                </a:cubicBezTo>
                <a:cubicBezTo>
                  <a:pt x="18" y="7"/>
                  <a:pt x="17" y="12"/>
                  <a:pt x="15" y="11"/>
                </a:cubicBezTo>
                <a:cubicBezTo>
                  <a:pt x="13" y="10"/>
                  <a:pt x="13" y="6"/>
                  <a:pt x="10" y="5"/>
                </a:cubicBezTo>
                <a:cubicBezTo>
                  <a:pt x="9" y="4"/>
                  <a:pt x="8" y="7"/>
                  <a:pt x="7" y="6"/>
                </a:cubicBezTo>
                <a:cubicBezTo>
                  <a:pt x="5" y="5"/>
                  <a:pt x="4" y="1"/>
                  <a:pt x="1" y="0"/>
                </a:cubicBezTo>
                <a:cubicBezTo>
                  <a:pt x="0" y="0"/>
                  <a:pt x="0" y="2"/>
                  <a:pt x="1" y="3"/>
                </a:cubicBezTo>
                <a:cubicBezTo>
                  <a:pt x="1" y="4"/>
                  <a:pt x="3" y="4"/>
                  <a:pt x="3" y="5"/>
                </a:cubicBezTo>
                <a:cubicBezTo>
                  <a:pt x="3" y="7"/>
                  <a:pt x="0" y="9"/>
                  <a:pt x="0" y="12"/>
                </a:cubicBezTo>
                <a:cubicBezTo>
                  <a:pt x="0" y="14"/>
                  <a:pt x="2" y="15"/>
                  <a:pt x="3" y="16"/>
                </a:cubicBezTo>
                <a:cubicBezTo>
                  <a:pt x="5" y="19"/>
                  <a:pt x="10" y="20"/>
                  <a:pt x="10" y="23"/>
                </a:cubicBezTo>
                <a:cubicBezTo>
                  <a:pt x="10" y="25"/>
                  <a:pt x="6" y="23"/>
                  <a:pt x="5" y="24"/>
                </a:cubicBezTo>
                <a:cubicBezTo>
                  <a:pt x="4" y="24"/>
                  <a:pt x="6" y="26"/>
                  <a:pt x="5" y="27"/>
                </a:cubicBezTo>
                <a:cubicBezTo>
                  <a:pt x="5" y="28"/>
                  <a:pt x="4" y="27"/>
                  <a:pt x="3" y="28"/>
                </a:cubicBezTo>
                <a:cubicBezTo>
                  <a:pt x="3" y="29"/>
                  <a:pt x="2" y="30"/>
                  <a:pt x="2" y="31"/>
                </a:cubicBezTo>
                <a:cubicBezTo>
                  <a:pt x="3" y="33"/>
                  <a:pt x="6" y="33"/>
                  <a:pt x="7" y="34"/>
                </a:cubicBezTo>
                <a:cubicBezTo>
                  <a:pt x="9" y="35"/>
                  <a:pt x="10" y="36"/>
                  <a:pt x="10" y="38"/>
                </a:cubicBezTo>
                <a:cubicBezTo>
                  <a:pt x="10" y="40"/>
                  <a:pt x="7" y="41"/>
                  <a:pt x="7" y="43"/>
                </a:cubicBezTo>
                <a:cubicBezTo>
                  <a:pt x="6" y="44"/>
                  <a:pt x="8" y="45"/>
                  <a:pt x="9" y="46"/>
                </a:cubicBezTo>
                <a:cubicBezTo>
                  <a:pt x="10" y="48"/>
                  <a:pt x="9" y="50"/>
                  <a:pt x="10" y="52"/>
                </a:cubicBezTo>
                <a:cubicBezTo>
                  <a:pt x="11" y="53"/>
                  <a:pt x="13" y="51"/>
                  <a:pt x="14" y="52"/>
                </a:cubicBezTo>
                <a:cubicBezTo>
                  <a:pt x="14" y="53"/>
                  <a:pt x="13" y="54"/>
                  <a:pt x="13" y="55"/>
                </a:cubicBezTo>
                <a:cubicBezTo>
                  <a:pt x="13" y="56"/>
                  <a:pt x="13" y="57"/>
                  <a:pt x="13" y="59"/>
                </a:cubicBezTo>
                <a:cubicBezTo>
                  <a:pt x="13" y="60"/>
                  <a:pt x="14" y="61"/>
                  <a:pt x="14" y="63"/>
                </a:cubicBezTo>
                <a:cubicBezTo>
                  <a:pt x="14" y="64"/>
                  <a:pt x="14" y="65"/>
                  <a:pt x="14" y="67"/>
                </a:cubicBezTo>
                <a:cubicBezTo>
                  <a:pt x="14" y="69"/>
                  <a:pt x="16" y="71"/>
                  <a:pt x="17" y="7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28" name="Freeform 2633"/>
          <p:cNvSpPr>
            <a:spLocks noChangeAspect="1"/>
          </p:cNvSpPr>
          <p:nvPr/>
        </p:nvSpPr>
        <p:spPr bwMode="auto">
          <a:xfrm>
            <a:off x="8394291" y="2360471"/>
            <a:ext cx="517803" cy="1252605"/>
          </a:xfrm>
          <a:custGeom>
            <a:avLst/>
            <a:gdLst>
              <a:gd name="T0" fmla="*/ 147 w 113"/>
              <a:gd name="T1" fmla="*/ 149 h 274"/>
              <a:gd name="T2" fmla="*/ 125 w 113"/>
              <a:gd name="T3" fmla="*/ 139 h 274"/>
              <a:gd name="T4" fmla="*/ 129 w 113"/>
              <a:gd name="T5" fmla="*/ 120 h 274"/>
              <a:gd name="T6" fmla="*/ 120 w 113"/>
              <a:gd name="T7" fmla="*/ 94 h 274"/>
              <a:gd name="T8" fmla="*/ 93 w 113"/>
              <a:gd name="T9" fmla="*/ 98 h 274"/>
              <a:gd name="T10" fmla="*/ 99 w 113"/>
              <a:gd name="T11" fmla="*/ 70 h 274"/>
              <a:gd name="T12" fmla="*/ 110 w 113"/>
              <a:gd name="T13" fmla="*/ 49 h 274"/>
              <a:gd name="T14" fmla="*/ 99 w 113"/>
              <a:gd name="T15" fmla="*/ 20 h 274"/>
              <a:gd name="T16" fmla="*/ 84 w 113"/>
              <a:gd name="T17" fmla="*/ 7 h 274"/>
              <a:gd name="T18" fmla="*/ 76 w 113"/>
              <a:gd name="T19" fmla="*/ 22 h 274"/>
              <a:gd name="T20" fmla="*/ 70 w 113"/>
              <a:gd name="T21" fmla="*/ 26 h 274"/>
              <a:gd name="T22" fmla="*/ 47 w 113"/>
              <a:gd name="T23" fmla="*/ 41 h 274"/>
              <a:gd name="T24" fmla="*/ 49 w 113"/>
              <a:gd name="T25" fmla="*/ 55 h 274"/>
              <a:gd name="T26" fmla="*/ 37 w 113"/>
              <a:gd name="T27" fmla="*/ 67 h 274"/>
              <a:gd name="T28" fmla="*/ 29 w 113"/>
              <a:gd name="T29" fmla="*/ 101 h 274"/>
              <a:gd name="T30" fmla="*/ 22 w 113"/>
              <a:gd name="T31" fmla="*/ 107 h 274"/>
              <a:gd name="T32" fmla="*/ 17 w 113"/>
              <a:gd name="T33" fmla="*/ 134 h 274"/>
              <a:gd name="T34" fmla="*/ 7 w 113"/>
              <a:gd name="T35" fmla="*/ 143 h 274"/>
              <a:gd name="T36" fmla="*/ 1 w 113"/>
              <a:gd name="T37" fmla="*/ 163 h 274"/>
              <a:gd name="T38" fmla="*/ 13 w 113"/>
              <a:gd name="T39" fmla="*/ 178 h 274"/>
              <a:gd name="T40" fmla="*/ 34 w 113"/>
              <a:gd name="T41" fmla="*/ 187 h 274"/>
              <a:gd name="T42" fmla="*/ 43 w 113"/>
              <a:gd name="T43" fmla="*/ 209 h 274"/>
              <a:gd name="T44" fmla="*/ 48 w 113"/>
              <a:gd name="T45" fmla="*/ 253 h 274"/>
              <a:gd name="T46" fmla="*/ 54 w 113"/>
              <a:gd name="T47" fmla="*/ 258 h 274"/>
              <a:gd name="T48" fmla="*/ 63 w 113"/>
              <a:gd name="T49" fmla="*/ 265 h 274"/>
              <a:gd name="T50" fmla="*/ 70 w 113"/>
              <a:gd name="T51" fmla="*/ 270 h 274"/>
              <a:gd name="T52" fmla="*/ 83 w 113"/>
              <a:gd name="T53" fmla="*/ 258 h 274"/>
              <a:gd name="T54" fmla="*/ 90 w 113"/>
              <a:gd name="T55" fmla="*/ 251 h 274"/>
              <a:gd name="T56" fmla="*/ 101 w 113"/>
              <a:gd name="T57" fmla="*/ 253 h 274"/>
              <a:gd name="T58" fmla="*/ 110 w 113"/>
              <a:gd name="T59" fmla="*/ 280 h 274"/>
              <a:gd name="T60" fmla="*/ 119 w 113"/>
              <a:gd name="T61" fmla="*/ 318 h 274"/>
              <a:gd name="T62" fmla="*/ 134 w 113"/>
              <a:gd name="T63" fmla="*/ 342 h 274"/>
              <a:gd name="T64" fmla="*/ 136 w 113"/>
              <a:gd name="T65" fmla="*/ 361 h 274"/>
              <a:gd name="T66" fmla="*/ 128 w 113"/>
              <a:gd name="T67" fmla="*/ 382 h 274"/>
              <a:gd name="T68" fmla="*/ 135 w 113"/>
              <a:gd name="T69" fmla="*/ 378 h 274"/>
              <a:gd name="T70" fmla="*/ 147 w 113"/>
              <a:gd name="T71" fmla="*/ 347 h 274"/>
              <a:gd name="T72" fmla="*/ 142 w 113"/>
              <a:gd name="T73" fmla="*/ 318 h 274"/>
              <a:gd name="T74" fmla="*/ 117 w 113"/>
              <a:gd name="T75" fmla="*/ 286 h 274"/>
              <a:gd name="T76" fmla="*/ 129 w 113"/>
              <a:gd name="T77" fmla="*/ 265 h 274"/>
              <a:gd name="T78" fmla="*/ 123 w 113"/>
              <a:gd name="T79" fmla="*/ 251 h 274"/>
              <a:gd name="T80" fmla="*/ 112 w 113"/>
              <a:gd name="T81" fmla="*/ 228 h 274"/>
              <a:gd name="T82" fmla="*/ 102 w 113"/>
              <a:gd name="T83" fmla="*/ 213 h 274"/>
              <a:gd name="T84" fmla="*/ 119 w 113"/>
              <a:gd name="T85" fmla="*/ 193 h 274"/>
              <a:gd name="T86" fmla="*/ 136 w 113"/>
              <a:gd name="T87" fmla="*/ 183 h 274"/>
              <a:gd name="T88" fmla="*/ 147 w 113"/>
              <a:gd name="T89" fmla="*/ 175 h 274"/>
              <a:gd name="T90" fmla="*/ 152 w 113"/>
              <a:gd name="T91" fmla="*/ 160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74"/>
              <a:gd name="T140" fmla="*/ 113 w 113"/>
              <a:gd name="T141" fmla="*/ 274 h 2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74">
                <a:moveTo>
                  <a:pt x="112" y="103"/>
                </a:moveTo>
                <a:cubicBezTo>
                  <a:pt x="112" y="102"/>
                  <a:pt x="113" y="101"/>
                  <a:pt x="112" y="101"/>
                </a:cubicBezTo>
                <a:cubicBezTo>
                  <a:pt x="108" y="100"/>
                  <a:pt x="105" y="102"/>
                  <a:pt x="101" y="103"/>
                </a:cubicBezTo>
                <a:cubicBezTo>
                  <a:pt x="100" y="103"/>
                  <a:pt x="98" y="104"/>
                  <a:pt x="97" y="103"/>
                </a:cubicBezTo>
                <a:cubicBezTo>
                  <a:pt x="96" y="102"/>
                  <a:pt x="98" y="98"/>
                  <a:pt x="97" y="97"/>
                </a:cubicBezTo>
                <a:cubicBezTo>
                  <a:pt x="94" y="95"/>
                  <a:pt x="89" y="99"/>
                  <a:pt x="86" y="97"/>
                </a:cubicBezTo>
                <a:cubicBezTo>
                  <a:pt x="84" y="95"/>
                  <a:pt x="88" y="92"/>
                  <a:pt x="88" y="90"/>
                </a:cubicBezTo>
                <a:cubicBezTo>
                  <a:pt x="89" y="88"/>
                  <a:pt x="86" y="87"/>
                  <a:pt x="86" y="85"/>
                </a:cubicBezTo>
                <a:cubicBezTo>
                  <a:pt x="86" y="84"/>
                  <a:pt x="90" y="84"/>
                  <a:pt x="89" y="83"/>
                </a:cubicBezTo>
                <a:cubicBezTo>
                  <a:pt x="87" y="81"/>
                  <a:pt x="83" y="82"/>
                  <a:pt x="81" y="80"/>
                </a:cubicBezTo>
                <a:cubicBezTo>
                  <a:pt x="79" y="77"/>
                  <a:pt x="79" y="73"/>
                  <a:pt x="80" y="69"/>
                </a:cubicBezTo>
                <a:cubicBezTo>
                  <a:pt x="80" y="67"/>
                  <a:pt x="85" y="66"/>
                  <a:pt x="83" y="65"/>
                </a:cubicBezTo>
                <a:cubicBezTo>
                  <a:pt x="80" y="66"/>
                  <a:pt x="76" y="65"/>
                  <a:pt x="73" y="66"/>
                </a:cubicBezTo>
                <a:cubicBezTo>
                  <a:pt x="70" y="67"/>
                  <a:pt x="69" y="70"/>
                  <a:pt x="67" y="71"/>
                </a:cubicBezTo>
                <a:cubicBezTo>
                  <a:pt x="66" y="71"/>
                  <a:pt x="64" y="70"/>
                  <a:pt x="64" y="68"/>
                </a:cubicBezTo>
                <a:cubicBezTo>
                  <a:pt x="63" y="66"/>
                  <a:pt x="67" y="66"/>
                  <a:pt x="67" y="64"/>
                </a:cubicBezTo>
                <a:cubicBezTo>
                  <a:pt x="66" y="61"/>
                  <a:pt x="61" y="62"/>
                  <a:pt x="62" y="59"/>
                </a:cubicBezTo>
                <a:cubicBezTo>
                  <a:pt x="62" y="55"/>
                  <a:pt x="66" y="53"/>
                  <a:pt x="68" y="48"/>
                </a:cubicBezTo>
                <a:cubicBezTo>
                  <a:pt x="70" y="45"/>
                  <a:pt x="74" y="44"/>
                  <a:pt x="75" y="40"/>
                </a:cubicBezTo>
                <a:cubicBezTo>
                  <a:pt x="76" y="38"/>
                  <a:pt x="73" y="37"/>
                  <a:pt x="73" y="34"/>
                </a:cubicBezTo>
                <a:cubicBezTo>
                  <a:pt x="73" y="34"/>
                  <a:pt x="75" y="35"/>
                  <a:pt x="76" y="34"/>
                </a:cubicBezTo>
                <a:cubicBezTo>
                  <a:pt x="76" y="32"/>
                  <a:pt x="74" y="30"/>
                  <a:pt x="74" y="28"/>
                </a:cubicBezTo>
                <a:cubicBezTo>
                  <a:pt x="73" y="23"/>
                  <a:pt x="74" y="18"/>
                  <a:pt x="72" y="14"/>
                </a:cubicBezTo>
                <a:cubicBezTo>
                  <a:pt x="72" y="13"/>
                  <a:pt x="69" y="15"/>
                  <a:pt x="68" y="14"/>
                </a:cubicBezTo>
                <a:cubicBezTo>
                  <a:pt x="66" y="12"/>
                  <a:pt x="67" y="8"/>
                  <a:pt x="66" y="5"/>
                </a:cubicBezTo>
                <a:cubicBezTo>
                  <a:pt x="64" y="3"/>
                  <a:pt x="62" y="0"/>
                  <a:pt x="59" y="0"/>
                </a:cubicBezTo>
                <a:cubicBezTo>
                  <a:pt x="58" y="0"/>
                  <a:pt x="58" y="4"/>
                  <a:pt x="58" y="5"/>
                </a:cubicBezTo>
                <a:cubicBezTo>
                  <a:pt x="57" y="7"/>
                  <a:pt x="57" y="8"/>
                  <a:pt x="56" y="9"/>
                </a:cubicBezTo>
                <a:cubicBezTo>
                  <a:pt x="55" y="11"/>
                  <a:pt x="53" y="10"/>
                  <a:pt x="52" y="11"/>
                </a:cubicBezTo>
                <a:cubicBezTo>
                  <a:pt x="51" y="12"/>
                  <a:pt x="51" y="14"/>
                  <a:pt x="52" y="15"/>
                </a:cubicBezTo>
                <a:cubicBezTo>
                  <a:pt x="52" y="17"/>
                  <a:pt x="55" y="18"/>
                  <a:pt x="55" y="20"/>
                </a:cubicBezTo>
                <a:cubicBezTo>
                  <a:pt x="55" y="21"/>
                  <a:pt x="53" y="20"/>
                  <a:pt x="52" y="20"/>
                </a:cubicBezTo>
                <a:cubicBezTo>
                  <a:pt x="50" y="20"/>
                  <a:pt x="49" y="18"/>
                  <a:pt x="48" y="18"/>
                </a:cubicBezTo>
                <a:cubicBezTo>
                  <a:pt x="46" y="18"/>
                  <a:pt x="44" y="19"/>
                  <a:pt x="42" y="20"/>
                </a:cubicBezTo>
                <a:cubicBezTo>
                  <a:pt x="40" y="22"/>
                  <a:pt x="39" y="24"/>
                  <a:pt x="37" y="26"/>
                </a:cubicBezTo>
                <a:cubicBezTo>
                  <a:pt x="35" y="27"/>
                  <a:pt x="33" y="27"/>
                  <a:pt x="32" y="28"/>
                </a:cubicBezTo>
                <a:cubicBezTo>
                  <a:pt x="31" y="29"/>
                  <a:pt x="32" y="30"/>
                  <a:pt x="32" y="32"/>
                </a:cubicBezTo>
                <a:cubicBezTo>
                  <a:pt x="32" y="33"/>
                  <a:pt x="31" y="34"/>
                  <a:pt x="32" y="36"/>
                </a:cubicBezTo>
                <a:cubicBezTo>
                  <a:pt x="32" y="36"/>
                  <a:pt x="34" y="37"/>
                  <a:pt x="34" y="38"/>
                </a:cubicBezTo>
                <a:cubicBezTo>
                  <a:pt x="33" y="39"/>
                  <a:pt x="31" y="39"/>
                  <a:pt x="30" y="40"/>
                </a:cubicBezTo>
                <a:cubicBezTo>
                  <a:pt x="30" y="42"/>
                  <a:pt x="31" y="43"/>
                  <a:pt x="30" y="44"/>
                </a:cubicBezTo>
                <a:cubicBezTo>
                  <a:pt x="29" y="46"/>
                  <a:pt x="26" y="45"/>
                  <a:pt x="26" y="47"/>
                </a:cubicBezTo>
                <a:cubicBezTo>
                  <a:pt x="26" y="49"/>
                  <a:pt x="30" y="50"/>
                  <a:pt x="29" y="51"/>
                </a:cubicBezTo>
                <a:cubicBezTo>
                  <a:pt x="27" y="57"/>
                  <a:pt x="25" y="63"/>
                  <a:pt x="23" y="69"/>
                </a:cubicBezTo>
                <a:cubicBezTo>
                  <a:pt x="23" y="70"/>
                  <a:pt x="21" y="70"/>
                  <a:pt x="20" y="70"/>
                </a:cubicBezTo>
                <a:cubicBezTo>
                  <a:pt x="18" y="69"/>
                  <a:pt x="16" y="67"/>
                  <a:pt x="14" y="67"/>
                </a:cubicBezTo>
                <a:cubicBezTo>
                  <a:pt x="13" y="66"/>
                  <a:pt x="12" y="67"/>
                  <a:pt x="12" y="68"/>
                </a:cubicBezTo>
                <a:cubicBezTo>
                  <a:pt x="13" y="70"/>
                  <a:pt x="14" y="72"/>
                  <a:pt x="15" y="74"/>
                </a:cubicBezTo>
                <a:cubicBezTo>
                  <a:pt x="15" y="77"/>
                  <a:pt x="16" y="80"/>
                  <a:pt x="15" y="83"/>
                </a:cubicBezTo>
                <a:cubicBezTo>
                  <a:pt x="15" y="83"/>
                  <a:pt x="12" y="82"/>
                  <a:pt x="12" y="83"/>
                </a:cubicBezTo>
                <a:cubicBezTo>
                  <a:pt x="11" y="86"/>
                  <a:pt x="12" y="90"/>
                  <a:pt x="12" y="93"/>
                </a:cubicBezTo>
                <a:cubicBezTo>
                  <a:pt x="12" y="95"/>
                  <a:pt x="11" y="97"/>
                  <a:pt x="10" y="99"/>
                </a:cubicBezTo>
                <a:cubicBezTo>
                  <a:pt x="10" y="100"/>
                  <a:pt x="9" y="99"/>
                  <a:pt x="8" y="99"/>
                </a:cubicBezTo>
                <a:cubicBezTo>
                  <a:pt x="7" y="99"/>
                  <a:pt x="6" y="99"/>
                  <a:pt x="5" y="99"/>
                </a:cubicBezTo>
                <a:cubicBezTo>
                  <a:pt x="6" y="103"/>
                  <a:pt x="9" y="107"/>
                  <a:pt x="7" y="111"/>
                </a:cubicBezTo>
                <a:cubicBezTo>
                  <a:pt x="6" y="112"/>
                  <a:pt x="3" y="106"/>
                  <a:pt x="1" y="107"/>
                </a:cubicBezTo>
                <a:cubicBezTo>
                  <a:pt x="0" y="108"/>
                  <a:pt x="1" y="111"/>
                  <a:pt x="1" y="113"/>
                </a:cubicBezTo>
                <a:cubicBezTo>
                  <a:pt x="2" y="113"/>
                  <a:pt x="4" y="112"/>
                  <a:pt x="5" y="113"/>
                </a:cubicBezTo>
                <a:cubicBezTo>
                  <a:pt x="6" y="114"/>
                  <a:pt x="5" y="116"/>
                  <a:pt x="6" y="118"/>
                </a:cubicBezTo>
                <a:cubicBezTo>
                  <a:pt x="7" y="120"/>
                  <a:pt x="7" y="122"/>
                  <a:pt x="9" y="123"/>
                </a:cubicBezTo>
                <a:cubicBezTo>
                  <a:pt x="10" y="123"/>
                  <a:pt x="11" y="122"/>
                  <a:pt x="12" y="123"/>
                </a:cubicBezTo>
                <a:cubicBezTo>
                  <a:pt x="14" y="124"/>
                  <a:pt x="15" y="126"/>
                  <a:pt x="17" y="127"/>
                </a:cubicBezTo>
                <a:cubicBezTo>
                  <a:pt x="19" y="128"/>
                  <a:pt x="22" y="128"/>
                  <a:pt x="23" y="130"/>
                </a:cubicBezTo>
                <a:cubicBezTo>
                  <a:pt x="24" y="131"/>
                  <a:pt x="23" y="134"/>
                  <a:pt x="24" y="136"/>
                </a:cubicBezTo>
                <a:cubicBezTo>
                  <a:pt x="25" y="137"/>
                  <a:pt x="28" y="137"/>
                  <a:pt x="29" y="139"/>
                </a:cubicBezTo>
                <a:cubicBezTo>
                  <a:pt x="30" y="141"/>
                  <a:pt x="29" y="143"/>
                  <a:pt x="30" y="145"/>
                </a:cubicBezTo>
                <a:cubicBezTo>
                  <a:pt x="31" y="149"/>
                  <a:pt x="32" y="152"/>
                  <a:pt x="33" y="155"/>
                </a:cubicBezTo>
                <a:cubicBezTo>
                  <a:pt x="33" y="158"/>
                  <a:pt x="32" y="160"/>
                  <a:pt x="32" y="163"/>
                </a:cubicBezTo>
                <a:cubicBezTo>
                  <a:pt x="32" y="167"/>
                  <a:pt x="33" y="172"/>
                  <a:pt x="33" y="176"/>
                </a:cubicBezTo>
                <a:cubicBezTo>
                  <a:pt x="32" y="178"/>
                  <a:pt x="32" y="179"/>
                  <a:pt x="32" y="180"/>
                </a:cubicBezTo>
                <a:cubicBezTo>
                  <a:pt x="31" y="183"/>
                  <a:pt x="30" y="185"/>
                  <a:pt x="32" y="187"/>
                </a:cubicBezTo>
                <a:cubicBezTo>
                  <a:pt x="35" y="185"/>
                  <a:pt x="34" y="179"/>
                  <a:pt x="37" y="179"/>
                </a:cubicBezTo>
                <a:cubicBezTo>
                  <a:pt x="40" y="179"/>
                  <a:pt x="37" y="184"/>
                  <a:pt x="38" y="187"/>
                </a:cubicBezTo>
                <a:cubicBezTo>
                  <a:pt x="38" y="188"/>
                  <a:pt x="40" y="189"/>
                  <a:pt x="41" y="189"/>
                </a:cubicBezTo>
                <a:cubicBezTo>
                  <a:pt x="43" y="188"/>
                  <a:pt x="42" y="185"/>
                  <a:pt x="43" y="184"/>
                </a:cubicBezTo>
                <a:cubicBezTo>
                  <a:pt x="44" y="184"/>
                  <a:pt x="44" y="186"/>
                  <a:pt x="45" y="187"/>
                </a:cubicBezTo>
                <a:cubicBezTo>
                  <a:pt x="46" y="187"/>
                  <a:pt x="46" y="185"/>
                  <a:pt x="47" y="185"/>
                </a:cubicBezTo>
                <a:cubicBezTo>
                  <a:pt x="48" y="185"/>
                  <a:pt x="47" y="187"/>
                  <a:pt x="48" y="187"/>
                </a:cubicBezTo>
                <a:cubicBezTo>
                  <a:pt x="51" y="186"/>
                  <a:pt x="53" y="184"/>
                  <a:pt x="54" y="181"/>
                </a:cubicBezTo>
                <a:cubicBezTo>
                  <a:pt x="55" y="180"/>
                  <a:pt x="52" y="180"/>
                  <a:pt x="53" y="179"/>
                </a:cubicBezTo>
                <a:cubicBezTo>
                  <a:pt x="54" y="178"/>
                  <a:pt x="56" y="180"/>
                  <a:pt x="57" y="179"/>
                </a:cubicBezTo>
                <a:cubicBezTo>
                  <a:pt x="58" y="177"/>
                  <a:pt x="54" y="175"/>
                  <a:pt x="55" y="174"/>
                </a:cubicBezTo>
                <a:cubicBezTo>
                  <a:pt x="57" y="173"/>
                  <a:pt x="57" y="177"/>
                  <a:pt x="59" y="177"/>
                </a:cubicBezTo>
                <a:cubicBezTo>
                  <a:pt x="61" y="177"/>
                  <a:pt x="62" y="175"/>
                  <a:pt x="62" y="174"/>
                </a:cubicBezTo>
                <a:cubicBezTo>
                  <a:pt x="63" y="171"/>
                  <a:pt x="61" y="167"/>
                  <a:pt x="63" y="165"/>
                </a:cubicBezTo>
                <a:cubicBezTo>
                  <a:pt x="64" y="163"/>
                  <a:pt x="66" y="167"/>
                  <a:pt x="67" y="168"/>
                </a:cubicBezTo>
                <a:cubicBezTo>
                  <a:pt x="68" y="171"/>
                  <a:pt x="69" y="174"/>
                  <a:pt x="70" y="176"/>
                </a:cubicBezTo>
                <a:cubicBezTo>
                  <a:pt x="71" y="179"/>
                  <a:pt x="71" y="181"/>
                  <a:pt x="73" y="183"/>
                </a:cubicBezTo>
                <a:cubicBezTo>
                  <a:pt x="74" y="184"/>
                  <a:pt x="75" y="180"/>
                  <a:pt x="76" y="181"/>
                </a:cubicBezTo>
                <a:cubicBezTo>
                  <a:pt x="77" y="185"/>
                  <a:pt x="76" y="190"/>
                  <a:pt x="76" y="194"/>
                </a:cubicBezTo>
                <a:cubicBezTo>
                  <a:pt x="77" y="198"/>
                  <a:pt x="77" y="202"/>
                  <a:pt x="78" y="206"/>
                </a:cubicBezTo>
                <a:cubicBezTo>
                  <a:pt x="79" y="209"/>
                  <a:pt x="81" y="210"/>
                  <a:pt x="81" y="212"/>
                </a:cubicBezTo>
                <a:cubicBezTo>
                  <a:pt x="82" y="215"/>
                  <a:pt x="80" y="218"/>
                  <a:pt x="82" y="221"/>
                </a:cubicBezTo>
                <a:cubicBezTo>
                  <a:pt x="83" y="222"/>
                  <a:pt x="83" y="215"/>
                  <a:pt x="84" y="216"/>
                </a:cubicBezTo>
                <a:cubicBezTo>
                  <a:pt x="87" y="220"/>
                  <a:pt x="87" y="224"/>
                  <a:pt x="89" y="228"/>
                </a:cubicBezTo>
                <a:cubicBezTo>
                  <a:pt x="90" y="231"/>
                  <a:pt x="92" y="234"/>
                  <a:pt x="92" y="237"/>
                </a:cubicBezTo>
                <a:cubicBezTo>
                  <a:pt x="92" y="238"/>
                  <a:pt x="90" y="239"/>
                  <a:pt x="90" y="240"/>
                </a:cubicBezTo>
                <a:cubicBezTo>
                  <a:pt x="89" y="242"/>
                  <a:pt x="89" y="245"/>
                  <a:pt x="90" y="247"/>
                </a:cubicBezTo>
                <a:cubicBezTo>
                  <a:pt x="91" y="249"/>
                  <a:pt x="94" y="249"/>
                  <a:pt x="94" y="251"/>
                </a:cubicBezTo>
                <a:cubicBezTo>
                  <a:pt x="94" y="253"/>
                  <a:pt x="90" y="251"/>
                  <a:pt x="90" y="252"/>
                </a:cubicBezTo>
                <a:cubicBezTo>
                  <a:pt x="89" y="255"/>
                  <a:pt x="91" y="257"/>
                  <a:pt x="91" y="260"/>
                </a:cubicBezTo>
                <a:cubicBezTo>
                  <a:pt x="91" y="262"/>
                  <a:pt x="88" y="263"/>
                  <a:pt x="88" y="265"/>
                </a:cubicBezTo>
                <a:cubicBezTo>
                  <a:pt x="88" y="268"/>
                  <a:pt x="88" y="271"/>
                  <a:pt x="90" y="273"/>
                </a:cubicBezTo>
                <a:cubicBezTo>
                  <a:pt x="92" y="274"/>
                  <a:pt x="92" y="270"/>
                  <a:pt x="93" y="269"/>
                </a:cubicBezTo>
                <a:cubicBezTo>
                  <a:pt x="94" y="266"/>
                  <a:pt x="93" y="264"/>
                  <a:pt x="93" y="262"/>
                </a:cubicBezTo>
                <a:cubicBezTo>
                  <a:pt x="94" y="259"/>
                  <a:pt x="97" y="257"/>
                  <a:pt x="99" y="255"/>
                </a:cubicBezTo>
                <a:cubicBezTo>
                  <a:pt x="101" y="251"/>
                  <a:pt x="103" y="247"/>
                  <a:pt x="103" y="243"/>
                </a:cubicBezTo>
                <a:cubicBezTo>
                  <a:pt x="104" y="242"/>
                  <a:pt x="102" y="242"/>
                  <a:pt x="101" y="241"/>
                </a:cubicBezTo>
                <a:cubicBezTo>
                  <a:pt x="99" y="237"/>
                  <a:pt x="97" y="232"/>
                  <a:pt x="95" y="227"/>
                </a:cubicBezTo>
                <a:cubicBezTo>
                  <a:pt x="95" y="226"/>
                  <a:pt x="97" y="227"/>
                  <a:pt x="97" y="226"/>
                </a:cubicBezTo>
                <a:cubicBezTo>
                  <a:pt x="97" y="224"/>
                  <a:pt x="98" y="223"/>
                  <a:pt x="98" y="221"/>
                </a:cubicBezTo>
                <a:cubicBezTo>
                  <a:pt x="97" y="219"/>
                  <a:pt x="96" y="217"/>
                  <a:pt x="95" y="215"/>
                </a:cubicBezTo>
                <a:cubicBezTo>
                  <a:pt x="92" y="212"/>
                  <a:pt x="88" y="211"/>
                  <a:pt x="85" y="208"/>
                </a:cubicBezTo>
                <a:cubicBezTo>
                  <a:pt x="83" y="205"/>
                  <a:pt x="83" y="202"/>
                  <a:pt x="81" y="198"/>
                </a:cubicBezTo>
                <a:cubicBezTo>
                  <a:pt x="81" y="197"/>
                  <a:pt x="85" y="198"/>
                  <a:pt x="86" y="196"/>
                </a:cubicBezTo>
                <a:cubicBezTo>
                  <a:pt x="86" y="193"/>
                  <a:pt x="85" y="189"/>
                  <a:pt x="86" y="186"/>
                </a:cubicBezTo>
                <a:cubicBezTo>
                  <a:pt x="86" y="185"/>
                  <a:pt x="89" y="186"/>
                  <a:pt x="89" y="184"/>
                </a:cubicBezTo>
                <a:cubicBezTo>
                  <a:pt x="90" y="183"/>
                  <a:pt x="89" y="181"/>
                  <a:pt x="88" y="181"/>
                </a:cubicBezTo>
                <a:cubicBezTo>
                  <a:pt x="88" y="180"/>
                  <a:pt x="86" y="182"/>
                  <a:pt x="85" y="181"/>
                </a:cubicBezTo>
                <a:cubicBezTo>
                  <a:pt x="84" y="179"/>
                  <a:pt x="86" y="176"/>
                  <a:pt x="85" y="174"/>
                </a:cubicBezTo>
                <a:cubicBezTo>
                  <a:pt x="85" y="173"/>
                  <a:pt x="83" y="173"/>
                  <a:pt x="82" y="172"/>
                </a:cubicBezTo>
                <a:cubicBezTo>
                  <a:pt x="80" y="167"/>
                  <a:pt x="78" y="162"/>
                  <a:pt x="75" y="158"/>
                </a:cubicBezTo>
                <a:cubicBezTo>
                  <a:pt x="75" y="158"/>
                  <a:pt x="77" y="159"/>
                  <a:pt x="77" y="158"/>
                </a:cubicBezTo>
                <a:cubicBezTo>
                  <a:pt x="77" y="155"/>
                  <a:pt x="76" y="153"/>
                  <a:pt x="74" y="151"/>
                </a:cubicBezTo>
                <a:cubicBezTo>
                  <a:pt x="73" y="150"/>
                  <a:pt x="72" y="152"/>
                  <a:pt x="71" y="151"/>
                </a:cubicBezTo>
                <a:cubicBezTo>
                  <a:pt x="70" y="150"/>
                  <a:pt x="70" y="148"/>
                  <a:pt x="71" y="147"/>
                </a:cubicBezTo>
                <a:cubicBezTo>
                  <a:pt x="71" y="146"/>
                  <a:pt x="74" y="148"/>
                  <a:pt x="74" y="147"/>
                </a:cubicBezTo>
                <a:cubicBezTo>
                  <a:pt x="76" y="142"/>
                  <a:pt x="74" y="136"/>
                  <a:pt x="76" y="132"/>
                </a:cubicBezTo>
                <a:cubicBezTo>
                  <a:pt x="77" y="130"/>
                  <a:pt x="80" y="134"/>
                  <a:pt x="82" y="134"/>
                </a:cubicBezTo>
                <a:cubicBezTo>
                  <a:pt x="84" y="134"/>
                  <a:pt x="87" y="133"/>
                  <a:pt x="88" y="131"/>
                </a:cubicBezTo>
                <a:cubicBezTo>
                  <a:pt x="89" y="130"/>
                  <a:pt x="87" y="128"/>
                  <a:pt x="88" y="127"/>
                </a:cubicBezTo>
                <a:cubicBezTo>
                  <a:pt x="90" y="126"/>
                  <a:pt x="92" y="128"/>
                  <a:pt x="94" y="127"/>
                </a:cubicBezTo>
                <a:cubicBezTo>
                  <a:pt x="95" y="127"/>
                  <a:pt x="93" y="124"/>
                  <a:pt x="94" y="123"/>
                </a:cubicBezTo>
                <a:cubicBezTo>
                  <a:pt x="95" y="122"/>
                  <a:pt x="96" y="122"/>
                  <a:pt x="98" y="122"/>
                </a:cubicBezTo>
                <a:cubicBezTo>
                  <a:pt x="99" y="122"/>
                  <a:pt x="100" y="122"/>
                  <a:pt x="101" y="122"/>
                </a:cubicBezTo>
                <a:cubicBezTo>
                  <a:pt x="101" y="120"/>
                  <a:pt x="101" y="118"/>
                  <a:pt x="102" y="116"/>
                </a:cubicBezTo>
                <a:cubicBezTo>
                  <a:pt x="103" y="115"/>
                  <a:pt x="107" y="116"/>
                  <a:pt x="108" y="115"/>
                </a:cubicBezTo>
                <a:cubicBezTo>
                  <a:pt x="108" y="113"/>
                  <a:pt x="105" y="113"/>
                  <a:pt x="105" y="111"/>
                </a:cubicBezTo>
                <a:cubicBezTo>
                  <a:pt x="105" y="109"/>
                  <a:pt x="106" y="107"/>
                  <a:pt x="108" y="105"/>
                </a:cubicBezTo>
                <a:cubicBezTo>
                  <a:pt x="109" y="104"/>
                  <a:pt x="111" y="104"/>
                  <a:pt x="112" y="10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30" name="Freeform 2635"/>
          <p:cNvSpPr>
            <a:spLocks noChangeAspect="1"/>
          </p:cNvSpPr>
          <p:nvPr/>
        </p:nvSpPr>
        <p:spPr bwMode="auto">
          <a:xfrm>
            <a:off x="8915901" y="3826286"/>
            <a:ext cx="251287" cy="335043"/>
          </a:xfrm>
          <a:custGeom>
            <a:avLst/>
            <a:gdLst>
              <a:gd name="T0" fmla="*/ 31 w 55"/>
              <a:gd name="T1" fmla="*/ 10 h 73"/>
              <a:gd name="T2" fmla="*/ 38 w 55"/>
              <a:gd name="T3" fmla="*/ 17 h 73"/>
              <a:gd name="T4" fmla="*/ 44 w 55"/>
              <a:gd name="T5" fmla="*/ 24 h 73"/>
              <a:gd name="T6" fmla="*/ 49 w 55"/>
              <a:gd name="T7" fmla="*/ 24 h 73"/>
              <a:gd name="T8" fmla="*/ 60 w 55"/>
              <a:gd name="T9" fmla="*/ 42 h 73"/>
              <a:gd name="T10" fmla="*/ 59 w 55"/>
              <a:gd name="T11" fmla="*/ 58 h 73"/>
              <a:gd name="T12" fmla="*/ 60 w 55"/>
              <a:gd name="T13" fmla="*/ 69 h 73"/>
              <a:gd name="T14" fmla="*/ 60 w 55"/>
              <a:gd name="T15" fmla="*/ 80 h 73"/>
              <a:gd name="T16" fmla="*/ 70 w 55"/>
              <a:gd name="T17" fmla="*/ 86 h 73"/>
              <a:gd name="T18" fmla="*/ 71 w 55"/>
              <a:gd name="T19" fmla="*/ 92 h 73"/>
              <a:gd name="T20" fmla="*/ 79 w 55"/>
              <a:gd name="T21" fmla="*/ 105 h 73"/>
              <a:gd name="T22" fmla="*/ 74 w 55"/>
              <a:gd name="T23" fmla="*/ 105 h 73"/>
              <a:gd name="T24" fmla="*/ 72 w 55"/>
              <a:gd name="T25" fmla="*/ 100 h 73"/>
              <a:gd name="T26" fmla="*/ 62 w 55"/>
              <a:gd name="T27" fmla="*/ 104 h 73"/>
              <a:gd name="T28" fmla="*/ 48 w 55"/>
              <a:gd name="T29" fmla="*/ 98 h 73"/>
              <a:gd name="T30" fmla="*/ 28 w 55"/>
              <a:gd name="T31" fmla="*/ 87 h 73"/>
              <a:gd name="T32" fmla="*/ 20 w 55"/>
              <a:gd name="T33" fmla="*/ 82 h 73"/>
              <a:gd name="T34" fmla="*/ 23 w 55"/>
              <a:gd name="T35" fmla="*/ 71 h 73"/>
              <a:gd name="T36" fmla="*/ 12 w 55"/>
              <a:gd name="T37" fmla="*/ 59 h 73"/>
              <a:gd name="T38" fmla="*/ 13 w 55"/>
              <a:gd name="T39" fmla="*/ 55 h 73"/>
              <a:gd name="T40" fmla="*/ 8 w 55"/>
              <a:gd name="T41" fmla="*/ 51 h 73"/>
              <a:gd name="T42" fmla="*/ 10 w 55"/>
              <a:gd name="T43" fmla="*/ 37 h 73"/>
              <a:gd name="T44" fmla="*/ 5 w 55"/>
              <a:gd name="T45" fmla="*/ 34 h 73"/>
              <a:gd name="T46" fmla="*/ 5 w 55"/>
              <a:gd name="T47" fmla="*/ 16 h 73"/>
              <a:gd name="T48" fmla="*/ 0 w 55"/>
              <a:gd name="T49" fmla="*/ 6 h 73"/>
              <a:gd name="T50" fmla="*/ 2 w 55"/>
              <a:gd name="T51" fmla="*/ 0 h 73"/>
              <a:gd name="T52" fmla="*/ 6 w 55"/>
              <a:gd name="T53" fmla="*/ 6 h 73"/>
              <a:gd name="T54" fmla="*/ 12 w 55"/>
              <a:gd name="T55" fmla="*/ 6 h 73"/>
              <a:gd name="T56" fmla="*/ 17 w 55"/>
              <a:gd name="T57" fmla="*/ 10 h 73"/>
              <a:gd name="T58" fmla="*/ 14 w 55"/>
              <a:gd name="T59" fmla="*/ 20 h 73"/>
              <a:gd name="T60" fmla="*/ 17 w 55"/>
              <a:gd name="T61" fmla="*/ 24 h 73"/>
              <a:gd name="T62" fmla="*/ 26 w 55"/>
              <a:gd name="T63" fmla="*/ 19 h 73"/>
              <a:gd name="T64" fmla="*/ 30 w 55"/>
              <a:gd name="T65" fmla="*/ 17 h 73"/>
              <a:gd name="T66" fmla="*/ 31 w 55"/>
              <a:gd name="T67" fmla="*/ 1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3"/>
              <a:gd name="T104" fmla="*/ 55 w 55"/>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3">
                <a:moveTo>
                  <a:pt x="22" y="7"/>
                </a:moveTo>
                <a:cubicBezTo>
                  <a:pt x="24" y="9"/>
                  <a:pt x="25" y="11"/>
                  <a:pt x="27" y="12"/>
                </a:cubicBezTo>
                <a:cubicBezTo>
                  <a:pt x="28" y="14"/>
                  <a:pt x="29" y="16"/>
                  <a:pt x="31" y="17"/>
                </a:cubicBezTo>
                <a:cubicBezTo>
                  <a:pt x="32" y="18"/>
                  <a:pt x="34" y="16"/>
                  <a:pt x="34" y="17"/>
                </a:cubicBezTo>
                <a:cubicBezTo>
                  <a:pt x="37" y="20"/>
                  <a:pt x="41" y="24"/>
                  <a:pt x="42" y="29"/>
                </a:cubicBezTo>
                <a:cubicBezTo>
                  <a:pt x="43" y="32"/>
                  <a:pt x="41" y="36"/>
                  <a:pt x="41" y="40"/>
                </a:cubicBezTo>
                <a:cubicBezTo>
                  <a:pt x="41" y="43"/>
                  <a:pt x="42" y="45"/>
                  <a:pt x="42" y="47"/>
                </a:cubicBezTo>
                <a:cubicBezTo>
                  <a:pt x="42" y="50"/>
                  <a:pt x="41" y="53"/>
                  <a:pt x="42" y="55"/>
                </a:cubicBezTo>
                <a:cubicBezTo>
                  <a:pt x="43" y="57"/>
                  <a:pt x="47" y="57"/>
                  <a:pt x="48" y="59"/>
                </a:cubicBezTo>
                <a:cubicBezTo>
                  <a:pt x="49" y="60"/>
                  <a:pt x="49" y="62"/>
                  <a:pt x="49" y="63"/>
                </a:cubicBezTo>
                <a:cubicBezTo>
                  <a:pt x="51" y="67"/>
                  <a:pt x="54" y="68"/>
                  <a:pt x="55" y="72"/>
                </a:cubicBezTo>
                <a:cubicBezTo>
                  <a:pt x="53" y="72"/>
                  <a:pt x="53" y="73"/>
                  <a:pt x="52" y="72"/>
                </a:cubicBezTo>
                <a:cubicBezTo>
                  <a:pt x="51" y="71"/>
                  <a:pt x="51" y="68"/>
                  <a:pt x="50" y="69"/>
                </a:cubicBezTo>
                <a:cubicBezTo>
                  <a:pt x="48" y="70"/>
                  <a:pt x="46" y="72"/>
                  <a:pt x="43" y="71"/>
                </a:cubicBezTo>
                <a:cubicBezTo>
                  <a:pt x="38" y="71"/>
                  <a:pt x="38" y="70"/>
                  <a:pt x="33" y="67"/>
                </a:cubicBezTo>
                <a:cubicBezTo>
                  <a:pt x="28" y="65"/>
                  <a:pt x="23" y="62"/>
                  <a:pt x="19" y="60"/>
                </a:cubicBezTo>
                <a:cubicBezTo>
                  <a:pt x="17" y="59"/>
                  <a:pt x="14" y="58"/>
                  <a:pt x="14" y="56"/>
                </a:cubicBezTo>
                <a:cubicBezTo>
                  <a:pt x="13" y="53"/>
                  <a:pt x="17" y="51"/>
                  <a:pt x="16" y="49"/>
                </a:cubicBezTo>
                <a:cubicBezTo>
                  <a:pt x="14" y="45"/>
                  <a:pt x="10" y="44"/>
                  <a:pt x="8" y="41"/>
                </a:cubicBezTo>
                <a:cubicBezTo>
                  <a:pt x="7" y="40"/>
                  <a:pt x="9" y="39"/>
                  <a:pt x="9" y="38"/>
                </a:cubicBezTo>
                <a:cubicBezTo>
                  <a:pt x="9" y="37"/>
                  <a:pt x="6" y="36"/>
                  <a:pt x="6" y="35"/>
                </a:cubicBezTo>
                <a:cubicBezTo>
                  <a:pt x="5" y="32"/>
                  <a:pt x="7" y="29"/>
                  <a:pt x="7" y="26"/>
                </a:cubicBezTo>
                <a:cubicBezTo>
                  <a:pt x="6" y="25"/>
                  <a:pt x="4" y="25"/>
                  <a:pt x="3" y="23"/>
                </a:cubicBezTo>
                <a:cubicBezTo>
                  <a:pt x="2" y="19"/>
                  <a:pt x="3" y="15"/>
                  <a:pt x="3" y="11"/>
                </a:cubicBezTo>
                <a:cubicBezTo>
                  <a:pt x="2" y="9"/>
                  <a:pt x="1" y="7"/>
                  <a:pt x="0" y="4"/>
                </a:cubicBezTo>
                <a:cubicBezTo>
                  <a:pt x="1" y="3"/>
                  <a:pt x="1" y="0"/>
                  <a:pt x="2" y="0"/>
                </a:cubicBezTo>
                <a:cubicBezTo>
                  <a:pt x="4" y="0"/>
                  <a:pt x="3" y="3"/>
                  <a:pt x="4" y="4"/>
                </a:cubicBezTo>
                <a:cubicBezTo>
                  <a:pt x="5" y="5"/>
                  <a:pt x="7" y="4"/>
                  <a:pt x="8" y="4"/>
                </a:cubicBezTo>
                <a:cubicBezTo>
                  <a:pt x="9" y="5"/>
                  <a:pt x="11" y="6"/>
                  <a:pt x="12" y="7"/>
                </a:cubicBezTo>
                <a:cubicBezTo>
                  <a:pt x="12" y="9"/>
                  <a:pt x="10" y="11"/>
                  <a:pt x="10" y="14"/>
                </a:cubicBezTo>
                <a:cubicBezTo>
                  <a:pt x="10" y="15"/>
                  <a:pt x="10" y="17"/>
                  <a:pt x="12" y="17"/>
                </a:cubicBezTo>
                <a:cubicBezTo>
                  <a:pt x="14" y="16"/>
                  <a:pt x="15" y="14"/>
                  <a:pt x="18" y="13"/>
                </a:cubicBezTo>
                <a:cubicBezTo>
                  <a:pt x="19" y="12"/>
                  <a:pt x="21" y="13"/>
                  <a:pt x="21" y="12"/>
                </a:cubicBezTo>
                <a:cubicBezTo>
                  <a:pt x="22" y="10"/>
                  <a:pt x="22" y="9"/>
                  <a:pt x="22" y="7"/>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31" name="Freeform 2636"/>
          <p:cNvSpPr>
            <a:spLocks noChangeAspect="1"/>
          </p:cNvSpPr>
          <p:nvPr/>
        </p:nvSpPr>
        <p:spPr bwMode="auto">
          <a:xfrm>
            <a:off x="8714110" y="2920145"/>
            <a:ext cx="491151" cy="986094"/>
          </a:xfrm>
          <a:custGeom>
            <a:avLst/>
            <a:gdLst>
              <a:gd name="T0" fmla="*/ 82 w 107"/>
              <a:gd name="T1" fmla="*/ 283 h 216"/>
              <a:gd name="T2" fmla="*/ 61 w 107"/>
              <a:gd name="T3" fmla="*/ 263 h 216"/>
              <a:gd name="T4" fmla="*/ 52 w 107"/>
              <a:gd name="T5" fmla="*/ 233 h 216"/>
              <a:gd name="T6" fmla="*/ 42 w 107"/>
              <a:gd name="T7" fmla="*/ 216 h 216"/>
              <a:gd name="T8" fmla="*/ 55 w 107"/>
              <a:gd name="T9" fmla="*/ 173 h 216"/>
              <a:gd name="T10" fmla="*/ 57 w 107"/>
              <a:gd name="T11" fmla="*/ 141 h 216"/>
              <a:gd name="T12" fmla="*/ 72 w 107"/>
              <a:gd name="T13" fmla="*/ 141 h 216"/>
              <a:gd name="T14" fmla="*/ 70 w 107"/>
              <a:gd name="T15" fmla="*/ 162 h 216"/>
              <a:gd name="T16" fmla="*/ 82 w 107"/>
              <a:gd name="T17" fmla="*/ 164 h 216"/>
              <a:gd name="T18" fmla="*/ 94 w 107"/>
              <a:gd name="T19" fmla="*/ 173 h 216"/>
              <a:gd name="T20" fmla="*/ 106 w 107"/>
              <a:gd name="T21" fmla="*/ 174 h 216"/>
              <a:gd name="T22" fmla="*/ 100 w 107"/>
              <a:gd name="T23" fmla="*/ 156 h 216"/>
              <a:gd name="T24" fmla="*/ 101 w 107"/>
              <a:gd name="T25" fmla="*/ 141 h 216"/>
              <a:gd name="T26" fmla="*/ 122 w 107"/>
              <a:gd name="T27" fmla="*/ 127 h 216"/>
              <a:gd name="T28" fmla="*/ 147 w 107"/>
              <a:gd name="T29" fmla="*/ 130 h 216"/>
              <a:gd name="T30" fmla="*/ 151 w 107"/>
              <a:gd name="T31" fmla="*/ 107 h 216"/>
              <a:gd name="T32" fmla="*/ 151 w 107"/>
              <a:gd name="T33" fmla="*/ 92 h 216"/>
              <a:gd name="T34" fmla="*/ 135 w 107"/>
              <a:gd name="T35" fmla="*/ 71 h 216"/>
              <a:gd name="T36" fmla="*/ 123 w 107"/>
              <a:gd name="T37" fmla="*/ 52 h 216"/>
              <a:gd name="T38" fmla="*/ 113 w 107"/>
              <a:gd name="T39" fmla="*/ 42 h 216"/>
              <a:gd name="T40" fmla="*/ 98 w 107"/>
              <a:gd name="T41" fmla="*/ 52 h 216"/>
              <a:gd name="T42" fmla="*/ 92 w 107"/>
              <a:gd name="T43" fmla="*/ 52 h 216"/>
              <a:gd name="T44" fmla="*/ 76 w 107"/>
              <a:gd name="T45" fmla="*/ 53 h 216"/>
              <a:gd name="T46" fmla="*/ 65 w 107"/>
              <a:gd name="T47" fmla="*/ 43 h 216"/>
              <a:gd name="T48" fmla="*/ 66 w 107"/>
              <a:gd name="T49" fmla="*/ 26 h 216"/>
              <a:gd name="T50" fmla="*/ 51 w 107"/>
              <a:gd name="T51" fmla="*/ 14 h 216"/>
              <a:gd name="T52" fmla="*/ 49 w 107"/>
              <a:gd name="T53" fmla="*/ 0 h 216"/>
              <a:gd name="T54" fmla="*/ 35 w 107"/>
              <a:gd name="T55" fmla="*/ 1 h 216"/>
              <a:gd name="T56" fmla="*/ 27 w 107"/>
              <a:gd name="T57" fmla="*/ 13 h 216"/>
              <a:gd name="T58" fmla="*/ 6 w 107"/>
              <a:gd name="T59" fmla="*/ 36 h 216"/>
              <a:gd name="T60" fmla="*/ 6 w 107"/>
              <a:gd name="T61" fmla="*/ 42 h 216"/>
              <a:gd name="T62" fmla="*/ 17 w 107"/>
              <a:gd name="T63" fmla="*/ 72 h 216"/>
              <a:gd name="T64" fmla="*/ 27 w 107"/>
              <a:gd name="T65" fmla="*/ 85 h 216"/>
              <a:gd name="T66" fmla="*/ 23 w 107"/>
              <a:gd name="T67" fmla="*/ 107 h 216"/>
              <a:gd name="T68" fmla="*/ 36 w 107"/>
              <a:gd name="T69" fmla="*/ 134 h 216"/>
              <a:gd name="T70" fmla="*/ 36 w 107"/>
              <a:gd name="T71" fmla="*/ 151 h 216"/>
              <a:gd name="T72" fmla="*/ 42 w 107"/>
              <a:gd name="T73" fmla="*/ 191 h 216"/>
              <a:gd name="T74" fmla="*/ 29 w 107"/>
              <a:gd name="T75" fmla="*/ 217 h 216"/>
              <a:gd name="T76" fmla="*/ 23 w 107"/>
              <a:gd name="T77" fmla="*/ 248 h 216"/>
              <a:gd name="T78" fmla="*/ 30 w 107"/>
              <a:gd name="T79" fmla="*/ 251 h 216"/>
              <a:gd name="T80" fmla="*/ 42 w 107"/>
              <a:gd name="T81" fmla="*/ 270 h 216"/>
              <a:gd name="T82" fmla="*/ 55 w 107"/>
              <a:gd name="T83" fmla="*/ 276 h 216"/>
              <a:gd name="T84" fmla="*/ 59 w 107"/>
              <a:gd name="T85" fmla="*/ 289 h 216"/>
              <a:gd name="T86" fmla="*/ 70 w 107"/>
              <a:gd name="T87" fmla="*/ 291 h 216"/>
              <a:gd name="T88" fmla="*/ 78 w 107"/>
              <a:gd name="T89" fmla="*/ 306 h 216"/>
              <a:gd name="T90" fmla="*/ 94 w 107"/>
              <a:gd name="T91" fmla="*/ 303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16"/>
              <a:gd name="T140" fmla="*/ 107 w 107"/>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16">
                <a:moveTo>
                  <a:pt x="66" y="206"/>
                </a:moveTo>
                <a:cubicBezTo>
                  <a:pt x="65" y="205"/>
                  <a:pt x="63" y="202"/>
                  <a:pt x="62" y="200"/>
                </a:cubicBezTo>
                <a:cubicBezTo>
                  <a:pt x="60" y="199"/>
                  <a:pt x="58" y="198"/>
                  <a:pt x="56" y="197"/>
                </a:cubicBezTo>
                <a:cubicBezTo>
                  <a:pt x="54" y="196"/>
                  <a:pt x="51" y="197"/>
                  <a:pt x="49" y="196"/>
                </a:cubicBezTo>
                <a:cubicBezTo>
                  <a:pt x="46" y="194"/>
                  <a:pt x="45" y="191"/>
                  <a:pt x="43" y="188"/>
                </a:cubicBezTo>
                <a:cubicBezTo>
                  <a:pt x="42" y="187"/>
                  <a:pt x="42" y="185"/>
                  <a:pt x="42" y="183"/>
                </a:cubicBezTo>
                <a:cubicBezTo>
                  <a:pt x="41" y="182"/>
                  <a:pt x="41" y="180"/>
                  <a:pt x="41" y="178"/>
                </a:cubicBezTo>
                <a:cubicBezTo>
                  <a:pt x="40" y="175"/>
                  <a:pt x="41" y="172"/>
                  <a:pt x="41" y="169"/>
                </a:cubicBezTo>
                <a:cubicBezTo>
                  <a:pt x="40" y="166"/>
                  <a:pt x="38" y="164"/>
                  <a:pt x="36" y="162"/>
                </a:cubicBezTo>
                <a:cubicBezTo>
                  <a:pt x="34" y="162"/>
                  <a:pt x="32" y="165"/>
                  <a:pt x="30" y="164"/>
                </a:cubicBezTo>
                <a:cubicBezTo>
                  <a:pt x="28" y="162"/>
                  <a:pt x="28" y="159"/>
                  <a:pt x="28" y="157"/>
                </a:cubicBezTo>
                <a:cubicBezTo>
                  <a:pt x="28" y="155"/>
                  <a:pt x="28" y="152"/>
                  <a:pt x="29" y="150"/>
                </a:cubicBezTo>
                <a:cubicBezTo>
                  <a:pt x="29" y="147"/>
                  <a:pt x="29" y="145"/>
                  <a:pt x="30" y="142"/>
                </a:cubicBezTo>
                <a:cubicBezTo>
                  <a:pt x="31" y="138"/>
                  <a:pt x="33" y="134"/>
                  <a:pt x="34" y="130"/>
                </a:cubicBezTo>
                <a:cubicBezTo>
                  <a:pt x="36" y="126"/>
                  <a:pt x="38" y="124"/>
                  <a:pt x="38" y="120"/>
                </a:cubicBezTo>
                <a:cubicBezTo>
                  <a:pt x="39" y="117"/>
                  <a:pt x="37" y="114"/>
                  <a:pt x="37" y="111"/>
                </a:cubicBezTo>
                <a:cubicBezTo>
                  <a:pt x="37" y="110"/>
                  <a:pt x="39" y="109"/>
                  <a:pt x="39" y="108"/>
                </a:cubicBezTo>
                <a:cubicBezTo>
                  <a:pt x="40" y="104"/>
                  <a:pt x="38" y="101"/>
                  <a:pt x="39" y="98"/>
                </a:cubicBezTo>
                <a:cubicBezTo>
                  <a:pt x="39" y="97"/>
                  <a:pt x="41" y="97"/>
                  <a:pt x="42" y="97"/>
                </a:cubicBezTo>
                <a:cubicBezTo>
                  <a:pt x="43" y="97"/>
                  <a:pt x="44" y="98"/>
                  <a:pt x="45" y="98"/>
                </a:cubicBezTo>
                <a:cubicBezTo>
                  <a:pt x="47" y="99"/>
                  <a:pt x="49" y="97"/>
                  <a:pt x="50" y="98"/>
                </a:cubicBezTo>
                <a:cubicBezTo>
                  <a:pt x="50" y="100"/>
                  <a:pt x="48" y="101"/>
                  <a:pt x="47" y="103"/>
                </a:cubicBezTo>
                <a:cubicBezTo>
                  <a:pt x="47" y="105"/>
                  <a:pt x="48" y="106"/>
                  <a:pt x="49" y="107"/>
                </a:cubicBezTo>
                <a:cubicBezTo>
                  <a:pt x="49" y="109"/>
                  <a:pt x="48" y="111"/>
                  <a:pt x="48" y="113"/>
                </a:cubicBezTo>
                <a:cubicBezTo>
                  <a:pt x="48" y="114"/>
                  <a:pt x="49" y="114"/>
                  <a:pt x="50" y="114"/>
                </a:cubicBezTo>
                <a:cubicBezTo>
                  <a:pt x="50" y="114"/>
                  <a:pt x="51" y="113"/>
                  <a:pt x="51" y="113"/>
                </a:cubicBezTo>
                <a:cubicBezTo>
                  <a:pt x="53" y="113"/>
                  <a:pt x="54" y="114"/>
                  <a:pt x="56" y="114"/>
                </a:cubicBezTo>
                <a:cubicBezTo>
                  <a:pt x="58" y="114"/>
                  <a:pt x="59" y="112"/>
                  <a:pt x="61" y="113"/>
                </a:cubicBezTo>
                <a:cubicBezTo>
                  <a:pt x="63" y="114"/>
                  <a:pt x="65" y="116"/>
                  <a:pt x="66" y="118"/>
                </a:cubicBezTo>
                <a:cubicBezTo>
                  <a:pt x="66" y="118"/>
                  <a:pt x="65" y="119"/>
                  <a:pt x="65" y="120"/>
                </a:cubicBezTo>
                <a:cubicBezTo>
                  <a:pt x="65" y="121"/>
                  <a:pt x="65" y="123"/>
                  <a:pt x="67" y="123"/>
                </a:cubicBezTo>
                <a:cubicBezTo>
                  <a:pt x="67" y="124"/>
                  <a:pt x="68" y="122"/>
                  <a:pt x="69" y="122"/>
                </a:cubicBezTo>
                <a:cubicBezTo>
                  <a:pt x="70" y="121"/>
                  <a:pt x="72" y="121"/>
                  <a:pt x="73" y="121"/>
                </a:cubicBezTo>
                <a:cubicBezTo>
                  <a:pt x="73" y="119"/>
                  <a:pt x="73" y="117"/>
                  <a:pt x="72" y="115"/>
                </a:cubicBezTo>
                <a:cubicBezTo>
                  <a:pt x="71" y="114"/>
                  <a:pt x="69" y="114"/>
                  <a:pt x="69" y="112"/>
                </a:cubicBezTo>
                <a:cubicBezTo>
                  <a:pt x="68" y="111"/>
                  <a:pt x="69" y="110"/>
                  <a:pt x="69" y="108"/>
                </a:cubicBezTo>
                <a:cubicBezTo>
                  <a:pt x="69" y="107"/>
                  <a:pt x="68" y="106"/>
                  <a:pt x="67" y="104"/>
                </a:cubicBezTo>
                <a:cubicBezTo>
                  <a:pt x="67" y="102"/>
                  <a:pt x="67" y="100"/>
                  <a:pt x="68" y="98"/>
                </a:cubicBezTo>
                <a:cubicBezTo>
                  <a:pt x="68" y="97"/>
                  <a:pt x="70" y="98"/>
                  <a:pt x="70" y="98"/>
                </a:cubicBezTo>
                <a:cubicBezTo>
                  <a:pt x="72" y="96"/>
                  <a:pt x="72" y="93"/>
                  <a:pt x="74" y="92"/>
                </a:cubicBezTo>
                <a:cubicBezTo>
                  <a:pt x="76" y="90"/>
                  <a:pt x="78" y="88"/>
                  <a:pt x="80" y="87"/>
                </a:cubicBezTo>
                <a:cubicBezTo>
                  <a:pt x="81" y="87"/>
                  <a:pt x="83" y="87"/>
                  <a:pt x="84" y="88"/>
                </a:cubicBezTo>
                <a:cubicBezTo>
                  <a:pt x="85" y="88"/>
                  <a:pt x="86" y="88"/>
                  <a:pt x="87" y="88"/>
                </a:cubicBezTo>
                <a:cubicBezTo>
                  <a:pt x="90" y="88"/>
                  <a:pt x="93" y="87"/>
                  <a:pt x="96" y="88"/>
                </a:cubicBezTo>
                <a:cubicBezTo>
                  <a:pt x="98" y="88"/>
                  <a:pt x="100" y="89"/>
                  <a:pt x="101" y="90"/>
                </a:cubicBezTo>
                <a:cubicBezTo>
                  <a:pt x="102" y="90"/>
                  <a:pt x="102" y="89"/>
                  <a:pt x="103" y="88"/>
                </a:cubicBezTo>
                <a:cubicBezTo>
                  <a:pt x="104" y="88"/>
                  <a:pt x="105" y="87"/>
                  <a:pt x="105" y="86"/>
                </a:cubicBezTo>
                <a:cubicBezTo>
                  <a:pt x="106" y="82"/>
                  <a:pt x="104" y="78"/>
                  <a:pt x="104" y="74"/>
                </a:cubicBezTo>
                <a:cubicBezTo>
                  <a:pt x="105" y="72"/>
                  <a:pt x="107" y="71"/>
                  <a:pt x="107" y="70"/>
                </a:cubicBezTo>
                <a:cubicBezTo>
                  <a:pt x="107" y="68"/>
                  <a:pt x="104" y="68"/>
                  <a:pt x="104" y="66"/>
                </a:cubicBezTo>
                <a:cubicBezTo>
                  <a:pt x="103" y="66"/>
                  <a:pt x="105" y="64"/>
                  <a:pt x="104" y="64"/>
                </a:cubicBezTo>
                <a:cubicBezTo>
                  <a:pt x="103" y="63"/>
                  <a:pt x="101" y="64"/>
                  <a:pt x="100" y="63"/>
                </a:cubicBezTo>
                <a:cubicBezTo>
                  <a:pt x="98" y="61"/>
                  <a:pt x="96" y="60"/>
                  <a:pt x="95" y="58"/>
                </a:cubicBezTo>
                <a:cubicBezTo>
                  <a:pt x="94" y="55"/>
                  <a:pt x="93" y="52"/>
                  <a:pt x="93" y="49"/>
                </a:cubicBezTo>
                <a:cubicBezTo>
                  <a:pt x="92" y="47"/>
                  <a:pt x="95" y="45"/>
                  <a:pt x="94" y="44"/>
                </a:cubicBezTo>
                <a:cubicBezTo>
                  <a:pt x="93" y="42"/>
                  <a:pt x="91" y="41"/>
                  <a:pt x="89" y="40"/>
                </a:cubicBezTo>
                <a:cubicBezTo>
                  <a:pt x="88" y="38"/>
                  <a:pt x="86" y="38"/>
                  <a:pt x="85" y="36"/>
                </a:cubicBezTo>
                <a:cubicBezTo>
                  <a:pt x="84" y="34"/>
                  <a:pt x="85" y="32"/>
                  <a:pt x="83" y="30"/>
                </a:cubicBezTo>
                <a:cubicBezTo>
                  <a:pt x="83" y="29"/>
                  <a:pt x="82" y="31"/>
                  <a:pt x="81" y="31"/>
                </a:cubicBezTo>
                <a:cubicBezTo>
                  <a:pt x="80" y="31"/>
                  <a:pt x="79" y="29"/>
                  <a:pt x="78" y="29"/>
                </a:cubicBezTo>
                <a:cubicBezTo>
                  <a:pt x="77" y="28"/>
                  <a:pt x="75" y="28"/>
                  <a:pt x="73" y="29"/>
                </a:cubicBezTo>
                <a:cubicBezTo>
                  <a:pt x="72" y="30"/>
                  <a:pt x="72" y="33"/>
                  <a:pt x="71" y="35"/>
                </a:cubicBezTo>
                <a:cubicBezTo>
                  <a:pt x="70" y="36"/>
                  <a:pt x="68" y="35"/>
                  <a:pt x="67" y="36"/>
                </a:cubicBezTo>
                <a:cubicBezTo>
                  <a:pt x="66" y="37"/>
                  <a:pt x="67" y="39"/>
                  <a:pt x="65" y="40"/>
                </a:cubicBezTo>
                <a:cubicBezTo>
                  <a:pt x="64" y="41"/>
                  <a:pt x="62" y="41"/>
                  <a:pt x="62" y="40"/>
                </a:cubicBezTo>
                <a:cubicBezTo>
                  <a:pt x="61" y="39"/>
                  <a:pt x="63" y="37"/>
                  <a:pt x="63" y="36"/>
                </a:cubicBezTo>
                <a:cubicBezTo>
                  <a:pt x="62" y="34"/>
                  <a:pt x="59" y="33"/>
                  <a:pt x="57" y="32"/>
                </a:cubicBezTo>
                <a:cubicBezTo>
                  <a:pt x="55" y="32"/>
                  <a:pt x="54" y="33"/>
                  <a:pt x="52" y="34"/>
                </a:cubicBezTo>
                <a:cubicBezTo>
                  <a:pt x="52" y="35"/>
                  <a:pt x="53" y="36"/>
                  <a:pt x="52" y="37"/>
                </a:cubicBezTo>
                <a:cubicBezTo>
                  <a:pt x="51" y="39"/>
                  <a:pt x="49" y="42"/>
                  <a:pt x="46" y="43"/>
                </a:cubicBezTo>
                <a:cubicBezTo>
                  <a:pt x="45" y="43"/>
                  <a:pt x="44" y="42"/>
                  <a:pt x="44" y="41"/>
                </a:cubicBezTo>
                <a:cubicBezTo>
                  <a:pt x="43" y="37"/>
                  <a:pt x="45" y="33"/>
                  <a:pt x="45" y="30"/>
                </a:cubicBezTo>
                <a:cubicBezTo>
                  <a:pt x="45" y="28"/>
                  <a:pt x="44" y="27"/>
                  <a:pt x="44" y="25"/>
                </a:cubicBezTo>
                <a:cubicBezTo>
                  <a:pt x="44" y="24"/>
                  <a:pt x="46" y="23"/>
                  <a:pt x="46" y="22"/>
                </a:cubicBezTo>
                <a:cubicBezTo>
                  <a:pt x="47" y="20"/>
                  <a:pt x="46" y="19"/>
                  <a:pt x="46" y="18"/>
                </a:cubicBezTo>
                <a:cubicBezTo>
                  <a:pt x="46" y="16"/>
                  <a:pt x="48" y="14"/>
                  <a:pt x="47" y="13"/>
                </a:cubicBezTo>
                <a:cubicBezTo>
                  <a:pt x="46" y="11"/>
                  <a:pt x="43" y="12"/>
                  <a:pt x="42" y="11"/>
                </a:cubicBezTo>
                <a:cubicBezTo>
                  <a:pt x="39" y="11"/>
                  <a:pt x="37" y="11"/>
                  <a:pt x="35" y="10"/>
                </a:cubicBezTo>
                <a:cubicBezTo>
                  <a:pt x="34" y="9"/>
                  <a:pt x="37" y="8"/>
                  <a:pt x="37" y="7"/>
                </a:cubicBezTo>
                <a:cubicBezTo>
                  <a:pt x="37" y="6"/>
                  <a:pt x="38" y="4"/>
                  <a:pt x="37" y="3"/>
                </a:cubicBezTo>
                <a:cubicBezTo>
                  <a:pt x="37" y="2"/>
                  <a:pt x="35" y="0"/>
                  <a:pt x="34" y="0"/>
                </a:cubicBezTo>
                <a:cubicBezTo>
                  <a:pt x="33" y="0"/>
                  <a:pt x="32" y="0"/>
                  <a:pt x="31" y="0"/>
                </a:cubicBezTo>
                <a:cubicBezTo>
                  <a:pt x="30" y="0"/>
                  <a:pt x="29" y="0"/>
                  <a:pt x="28" y="0"/>
                </a:cubicBezTo>
                <a:cubicBezTo>
                  <a:pt x="26" y="0"/>
                  <a:pt x="25" y="0"/>
                  <a:pt x="24" y="1"/>
                </a:cubicBezTo>
                <a:cubicBezTo>
                  <a:pt x="23" y="2"/>
                  <a:pt x="25" y="5"/>
                  <a:pt x="24" y="5"/>
                </a:cubicBezTo>
                <a:cubicBezTo>
                  <a:pt x="22" y="6"/>
                  <a:pt x="20" y="4"/>
                  <a:pt x="18" y="5"/>
                </a:cubicBezTo>
                <a:cubicBezTo>
                  <a:pt x="17" y="6"/>
                  <a:pt x="19" y="8"/>
                  <a:pt x="18" y="9"/>
                </a:cubicBezTo>
                <a:cubicBezTo>
                  <a:pt x="17" y="11"/>
                  <a:pt x="14" y="12"/>
                  <a:pt x="12" y="12"/>
                </a:cubicBezTo>
                <a:cubicBezTo>
                  <a:pt x="10" y="12"/>
                  <a:pt x="7" y="8"/>
                  <a:pt x="6" y="10"/>
                </a:cubicBezTo>
                <a:cubicBezTo>
                  <a:pt x="4" y="14"/>
                  <a:pt x="6" y="20"/>
                  <a:pt x="4" y="25"/>
                </a:cubicBezTo>
                <a:cubicBezTo>
                  <a:pt x="4" y="26"/>
                  <a:pt x="1" y="24"/>
                  <a:pt x="1" y="25"/>
                </a:cubicBezTo>
                <a:cubicBezTo>
                  <a:pt x="0" y="26"/>
                  <a:pt x="0" y="28"/>
                  <a:pt x="1" y="29"/>
                </a:cubicBezTo>
                <a:cubicBezTo>
                  <a:pt x="2" y="30"/>
                  <a:pt x="3" y="28"/>
                  <a:pt x="4" y="29"/>
                </a:cubicBezTo>
                <a:cubicBezTo>
                  <a:pt x="6" y="31"/>
                  <a:pt x="7" y="33"/>
                  <a:pt x="7" y="36"/>
                </a:cubicBezTo>
                <a:cubicBezTo>
                  <a:pt x="7" y="37"/>
                  <a:pt x="5" y="36"/>
                  <a:pt x="5" y="36"/>
                </a:cubicBezTo>
                <a:cubicBezTo>
                  <a:pt x="8" y="40"/>
                  <a:pt x="10" y="45"/>
                  <a:pt x="12" y="50"/>
                </a:cubicBezTo>
                <a:cubicBezTo>
                  <a:pt x="13" y="51"/>
                  <a:pt x="15" y="51"/>
                  <a:pt x="15" y="52"/>
                </a:cubicBezTo>
                <a:cubicBezTo>
                  <a:pt x="16" y="54"/>
                  <a:pt x="14" y="57"/>
                  <a:pt x="15" y="59"/>
                </a:cubicBezTo>
                <a:cubicBezTo>
                  <a:pt x="16" y="60"/>
                  <a:pt x="18" y="58"/>
                  <a:pt x="18" y="59"/>
                </a:cubicBezTo>
                <a:cubicBezTo>
                  <a:pt x="19" y="59"/>
                  <a:pt x="20" y="61"/>
                  <a:pt x="19" y="62"/>
                </a:cubicBezTo>
                <a:cubicBezTo>
                  <a:pt x="19" y="64"/>
                  <a:pt x="16" y="63"/>
                  <a:pt x="16" y="64"/>
                </a:cubicBezTo>
                <a:cubicBezTo>
                  <a:pt x="15" y="67"/>
                  <a:pt x="16" y="71"/>
                  <a:pt x="16" y="74"/>
                </a:cubicBezTo>
                <a:cubicBezTo>
                  <a:pt x="15" y="76"/>
                  <a:pt x="11" y="75"/>
                  <a:pt x="11" y="76"/>
                </a:cubicBezTo>
                <a:cubicBezTo>
                  <a:pt x="13" y="80"/>
                  <a:pt x="13" y="83"/>
                  <a:pt x="15" y="86"/>
                </a:cubicBezTo>
                <a:cubicBezTo>
                  <a:pt x="18" y="89"/>
                  <a:pt x="22" y="90"/>
                  <a:pt x="25" y="93"/>
                </a:cubicBezTo>
                <a:cubicBezTo>
                  <a:pt x="26" y="95"/>
                  <a:pt x="27" y="97"/>
                  <a:pt x="28" y="99"/>
                </a:cubicBezTo>
                <a:cubicBezTo>
                  <a:pt x="28" y="101"/>
                  <a:pt x="27" y="102"/>
                  <a:pt x="27" y="104"/>
                </a:cubicBezTo>
                <a:cubicBezTo>
                  <a:pt x="27" y="105"/>
                  <a:pt x="25" y="104"/>
                  <a:pt x="25" y="105"/>
                </a:cubicBezTo>
                <a:cubicBezTo>
                  <a:pt x="27" y="110"/>
                  <a:pt x="29" y="115"/>
                  <a:pt x="31" y="119"/>
                </a:cubicBezTo>
                <a:cubicBezTo>
                  <a:pt x="32" y="120"/>
                  <a:pt x="34" y="120"/>
                  <a:pt x="33" y="121"/>
                </a:cubicBezTo>
                <a:cubicBezTo>
                  <a:pt x="33" y="125"/>
                  <a:pt x="31" y="129"/>
                  <a:pt x="29" y="133"/>
                </a:cubicBezTo>
                <a:cubicBezTo>
                  <a:pt x="27" y="135"/>
                  <a:pt x="24" y="137"/>
                  <a:pt x="23" y="140"/>
                </a:cubicBezTo>
                <a:cubicBezTo>
                  <a:pt x="23" y="142"/>
                  <a:pt x="24" y="144"/>
                  <a:pt x="23" y="147"/>
                </a:cubicBezTo>
                <a:cubicBezTo>
                  <a:pt x="22" y="148"/>
                  <a:pt x="22" y="152"/>
                  <a:pt x="20" y="151"/>
                </a:cubicBezTo>
                <a:cubicBezTo>
                  <a:pt x="21" y="153"/>
                  <a:pt x="22" y="156"/>
                  <a:pt x="22" y="158"/>
                </a:cubicBezTo>
                <a:cubicBezTo>
                  <a:pt x="21" y="162"/>
                  <a:pt x="19" y="165"/>
                  <a:pt x="18" y="168"/>
                </a:cubicBezTo>
                <a:cubicBezTo>
                  <a:pt x="17" y="170"/>
                  <a:pt x="16" y="171"/>
                  <a:pt x="16" y="173"/>
                </a:cubicBezTo>
                <a:cubicBezTo>
                  <a:pt x="16" y="175"/>
                  <a:pt x="17" y="176"/>
                  <a:pt x="18" y="178"/>
                </a:cubicBezTo>
                <a:cubicBezTo>
                  <a:pt x="18" y="178"/>
                  <a:pt x="19" y="178"/>
                  <a:pt x="19" y="178"/>
                </a:cubicBezTo>
                <a:cubicBezTo>
                  <a:pt x="21" y="177"/>
                  <a:pt x="19" y="174"/>
                  <a:pt x="21" y="174"/>
                </a:cubicBezTo>
                <a:cubicBezTo>
                  <a:pt x="23" y="175"/>
                  <a:pt x="26" y="178"/>
                  <a:pt x="27" y="180"/>
                </a:cubicBezTo>
                <a:cubicBezTo>
                  <a:pt x="28" y="182"/>
                  <a:pt x="26" y="184"/>
                  <a:pt x="27" y="186"/>
                </a:cubicBezTo>
                <a:cubicBezTo>
                  <a:pt x="28" y="186"/>
                  <a:pt x="29" y="189"/>
                  <a:pt x="29" y="188"/>
                </a:cubicBezTo>
                <a:cubicBezTo>
                  <a:pt x="29" y="184"/>
                  <a:pt x="29" y="182"/>
                  <a:pt x="30" y="184"/>
                </a:cubicBezTo>
                <a:cubicBezTo>
                  <a:pt x="31" y="186"/>
                  <a:pt x="32" y="188"/>
                  <a:pt x="34" y="189"/>
                </a:cubicBezTo>
                <a:cubicBezTo>
                  <a:pt x="35" y="190"/>
                  <a:pt x="37" y="191"/>
                  <a:pt x="38" y="192"/>
                </a:cubicBezTo>
                <a:cubicBezTo>
                  <a:pt x="39" y="193"/>
                  <a:pt x="39" y="194"/>
                  <a:pt x="39" y="195"/>
                </a:cubicBezTo>
                <a:cubicBezTo>
                  <a:pt x="39" y="196"/>
                  <a:pt x="38" y="197"/>
                  <a:pt x="38" y="198"/>
                </a:cubicBezTo>
                <a:cubicBezTo>
                  <a:pt x="38" y="199"/>
                  <a:pt x="40" y="200"/>
                  <a:pt x="41" y="201"/>
                </a:cubicBezTo>
                <a:cubicBezTo>
                  <a:pt x="42" y="202"/>
                  <a:pt x="43" y="202"/>
                  <a:pt x="44" y="203"/>
                </a:cubicBezTo>
                <a:cubicBezTo>
                  <a:pt x="45" y="202"/>
                  <a:pt x="45" y="199"/>
                  <a:pt x="46" y="199"/>
                </a:cubicBezTo>
                <a:cubicBezTo>
                  <a:pt x="48" y="199"/>
                  <a:pt x="47" y="202"/>
                  <a:pt x="48" y="203"/>
                </a:cubicBezTo>
                <a:cubicBezTo>
                  <a:pt x="49" y="204"/>
                  <a:pt x="51" y="203"/>
                  <a:pt x="52" y="203"/>
                </a:cubicBezTo>
                <a:cubicBezTo>
                  <a:pt x="53" y="204"/>
                  <a:pt x="55" y="205"/>
                  <a:pt x="56" y="206"/>
                </a:cubicBezTo>
                <a:cubicBezTo>
                  <a:pt x="56" y="208"/>
                  <a:pt x="54" y="210"/>
                  <a:pt x="54" y="213"/>
                </a:cubicBezTo>
                <a:cubicBezTo>
                  <a:pt x="54" y="214"/>
                  <a:pt x="54" y="216"/>
                  <a:pt x="56" y="216"/>
                </a:cubicBezTo>
                <a:cubicBezTo>
                  <a:pt x="58" y="215"/>
                  <a:pt x="59" y="213"/>
                  <a:pt x="62" y="212"/>
                </a:cubicBezTo>
                <a:cubicBezTo>
                  <a:pt x="63" y="211"/>
                  <a:pt x="65" y="212"/>
                  <a:pt x="65" y="211"/>
                </a:cubicBezTo>
                <a:cubicBezTo>
                  <a:pt x="66" y="209"/>
                  <a:pt x="66" y="208"/>
                  <a:pt x="66" y="206"/>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32" name="Freeform 2637"/>
          <p:cNvSpPr>
            <a:spLocks noChangeAspect="1"/>
          </p:cNvSpPr>
          <p:nvPr/>
        </p:nvSpPr>
        <p:spPr bwMode="auto">
          <a:xfrm>
            <a:off x="8858789" y="2771660"/>
            <a:ext cx="460692" cy="586326"/>
          </a:xfrm>
          <a:custGeom>
            <a:avLst/>
            <a:gdLst>
              <a:gd name="T0" fmla="*/ 137 w 101"/>
              <a:gd name="T1" fmla="*/ 173 h 128"/>
              <a:gd name="T2" fmla="*/ 126 w 101"/>
              <a:gd name="T3" fmla="*/ 172 h 128"/>
              <a:gd name="T4" fmla="*/ 119 w 101"/>
              <a:gd name="T5" fmla="*/ 184 h 128"/>
              <a:gd name="T6" fmla="*/ 108 w 101"/>
              <a:gd name="T7" fmla="*/ 179 h 128"/>
              <a:gd name="T8" fmla="*/ 101 w 101"/>
              <a:gd name="T9" fmla="*/ 177 h 128"/>
              <a:gd name="T10" fmla="*/ 107 w 101"/>
              <a:gd name="T11" fmla="*/ 171 h 128"/>
              <a:gd name="T12" fmla="*/ 109 w 101"/>
              <a:gd name="T13" fmla="*/ 148 h 128"/>
              <a:gd name="T14" fmla="*/ 104 w 101"/>
              <a:gd name="T15" fmla="*/ 138 h 128"/>
              <a:gd name="T16" fmla="*/ 92 w 101"/>
              <a:gd name="T17" fmla="*/ 130 h 128"/>
              <a:gd name="T18" fmla="*/ 90 w 101"/>
              <a:gd name="T19" fmla="*/ 109 h 128"/>
              <a:gd name="T20" fmla="*/ 78 w 101"/>
              <a:gd name="T21" fmla="*/ 99 h 128"/>
              <a:gd name="T22" fmla="*/ 72 w 101"/>
              <a:gd name="T23" fmla="*/ 91 h 128"/>
              <a:gd name="T24" fmla="*/ 60 w 101"/>
              <a:gd name="T25" fmla="*/ 88 h 128"/>
              <a:gd name="T26" fmla="*/ 52 w 101"/>
              <a:gd name="T27" fmla="*/ 99 h 128"/>
              <a:gd name="T28" fmla="*/ 44 w 101"/>
              <a:gd name="T29" fmla="*/ 105 h 128"/>
              <a:gd name="T30" fmla="*/ 37 w 101"/>
              <a:gd name="T31" fmla="*/ 93 h 128"/>
              <a:gd name="T32" fmla="*/ 30 w 101"/>
              <a:gd name="T33" fmla="*/ 100 h 128"/>
              <a:gd name="T34" fmla="*/ 19 w 101"/>
              <a:gd name="T35" fmla="*/ 106 h 128"/>
              <a:gd name="T36" fmla="*/ 19 w 101"/>
              <a:gd name="T37" fmla="*/ 83 h 128"/>
              <a:gd name="T38" fmla="*/ 22 w 101"/>
              <a:gd name="T39" fmla="*/ 72 h 128"/>
              <a:gd name="T40" fmla="*/ 16 w 101"/>
              <a:gd name="T41" fmla="*/ 63 h 128"/>
              <a:gd name="T42" fmla="*/ 8 w 101"/>
              <a:gd name="T43" fmla="*/ 57 h 128"/>
              <a:gd name="T44" fmla="*/ 5 w 101"/>
              <a:gd name="T45" fmla="*/ 47 h 128"/>
              <a:gd name="T46" fmla="*/ 1 w 101"/>
              <a:gd name="T47" fmla="*/ 37 h 128"/>
              <a:gd name="T48" fmla="*/ 6 w 101"/>
              <a:gd name="T49" fmla="*/ 30 h 128"/>
              <a:gd name="T50" fmla="*/ 16 w 101"/>
              <a:gd name="T51" fmla="*/ 19 h 128"/>
              <a:gd name="T52" fmla="*/ 22 w 101"/>
              <a:gd name="T53" fmla="*/ 26 h 128"/>
              <a:gd name="T54" fmla="*/ 30 w 101"/>
              <a:gd name="T55" fmla="*/ 24 h 128"/>
              <a:gd name="T56" fmla="*/ 24 w 101"/>
              <a:gd name="T57" fmla="*/ 10 h 128"/>
              <a:gd name="T58" fmla="*/ 26 w 101"/>
              <a:gd name="T59" fmla="*/ 0 h 128"/>
              <a:gd name="T60" fmla="*/ 35 w 101"/>
              <a:gd name="T61" fmla="*/ 2 h 128"/>
              <a:gd name="T62" fmla="*/ 43 w 101"/>
              <a:gd name="T63" fmla="*/ 16 h 128"/>
              <a:gd name="T64" fmla="*/ 50 w 101"/>
              <a:gd name="T65" fmla="*/ 17 h 128"/>
              <a:gd name="T66" fmla="*/ 55 w 101"/>
              <a:gd name="T67" fmla="*/ 36 h 128"/>
              <a:gd name="T68" fmla="*/ 63 w 101"/>
              <a:gd name="T69" fmla="*/ 41 h 128"/>
              <a:gd name="T70" fmla="*/ 74 w 101"/>
              <a:gd name="T71" fmla="*/ 35 h 128"/>
              <a:gd name="T72" fmla="*/ 75 w 101"/>
              <a:gd name="T73" fmla="*/ 45 h 128"/>
              <a:gd name="T74" fmla="*/ 87 w 101"/>
              <a:gd name="T75" fmla="*/ 52 h 128"/>
              <a:gd name="T76" fmla="*/ 85 w 101"/>
              <a:gd name="T77" fmla="*/ 57 h 128"/>
              <a:gd name="T78" fmla="*/ 74 w 101"/>
              <a:gd name="T79" fmla="*/ 61 h 128"/>
              <a:gd name="T80" fmla="*/ 69 w 101"/>
              <a:gd name="T81" fmla="*/ 69 h 128"/>
              <a:gd name="T82" fmla="*/ 95 w 101"/>
              <a:gd name="T83" fmla="*/ 90 h 128"/>
              <a:gd name="T84" fmla="*/ 109 w 101"/>
              <a:gd name="T85" fmla="*/ 107 h 128"/>
              <a:gd name="T86" fmla="*/ 121 w 101"/>
              <a:gd name="T87" fmla="*/ 120 h 128"/>
              <a:gd name="T88" fmla="*/ 133 w 101"/>
              <a:gd name="T89" fmla="*/ 135 h 128"/>
              <a:gd name="T90" fmla="*/ 137 w 101"/>
              <a:gd name="T91" fmla="*/ 143 h 128"/>
              <a:gd name="T92" fmla="*/ 140 w 101"/>
              <a:gd name="T93" fmla="*/ 161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128"/>
              <a:gd name="T143" fmla="*/ 101 w 101"/>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128">
                <a:moveTo>
                  <a:pt x="99" y="117"/>
                </a:moveTo>
                <a:cubicBezTo>
                  <a:pt x="98" y="118"/>
                  <a:pt x="97" y="120"/>
                  <a:pt x="95" y="120"/>
                </a:cubicBezTo>
                <a:cubicBezTo>
                  <a:pt x="94" y="121"/>
                  <a:pt x="92" y="121"/>
                  <a:pt x="91" y="120"/>
                </a:cubicBezTo>
                <a:cubicBezTo>
                  <a:pt x="90" y="120"/>
                  <a:pt x="89" y="119"/>
                  <a:pt x="88" y="119"/>
                </a:cubicBezTo>
                <a:cubicBezTo>
                  <a:pt x="86" y="120"/>
                  <a:pt x="83" y="120"/>
                  <a:pt x="82" y="121"/>
                </a:cubicBezTo>
                <a:cubicBezTo>
                  <a:pt x="81" y="123"/>
                  <a:pt x="84" y="125"/>
                  <a:pt x="83" y="127"/>
                </a:cubicBezTo>
                <a:cubicBezTo>
                  <a:pt x="82" y="128"/>
                  <a:pt x="81" y="126"/>
                  <a:pt x="80" y="126"/>
                </a:cubicBezTo>
                <a:cubicBezTo>
                  <a:pt x="78" y="125"/>
                  <a:pt x="76" y="124"/>
                  <a:pt x="75" y="124"/>
                </a:cubicBezTo>
                <a:cubicBezTo>
                  <a:pt x="74" y="124"/>
                  <a:pt x="73" y="125"/>
                  <a:pt x="72" y="124"/>
                </a:cubicBezTo>
                <a:cubicBezTo>
                  <a:pt x="71" y="124"/>
                  <a:pt x="71" y="123"/>
                  <a:pt x="70" y="122"/>
                </a:cubicBezTo>
                <a:cubicBezTo>
                  <a:pt x="71" y="122"/>
                  <a:pt x="71" y="121"/>
                  <a:pt x="72" y="120"/>
                </a:cubicBezTo>
                <a:cubicBezTo>
                  <a:pt x="73" y="120"/>
                  <a:pt x="74" y="119"/>
                  <a:pt x="74" y="118"/>
                </a:cubicBezTo>
                <a:cubicBezTo>
                  <a:pt x="75" y="114"/>
                  <a:pt x="73" y="110"/>
                  <a:pt x="73" y="106"/>
                </a:cubicBezTo>
                <a:cubicBezTo>
                  <a:pt x="74" y="104"/>
                  <a:pt x="76" y="103"/>
                  <a:pt x="76" y="102"/>
                </a:cubicBezTo>
                <a:cubicBezTo>
                  <a:pt x="76" y="100"/>
                  <a:pt x="73" y="100"/>
                  <a:pt x="73" y="98"/>
                </a:cubicBezTo>
                <a:cubicBezTo>
                  <a:pt x="72" y="98"/>
                  <a:pt x="74" y="96"/>
                  <a:pt x="73" y="96"/>
                </a:cubicBezTo>
                <a:cubicBezTo>
                  <a:pt x="72" y="95"/>
                  <a:pt x="70" y="96"/>
                  <a:pt x="69" y="95"/>
                </a:cubicBezTo>
                <a:cubicBezTo>
                  <a:pt x="67" y="93"/>
                  <a:pt x="65" y="92"/>
                  <a:pt x="64" y="90"/>
                </a:cubicBezTo>
                <a:cubicBezTo>
                  <a:pt x="63" y="87"/>
                  <a:pt x="62" y="84"/>
                  <a:pt x="62" y="81"/>
                </a:cubicBezTo>
                <a:cubicBezTo>
                  <a:pt x="61" y="79"/>
                  <a:pt x="64" y="77"/>
                  <a:pt x="63" y="76"/>
                </a:cubicBezTo>
                <a:cubicBezTo>
                  <a:pt x="62" y="74"/>
                  <a:pt x="60" y="73"/>
                  <a:pt x="58" y="72"/>
                </a:cubicBezTo>
                <a:cubicBezTo>
                  <a:pt x="57" y="70"/>
                  <a:pt x="55" y="70"/>
                  <a:pt x="54" y="68"/>
                </a:cubicBezTo>
                <a:cubicBezTo>
                  <a:pt x="53" y="66"/>
                  <a:pt x="54" y="64"/>
                  <a:pt x="52" y="62"/>
                </a:cubicBezTo>
                <a:cubicBezTo>
                  <a:pt x="52" y="61"/>
                  <a:pt x="51" y="63"/>
                  <a:pt x="50" y="63"/>
                </a:cubicBezTo>
                <a:cubicBezTo>
                  <a:pt x="49" y="63"/>
                  <a:pt x="48" y="61"/>
                  <a:pt x="47" y="61"/>
                </a:cubicBezTo>
                <a:cubicBezTo>
                  <a:pt x="46" y="60"/>
                  <a:pt x="44" y="60"/>
                  <a:pt x="42" y="61"/>
                </a:cubicBezTo>
                <a:cubicBezTo>
                  <a:pt x="41" y="62"/>
                  <a:pt x="41" y="65"/>
                  <a:pt x="40" y="67"/>
                </a:cubicBezTo>
                <a:cubicBezTo>
                  <a:pt x="39" y="68"/>
                  <a:pt x="37" y="67"/>
                  <a:pt x="36" y="68"/>
                </a:cubicBezTo>
                <a:cubicBezTo>
                  <a:pt x="35" y="69"/>
                  <a:pt x="36" y="71"/>
                  <a:pt x="34" y="72"/>
                </a:cubicBezTo>
                <a:cubicBezTo>
                  <a:pt x="33" y="73"/>
                  <a:pt x="31" y="73"/>
                  <a:pt x="31" y="72"/>
                </a:cubicBezTo>
                <a:cubicBezTo>
                  <a:pt x="30" y="71"/>
                  <a:pt x="32" y="69"/>
                  <a:pt x="32" y="68"/>
                </a:cubicBezTo>
                <a:cubicBezTo>
                  <a:pt x="31" y="66"/>
                  <a:pt x="28" y="65"/>
                  <a:pt x="26" y="64"/>
                </a:cubicBezTo>
                <a:cubicBezTo>
                  <a:pt x="24" y="64"/>
                  <a:pt x="23" y="65"/>
                  <a:pt x="21" y="66"/>
                </a:cubicBezTo>
                <a:cubicBezTo>
                  <a:pt x="21" y="67"/>
                  <a:pt x="22" y="68"/>
                  <a:pt x="21" y="69"/>
                </a:cubicBezTo>
                <a:cubicBezTo>
                  <a:pt x="20" y="71"/>
                  <a:pt x="18" y="74"/>
                  <a:pt x="15" y="75"/>
                </a:cubicBezTo>
                <a:cubicBezTo>
                  <a:pt x="14" y="75"/>
                  <a:pt x="13" y="74"/>
                  <a:pt x="13" y="73"/>
                </a:cubicBezTo>
                <a:cubicBezTo>
                  <a:pt x="12" y="69"/>
                  <a:pt x="14" y="65"/>
                  <a:pt x="14" y="62"/>
                </a:cubicBezTo>
                <a:cubicBezTo>
                  <a:pt x="14" y="60"/>
                  <a:pt x="13" y="59"/>
                  <a:pt x="13" y="57"/>
                </a:cubicBezTo>
                <a:cubicBezTo>
                  <a:pt x="13" y="56"/>
                  <a:pt x="15" y="55"/>
                  <a:pt x="15" y="54"/>
                </a:cubicBezTo>
                <a:cubicBezTo>
                  <a:pt x="16" y="52"/>
                  <a:pt x="15" y="51"/>
                  <a:pt x="15" y="50"/>
                </a:cubicBezTo>
                <a:cubicBezTo>
                  <a:pt x="15" y="48"/>
                  <a:pt x="17" y="46"/>
                  <a:pt x="16" y="45"/>
                </a:cubicBezTo>
                <a:cubicBezTo>
                  <a:pt x="15" y="43"/>
                  <a:pt x="12" y="44"/>
                  <a:pt x="11" y="43"/>
                </a:cubicBezTo>
                <a:cubicBezTo>
                  <a:pt x="8" y="43"/>
                  <a:pt x="6" y="43"/>
                  <a:pt x="4" y="42"/>
                </a:cubicBezTo>
                <a:cubicBezTo>
                  <a:pt x="3" y="41"/>
                  <a:pt x="6" y="40"/>
                  <a:pt x="6" y="39"/>
                </a:cubicBezTo>
                <a:cubicBezTo>
                  <a:pt x="6" y="38"/>
                  <a:pt x="7" y="36"/>
                  <a:pt x="6" y="35"/>
                </a:cubicBezTo>
                <a:cubicBezTo>
                  <a:pt x="6" y="34"/>
                  <a:pt x="4" y="32"/>
                  <a:pt x="3" y="32"/>
                </a:cubicBezTo>
                <a:cubicBezTo>
                  <a:pt x="2" y="32"/>
                  <a:pt x="1" y="32"/>
                  <a:pt x="0" y="32"/>
                </a:cubicBezTo>
                <a:cubicBezTo>
                  <a:pt x="0" y="30"/>
                  <a:pt x="0" y="28"/>
                  <a:pt x="1" y="26"/>
                </a:cubicBezTo>
                <a:cubicBezTo>
                  <a:pt x="2" y="25"/>
                  <a:pt x="6" y="26"/>
                  <a:pt x="7" y="25"/>
                </a:cubicBezTo>
                <a:cubicBezTo>
                  <a:pt x="7" y="23"/>
                  <a:pt x="4" y="23"/>
                  <a:pt x="4" y="21"/>
                </a:cubicBezTo>
                <a:cubicBezTo>
                  <a:pt x="4" y="19"/>
                  <a:pt x="5" y="17"/>
                  <a:pt x="7" y="15"/>
                </a:cubicBezTo>
                <a:cubicBezTo>
                  <a:pt x="8" y="14"/>
                  <a:pt x="10" y="14"/>
                  <a:pt x="11" y="13"/>
                </a:cubicBezTo>
                <a:cubicBezTo>
                  <a:pt x="12" y="14"/>
                  <a:pt x="11" y="16"/>
                  <a:pt x="12" y="17"/>
                </a:cubicBezTo>
                <a:cubicBezTo>
                  <a:pt x="13" y="18"/>
                  <a:pt x="14" y="18"/>
                  <a:pt x="15" y="18"/>
                </a:cubicBezTo>
                <a:cubicBezTo>
                  <a:pt x="16" y="18"/>
                  <a:pt x="18" y="18"/>
                  <a:pt x="19" y="18"/>
                </a:cubicBezTo>
                <a:cubicBezTo>
                  <a:pt x="19" y="17"/>
                  <a:pt x="21" y="17"/>
                  <a:pt x="21" y="17"/>
                </a:cubicBezTo>
                <a:cubicBezTo>
                  <a:pt x="21" y="15"/>
                  <a:pt x="20" y="14"/>
                  <a:pt x="19" y="12"/>
                </a:cubicBezTo>
                <a:cubicBezTo>
                  <a:pt x="19" y="11"/>
                  <a:pt x="18" y="9"/>
                  <a:pt x="17" y="7"/>
                </a:cubicBezTo>
                <a:cubicBezTo>
                  <a:pt x="16" y="6"/>
                  <a:pt x="16" y="4"/>
                  <a:pt x="16" y="3"/>
                </a:cubicBezTo>
                <a:cubicBezTo>
                  <a:pt x="16" y="2"/>
                  <a:pt x="17" y="1"/>
                  <a:pt x="18" y="0"/>
                </a:cubicBezTo>
                <a:cubicBezTo>
                  <a:pt x="19" y="0"/>
                  <a:pt x="20" y="1"/>
                  <a:pt x="21" y="2"/>
                </a:cubicBezTo>
                <a:cubicBezTo>
                  <a:pt x="22" y="2"/>
                  <a:pt x="23" y="2"/>
                  <a:pt x="24" y="2"/>
                </a:cubicBezTo>
                <a:cubicBezTo>
                  <a:pt x="25" y="3"/>
                  <a:pt x="26" y="5"/>
                  <a:pt x="27" y="6"/>
                </a:cubicBezTo>
                <a:cubicBezTo>
                  <a:pt x="27" y="8"/>
                  <a:pt x="28" y="11"/>
                  <a:pt x="30" y="11"/>
                </a:cubicBezTo>
                <a:cubicBezTo>
                  <a:pt x="31" y="12"/>
                  <a:pt x="31" y="8"/>
                  <a:pt x="32" y="9"/>
                </a:cubicBezTo>
                <a:cubicBezTo>
                  <a:pt x="33" y="9"/>
                  <a:pt x="34" y="11"/>
                  <a:pt x="35" y="12"/>
                </a:cubicBezTo>
                <a:cubicBezTo>
                  <a:pt x="35" y="14"/>
                  <a:pt x="33" y="16"/>
                  <a:pt x="33" y="17"/>
                </a:cubicBezTo>
                <a:cubicBezTo>
                  <a:pt x="34" y="20"/>
                  <a:pt x="36" y="23"/>
                  <a:pt x="38" y="25"/>
                </a:cubicBezTo>
                <a:cubicBezTo>
                  <a:pt x="39" y="26"/>
                  <a:pt x="40" y="25"/>
                  <a:pt x="41" y="26"/>
                </a:cubicBezTo>
                <a:cubicBezTo>
                  <a:pt x="42" y="26"/>
                  <a:pt x="43" y="29"/>
                  <a:pt x="44" y="28"/>
                </a:cubicBezTo>
                <a:cubicBezTo>
                  <a:pt x="46" y="28"/>
                  <a:pt x="47" y="25"/>
                  <a:pt x="49" y="24"/>
                </a:cubicBezTo>
                <a:cubicBezTo>
                  <a:pt x="50" y="24"/>
                  <a:pt x="51" y="24"/>
                  <a:pt x="52" y="24"/>
                </a:cubicBezTo>
                <a:cubicBezTo>
                  <a:pt x="54" y="26"/>
                  <a:pt x="56" y="29"/>
                  <a:pt x="56" y="31"/>
                </a:cubicBezTo>
                <a:cubicBezTo>
                  <a:pt x="56" y="32"/>
                  <a:pt x="54" y="31"/>
                  <a:pt x="53" y="31"/>
                </a:cubicBezTo>
                <a:cubicBezTo>
                  <a:pt x="52" y="32"/>
                  <a:pt x="52" y="33"/>
                  <a:pt x="52" y="33"/>
                </a:cubicBezTo>
                <a:cubicBezTo>
                  <a:pt x="55" y="34"/>
                  <a:pt x="59" y="34"/>
                  <a:pt x="61" y="36"/>
                </a:cubicBezTo>
                <a:cubicBezTo>
                  <a:pt x="62" y="36"/>
                  <a:pt x="62" y="38"/>
                  <a:pt x="62" y="39"/>
                </a:cubicBezTo>
                <a:cubicBezTo>
                  <a:pt x="61" y="40"/>
                  <a:pt x="60" y="38"/>
                  <a:pt x="59" y="39"/>
                </a:cubicBezTo>
                <a:cubicBezTo>
                  <a:pt x="58" y="40"/>
                  <a:pt x="58" y="42"/>
                  <a:pt x="57" y="43"/>
                </a:cubicBezTo>
                <a:cubicBezTo>
                  <a:pt x="55" y="44"/>
                  <a:pt x="54" y="42"/>
                  <a:pt x="52" y="42"/>
                </a:cubicBezTo>
                <a:cubicBezTo>
                  <a:pt x="51" y="43"/>
                  <a:pt x="52" y="44"/>
                  <a:pt x="51" y="45"/>
                </a:cubicBezTo>
                <a:cubicBezTo>
                  <a:pt x="50" y="46"/>
                  <a:pt x="47" y="46"/>
                  <a:pt x="48" y="47"/>
                </a:cubicBezTo>
                <a:cubicBezTo>
                  <a:pt x="53" y="51"/>
                  <a:pt x="60" y="52"/>
                  <a:pt x="65" y="56"/>
                </a:cubicBezTo>
                <a:cubicBezTo>
                  <a:pt x="67" y="58"/>
                  <a:pt x="65" y="60"/>
                  <a:pt x="66" y="62"/>
                </a:cubicBezTo>
                <a:cubicBezTo>
                  <a:pt x="66" y="63"/>
                  <a:pt x="68" y="64"/>
                  <a:pt x="69" y="65"/>
                </a:cubicBezTo>
                <a:cubicBezTo>
                  <a:pt x="71" y="68"/>
                  <a:pt x="73" y="72"/>
                  <a:pt x="76" y="74"/>
                </a:cubicBezTo>
                <a:cubicBezTo>
                  <a:pt x="77" y="76"/>
                  <a:pt x="79" y="76"/>
                  <a:pt x="80" y="77"/>
                </a:cubicBezTo>
                <a:cubicBezTo>
                  <a:pt x="82" y="79"/>
                  <a:pt x="83" y="81"/>
                  <a:pt x="84" y="83"/>
                </a:cubicBezTo>
                <a:cubicBezTo>
                  <a:pt x="85" y="85"/>
                  <a:pt x="85" y="87"/>
                  <a:pt x="86" y="89"/>
                </a:cubicBezTo>
                <a:cubicBezTo>
                  <a:pt x="88" y="91"/>
                  <a:pt x="91" y="91"/>
                  <a:pt x="93" y="93"/>
                </a:cubicBezTo>
                <a:cubicBezTo>
                  <a:pt x="95" y="94"/>
                  <a:pt x="98" y="95"/>
                  <a:pt x="98" y="97"/>
                </a:cubicBezTo>
                <a:cubicBezTo>
                  <a:pt x="98" y="98"/>
                  <a:pt x="94" y="98"/>
                  <a:pt x="95" y="99"/>
                </a:cubicBezTo>
                <a:cubicBezTo>
                  <a:pt x="96" y="103"/>
                  <a:pt x="100" y="104"/>
                  <a:pt x="101" y="107"/>
                </a:cubicBezTo>
                <a:cubicBezTo>
                  <a:pt x="101" y="109"/>
                  <a:pt x="98" y="109"/>
                  <a:pt x="98" y="111"/>
                </a:cubicBezTo>
                <a:cubicBezTo>
                  <a:pt x="97" y="113"/>
                  <a:pt x="99" y="115"/>
                  <a:pt x="99" y="117"/>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33" name="Freeform 2638"/>
          <p:cNvSpPr>
            <a:spLocks noChangeAspect="1"/>
          </p:cNvSpPr>
          <p:nvPr/>
        </p:nvSpPr>
        <p:spPr bwMode="auto">
          <a:xfrm>
            <a:off x="9022506" y="3308490"/>
            <a:ext cx="316012" cy="274126"/>
          </a:xfrm>
          <a:custGeom>
            <a:avLst/>
            <a:gdLst>
              <a:gd name="T0" fmla="*/ 38 w 69"/>
              <a:gd name="T1" fmla="*/ 86 h 60"/>
              <a:gd name="T2" fmla="*/ 34 w 69"/>
              <a:gd name="T3" fmla="*/ 84 h 60"/>
              <a:gd name="T4" fmla="*/ 28 w 69"/>
              <a:gd name="T5" fmla="*/ 78 h 60"/>
              <a:gd name="T6" fmla="*/ 28 w 69"/>
              <a:gd name="T7" fmla="*/ 71 h 60"/>
              <a:gd name="T8" fmla="*/ 23 w 69"/>
              <a:gd name="T9" fmla="*/ 73 h 60"/>
              <a:gd name="T10" fmla="*/ 20 w 69"/>
              <a:gd name="T11" fmla="*/ 78 h 60"/>
              <a:gd name="T12" fmla="*/ 14 w 69"/>
              <a:gd name="T13" fmla="*/ 78 h 60"/>
              <a:gd name="T14" fmla="*/ 16 w 69"/>
              <a:gd name="T15" fmla="*/ 70 h 60"/>
              <a:gd name="T16" fmla="*/ 13 w 69"/>
              <a:gd name="T17" fmla="*/ 60 h 60"/>
              <a:gd name="T18" fmla="*/ 8 w 69"/>
              <a:gd name="T19" fmla="*/ 52 h 60"/>
              <a:gd name="T20" fmla="*/ 7 w 69"/>
              <a:gd name="T21" fmla="*/ 43 h 60"/>
              <a:gd name="T22" fmla="*/ 2 w 69"/>
              <a:gd name="T23" fmla="*/ 38 h 60"/>
              <a:gd name="T24" fmla="*/ 2 w 69"/>
              <a:gd name="T25" fmla="*/ 34 h 60"/>
              <a:gd name="T26" fmla="*/ 0 w 69"/>
              <a:gd name="T27" fmla="*/ 28 h 60"/>
              <a:gd name="T28" fmla="*/ 1 w 69"/>
              <a:gd name="T29" fmla="*/ 19 h 60"/>
              <a:gd name="T30" fmla="*/ 5 w 69"/>
              <a:gd name="T31" fmla="*/ 19 h 60"/>
              <a:gd name="T32" fmla="*/ 10 w 69"/>
              <a:gd name="T33" fmla="*/ 10 h 60"/>
              <a:gd name="T34" fmla="*/ 19 w 69"/>
              <a:gd name="T35" fmla="*/ 2 h 60"/>
              <a:gd name="T36" fmla="*/ 24 w 69"/>
              <a:gd name="T37" fmla="*/ 5 h 60"/>
              <a:gd name="T38" fmla="*/ 29 w 69"/>
              <a:gd name="T39" fmla="*/ 5 h 60"/>
              <a:gd name="T40" fmla="*/ 42 w 69"/>
              <a:gd name="T41" fmla="*/ 5 h 60"/>
              <a:gd name="T42" fmla="*/ 49 w 69"/>
              <a:gd name="T43" fmla="*/ 7 h 60"/>
              <a:gd name="T44" fmla="*/ 52 w 69"/>
              <a:gd name="T45" fmla="*/ 10 h 60"/>
              <a:gd name="T46" fmla="*/ 57 w 69"/>
              <a:gd name="T47" fmla="*/ 10 h 60"/>
              <a:gd name="T48" fmla="*/ 64 w 69"/>
              <a:gd name="T49" fmla="*/ 13 h 60"/>
              <a:gd name="T50" fmla="*/ 69 w 69"/>
              <a:gd name="T51" fmla="*/ 14 h 60"/>
              <a:gd name="T52" fmla="*/ 66 w 69"/>
              <a:gd name="T53" fmla="*/ 6 h 60"/>
              <a:gd name="T54" fmla="*/ 76 w 69"/>
              <a:gd name="T55" fmla="*/ 2 h 60"/>
              <a:gd name="T56" fmla="*/ 79 w 69"/>
              <a:gd name="T57" fmla="*/ 5 h 60"/>
              <a:gd name="T58" fmla="*/ 85 w 69"/>
              <a:gd name="T59" fmla="*/ 5 h 60"/>
              <a:gd name="T60" fmla="*/ 91 w 69"/>
              <a:gd name="T61" fmla="*/ 0 h 60"/>
              <a:gd name="T62" fmla="*/ 93 w 69"/>
              <a:gd name="T63" fmla="*/ 6 h 60"/>
              <a:gd name="T64" fmla="*/ 93 w 69"/>
              <a:gd name="T65" fmla="*/ 10 h 60"/>
              <a:gd name="T66" fmla="*/ 93 w 69"/>
              <a:gd name="T67" fmla="*/ 17 h 60"/>
              <a:gd name="T68" fmla="*/ 97 w 69"/>
              <a:gd name="T69" fmla="*/ 20 h 60"/>
              <a:gd name="T70" fmla="*/ 99 w 69"/>
              <a:gd name="T71" fmla="*/ 34 h 60"/>
              <a:gd name="T72" fmla="*/ 94 w 69"/>
              <a:gd name="T73" fmla="*/ 49 h 60"/>
              <a:gd name="T74" fmla="*/ 91 w 69"/>
              <a:gd name="T75" fmla="*/ 48 h 60"/>
              <a:gd name="T76" fmla="*/ 83 w 69"/>
              <a:gd name="T77" fmla="*/ 55 h 60"/>
              <a:gd name="T78" fmla="*/ 73 w 69"/>
              <a:gd name="T79" fmla="*/ 55 h 60"/>
              <a:gd name="T80" fmla="*/ 72 w 69"/>
              <a:gd name="T81" fmla="*/ 60 h 60"/>
              <a:gd name="T82" fmla="*/ 66 w 69"/>
              <a:gd name="T83" fmla="*/ 59 h 60"/>
              <a:gd name="T84" fmla="*/ 64 w 69"/>
              <a:gd name="T85" fmla="*/ 62 h 60"/>
              <a:gd name="T86" fmla="*/ 66 w 69"/>
              <a:gd name="T87" fmla="*/ 70 h 60"/>
              <a:gd name="T88" fmla="*/ 70 w 69"/>
              <a:gd name="T89" fmla="*/ 72 h 60"/>
              <a:gd name="T90" fmla="*/ 71 w 69"/>
              <a:gd name="T91" fmla="*/ 77 h 60"/>
              <a:gd name="T92" fmla="*/ 70 w 69"/>
              <a:gd name="T93" fmla="*/ 80 h 60"/>
              <a:gd name="T94" fmla="*/ 63 w 69"/>
              <a:gd name="T95" fmla="*/ 78 h 60"/>
              <a:gd name="T96" fmla="*/ 49 w 69"/>
              <a:gd name="T97" fmla="*/ 78 h 60"/>
              <a:gd name="T98" fmla="*/ 51 w 69"/>
              <a:gd name="T99" fmla="*/ 84 h 60"/>
              <a:gd name="T100" fmla="*/ 45 w 69"/>
              <a:gd name="T101" fmla="*/ 86 h 60"/>
              <a:gd name="T102" fmla="*/ 38 w 69"/>
              <a:gd name="T103" fmla="*/ 86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0"/>
              <a:gd name="T158" fmla="*/ 69 w 69"/>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0">
                <a:moveTo>
                  <a:pt x="27" y="60"/>
                </a:moveTo>
                <a:cubicBezTo>
                  <a:pt x="25" y="59"/>
                  <a:pt x="24" y="59"/>
                  <a:pt x="23" y="58"/>
                </a:cubicBezTo>
                <a:cubicBezTo>
                  <a:pt x="21" y="57"/>
                  <a:pt x="20" y="55"/>
                  <a:pt x="19" y="54"/>
                </a:cubicBezTo>
                <a:cubicBezTo>
                  <a:pt x="19" y="52"/>
                  <a:pt x="20" y="50"/>
                  <a:pt x="19" y="49"/>
                </a:cubicBezTo>
                <a:cubicBezTo>
                  <a:pt x="18" y="48"/>
                  <a:pt x="17" y="50"/>
                  <a:pt x="16" y="51"/>
                </a:cubicBezTo>
                <a:cubicBezTo>
                  <a:pt x="15" y="51"/>
                  <a:pt x="15" y="53"/>
                  <a:pt x="14" y="54"/>
                </a:cubicBezTo>
                <a:cubicBezTo>
                  <a:pt x="13" y="54"/>
                  <a:pt x="11" y="55"/>
                  <a:pt x="10" y="54"/>
                </a:cubicBezTo>
                <a:cubicBezTo>
                  <a:pt x="9" y="52"/>
                  <a:pt x="11" y="50"/>
                  <a:pt x="11" y="48"/>
                </a:cubicBezTo>
                <a:cubicBezTo>
                  <a:pt x="11" y="46"/>
                  <a:pt x="10" y="44"/>
                  <a:pt x="9" y="42"/>
                </a:cubicBezTo>
                <a:cubicBezTo>
                  <a:pt x="8" y="41"/>
                  <a:pt x="7" y="38"/>
                  <a:pt x="6" y="36"/>
                </a:cubicBezTo>
                <a:cubicBezTo>
                  <a:pt x="6" y="34"/>
                  <a:pt x="6" y="32"/>
                  <a:pt x="5" y="30"/>
                </a:cubicBezTo>
                <a:cubicBezTo>
                  <a:pt x="4" y="29"/>
                  <a:pt x="2" y="29"/>
                  <a:pt x="2" y="27"/>
                </a:cubicBezTo>
                <a:cubicBezTo>
                  <a:pt x="1" y="26"/>
                  <a:pt x="2" y="25"/>
                  <a:pt x="2" y="23"/>
                </a:cubicBezTo>
                <a:cubicBezTo>
                  <a:pt x="2" y="22"/>
                  <a:pt x="1" y="21"/>
                  <a:pt x="0" y="19"/>
                </a:cubicBezTo>
                <a:cubicBezTo>
                  <a:pt x="0" y="17"/>
                  <a:pt x="0" y="15"/>
                  <a:pt x="1" y="13"/>
                </a:cubicBezTo>
                <a:cubicBezTo>
                  <a:pt x="1" y="12"/>
                  <a:pt x="3" y="13"/>
                  <a:pt x="3" y="13"/>
                </a:cubicBezTo>
                <a:cubicBezTo>
                  <a:pt x="5" y="11"/>
                  <a:pt x="5" y="8"/>
                  <a:pt x="7" y="7"/>
                </a:cubicBezTo>
                <a:cubicBezTo>
                  <a:pt x="9" y="5"/>
                  <a:pt x="11" y="3"/>
                  <a:pt x="13" y="2"/>
                </a:cubicBezTo>
                <a:cubicBezTo>
                  <a:pt x="14" y="2"/>
                  <a:pt x="16" y="2"/>
                  <a:pt x="17" y="3"/>
                </a:cubicBezTo>
                <a:cubicBezTo>
                  <a:pt x="18" y="3"/>
                  <a:pt x="19" y="3"/>
                  <a:pt x="20" y="3"/>
                </a:cubicBezTo>
                <a:cubicBezTo>
                  <a:pt x="23" y="3"/>
                  <a:pt x="26" y="2"/>
                  <a:pt x="29" y="3"/>
                </a:cubicBezTo>
                <a:cubicBezTo>
                  <a:pt x="31" y="3"/>
                  <a:pt x="33" y="4"/>
                  <a:pt x="34" y="5"/>
                </a:cubicBezTo>
                <a:cubicBezTo>
                  <a:pt x="35" y="6"/>
                  <a:pt x="35" y="7"/>
                  <a:pt x="36" y="7"/>
                </a:cubicBezTo>
                <a:cubicBezTo>
                  <a:pt x="37" y="8"/>
                  <a:pt x="38" y="7"/>
                  <a:pt x="39" y="7"/>
                </a:cubicBezTo>
                <a:cubicBezTo>
                  <a:pt x="40" y="7"/>
                  <a:pt x="42" y="8"/>
                  <a:pt x="44" y="9"/>
                </a:cubicBezTo>
                <a:cubicBezTo>
                  <a:pt x="45" y="9"/>
                  <a:pt x="46" y="11"/>
                  <a:pt x="47" y="10"/>
                </a:cubicBezTo>
                <a:cubicBezTo>
                  <a:pt x="48" y="8"/>
                  <a:pt x="45" y="6"/>
                  <a:pt x="46" y="4"/>
                </a:cubicBezTo>
                <a:cubicBezTo>
                  <a:pt x="47" y="3"/>
                  <a:pt x="50" y="3"/>
                  <a:pt x="52" y="2"/>
                </a:cubicBezTo>
                <a:cubicBezTo>
                  <a:pt x="53" y="2"/>
                  <a:pt x="54" y="3"/>
                  <a:pt x="55" y="3"/>
                </a:cubicBezTo>
                <a:cubicBezTo>
                  <a:pt x="56" y="4"/>
                  <a:pt x="58" y="4"/>
                  <a:pt x="59" y="3"/>
                </a:cubicBezTo>
                <a:cubicBezTo>
                  <a:pt x="61" y="3"/>
                  <a:pt x="62" y="1"/>
                  <a:pt x="63" y="0"/>
                </a:cubicBezTo>
                <a:cubicBezTo>
                  <a:pt x="63" y="1"/>
                  <a:pt x="64" y="3"/>
                  <a:pt x="64" y="4"/>
                </a:cubicBezTo>
                <a:cubicBezTo>
                  <a:pt x="64" y="5"/>
                  <a:pt x="65" y="6"/>
                  <a:pt x="64" y="7"/>
                </a:cubicBezTo>
                <a:cubicBezTo>
                  <a:pt x="64" y="9"/>
                  <a:pt x="63" y="10"/>
                  <a:pt x="64" y="12"/>
                </a:cubicBezTo>
                <a:cubicBezTo>
                  <a:pt x="64" y="13"/>
                  <a:pt x="66" y="13"/>
                  <a:pt x="67" y="14"/>
                </a:cubicBezTo>
                <a:cubicBezTo>
                  <a:pt x="68" y="17"/>
                  <a:pt x="69" y="20"/>
                  <a:pt x="68" y="23"/>
                </a:cubicBezTo>
                <a:cubicBezTo>
                  <a:pt x="68" y="27"/>
                  <a:pt x="67" y="30"/>
                  <a:pt x="65" y="34"/>
                </a:cubicBezTo>
                <a:cubicBezTo>
                  <a:pt x="65" y="34"/>
                  <a:pt x="64" y="33"/>
                  <a:pt x="63" y="33"/>
                </a:cubicBezTo>
                <a:cubicBezTo>
                  <a:pt x="61" y="34"/>
                  <a:pt x="59" y="37"/>
                  <a:pt x="57" y="38"/>
                </a:cubicBezTo>
                <a:cubicBezTo>
                  <a:pt x="55" y="39"/>
                  <a:pt x="52" y="37"/>
                  <a:pt x="51" y="38"/>
                </a:cubicBezTo>
                <a:cubicBezTo>
                  <a:pt x="50" y="39"/>
                  <a:pt x="51" y="41"/>
                  <a:pt x="50" y="42"/>
                </a:cubicBezTo>
                <a:cubicBezTo>
                  <a:pt x="49" y="42"/>
                  <a:pt x="47" y="41"/>
                  <a:pt x="46" y="41"/>
                </a:cubicBezTo>
                <a:cubicBezTo>
                  <a:pt x="45" y="41"/>
                  <a:pt x="44" y="42"/>
                  <a:pt x="44" y="43"/>
                </a:cubicBezTo>
                <a:cubicBezTo>
                  <a:pt x="45" y="45"/>
                  <a:pt x="45" y="47"/>
                  <a:pt x="46" y="48"/>
                </a:cubicBezTo>
                <a:cubicBezTo>
                  <a:pt x="46" y="49"/>
                  <a:pt x="48" y="49"/>
                  <a:pt x="48" y="50"/>
                </a:cubicBezTo>
                <a:cubicBezTo>
                  <a:pt x="49" y="51"/>
                  <a:pt x="49" y="52"/>
                  <a:pt x="49" y="53"/>
                </a:cubicBezTo>
                <a:cubicBezTo>
                  <a:pt x="49" y="54"/>
                  <a:pt x="49" y="56"/>
                  <a:pt x="48" y="56"/>
                </a:cubicBezTo>
                <a:cubicBezTo>
                  <a:pt x="46" y="56"/>
                  <a:pt x="45" y="54"/>
                  <a:pt x="43" y="54"/>
                </a:cubicBezTo>
                <a:cubicBezTo>
                  <a:pt x="40" y="53"/>
                  <a:pt x="37" y="53"/>
                  <a:pt x="34" y="54"/>
                </a:cubicBezTo>
                <a:cubicBezTo>
                  <a:pt x="33" y="54"/>
                  <a:pt x="36" y="57"/>
                  <a:pt x="35" y="58"/>
                </a:cubicBezTo>
                <a:cubicBezTo>
                  <a:pt x="34" y="59"/>
                  <a:pt x="33" y="60"/>
                  <a:pt x="31" y="60"/>
                </a:cubicBezTo>
                <a:cubicBezTo>
                  <a:pt x="30" y="60"/>
                  <a:pt x="28" y="60"/>
                  <a:pt x="27" y="6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34" name="Freeform 2639"/>
          <p:cNvSpPr>
            <a:spLocks noChangeAspect="1"/>
          </p:cNvSpPr>
          <p:nvPr/>
        </p:nvSpPr>
        <p:spPr bwMode="auto">
          <a:xfrm>
            <a:off x="8965396" y="2706936"/>
            <a:ext cx="464499" cy="1001323"/>
          </a:xfrm>
          <a:custGeom>
            <a:avLst/>
            <a:gdLst>
              <a:gd name="T0" fmla="*/ 65 w 101"/>
              <a:gd name="T1" fmla="*/ 279 h 219"/>
              <a:gd name="T2" fmla="*/ 69 w 101"/>
              <a:gd name="T3" fmla="*/ 309 h 219"/>
              <a:gd name="T4" fmla="*/ 77 w 101"/>
              <a:gd name="T5" fmla="*/ 315 h 219"/>
              <a:gd name="T6" fmla="*/ 92 w 101"/>
              <a:gd name="T7" fmla="*/ 299 h 219"/>
              <a:gd name="T8" fmla="*/ 98 w 101"/>
              <a:gd name="T9" fmla="*/ 293 h 219"/>
              <a:gd name="T10" fmla="*/ 97 w 101"/>
              <a:gd name="T11" fmla="*/ 285 h 219"/>
              <a:gd name="T12" fmla="*/ 106 w 101"/>
              <a:gd name="T13" fmla="*/ 277 h 219"/>
              <a:gd name="T14" fmla="*/ 124 w 101"/>
              <a:gd name="T15" fmla="*/ 271 h 219"/>
              <a:gd name="T16" fmla="*/ 139 w 101"/>
              <a:gd name="T17" fmla="*/ 257 h 219"/>
              <a:gd name="T18" fmla="*/ 141 w 101"/>
              <a:gd name="T19" fmla="*/ 232 h 219"/>
              <a:gd name="T20" fmla="*/ 141 w 101"/>
              <a:gd name="T21" fmla="*/ 227 h 219"/>
              <a:gd name="T22" fmla="*/ 143 w 101"/>
              <a:gd name="T23" fmla="*/ 210 h 219"/>
              <a:gd name="T24" fmla="*/ 133 w 101"/>
              <a:gd name="T25" fmla="*/ 172 h 219"/>
              <a:gd name="T26" fmla="*/ 118 w 101"/>
              <a:gd name="T27" fmla="*/ 156 h 219"/>
              <a:gd name="T28" fmla="*/ 103 w 101"/>
              <a:gd name="T29" fmla="*/ 139 h 219"/>
              <a:gd name="T30" fmla="*/ 86 w 101"/>
              <a:gd name="T31" fmla="*/ 115 h 219"/>
              <a:gd name="T32" fmla="*/ 69 w 101"/>
              <a:gd name="T33" fmla="*/ 98 h 219"/>
              <a:gd name="T34" fmla="*/ 83 w 101"/>
              <a:gd name="T35" fmla="*/ 67 h 219"/>
              <a:gd name="T36" fmla="*/ 95 w 101"/>
              <a:gd name="T37" fmla="*/ 53 h 219"/>
              <a:gd name="T38" fmla="*/ 95 w 101"/>
              <a:gd name="T39" fmla="*/ 37 h 219"/>
              <a:gd name="T40" fmla="*/ 83 w 101"/>
              <a:gd name="T41" fmla="*/ 16 h 219"/>
              <a:gd name="T42" fmla="*/ 70 w 101"/>
              <a:gd name="T43" fmla="*/ 10 h 219"/>
              <a:gd name="T44" fmla="*/ 50 w 101"/>
              <a:gd name="T45" fmla="*/ 6 h 219"/>
              <a:gd name="T46" fmla="*/ 35 w 101"/>
              <a:gd name="T47" fmla="*/ 16 h 219"/>
              <a:gd name="T48" fmla="*/ 23 w 101"/>
              <a:gd name="T49" fmla="*/ 22 h 219"/>
              <a:gd name="T50" fmla="*/ 10 w 101"/>
              <a:gd name="T51" fmla="*/ 23 h 219"/>
              <a:gd name="T52" fmla="*/ 0 w 101"/>
              <a:gd name="T53" fmla="*/ 23 h 219"/>
              <a:gd name="T54" fmla="*/ 12 w 101"/>
              <a:gd name="T55" fmla="*/ 34 h 219"/>
              <a:gd name="T56" fmla="*/ 21 w 101"/>
              <a:gd name="T57" fmla="*/ 56 h 219"/>
              <a:gd name="T58" fmla="*/ 36 w 101"/>
              <a:gd name="T59" fmla="*/ 55 h 219"/>
              <a:gd name="T60" fmla="*/ 42 w 101"/>
              <a:gd name="T61" fmla="*/ 65 h 219"/>
              <a:gd name="T62" fmla="*/ 56 w 101"/>
              <a:gd name="T63" fmla="*/ 77 h 219"/>
              <a:gd name="T64" fmla="*/ 41 w 101"/>
              <a:gd name="T65" fmla="*/ 80 h 219"/>
              <a:gd name="T66" fmla="*/ 60 w 101"/>
              <a:gd name="T67" fmla="*/ 101 h 219"/>
              <a:gd name="T68" fmla="*/ 76 w 101"/>
              <a:gd name="T69" fmla="*/ 127 h 219"/>
              <a:gd name="T70" fmla="*/ 91 w 101"/>
              <a:gd name="T71" fmla="*/ 149 h 219"/>
              <a:gd name="T72" fmla="*/ 104 w 101"/>
              <a:gd name="T73" fmla="*/ 163 h 219"/>
              <a:gd name="T74" fmla="*/ 110 w 101"/>
              <a:gd name="T75" fmla="*/ 189 h 219"/>
              <a:gd name="T76" fmla="*/ 111 w 101"/>
              <a:gd name="T77" fmla="*/ 207 h 219"/>
              <a:gd name="T78" fmla="*/ 112 w 101"/>
              <a:gd name="T79" fmla="*/ 238 h 219"/>
              <a:gd name="T80" fmla="*/ 92 w 101"/>
              <a:gd name="T81" fmla="*/ 244 h 219"/>
              <a:gd name="T82" fmla="*/ 82 w 101"/>
              <a:gd name="T83" fmla="*/ 251 h 219"/>
              <a:gd name="T84" fmla="*/ 89 w 101"/>
              <a:gd name="T85" fmla="*/ 265 h 219"/>
              <a:gd name="T86" fmla="*/ 68 w 101"/>
              <a:gd name="T87" fmla="*/ 267 h 219"/>
              <a:gd name="T88" fmla="*/ 57 w 101"/>
              <a:gd name="T89" fmla="*/ 275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219"/>
              <a:gd name="T137" fmla="*/ 101 w 101"/>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219">
                <a:moveTo>
                  <a:pt x="39" y="191"/>
                </a:moveTo>
                <a:cubicBezTo>
                  <a:pt x="39" y="192"/>
                  <a:pt x="41" y="195"/>
                  <a:pt x="42" y="195"/>
                </a:cubicBezTo>
                <a:cubicBezTo>
                  <a:pt x="43" y="195"/>
                  <a:pt x="44" y="193"/>
                  <a:pt x="45" y="193"/>
                </a:cubicBezTo>
                <a:cubicBezTo>
                  <a:pt x="48" y="195"/>
                  <a:pt x="50" y="197"/>
                  <a:pt x="51" y="199"/>
                </a:cubicBezTo>
                <a:cubicBezTo>
                  <a:pt x="51" y="201"/>
                  <a:pt x="47" y="200"/>
                  <a:pt x="47" y="202"/>
                </a:cubicBezTo>
                <a:cubicBezTo>
                  <a:pt x="45" y="206"/>
                  <a:pt x="46" y="210"/>
                  <a:pt x="47" y="214"/>
                </a:cubicBezTo>
                <a:cubicBezTo>
                  <a:pt x="47" y="215"/>
                  <a:pt x="48" y="216"/>
                  <a:pt x="48" y="218"/>
                </a:cubicBezTo>
                <a:cubicBezTo>
                  <a:pt x="48" y="218"/>
                  <a:pt x="46" y="219"/>
                  <a:pt x="47" y="219"/>
                </a:cubicBezTo>
                <a:cubicBezTo>
                  <a:pt x="49" y="219"/>
                  <a:pt x="51" y="219"/>
                  <a:pt x="53" y="218"/>
                </a:cubicBezTo>
                <a:cubicBezTo>
                  <a:pt x="54" y="217"/>
                  <a:pt x="55" y="216"/>
                  <a:pt x="56" y="214"/>
                </a:cubicBezTo>
                <a:cubicBezTo>
                  <a:pt x="57" y="213"/>
                  <a:pt x="56" y="211"/>
                  <a:pt x="57" y="210"/>
                </a:cubicBezTo>
                <a:cubicBezTo>
                  <a:pt x="59" y="209"/>
                  <a:pt x="62" y="209"/>
                  <a:pt x="63" y="207"/>
                </a:cubicBezTo>
                <a:cubicBezTo>
                  <a:pt x="63" y="204"/>
                  <a:pt x="58" y="201"/>
                  <a:pt x="60" y="200"/>
                </a:cubicBezTo>
                <a:cubicBezTo>
                  <a:pt x="62" y="199"/>
                  <a:pt x="63" y="203"/>
                  <a:pt x="66" y="204"/>
                </a:cubicBezTo>
                <a:cubicBezTo>
                  <a:pt x="66" y="205"/>
                  <a:pt x="67" y="204"/>
                  <a:pt x="67" y="203"/>
                </a:cubicBezTo>
                <a:cubicBezTo>
                  <a:pt x="67" y="201"/>
                  <a:pt x="64" y="199"/>
                  <a:pt x="65" y="198"/>
                </a:cubicBezTo>
                <a:cubicBezTo>
                  <a:pt x="67" y="197"/>
                  <a:pt x="69" y="202"/>
                  <a:pt x="70" y="201"/>
                </a:cubicBezTo>
                <a:cubicBezTo>
                  <a:pt x="71" y="199"/>
                  <a:pt x="66" y="199"/>
                  <a:pt x="66" y="197"/>
                </a:cubicBezTo>
                <a:cubicBezTo>
                  <a:pt x="66" y="196"/>
                  <a:pt x="70" y="199"/>
                  <a:pt x="70" y="197"/>
                </a:cubicBezTo>
                <a:cubicBezTo>
                  <a:pt x="72" y="196"/>
                  <a:pt x="69" y="193"/>
                  <a:pt x="70" y="192"/>
                </a:cubicBezTo>
                <a:cubicBezTo>
                  <a:pt x="70" y="191"/>
                  <a:pt x="72" y="191"/>
                  <a:pt x="73" y="192"/>
                </a:cubicBezTo>
                <a:cubicBezTo>
                  <a:pt x="74" y="192"/>
                  <a:pt x="74" y="194"/>
                  <a:pt x="74" y="194"/>
                </a:cubicBezTo>
                <a:cubicBezTo>
                  <a:pt x="76" y="194"/>
                  <a:pt x="77" y="193"/>
                  <a:pt x="79" y="192"/>
                </a:cubicBezTo>
                <a:cubicBezTo>
                  <a:pt x="81" y="191"/>
                  <a:pt x="83" y="190"/>
                  <a:pt x="85" y="188"/>
                </a:cubicBezTo>
                <a:cubicBezTo>
                  <a:pt x="86" y="187"/>
                  <a:pt x="86" y="185"/>
                  <a:pt x="88" y="184"/>
                </a:cubicBezTo>
                <a:cubicBezTo>
                  <a:pt x="88" y="183"/>
                  <a:pt x="89" y="185"/>
                  <a:pt x="90" y="184"/>
                </a:cubicBezTo>
                <a:cubicBezTo>
                  <a:pt x="91" y="182"/>
                  <a:pt x="92" y="179"/>
                  <a:pt x="95" y="178"/>
                </a:cubicBezTo>
                <a:cubicBezTo>
                  <a:pt x="97" y="177"/>
                  <a:pt x="98" y="175"/>
                  <a:pt x="98" y="173"/>
                </a:cubicBezTo>
                <a:cubicBezTo>
                  <a:pt x="99" y="170"/>
                  <a:pt x="98" y="167"/>
                  <a:pt x="98" y="165"/>
                </a:cubicBezTo>
                <a:cubicBezTo>
                  <a:pt x="98" y="164"/>
                  <a:pt x="96" y="162"/>
                  <a:pt x="97" y="161"/>
                </a:cubicBezTo>
                <a:cubicBezTo>
                  <a:pt x="98" y="161"/>
                  <a:pt x="100" y="164"/>
                  <a:pt x="100" y="163"/>
                </a:cubicBezTo>
                <a:cubicBezTo>
                  <a:pt x="101" y="161"/>
                  <a:pt x="98" y="160"/>
                  <a:pt x="97" y="159"/>
                </a:cubicBezTo>
                <a:cubicBezTo>
                  <a:pt x="97" y="158"/>
                  <a:pt x="96" y="157"/>
                  <a:pt x="97" y="157"/>
                </a:cubicBezTo>
                <a:cubicBezTo>
                  <a:pt x="98" y="156"/>
                  <a:pt x="100" y="159"/>
                  <a:pt x="101" y="158"/>
                </a:cubicBezTo>
                <a:cubicBezTo>
                  <a:pt x="101" y="156"/>
                  <a:pt x="98" y="155"/>
                  <a:pt x="98" y="153"/>
                </a:cubicBezTo>
                <a:cubicBezTo>
                  <a:pt x="98" y="151"/>
                  <a:pt x="99" y="148"/>
                  <a:pt x="98" y="146"/>
                </a:cubicBezTo>
                <a:cubicBezTo>
                  <a:pt x="98" y="143"/>
                  <a:pt x="97" y="141"/>
                  <a:pt x="97" y="139"/>
                </a:cubicBezTo>
                <a:cubicBezTo>
                  <a:pt x="95" y="134"/>
                  <a:pt x="94" y="129"/>
                  <a:pt x="93" y="124"/>
                </a:cubicBezTo>
                <a:cubicBezTo>
                  <a:pt x="92" y="122"/>
                  <a:pt x="92" y="120"/>
                  <a:pt x="91" y="119"/>
                </a:cubicBezTo>
                <a:cubicBezTo>
                  <a:pt x="90" y="118"/>
                  <a:pt x="89" y="120"/>
                  <a:pt x="89" y="119"/>
                </a:cubicBezTo>
                <a:cubicBezTo>
                  <a:pt x="87" y="116"/>
                  <a:pt x="87" y="112"/>
                  <a:pt x="85" y="109"/>
                </a:cubicBezTo>
                <a:cubicBezTo>
                  <a:pt x="84" y="108"/>
                  <a:pt x="82" y="109"/>
                  <a:pt x="81" y="108"/>
                </a:cubicBezTo>
                <a:cubicBezTo>
                  <a:pt x="80" y="107"/>
                  <a:pt x="81" y="105"/>
                  <a:pt x="80" y="104"/>
                </a:cubicBezTo>
                <a:cubicBezTo>
                  <a:pt x="79" y="104"/>
                  <a:pt x="77" y="105"/>
                  <a:pt x="75" y="104"/>
                </a:cubicBezTo>
                <a:cubicBezTo>
                  <a:pt x="73" y="102"/>
                  <a:pt x="72" y="99"/>
                  <a:pt x="70" y="97"/>
                </a:cubicBezTo>
                <a:cubicBezTo>
                  <a:pt x="67" y="94"/>
                  <a:pt x="64" y="92"/>
                  <a:pt x="61" y="89"/>
                </a:cubicBezTo>
                <a:cubicBezTo>
                  <a:pt x="60" y="88"/>
                  <a:pt x="59" y="87"/>
                  <a:pt x="59" y="86"/>
                </a:cubicBezTo>
                <a:cubicBezTo>
                  <a:pt x="58" y="84"/>
                  <a:pt x="59" y="82"/>
                  <a:pt x="59" y="80"/>
                </a:cubicBezTo>
                <a:cubicBezTo>
                  <a:pt x="58" y="78"/>
                  <a:pt x="55" y="77"/>
                  <a:pt x="53" y="76"/>
                </a:cubicBezTo>
                <a:cubicBezTo>
                  <a:pt x="53" y="76"/>
                  <a:pt x="53" y="77"/>
                  <a:pt x="52" y="77"/>
                </a:cubicBezTo>
                <a:cubicBezTo>
                  <a:pt x="50" y="74"/>
                  <a:pt x="48" y="72"/>
                  <a:pt x="47" y="68"/>
                </a:cubicBezTo>
                <a:cubicBezTo>
                  <a:pt x="46" y="67"/>
                  <a:pt x="47" y="65"/>
                  <a:pt x="47" y="63"/>
                </a:cubicBezTo>
                <a:cubicBezTo>
                  <a:pt x="47" y="60"/>
                  <a:pt x="48" y="57"/>
                  <a:pt x="50" y="54"/>
                </a:cubicBezTo>
                <a:cubicBezTo>
                  <a:pt x="51" y="51"/>
                  <a:pt x="55" y="50"/>
                  <a:pt x="57" y="47"/>
                </a:cubicBezTo>
                <a:cubicBezTo>
                  <a:pt x="58" y="46"/>
                  <a:pt x="57" y="43"/>
                  <a:pt x="58" y="42"/>
                </a:cubicBezTo>
                <a:cubicBezTo>
                  <a:pt x="59" y="39"/>
                  <a:pt x="61" y="37"/>
                  <a:pt x="63" y="36"/>
                </a:cubicBezTo>
                <a:cubicBezTo>
                  <a:pt x="63" y="36"/>
                  <a:pt x="64" y="38"/>
                  <a:pt x="65" y="37"/>
                </a:cubicBezTo>
                <a:cubicBezTo>
                  <a:pt x="66" y="36"/>
                  <a:pt x="65" y="33"/>
                  <a:pt x="67" y="32"/>
                </a:cubicBezTo>
                <a:cubicBezTo>
                  <a:pt x="68" y="31"/>
                  <a:pt x="71" y="30"/>
                  <a:pt x="72" y="29"/>
                </a:cubicBezTo>
                <a:cubicBezTo>
                  <a:pt x="70" y="28"/>
                  <a:pt x="67" y="27"/>
                  <a:pt x="65" y="26"/>
                </a:cubicBezTo>
                <a:cubicBezTo>
                  <a:pt x="62" y="25"/>
                  <a:pt x="60" y="23"/>
                  <a:pt x="58" y="23"/>
                </a:cubicBezTo>
                <a:cubicBezTo>
                  <a:pt x="57" y="21"/>
                  <a:pt x="56" y="18"/>
                  <a:pt x="54" y="16"/>
                </a:cubicBezTo>
                <a:cubicBezTo>
                  <a:pt x="54" y="14"/>
                  <a:pt x="57" y="13"/>
                  <a:pt x="57" y="11"/>
                </a:cubicBezTo>
                <a:cubicBezTo>
                  <a:pt x="57" y="10"/>
                  <a:pt x="56" y="8"/>
                  <a:pt x="55" y="8"/>
                </a:cubicBezTo>
                <a:cubicBezTo>
                  <a:pt x="54" y="8"/>
                  <a:pt x="53" y="9"/>
                  <a:pt x="52" y="9"/>
                </a:cubicBezTo>
                <a:cubicBezTo>
                  <a:pt x="50" y="9"/>
                  <a:pt x="49" y="7"/>
                  <a:pt x="48" y="7"/>
                </a:cubicBezTo>
                <a:cubicBezTo>
                  <a:pt x="46" y="7"/>
                  <a:pt x="45" y="8"/>
                  <a:pt x="44" y="8"/>
                </a:cubicBezTo>
                <a:cubicBezTo>
                  <a:pt x="42" y="6"/>
                  <a:pt x="43" y="2"/>
                  <a:pt x="40" y="1"/>
                </a:cubicBezTo>
                <a:cubicBezTo>
                  <a:pt x="38" y="0"/>
                  <a:pt x="36" y="3"/>
                  <a:pt x="34" y="4"/>
                </a:cubicBezTo>
                <a:cubicBezTo>
                  <a:pt x="32" y="6"/>
                  <a:pt x="30" y="8"/>
                  <a:pt x="28" y="10"/>
                </a:cubicBezTo>
                <a:cubicBezTo>
                  <a:pt x="28" y="10"/>
                  <a:pt x="29" y="12"/>
                  <a:pt x="28" y="12"/>
                </a:cubicBezTo>
                <a:cubicBezTo>
                  <a:pt x="26" y="13"/>
                  <a:pt x="25" y="10"/>
                  <a:pt x="24" y="11"/>
                </a:cubicBezTo>
                <a:cubicBezTo>
                  <a:pt x="22" y="11"/>
                  <a:pt x="23" y="13"/>
                  <a:pt x="22" y="14"/>
                </a:cubicBezTo>
                <a:cubicBezTo>
                  <a:pt x="21" y="14"/>
                  <a:pt x="20" y="12"/>
                  <a:pt x="19" y="12"/>
                </a:cubicBezTo>
                <a:cubicBezTo>
                  <a:pt x="18" y="13"/>
                  <a:pt x="17" y="15"/>
                  <a:pt x="16" y="15"/>
                </a:cubicBezTo>
                <a:cubicBezTo>
                  <a:pt x="15" y="15"/>
                  <a:pt x="15" y="12"/>
                  <a:pt x="14" y="12"/>
                </a:cubicBezTo>
                <a:cubicBezTo>
                  <a:pt x="12" y="12"/>
                  <a:pt x="12" y="15"/>
                  <a:pt x="11" y="16"/>
                </a:cubicBezTo>
                <a:cubicBezTo>
                  <a:pt x="9" y="16"/>
                  <a:pt x="8" y="16"/>
                  <a:pt x="7" y="16"/>
                </a:cubicBezTo>
                <a:cubicBezTo>
                  <a:pt x="6" y="15"/>
                  <a:pt x="7" y="13"/>
                  <a:pt x="6" y="12"/>
                </a:cubicBezTo>
                <a:cubicBezTo>
                  <a:pt x="5" y="11"/>
                  <a:pt x="3" y="11"/>
                  <a:pt x="2" y="12"/>
                </a:cubicBezTo>
                <a:cubicBezTo>
                  <a:pt x="1" y="13"/>
                  <a:pt x="1" y="15"/>
                  <a:pt x="0" y="16"/>
                </a:cubicBezTo>
                <a:cubicBezTo>
                  <a:pt x="1" y="17"/>
                  <a:pt x="2" y="19"/>
                  <a:pt x="3" y="20"/>
                </a:cubicBezTo>
                <a:cubicBezTo>
                  <a:pt x="3" y="22"/>
                  <a:pt x="4" y="25"/>
                  <a:pt x="6" y="25"/>
                </a:cubicBezTo>
                <a:cubicBezTo>
                  <a:pt x="7" y="26"/>
                  <a:pt x="7" y="22"/>
                  <a:pt x="8" y="23"/>
                </a:cubicBezTo>
                <a:cubicBezTo>
                  <a:pt x="9" y="23"/>
                  <a:pt x="10" y="25"/>
                  <a:pt x="11" y="26"/>
                </a:cubicBezTo>
                <a:cubicBezTo>
                  <a:pt x="11" y="28"/>
                  <a:pt x="9" y="30"/>
                  <a:pt x="9" y="31"/>
                </a:cubicBezTo>
                <a:cubicBezTo>
                  <a:pt x="10" y="34"/>
                  <a:pt x="12" y="37"/>
                  <a:pt x="14" y="39"/>
                </a:cubicBezTo>
                <a:cubicBezTo>
                  <a:pt x="15" y="40"/>
                  <a:pt x="16" y="39"/>
                  <a:pt x="17" y="40"/>
                </a:cubicBezTo>
                <a:cubicBezTo>
                  <a:pt x="18" y="40"/>
                  <a:pt x="19" y="43"/>
                  <a:pt x="20" y="42"/>
                </a:cubicBezTo>
                <a:cubicBezTo>
                  <a:pt x="22" y="42"/>
                  <a:pt x="23" y="39"/>
                  <a:pt x="25" y="38"/>
                </a:cubicBezTo>
                <a:cubicBezTo>
                  <a:pt x="26" y="38"/>
                  <a:pt x="27" y="38"/>
                  <a:pt x="28" y="38"/>
                </a:cubicBezTo>
                <a:cubicBezTo>
                  <a:pt x="30" y="40"/>
                  <a:pt x="32" y="43"/>
                  <a:pt x="32" y="45"/>
                </a:cubicBezTo>
                <a:cubicBezTo>
                  <a:pt x="32" y="46"/>
                  <a:pt x="30" y="45"/>
                  <a:pt x="29" y="45"/>
                </a:cubicBezTo>
                <a:cubicBezTo>
                  <a:pt x="28" y="46"/>
                  <a:pt x="28" y="47"/>
                  <a:pt x="28" y="47"/>
                </a:cubicBezTo>
                <a:cubicBezTo>
                  <a:pt x="31" y="48"/>
                  <a:pt x="35" y="48"/>
                  <a:pt x="37" y="50"/>
                </a:cubicBezTo>
                <a:cubicBezTo>
                  <a:pt x="38" y="50"/>
                  <a:pt x="38" y="52"/>
                  <a:pt x="38" y="53"/>
                </a:cubicBezTo>
                <a:cubicBezTo>
                  <a:pt x="37" y="54"/>
                  <a:pt x="36" y="52"/>
                  <a:pt x="35" y="53"/>
                </a:cubicBezTo>
                <a:cubicBezTo>
                  <a:pt x="34" y="54"/>
                  <a:pt x="34" y="56"/>
                  <a:pt x="33" y="57"/>
                </a:cubicBezTo>
                <a:cubicBezTo>
                  <a:pt x="31" y="58"/>
                  <a:pt x="30" y="56"/>
                  <a:pt x="28" y="56"/>
                </a:cubicBezTo>
                <a:cubicBezTo>
                  <a:pt x="27" y="57"/>
                  <a:pt x="28" y="58"/>
                  <a:pt x="27" y="59"/>
                </a:cubicBezTo>
                <a:cubicBezTo>
                  <a:pt x="26" y="60"/>
                  <a:pt x="23" y="60"/>
                  <a:pt x="24" y="61"/>
                </a:cubicBezTo>
                <a:cubicBezTo>
                  <a:pt x="29" y="65"/>
                  <a:pt x="36" y="66"/>
                  <a:pt x="41" y="70"/>
                </a:cubicBezTo>
                <a:cubicBezTo>
                  <a:pt x="43" y="72"/>
                  <a:pt x="41" y="74"/>
                  <a:pt x="42" y="76"/>
                </a:cubicBezTo>
                <a:cubicBezTo>
                  <a:pt x="42" y="77"/>
                  <a:pt x="44" y="78"/>
                  <a:pt x="45" y="79"/>
                </a:cubicBezTo>
                <a:cubicBezTo>
                  <a:pt x="47" y="82"/>
                  <a:pt x="49" y="86"/>
                  <a:pt x="52" y="88"/>
                </a:cubicBezTo>
                <a:cubicBezTo>
                  <a:pt x="53" y="90"/>
                  <a:pt x="55" y="90"/>
                  <a:pt x="56" y="91"/>
                </a:cubicBezTo>
                <a:cubicBezTo>
                  <a:pt x="58" y="93"/>
                  <a:pt x="59" y="95"/>
                  <a:pt x="60" y="97"/>
                </a:cubicBezTo>
                <a:cubicBezTo>
                  <a:pt x="61" y="99"/>
                  <a:pt x="61" y="101"/>
                  <a:pt x="62" y="103"/>
                </a:cubicBezTo>
                <a:cubicBezTo>
                  <a:pt x="64" y="105"/>
                  <a:pt x="67" y="105"/>
                  <a:pt x="69" y="107"/>
                </a:cubicBezTo>
                <a:cubicBezTo>
                  <a:pt x="71" y="108"/>
                  <a:pt x="74" y="109"/>
                  <a:pt x="74" y="111"/>
                </a:cubicBezTo>
                <a:cubicBezTo>
                  <a:pt x="74" y="112"/>
                  <a:pt x="70" y="112"/>
                  <a:pt x="71" y="113"/>
                </a:cubicBezTo>
                <a:cubicBezTo>
                  <a:pt x="72" y="117"/>
                  <a:pt x="76" y="118"/>
                  <a:pt x="77" y="121"/>
                </a:cubicBezTo>
                <a:cubicBezTo>
                  <a:pt x="77" y="123"/>
                  <a:pt x="74" y="123"/>
                  <a:pt x="74" y="125"/>
                </a:cubicBezTo>
                <a:cubicBezTo>
                  <a:pt x="73" y="127"/>
                  <a:pt x="75" y="129"/>
                  <a:pt x="75" y="131"/>
                </a:cubicBezTo>
                <a:cubicBezTo>
                  <a:pt x="75" y="132"/>
                  <a:pt x="76" y="134"/>
                  <a:pt x="76" y="135"/>
                </a:cubicBezTo>
                <a:cubicBezTo>
                  <a:pt x="76" y="136"/>
                  <a:pt x="77" y="137"/>
                  <a:pt x="76" y="138"/>
                </a:cubicBezTo>
                <a:cubicBezTo>
                  <a:pt x="76" y="140"/>
                  <a:pt x="75" y="141"/>
                  <a:pt x="76" y="143"/>
                </a:cubicBezTo>
                <a:cubicBezTo>
                  <a:pt x="76" y="144"/>
                  <a:pt x="78" y="144"/>
                  <a:pt x="79" y="145"/>
                </a:cubicBezTo>
                <a:cubicBezTo>
                  <a:pt x="80" y="148"/>
                  <a:pt x="81" y="151"/>
                  <a:pt x="80" y="154"/>
                </a:cubicBezTo>
                <a:cubicBezTo>
                  <a:pt x="80" y="158"/>
                  <a:pt x="79" y="161"/>
                  <a:pt x="77" y="165"/>
                </a:cubicBezTo>
                <a:cubicBezTo>
                  <a:pt x="77" y="165"/>
                  <a:pt x="76" y="164"/>
                  <a:pt x="75" y="164"/>
                </a:cubicBezTo>
                <a:cubicBezTo>
                  <a:pt x="73" y="165"/>
                  <a:pt x="71" y="168"/>
                  <a:pt x="69" y="169"/>
                </a:cubicBezTo>
                <a:cubicBezTo>
                  <a:pt x="67" y="170"/>
                  <a:pt x="64" y="168"/>
                  <a:pt x="63" y="169"/>
                </a:cubicBezTo>
                <a:cubicBezTo>
                  <a:pt x="62" y="170"/>
                  <a:pt x="63" y="172"/>
                  <a:pt x="62" y="173"/>
                </a:cubicBezTo>
                <a:cubicBezTo>
                  <a:pt x="61" y="173"/>
                  <a:pt x="59" y="172"/>
                  <a:pt x="58" y="172"/>
                </a:cubicBezTo>
                <a:cubicBezTo>
                  <a:pt x="57" y="172"/>
                  <a:pt x="56" y="173"/>
                  <a:pt x="56" y="174"/>
                </a:cubicBezTo>
                <a:cubicBezTo>
                  <a:pt x="57" y="176"/>
                  <a:pt x="57" y="178"/>
                  <a:pt x="58" y="179"/>
                </a:cubicBezTo>
                <a:cubicBezTo>
                  <a:pt x="58" y="180"/>
                  <a:pt x="60" y="180"/>
                  <a:pt x="60" y="181"/>
                </a:cubicBezTo>
                <a:cubicBezTo>
                  <a:pt x="61" y="182"/>
                  <a:pt x="61" y="183"/>
                  <a:pt x="61" y="184"/>
                </a:cubicBezTo>
                <a:cubicBezTo>
                  <a:pt x="61" y="185"/>
                  <a:pt x="61" y="187"/>
                  <a:pt x="60" y="187"/>
                </a:cubicBezTo>
                <a:cubicBezTo>
                  <a:pt x="58" y="187"/>
                  <a:pt x="57" y="185"/>
                  <a:pt x="55" y="185"/>
                </a:cubicBezTo>
                <a:cubicBezTo>
                  <a:pt x="52" y="184"/>
                  <a:pt x="49" y="184"/>
                  <a:pt x="46" y="185"/>
                </a:cubicBezTo>
                <a:cubicBezTo>
                  <a:pt x="45" y="185"/>
                  <a:pt x="48" y="188"/>
                  <a:pt x="47" y="189"/>
                </a:cubicBezTo>
                <a:cubicBezTo>
                  <a:pt x="46" y="190"/>
                  <a:pt x="45" y="191"/>
                  <a:pt x="43" y="191"/>
                </a:cubicBezTo>
                <a:cubicBezTo>
                  <a:pt x="42" y="191"/>
                  <a:pt x="40" y="191"/>
                  <a:pt x="39" y="19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37" name="Freeform 2642"/>
          <p:cNvSpPr>
            <a:spLocks noChangeAspect="1"/>
          </p:cNvSpPr>
          <p:nvPr/>
        </p:nvSpPr>
        <p:spPr bwMode="auto">
          <a:xfrm>
            <a:off x="4369898" y="232183"/>
            <a:ext cx="510188" cy="399768"/>
          </a:xfrm>
          <a:custGeom>
            <a:avLst/>
            <a:gdLst>
              <a:gd name="T0" fmla="*/ 10 w 112"/>
              <a:gd name="T1" fmla="*/ 118 h 88"/>
              <a:gd name="T2" fmla="*/ 10 w 112"/>
              <a:gd name="T3" fmla="*/ 104 h 88"/>
              <a:gd name="T4" fmla="*/ 6 w 112"/>
              <a:gd name="T5" fmla="*/ 104 h 88"/>
              <a:gd name="T6" fmla="*/ 2 w 112"/>
              <a:gd name="T7" fmla="*/ 101 h 88"/>
              <a:gd name="T8" fmla="*/ 5 w 112"/>
              <a:gd name="T9" fmla="*/ 93 h 88"/>
              <a:gd name="T10" fmla="*/ 7 w 112"/>
              <a:gd name="T11" fmla="*/ 89 h 88"/>
              <a:gd name="T12" fmla="*/ 10 w 112"/>
              <a:gd name="T13" fmla="*/ 86 h 88"/>
              <a:gd name="T14" fmla="*/ 10 w 112"/>
              <a:gd name="T15" fmla="*/ 74 h 88"/>
              <a:gd name="T16" fmla="*/ 7 w 112"/>
              <a:gd name="T17" fmla="*/ 69 h 88"/>
              <a:gd name="T18" fmla="*/ 1 w 112"/>
              <a:gd name="T19" fmla="*/ 66 h 88"/>
              <a:gd name="T20" fmla="*/ 1 w 112"/>
              <a:gd name="T21" fmla="*/ 58 h 88"/>
              <a:gd name="T22" fmla="*/ 8 w 112"/>
              <a:gd name="T23" fmla="*/ 60 h 88"/>
              <a:gd name="T24" fmla="*/ 16 w 112"/>
              <a:gd name="T25" fmla="*/ 57 h 88"/>
              <a:gd name="T26" fmla="*/ 23 w 112"/>
              <a:gd name="T27" fmla="*/ 57 h 88"/>
              <a:gd name="T28" fmla="*/ 28 w 112"/>
              <a:gd name="T29" fmla="*/ 50 h 88"/>
              <a:gd name="T30" fmla="*/ 41 w 112"/>
              <a:gd name="T31" fmla="*/ 50 h 88"/>
              <a:gd name="T32" fmla="*/ 38 w 112"/>
              <a:gd name="T33" fmla="*/ 43 h 88"/>
              <a:gd name="T34" fmla="*/ 43 w 112"/>
              <a:gd name="T35" fmla="*/ 31 h 88"/>
              <a:gd name="T36" fmla="*/ 56 w 112"/>
              <a:gd name="T37" fmla="*/ 29 h 88"/>
              <a:gd name="T38" fmla="*/ 56 w 112"/>
              <a:gd name="T39" fmla="*/ 19 h 88"/>
              <a:gd name="T40" fmla="*/ 61 w 112"/>
              <a:gd name="T41" fmla="*/ 13 h 88"/>
              <a:gd name="T42" fmla="*/ 71 w 112"/>
              <a:gd name="T43" fmla="*/ 14 h 88"/>
              <a:gd name="T44" fmla="*/ 74 w 112"/>
              <a:gd name="T45" fmla="*/ 6 h 88"/>
              <a:gd name="T46" fmla="*/ 79 w 112"/>
              <a:gd name="T47" fmla="*/ 1 h 88"/>
              <a:gd name="T48" fmla="*/ 87 w 112"/>
              <a:gd name="T49" fmla="*/ 1 h 88"/>
              <a:gd name="T50" fmla="*/ 90 w 112"/>
              <a:gd name="T51" fmla="*/ 6 h 88"/>
              <a:gd name="T52" fmla="*/ 99 w 112"/>
              <a:gd name="T53" fmla="*/ 6 h 88"/>
              <a:gd name="T54" fmla="*/ 101 w 112"/>
              <a:gd name="T55" fmla="*/ 13 h 88"/>
              <a:gd name="T56" fmla="*/ 111 w 112"/>
              <a:gd name="T57" fmla="*/ 10 h 88"/>
              <a:gd name="T58" fmla="*/ 129 w 112"/>
              <a:gd name="T59" fmla="*/ 16 h 88"/>
              <a:gd name="T60" fmla="*/ 127 w 112"/>
              <a:gd name="T61" fmla="*/ 36 h 88"/>
              <a:gd name="T62" fmla="*/ 132 w 112"/>
              <a:gd name="T63" fmla="*/ 42 h 88"/>
              <a:gd name="T64" fmla="*/ 133 w 112"/>
              <a:gd name="T65" fmla="*/ 47 h 88"/>
              <a:gd name="T66" fmla="*/ 145 w 112"/>
              <a:gd name="T67" fmla="*/ 54 h 88"/>
              <a:gd name="T68" fmla="*/ 145 w 112"/>
              <a:gd name="T69" fmla="*/ 63 h 88"/>
              <a:gd name="T70" fmla="*/ 153 w 112"/>
              <a:gd name="T71" fmla="*/ 66 h 88"/>
              <a:gd name="T72" fmla="*/ 160 w 112"/>
              <a:gd name="T73" fmla="*/ 74 h 88"/>
              <a:gd name="T74" fmla="*/ 152 w 112"/>
              <a:gd name="T75" fmla="*/ 80 h 88"/>
              <a:gd name="T76" fmla="*/ 146 w 112"/>
              <a:gd name="T77" fmla="*/ 80 h 88"/>
              <a:gd name="T78" fmla="*/ 140 w 112"/>
              <a:gd name="T79" fmla="*/ 75 h 88"/>
              <a:gd name="T80" fmla="*/ 134 w 112"/>
              <a:gd name="T81" fmla="*/ 81 h 88"/>
              <a:gd name="T82" fmla="*/ 140 w 112"/>
              <a:gd name="T83" fmla="*/ 89 h 88"/>
              <a:gd name="T84" fmla="*/ 144 w 112"/>
              <a:gd name="T85" fmla="*/ 103 h 88"/>
              <a:gd name="T86" fmla="*/ 132 w 112"/>
              <a:gd name="T87" fmla="*/ 106 h 88"/>
              <a:gd name="T88" fmla="*/ 127 w 112"/>
              <a:gd name="T89" fmla="*/ 116 h 88"/>
              <a:gd name="T90" fmla="*/ 123 w 112"/>
              <a:gd name="T91" fmla="*/ 124 h 88"/>
              <a:gd name="T92" fmla="*/ 116 w 112"/>
              <a:gd name="T93" fmla="*/ 121 h 88"/>
              <a:gd name="T94" fmla="*/ 109 w 112"/>
              <a:gd name="T95" fmla="*/ 121 h 88"/>
              <a:gd name="T96" fmla="*/ 102 w 112"/>
              <a:gd name="T97" fmla="*/ 119 h 88"/>
              <a:gd name="T98" fmla="*/ 95 w 112"/>
              <a:gd name="T99" fmla="*/ 121 h 88"/>
              <a:gd name="T100" fmla="*/ 87 w 112"/>
              <a:gd name="T101" fmla="*/ 119 h 88"/>
              <a:gd name="T102" fmla="*/ 79 w 112"/>
              <a:gd name="T103" fmla="*/ 123 h 88"/>
              <a:gd name="T104" fmla="*/ 74 w 112"/>
              <a:gd name="T105" fmla="*/ 119 h 88"/>
              <a:gd name="T106" fmla="*/ 63 w 112"/>
              <a:gd name="T107" fmla="*/ 113 h 88"/>
              <a:gd name="T108" fmla="*/ 54 w 112"/>
              <a:gd name="T109" fmla="*/ 113 h 88"/>
              <a:gd name="T110" fmla="*/ 45 w 112"/>
              <a:gd name="T111" fmla="*/ 111 h 88"/>
              <a:gd name="T112" fmla="*/ 31 w 112"/>
              <a:gd name="T113" fmla="*/ 111 h 88"/>
              <a:gd name="T114" fmla="*/ 22 w 112"/>
              <a:gd name="T115" fmla="*/ 111 h 88"/>
              <a:gd name="T116" fmla="*/ 19 w 112"/>
              <a:gd name="T117" fmla="*/ 119 h 88"/>
              <a:gd name="T118" fmla="*/ 10 w 112"/>
              <a:gd name="T119" fmla="*/ 118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38" name="Freeform 2643"/>
          <p:cNvSpPr>
            <a:spLocks noChangeAspect="1"/>
          </p:cNvSpPr>
          <p:nvPr/>
        </p:nvSpPr>
        <p:spPr bwMode="auto">
          <a:xfrm>
            <a:off x="3882554" y="346402"/>
            <a:ext cx="548262" cy="464492"/>
          </a:xfrm>
          <a:custGeom>
            <a:avLst/>
            <a:gdLst>
              <a:gd name="T0" fmla="*/ 164 w 120"/>
              <a:gd name="T1" fmla="*/ 68 h 102"/>
              <a:gd name="T2" fmla="*/ 157 w 120"/>
              <a:gd name="T3" fmla="*/ 66 h 102"/>
              <a:gd name="T4" fmla="*/ 161 w 120"/>
              <a:gd name="T5" fmla="*/ 54 h 102"/>
              <a:gd name="T6" fmla="*/ 164 w 120"/>
              <a:gd name="T7" fmla="*/ 38 h 102"/>
              <a:gd name="T8" fmla="*/ 156 w 120"/>
              <a:gd name="T9" fmla="*/ 30 h 102"/>
              <a:gd name="T10" fmla="*/ 149 w 120"/>
              <a:gd name="T11" fmla="*/ 17 h 102"/>
              <a:gd name="T12" fmla="*/ 131 w 120"/>
              <a:gd name="T13" fmla="*/ 14 h 102"/>
              <a:gd name="T14" fmla="*/ 98 w 120"/>
              <a:gd name="T15" fmla="*/ 12 h 102"/>
              <a:gd name="T16" fmla="*/ 89 w 120"/>
              <a:gd name="T17" fmla="*/ 20 h 102"/>
              <a:gd name="T18" fmla="*/ 92 w 120"/>
              <a:gd name="T19" fmla="*/ 14 h 102"/>
              <a:gd name="T20" fmla="*/ 92 w 120"/>
              <a:gd name="T21" fmla="*/ 12 h 102"/>
              <a:gd name="T22" fmla="*/ 74 w 120"/>
              <a:gd name="T23" fmla="*/ 16 h 102"/>
              <a:gd name="T24" fmla="*/ 71 w 120"/>
              <a:gd name="T25" fmla="*/ 6 h 102"/>
              <a:gd name="T26" fmla="*/ 64 w 120"/>
              <a:gd name="T27" fmla="*/ 0 h 102"/>
              <a:gd name="T28" fmla="*/ 46 w 120"/>
              <a:gd name="T29" fmla="*/ 7 h 102"/>
              <a:gd name="T30" fmla="*/ 34 w 120"/>
              <a:gd name="T31" fmla="*/ 14 h 102"/>
              <a:gd name="T32" fmla="*/ 7 w 120"/>
              <a:gd name="T33" fmla="*/ 22 h 102"/>
              <a:gd name="T34" fmla="*/ 7 w 120"/>
              <a:gd name="T35" fmla="*/ 24 h 102"/>
              <a:gd name="T36" fmla="*/ 1 w 120"/>
              <a:gd name="T37" fmla="*/ 28 h 102"/>
              <a:gd name="T38" fmla="*/ 0 w 120"/>
              <a:gd name="T39" fmla="*/ 49 h 102"/>
              <a:gd name="T40" fmla="*/ 6 w 120"/>
              <a:gd name="T41" fmla="*/ 63 h 102"/>
              <a:gd name="T42" fmla="*/ 7 w 120"/>
              <a:gd name="T43" fmla="*/ 78 h 102"/>
              <a:gd name="T44" fmla="*/ 14 w 120"/>
              <a:gd name="T45" fmla="*/ 90 h 102"/>
              <a:gd name="T46" fmla="*/ 20 w 120"/>
              <a:gd name="T47" fmla="*/ 97 h 102"/>
              <a:gd name="T48" fmla="*/ 28 w 120"/>
              <a:gd name="T49" fmla="*/ 100 h 102"/>
              <a:gd name="T50" fmla="*/ 38 w 120"/>
              <a:gd name="T51" fmla="*/ 104 h 102"/>
              <a:gd name="T52" fmla="*/ 44 w 120"/>
              <a:gd name="T53" fmla="*/ 118 h 102"/>
              <a:gd name="T54" fmla="*/ 48 w 120"/>
              <a:gd name="T55" fmla="*/ 110 h 102"/>
              <a:gd name="T56" fmla="*/ 58 w 120"/>
              <a:gd name="T57" fmla="*/ 115 h 102"/>
              <a:gd name="T58" fmla="*/ 60 w 120"/>
              <a:gd name="T59" fmla="*/ 117 h 102"/>
              <a:gd name="T60" fmla="*/ 70 w 120"/>
              <a:gd name="T61" fmla="*/ 120 h 102"/>
              <a:gd name="T62" fmla="*/ 78 w 120"/>
              <a:gd name="T63" fmla="*/ 129 h 102"/>
              <a:gd name="T64" fmla="*/ 88 w 120"/>
              <a:gd name="T65" fmla="*/ 136 h 102"/>
              <a:gd name="T66" fmla="*/ 100 w 120"/>
              <a:gd name="T67" fmla="*/ 138 h 102"/>
              <a:gd name="T68" fmla="*/ 103 w 120"/>
              <a:gd name="T69" fmla="*/ 140 h 102"/>
              <a:gd name="T70" fmla="*/ 116 w 120"/>
              <a:gd name="T71" fmla="*/ 136 h 102"/>
              <a:gd name="T72" fmla="*/ 125 w 120"/>
              <a:gd name="T73" fmla="*/ 134 h 102"/>
              <a:gd name="T74" fmla="*/ 139 w 120"/>
              <a:gd name="T75" fmla="*/ 141 h 102"/>
              <a:gd name="T76" fmla="*/ 152 w 120"/>
              <a:gd name="T77" fmla="*/ 145 h 102"/>
              <a:gd name="T78" fmla="*/ 150 w 120"/>
              <a:gd name="T79" fmla="*/ 140 h 102"/>
              <a:gd name="T80" fmla="*/ 149 w 120"/>
              <a:gd name="T81" fmla="*/ 130 h 102"/>
              <a:gd name="T82" fmla="*/ 166 w 120"/>
              <a:gd name="T83" fmla="*/ 116 h 102"/>
              <a:gd name="T84" fmla="*/ 173 w 120"/>
              <a:gd name="T85" fmla="*/ 109 h 102"/>
              <a:gd name="T86" fmla="*/ 172 w 120"/>
              <a:gd name="T87" fmla="*/ 102 h 102"/>
              <a:gd name="T88" fmla="*/ 164 w 120"/>
              <a:gd name="T89" fmla="*/ 83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39" name="Freeform 2644"/>
          <p:cNvSpPr>
            <a:spLocks noChangeAspect="1"/>
          </p:cNvSpPr>
          <p:nvPr/>
        </p:nvSpPr>
        <p:spPr bwMode="auto">
          <a:xfrm>
            <a:off x="4183336" y="323558"/>
            <a:ext cx="159910" cy="68532"/>
          </a:xfrm>
          <a:custGeom>
            <a:avLst/>
            <a:gdLst>
              <a:gd name="T0" fmla="*/ 46 w 35"/>
              <a:gd name="T1" fmla="*/ 19 h 15"/>
              <a:gd name="T2" fmla="*/ 36 w 35"/>
              <a:gd name="T3" fmla="*/ 22 h 15"/>
              <a:gd name="T4" fmla="*/ 28 w 35"/>
              <a:gd name="T5" fmla="*/ 20 h 15"/>
              <a:gd name="T6" fmla="*/ 2 w 35"/>
              <a:gd name="T7" fmla="*/ 19 h 15"/>
              <a:gd name="T8" fmla="*/ 10 w 35"/>
              <a:gd name="T9" fmla="*/ 14 h 15"/>
              <a:gd name="T10" fmla="*/ 8 w 35"/>
              <a:gd name="T11" fmla="*/ 13 h 15"/>
              <a:gd name="T12" fmla="*/ 2 w 35"/>
              <a:gd name="T13" fmla="*/ 14 h 15"/>
              <a:gd name="T14" fmla="*/ 1 w 35"/>
              <a:gd name="T15" fmla="*/ 8 h 15"/>
              <a:gd name="T16" fmla="*/ 8 w 35"/>
              <a:gd name="T17" fmla="*/ 7 h 15"/>
              <a:gd name="T18" fmla="*/ 16 w 35"/>
              <a:gd name="T19" fmla="*/ 1 h 15"/>
              <a:gd name="T20" fmla="*/ 16 w 35"/>
              <a:gd name="T21" fmla="*/ 2 h 15"/>
              <a:gd name="T22" fmla="*/ 13 w 35"/>
              <a:gd name="T23" fmla="*/ 7 h 15"/>
              <a:gd name="T24" fmla="*/ 23 w 35"/>
              <a:gd name="T25" fmla="*/ 7 h 15"/>
              <a:gd name="T26" fmla="*/ 23 w 35"/>
              <a:gd name="T27" fmla="*/ 1 h 15"/>
              <a:gd name="T28" fmla="*/ 26 w 35"/>
              <a:gd name="T29" fmla="*/ 0 h 15"/>
              <a:gd name="T30" fmla="*/ 34 w 35"/>
              <a:gd name="T31" fmla="*/ 5 h 15"/>
              <a:gd name="T32" fmla="*/ 38 w 35"/>
              <a:gd name="T33" fmla="*/ 5 h 15"/>
              <a:gd name="T34" fmla="*/ 42 w 35"/>
              <a:gd name="T35" fmla="*/ 2 h 15"/>
              <a:gd name="T36" fmla="*/ 49 w 35"/>
              <a:gd name="T37" fmla="*/ 7 h 15"/>
              <a:gd name="T38" fmla="*/ 49 w 35"/>
              <a:gd name="T39" fmla="*/ 13 h 15"/>
              <a:gd name="T40" fmla="*/ 46 w 35"/>
              <a:gd name="T41" fmla="*/ 19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40" name="Freeform 2645"/>
          <p:cNvSpPr>
            <a:spLocks noChangeAspect="1"/>
          </p:cNvSpPr>
          <p:nvPr/>
        </p:nvSpPr>
        <p:spPr bwMode="auto">
          <a:xfrm>
            <a:off x="4236640" y="205533"/>
            <a:ext cx="319819" cy="217017"/>
          </a:xfrm>
          <a:custGeom>
            <a:avLst/>
            <a:gdLst>
              <a:gd name="T0" fmla="*/ 8 w 70"/>
              <a:gd name="T1" fmla="*/ 37 h 48"/>
              <a:gd name="T2" fmla="*/ 6 w 70"/>
              <a:gd name="T3" fmla="*/ 29 h 48"/>
              <a:gd name="T4" fmla="*/ 1 w 70"/>
              <a:gd name="T5" fmla="*/ 20 h 48"/>
              <a:gd name="T6" fmla="*/ 0 w 70"/>
              <a:gd name="T7" fmla="*/ 13 h 48"/>
              <a:gd name="T8" fmla="*/ 6 w 70"/>
              <a:gd name="T9" fmla="*/ 7 h 48"/>
              <a:gd name="T10" fmla="*/ 17 w 70"/>
              <a:gd name="T11" fmla="*/ 1 h 48"/>
              <a:gd name="T12" fmla="*/ 35 w 70"/>
              <a:gd name="T13" fmla="*/ 5 h 48"/>
              <a:gd name="T14" fmla="*/ 52 w 70"/>
              <a:gd name="T15" fmla="*/ 6 h 48"/>
              <a:gd name="T16" fmla="*/ 58 w 70"/>
              <a:gd name="T17" fmla="*/ 8 h 48"/>
              <a:gd name="T18" fmla="*/ 66 w 70"/>
              <a:gd name="T19" fmla="*/ 6 h 48"/>
              <a:gd name="T20" fmla="*/ 74 w 70"/>
              <a:gd name="T21" fmla="*/ 12 h 48"/>
              <a:gd name="T22" fmla="*/ 86 w 70"/>
              <a:gd name="T23" fmla="*/ 18 h 48"/>
              <a:gd name="T24" fmla="*/ 98 w 70"/>
              <a:gd name="T25" fmla="*/ 27 h 48"/>
              <a:gd name="T26" fmla="*/ 98 w 70"/>
              <a:gd name="T27" fmla="*/ 37 h 48"/>
              <a:gd name="T28" fmla="*/ 85 w 70"/>
              <a:gd name="T29" fmla="*/ 39 h 48"/>
              <a:gd name="T30" fmla="*/ 80 w 70"/>
              <a:gd name="T31" fmla="*/ 51 h 48"/>
              <a:gd name="T32" fmla="*/ 82 w 70"/>
              <a:gd name="T33" fmla="*/ 58 h 48"/>
              <a:gd name="T34" fmla="*/ 70 w 70"/>
              <a:gd name="T35" fmla="*/ 58 h 48"/>
              <a:gd name="T36" fmla="*/ 65 w 70"/>
              <a:gd name="T37" fmla="*/ 65 h 48"/>
              <a:gd name="T38" fmla="*/ 58 w 70"/>
              <a:gd name="T39" fmla="*/ 65 h 48"/>
              <a:gd name="T40" fmla="*/ 50 w 70"/>
              <a:gd name="T41" fmla="*/ 68 h 48"/>
              <a:gd name="T42" fmla="*/ 43 w 70"/>
              <a:gd name="T43" fmla="*/ 67 h 48"/>
              <a:gd name="T44" fmla="*/ 36 w 70"/>
              <a:gd name="T45" fmla="*/ 61 h 48"/>
              <a:gd name="T46" fmla="*/ 29 w 70"/>
              <a:gd name="T47" fmla="*/ 55 h 48"/>
              <a:gd name="T48" fmla="*/ 31 w 70"/>
              <a:gd name="T49" fmla="*/ 50 h 48"/>
              <a:gd name="T50" fmla="*/ 31 w 70"/>
              <a:gd name="T51" fmla="*/ 44 h 48"/>
              <a:gd name="T52" fmla="*/ 24 w 70"/>
              <a:gd name="T53" fmla="*/ 39 h 48"/>
              <a:gd name="T54" fmla="*/ 22 w 70"/>
              <a:gd name="T55" fmla="*/ 40 h 48"/>
              <a:gd name="T56" fmla="*/ 16 w 70"/>
              <a:gd name="T57" fmla="*/ 40 h 48"/>
              <a:gd name="T58" fmla="*/ 8 w 70"/>
              <a:gd name="T59" fmla="*/ 3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41" name="Freeform 2646"/>
          <p:cNvSpPr>
            <a:spLocks noChangeAspect="1"/>
          </p:cNvSpPr>
          <p:nvPr/>
        </p:nvSpPr>
        <p:spPr bwMode="auto">
          <a:xfrm>
            <a:off x="4232833" y="60855"/>
            <a:ext cx="392159" cy="228439"/>
          </a:xfrm>
          <a:custGeom>
            <a:avLst/>
            <a:gdLst>
              <a:gd name="T0" fmla="*/ 104 w 86"/>
              <a:gd name="T1" fmla="*/ 13 h 50"/>
              <a:gd name="T2" fmla="*/ 101 w 86"/>
              <a:gd name="T3" fmla="*/ 13 h 50"/>
              <a:gd name="T4" fmla="*/ 95 w 86"/>
              <a:gd name="T5" fmla="*/ 16 h 50"/>
              <a:gd name="T6" fmla="*/ 85 w 86"/>
              <a:gd name="T7" fmla="*/ 8 h 50"/>
              <a:gd name="T8" fmla="*/ 72 w 86"/>
              <a:gd name="T9" fmla="*/ 2 h 50"/>
              <a:gd name="T10" fmla="*/ 66 w 86"/>
              <a:gd name="T11" fmla="*/ 1 h 50"/>
              <a:gd name="T12" fmla="*/ 56 w 86"/>
              <a:gd name="T13" fmla="*/ 7 h 50"/>
              <a:gd name="T14" fmla="*/ 59 w 86"/>
              <a:gd name="T15" fmla="*/ 20 h 50"/>
              <a:gd name="T16" fmla="*/ 53 w 86"/>
              <a:gd name="T17" fmla="*/ 29 h 50"/>
              <a:gd name="T18" fmla="*/ 42 w 86"/>
              <a:gd name="T19" fmla="*/ 34 h 50"/>
              <a:gd name="T20" fmla="*/ 35 w 86"/>
              <a:gd name="T21" fmla="*/ 23 h 50"/>
              <a:gd name="T22" fmla="*/ 28 w 86"/>
              <a:gd name="T23" fmla="*/ 16 h 50"/>
              <a:gd name="T24" fmla="*/ 26 w 86"/>
              <a:gd name="T25" fmla="*/ 12 h 50"/>
              <a:gd name="T26" fmla="*/ 13 w 86"/>
              <a:gd name="T27" fmla="*/ 17 h 50"/>
              <a:gd name="T28" fmla="*/ 8 w 86"/>
              <a:gd name="T29" fmla="*/ 23 h 50"/>
              <a:gd name="T30" fmla="*/ 1 w 86"/>
              <a:gd name="T31" fmla="*/ 41 h 50"/>
              <a:gd name="T32" fmla="*/ 1 w 86"/>
              <a:gd name="T33" fmla="*/ 58 h 50"/>
              <a:gd name="T34" fmla="*/ 7 w 86"/>
              <a:gd name="T35" fmla="*/ 52 h 50"/>
              <a:gd name="T36" fmla="*/ 19 w 86"/>
              <a:gd name="T37" fmla="*/ 46 h 50"/>
              <a:gd name="T38" fmla="*/ 36 w 86"/>
              <a:gd name="T39" fmla="*/ 49 h 50"/>
              <a:gd name="T40" fmla="*/ 53 w 86"/>
              <a:gd name="T41" fmla="*/ 50 h 50"/>
              <a:gd name="T42" fmla="*/ 59 w 86"/>
              <a:gd name="T43" fmla="*/ 53 h 50"/>
              <a:gd name="T44" fmla="*/ 67 w 86"/>
              <a:gd name="T45" fmla="*/ 50 h 50"/>
              <a:gd name="T46" fmla="*/ 75 w 86"/>
              <a:gd name="T47" fmla="*/ 56 h 50"/>
              <a:gd name="T48" fmla="*/ 87 w 86"/>
              <a:gd name="T49" fmla="*/ 64 h 50"/>
              <a:gd name="T50" fmla="*/ 99 w 86"/>
              <a:gd name="T51" fmla="*/ 72 h 50"/>
              <a:gd name="T52" fmla="*/ 104 w 86"/>
              <a:gd name="T53" fmla="*/ 66 h 50"/>
              <a:gd name="T54" fmla="*/ 114 w 86"/>
              <a:gd name="T55" fmla="*/ 67 h 50"/>
              <a:gd name="T56" fmla="*/ 117 w 86"/>
              <a:gd name="T57" fmla="*/ 59 h 50"/>
              <a:gd name="T58" fmla="*/ 122 w 86"/>
              <a:gd name="T59" fmla="*/ 55 h 50"/>
              <a:gd name="T60" fmla="*/ 123 w 86"/>
              <a:gd name="T61" fmla="*/ 49 h 50"/>
              <a:gd name="T62" fmla="*/ 115 w 86"/>
              <a:gd name="T63" fmla="*/ 35 h 50"/>
              <a:gd name="T64" fmla="*/ 115 w 86"/>
              <a:gd name="T65" fmla="*/ 24 h 50"/>
              <a:gd name="T66" fmla="*/ 110 w 86"/>
              <a:gd name="T67" fmla="*/ 19 h 50"/>
              <a:gd name="T68" fmla="*/ 104 w 86"/>
              <a:gd name="T69" fmla="*/ 13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46" name="Freeform 2651"/>
          <p:cNvSpPr>
            <a:spLocks noChangeAspect="1"/>
          </p:cNvSpPr>
          <p:nvPr/>
        </p:nvSpPr>
        <p:spPr bwMode="auto">
          <a:xfrm>
            <a:off x="3437091" y="334981"/>
            <a:ext cx="494958" cy="612977"/>
          </a:xfrm>
          <a:custGeom>
            <a:avLst/>
            <a:gdLst>
              <a:gd name="T0" fmla="*/ 136 w 108"/>
              <a:gd name="T1" fmla="*/ 29 h 134"/>
              <a:gd name="T2" fmla="*/ 129 w 108"/>
              <a:gd name="T3" fmla="*/ 22 h 134"/>
              <a:gd name="T4" fmla="*/ 112 w 108"/>
              <a:gd name="T5" fmla="*/ 16 h 134"/>
              <a:gd name="T6" fmla="*/ 94 w 108"/>
              <a:gd name="T7" fmla="*/ 23 h 134"/>
              <a:gd name="T8" fmla="*/ 90 w 108"/>
              <a:gd name="T9" fmla="*/ 13 h 134"/>
              <a:gd name="T10" fmla="*/ 76 w 108"/>
              <a:gd name="T11" fmla="*/ 13 h 134"/>
              <a:gd name="T12" fmla="*/ 70 w 108"/>
              <a:gd name="T13" fmla="*/ 6 h 134"/>
              <a:gd name="T14" fmla="*/ 57 w 108"/>
              <a:gd name="T15" fmla="*/ 2 h 134"/>
              <a:gd name="T16" fmla="*/ 47 w 108"/>
              <a:gd name="T17" fmla="*/ 0 h 134"/>
              <a:gd name="T18" fmla="*/ 51 w 108"/>
              <a:gd name="T19" fmla="*/ 12 h 134"/>
              <a:gd name="T20" fmla="*/ 51 w 108"/>
              <a:gd name="T21" fmla="*/ 22 h 134"/>
              <a:gd name="T22" fmla="*/ 52 w 108"/>
              <a:gd name="T23" fmla="*/ 24 h 134"/>
              <a:gd name="T24" fmla="*/ 45 w 108"/>
              <a:gd name="T25" fmla="*/ 28 h 134"/>
              <a:gd name="T26" fmla="*/ 41 w 108"/>
              <a:gd name="T27" fmla="*/ 31 h 134"/>
              <a:gd name="T28" fmla="*/ 35 w 108"/>
              <a:gd name="T29" fmla="*/ 37 h 134"/>
              <a:gd name="T30" fmla="*/ 28 w 108"/>
              <a:gd name="T31" fmla="*/ 31 h 134"/>
              <a:gd name="T32" fmla="*/ 23 w 108"/>
              <a:gd name="T33" fmla="*/ 38 h 134"/>
              <a:gd name="T34" fmla="*/ 20 w 108"/>
              <a:gd name="T35" fmla="*/ 50 h 134"/>
              <a:gd name="T36" fmla="*/ 19 w 108"/>
              <a:gd name="T37" fmla="*/ 66 h 134"/>
              <a:gd name="T38" fmla="*/ 13 w 108"/>
              <a:gd name="T39" fmla="*/ 77 h 134"/>
              <a:gd name="T40" fmla="*/ 1 w 108"/>
              <a:gd name="T41" fmla="*/ 78 h 134"/>
              <a:gd name="T42" fmla="*/ 2 w 108"/>
              <a:gd name="T43" fmla="*/ 95 h 134"/>
              <a:gd name="T44" fmla="*/ 1 w 108"/>
              <a:gd name="T45" fmla="*/ 105 h 134"/>
              <a:gd name="T46" fmla="*/ 5 w 108"/>
              <a:gd name="T47" fmla="*/ 112 h 134"/>
              <a:gd name="T48" fmla="*/ 8 w 108"/>
              <a:gd name="T49" fmla="*/ 115 h 134"/>
              <a:gd name="T50" fmla="*/ 5 w 108"/>
              <a:gd name="T51" fmla="*/ 124 h 134"/>
              <a:gd name="T52" fmla="*/ 10 w 108"/>
              <a:gd name="T53" fmla="*/ 131 h 134"/>
              <a:gd name="T54" fmla="*/ 12 w 108"/>
              <a:gd name="T55" fmla="*/ 138 h 134"/>
              <a:gd name="T56" fmla="*/ 22 w 108"/>
              <a:gd name="T57" fmla="*/ 145 h 134"/>
              <a:gd name="T58" fmla="*/ 31 w 108"/>
              <a:gd name="T59" fmla="*/ 149 h 134"/>
              <a:gd name="T60" fmla="*/ 36 w 108"/>
              <a:gd name="T61" fmla="*/ 155 h 134"/>
              <a:gd name="T62" fmla="*/ 30 w 108"/>
              <a:gd name="T63" fmla="*/ 172 h 134"/>
              <a:gd name="T64" fmla="*/ 30 w 108"/>
              <a:gd name="T65" fmla="*/ 187 h 134"/>
              <a:gd name="T66" fmla="*/ 42 w 108"/>
              <a:gd name="T67" fmla="*/ 186 h 134"/>
              <a:gd name="T68" fmla="*/ 47 w 108"/>
              <a:gd name="T69" fmla="*/ 180 h 134"/>
              <a:gd name="T70" fmla="*/ 59 w 108"/>
              <a:gd name="T71" fmla="*/ 184 h 134"/>
              <a:gd name="T72" fmla="*/ 65 w 108"/>
              <a:gd name="T73" fmla="*/ 192 h 134"/>
              <a:gd name="T74" fmla="*/ 77 w 108"/>
              <a:gd name="T75" fmla="*/ 193 h 134"/>
              <a:gd name="T76" fmla="*/ 87 w 108"/>
              <a:gd name="T77" fmla="*/ 187 h 134"/>
              <a:gd name="T78" fmla="*/ 100 w 108"/>
              <a:gd name="T79" fmla="*/ 186 h 134"/>
              <a:gd name="T80" fmla="*/ 123 w 108"/>
              <a:gd name="T81" fmla="*/ 179 h 134"/>
              <a:gd name="T82" fmla="*/ 130 w 108"/>
              <a:gd name="T83" fmla="*/ 166 h 134"/>
              <a:gd name="T84" fmla="*/ 137 w 108"/>
              <a:gd name="T85" fmla="*/ 160 h 134"/>
              <a:gd name="T86" fmla="*/ 128 w 108"/>
              <a:gd name="T87" fmla="*/ 145 h 134"/>
              <a:gd name="T88" fmla="*/ 113 w 108"/>
              <a:gd name="T89" fmla="*/ 130 h 134"/>
              <a:gd name="T90" fmla="*/ 106 w 108"/>
              <a:gd name="T91" fmla="*/ 117 h 134"/>
              <a:gd name="T92" fmla="*/ 116 w 108"/>
              <a:gd name="T93" fmla="*/ 114 h 134"/>
              <a:gd name="T94" fmla="*/ 136 w 108"/>
              <a:gd name="T95" fmla="*/ 107 h 134"/>
              <a:gd name="T96" fmla="*/ 147 w 108"/>
              <a:gd name="T97" fmla="*/ 99 h 134"/>
              <a:gd name="T98" fmla="*/ 155 w 108"/>
              <a:gd name="T99" fmla="*/ 99 h 134"/>
              <a:gd name="T100" fmla="*/ 150 w 108"/>
              <a:gd name="T101" fmla="*/ 88 h 134"/>
              <a:gd name="T102" fmla="*/ 150 w 108"/>
              <a:gd name="T103" fmla="*/ 73 h 134"/>
              <a:gd name="T104" fmla="*/ 148 w 108"/>
              <a:gd name="T105" fmla="*/ 62 h 134"/>
              <a:gd name="T106" fmla="*/ 144 w 108"/>
              <a:gd name="T107" fmla="*/ 41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47" name="Freeform 2652"/>
          <p:cNvSpPr>
            <a:spLocks noChangeAspect="1"/>
          </p:cNvSpPr>
          <p:nvPr/>
        </p:nvSpPr>
        <p:spPr bwMode="auto">
          <a:xfrm>
            <a:off x="3254339" y="616722"/>
            <a:ext cx="209405" cy="148485"/>
          </a:xfrm>
          <a:custGeom>
            <a:avLst/>
            <a:gdLst>
              <a:gd name="T0" fmla="*/ 0 w 46"/>
              <a:gd name="T1" fmla="*/ 9 h 33"/>
              <a:gd name="T2" fmla="*/ 7 w 46"/>
              <a:gd name="T3" fmla="*/ 5 h 33"/>
              <a:gd name="T4" fmla="*/ 13 w 46"/>
              <a:gd name="T5" fmla="*/ 2 h 33"/>
              <a:gd name="T6" fmla="*/ 19 w 46"/>
              <a:gd name="T7" fmla="*/ 6 h 33"/>
              <a:gd name="T8" fmla="*/ 24 w 46"/>
              <a:gd name="T9" fmla="*/ 6 h 33"/>
              <a:gd name="T10" fmla="*/ 26 w 46"/>
              <a:gd name="T11" fmla="*/ 5 h 33"/>
              <a:gd name="T12" fmla="*/ 30 w 46"/>
              <a:gd name="T13" fmla="*/ 1 h 33"/>
              <a:gd name="T14" fmla="*/ 33 w 46"/>
              <a:gd name="T15" fmla="*/ 0 h 33"/>
              <a:gd name="T16" fmla="*/ 39 w 46"/>
              <a:gd name="T17" fmla="*/ 0 h 33"/>
              <a:gd name="T18" fmla="*/ 44 w 46"/>
              <a:gd name="T19" fmla="*/ 2 h 33"/>
              <a:gd name="T20" fmla="*/ 45 w 46"/>
              <a:gd name="T21" fmla="*/ 6 h 33"/>
              <a:gd name="T22" fmla="*/ 50 w 46"/>
              <a:gd name="T23" fmla="*/ 6 h 33"/>
              <a:gd name="T24" fmla="*/ 54 w 46"/>
              <a:gd name="T25" fmla="*/ 8 h 33"/>
              <a:gd name="T26" fmla="*/ 53 w 46"/>
              <a:gd name="T27" fmla="*/ 15 h 33"/>
              <a:gd name="T28" fmla="*/ 59 w 46"/>
              <a:gd name="T29" fmla="*/ 15 h 33"/>
              <a:gd name="T30" fmla="*/ 63 w 46"/>
              <a:gd name="T31" fmla="*/ 20 h 33"/>
              <a:gd name="T32" fmla="*/ 61 w 46"/>
              <a:gd name="T33" fmla="*/ 22 h 33"/>
              <a:gd name="T34" fmla="*/ 65 w 46"/>
              <a:gd name="T35" fmla="*/ 22 h 33"/>
              <a:gd name="T36" fmla="*/ 66 w 46"/>
              <a:gd name="T37" fmla="*/ 26 h 33"/>
              <a:gd name="T38" fmla="*/ 60 w 46"/>
              <a:gd name="T39" fmla="*/ 31 h 33"/>
              <a:gd name="T40" fmla="*/ 57 w 46"/>
              <a:gd name="T41" fmla="*/ 32 h 33"/>
              <a:gd name="T42" fmla="*/ 54 w 46"/>
              <a:gd name="T43" fmla="*/ 37 h 33"/>
              <a:gd name="T44" fmla="*/ 56 w 46"/>
              <a:gd name="T45" fmla="*/ 40 h 33"/>
              <a:gd name="T46" fmla="*/ 57 w 46"/>
              <a:gd name="T47" fmla="*/ 46 h 33"/>
              <a:gd name="T48" fmla="*/ 53 w 46"/>
              <a:gd name="T49" fmla="*/ 46 h 33"/>
              <a:gd name="T50" fmla="*/ 47 w 46"/>
              <a:gd name="T51" fmla="*/ 44 h 33"/>
              <a:gd name="T52" fmla="*/ 42 w 46"/>
              <a:gd name="T53" fmla="*/ 39 h 33"/>
              <a:gd name="T54" fmla="*/ 38 w 46"/>
              <a:gd name="T55" fmla="*/ 35 h 33"/>
              <a:gd name="T56" fmla="*/ 36 w 46"/>
              <a:gd name="T57" fmla="*/ 35 h 33"/>
              <a:gd name="T58" fmla="*/ 30 w 46"/>
              <a:gd name="T59" fmla="*/ 35 h 33"/>
              <a:gd name="T60" fmla="*/ 29 w 46"/>
              <a:gd name="T61" fmla="*/ 31 h 33"/>
              <a:gd name="T62" fmla="*/ 26 w 46"/>
              <a:gd name="T63" fmla="*/ 26 h 33"/>
              <a:gd name="T64" fmla="*/ 20 w 46"/>
              <a:gd name="T65" fmla="*/ 26 h 33"/>
              <a:gd name="T66" fmla="*/ 19 w 46"/>
              <a:gd name="T67" fmla="*/ 24 h 33"/>
              <a:gd name="T68" fmla="*/ 13 w 46"/>
              <a:gd name="T69" fmla="*/ 22 h 33"/>
              <a:gd name="T70" fmla="*/ 10 w 46"/>
              <a:gd name="T71" fmla="*/ 18 h 33"/>
              <a:gd name="T72" fmla="*/ 6 w 46"/>
              <a:gd name="T73" fmla="*/ 17 h 33"/>
              <a:gd name="T74" fmla="*/ 2 w 46"/>
              <a:gd name="T75" fmla="*/ 15 h 33"/>
              <a:gd name="T76" fmla="*/ 0 w 46"/>
              <a:gd name="T77" fmla="*/ 9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48" name="Freeform 2653"/>
          <p:cNvSpPr>
            <a:spLocks noChangeAspect="1"/>
          </p:cNvSpPr>
          <p:nvPr/>
        </p:nvSpPr>
        <p:spPr bwMode="auto">
          <a:xfrm>
            <a:off x="3345714" y="456815"/>
            <a:ext cx="159910" cy="213209"/>
          </a:xfrm>
          <a:custGeom>
            <a:avLst/>
            <a:gdLst>
              <a:gd name="T0" fmla="*/ 1 w 35"/>
              <a:gd name="T1" fmla="*/ 51 h 47"/>
              <a:gd name="T2" fmla="*/ 0 w 35"/>
              <a:gd name="T3" fmla="*/ 44 h 47"/>
              <a:gd name="T4" fmla="*/ 0 w 35"/>
              <a:gd name="T5" fmla="*/ 38 h 47"/>
              <a:gd name="T6" fmla="*/ 0 w 35"/>
              <a:gd name="T7" fmla="*/ 32 h 47"/>
              <a:gd name="T8" fmla="*/ 5 w 35"/>
              <a:gd name="T9" fmla="*/ 25 h 47"/>
              <a:gd name="T10" fmla="*/ 6 w 35"/>
              <a:gd name="T11" fmla="*/ 17 h 47"/>
              <a:gd name="T12" fmla="*/ 8 w 35"/>
              <a:gd name="T13" fmla="*/ 13 h 47"/>
              <a:gd name="T14" fmla="*/ 14 w 35"/>
              <a:gd name="T15" fmla="*/ 12 h 47"/>
              <a:gd name="T16" fmla="*/ 19 w 35"/>
              <a:gd name="T17" fmla="*/ 7 h 47"/>
              <a:gd name="T18" fmla="*/ 28 w 35"/>
              <a:gd name="T19" fmla="*/ 1 h 47"/>
              <a:gd name="T20" fmla="*/ 34 w 35"/>
              <a:gd name="T21" fmla="*/ 2 h 47"/>
              <a:gd name="T22" fmla="*/ 36 w 35"/>
              <a:gd name="T23" fmla="*/ 1 h 47"/>
              <a:gd name="T24" fmla="*/ 43 w 35"/>
              <a:gd name="T25" fmla="*/ 0 h 47"/>
              <a:gd name="T26" fmla="*/ 44 w 35"/>
              <a:gd name="T27" fmla="*/ 2 h 47"/>
              <a:gd name="T28" fmla="*/ 48 w 35"/>
              <a:gd name="T29" fmla="*/ 5 h 47"/>
              <a:gd name="T30" fmla="*/ 50 w 35"/>
              <a:gd name="T31" fmla="*/ 7 h 47"/>
              <a:gd name="T32" fmla="*/ 49 w 35"/>
              <a:gd name="T33" fmla="*/ 13 h 47"/>
              <a:gd name="T34" fmla="*/ 46 w 35"/>
              <a:gd name="T35" fmla="*/ 20 h 47"/>
              <a:gd name="T36" fmla="*/ 48 w 35"/>
              <a:gd name="T37" fmla="*/ 29 h 47"/>
              <a:gd name="T38" fmla="*/ 42 w 35"/>
              <a:gd name="T39" fmla="*/ 32 h 47"/>
              <a:gd name="T40" fmla="*/ 42 w 35"/>
              <a:gd name="T41" fmla="*/ 38 h 47"/>
              <a:gd name="T42" fmla="*/ 36 w 35"/>
              <a:gd name="T43" fmla="*/ 39 h 47"/>
              <a:gd name="T44" fmla="*/ 30 w 35"/>
              <a:gd name="T45" fmla="*/ 39 h 47"/>
              <a:gd name="T46" fmla="*/ 34 w 35"/>
              <a:gd name="T47" fmla="*/ 51 h 47"/>
              <a:gd name="T48" fmla="*/ 31 w 35"/>
              <a:gd name="T49" fmla="*/ 57 h 47"/>
              <a:gd name="T50" fmla="*/ 30 w 35"/>
              <a:gd name="T51" fmla="*/ 61 h 47"/>
              <a:gd name="T52" fmla="*/ 30 w 35"/>
              <a:gd name="T53" fmla="*/ 66 h 47"/>
              <a:gd name="T54" fmla="*/ 24 w 35"/>
              <a:gd name="T55" fmla="*/ 66 h 47"/>
              <a:gd name="T56" fmla="*/ 26 w 35"/>
              <a:gd name="T57" fmla="*/ 58 h 47"/>
              <a:gd name="T58" fmla="*/ 22 w 35"/>
              <a:gd name="T59" fmla="*/ 55 h 47"/>
              <a:gd name="T60" fmla="*/ 17 w 35"/>
              <a:gd name="T61" fmla="*/ 55 h 47"/>
              <a:gd name="T62" fmla="*/ 16 w 35"/>
              <a:gd name="T63" fmla="*/ 52 h 47"/>
              <a:gd name="T64" fmla="*/ 12 w 35"/>
              <a:gd name="T65" fmla="*/ 50 h 47"/>
              <a:gd name="T66" fmla="*/ 5 w 35"/>
              <a:gd name="T67" fmla="*/ 50 h 47"/>
              <a:gd name="T68" fmla="*/ 1 w 35"/>
              <a:gd name="T69" fmla="*/ 51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49" name="Freeform 2654"/>
          <p:cNvSpPr>
            <a:spLocks noChangeAspect="1"/>
          </p:cNvSpPr>
          <p:nvPr/>
        </p:nvSpPr>
        <p:spPr bwMode="auto">
          <a:xfrm>
            <a:off x="2538552" y="289293"/>
            <a:ext cx="255094" cy="331236"/>
          </a:xfrm>
          <a:custGeom>
            <a:avLst/>
            <a:gdLst>
              <a:gd name="T0" fmla="*/ 75 w 56"/>
              <a:gd name="T1" fmla="*/ 47 h 72"/>
              <a:gd name="T2" fmla="*/ 80 w 56"/>
              <a:gd name="T3" fmla="*/ 65 h 72"/>
              <a:gd name="T4" fmla="*/ 73 w 56"/>
              <a:gd name="T5" fmla="*/ 83 h 72"/>
              <a:gd name="T6" fmla="*/ 60 w 56"/>
              <a:gd name="T7" fmla="*/ 85 h 72"/>
              <a:gd name="T8" fmla="*/ 42 w 56"/>
              <a:gd name="T9" fmla="*/ 95 h 72"/>
              <a:gd name="T10" fmla="*/ 20 w 56"/>
              <a:gd name="T11" fmla="*/ 103 h 72"/>
              <a:gd name="T12" fmla="*/ 19 w 56"/>
              <a:gd name="T13" fmla="*/ 98 h 72"/>
              <a:gd name="T14" fmla="*/ 14 w 56"/>
              <a:gd name="T15" fmla="*/ 95 h 72"/>
              <a:gd name="T16" fmla="*/ 7 w 56"/>
              <a:gd name="T17" fmla="*/ 89 h 72"/>
              <a:gd name="T18" fmla="*/ 2 w 56"/>
              <a:gd name="T19" fmla="*/ 86 h 72"/>
              <a:gd name="T20" fmla="*/ 14 w 56"/>
              <a:gd name="T21" fmla="*/ 82 h 72"/>
              <a:gd name="T22" fmla="*/ 24 w 56"/>
              <a:gd name="T23" fmla="*/ 75 h 72"/>
              <a:gd name="T24" fmla="*/ 28 w 56"/>
              <a:gd name="T25" fmla="*/ 70 h 72"/>
              <a:gd name="T26" fmla="*/ 17 w 56"/>
              <a:gd name="T27" fmla="*/ 71 h 72"/>
              <a:gd name="T28" fmla="*/ 24 w 56"/>
              <a:gd name="T29" fmla="*/ 62 h 72"/>
              <a:gd name="T30" fmla="*/ 28 w 56"/>
              <a:gd name="T31" fmla="*/ 54 h 72"/>
              <a:gd name="T32" fmla="*/ 22 w 56"/>
              <a:gd name="T33" fmla="*/ 51 h 72"/>
              <a:gd name="T34" fmla="*/ 17 w 56"/>
              <a:gd name="T35" fmla="*/ 57 h 72"/>
              <a:gd name="T36" fmla="*/ 12 w 56"/>
              <a:gd name="T37" fmla="*/ 47 h 72"/>
              <a:gd name="T38" fmla="*/ 19 w 56"/>
              <a:gd name="T39" fmla="*/ 40 h 72"/>
              <a:gd name="T40" fmla="*/ 16 w 56"/>
              <a:gd name="T41" fmla="*/ 35 h 72"/>
              <a:gd name="T42" fmla="*/ 17 w 56"/>
              <a:gd name="T43" fmla="*/ 28 h 72"/>
              <a:gd name="T44" fmla="*/ 29 w 56"/>
              <a:gd name="T45" fmla="*/ 33 h 72"/>
              <a:gd name="T46" fmla="*/ 37 w 56"/>
              <a:gd name="T47" fmla="*/ 30 h 72"/>
              <a:gd name="T48" fmla="*/ 43 w 56"/>
              <a:gd name="T49" fmla="*/ 22 h 72"/>
              <a:gd name="T50" fmla="*/ 35 w 56"/>
              <a:gd name="T51" fmla="*/ 16 h 72"/>
              <a:gd name="T52" fmla="*/ 43 w 56"/>
              <a:gd name="T53" fmla="*/ 6 h 72"/>
              <a:gd name="T54" fmla="*/ 57 w 56"/>
              <a:gd name="T55" fmla="*/ 0 h 72"/>
              <a:gd name="T56" fmla="*/ 59 w 56"/>
              <a:gd name="T57" fmla="*/ 12 h 72"/>
              <a:gd name="T58" fmla="*/ 49 w 56"/>
              <a:gd name="T59" fmla="*/ 16 h 72"/>
              <a:gd name="T60" fmla="*/ 43 w 56"/>
              <a:gd name="T61" fmla="*/ 23 h 72"/>
              <a:gd name="T62" fmla="*/ 59 w 56"/>
              <a:gd name="T63" fmla="*/ 34 h 72"/>
              <a:gd name="T64" fmla="*/ 60 w 56"/>
              <a:gd name="T65" fmla="*/ 27 h 72"/>
              <a:gd name="T66" fmla="*/ 68 w 56"/>
              <a:gd name="T67" fmla="*/ 33 h 72"/>
              <a:gd name="T68" fmla="*/ 78 w 56"/>
              <a:gd name="T69" fmla="*/ 41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50" name="Freeform 2655"/>
          <p:cNvSpPr>
            <a:spLocks noChangeAspect="1"/>
          </p:cNvSpPr>
          <p:nvPr/>
        </p:nvSpPr>
        <p:spPr bwMode="auto">
          <a:xfrm>
            <a:off x="2675618" y="304523"/>
            <a:ext cx="140873" cy="114219"/>
          </a:xfrm>
          <a:custGeom>
            <a:avLst/>
            <a:gdLst>
              <a:gd name="T0" fmla="*/ 35 w 31"/>
              <a:gd name="T1" fmla="*/ 36 h 25"/>
              <a:gd name="T2" fmla="*/ 37 w 31"/>
              <a:gd name="T3" fmla="*/ 29 h 25"/>
              <a:gd name="T4" fmla="*/ 43 w 31"/>
              <a:gd name="T5" fmla="*/ 26 h 25"/>
              <a:gd name="T6" fmla="*/ 43 w 31"/>
              <a:gd name="T7" fmla="*/ 19 h 25"/>
              <a:gd name="T8" fmla="*/ 42 w 31"/>
              <a:gd name="T9" fmla="*/ 12 h 25"/>
              <a:gd name="T10" fmla="*/ 38 w 31"/>
              <a:gd name="T11" fmla="*/ 2 h 25"/>
              <a:gd name="T12" fmla="*/ 31 w 31"/>
              <a:gd name="T13" fmla="*/ 0 h 25"/>
              <a:gd name="T14" fmla="*/ 24 w 31"/>
              <a:gd name="T15" fmla="*/ 1 h 25"/>
              <a:gd name="T16" fmla="*/ 21 w 31"/>
              <a:gd name="T17" fmla="*/ 0 h 25"/>
              <a:gd name="T18" fmla="*/ 16 w 31"/>
              <a:gd name="T19" fmla="*/ 7 h 25"/>
              <a:gd name="T20" fmla="*/ 12 w 31"/>
              <a:gd name="T21" fmla="*/ 12 h 25"/>
              <a:gd name="T22" fmla="*/ 6 w 31"/>
              <a:gd name="T23" fmla="*/ 12 h 25"/>
              <a:gd name="T24" fmla="*/ 7 w 31"/>
              <a:gd name="T25" fmla="*/ 16 h 25"/>
              <a:gd name="T26" fmla="*/ 0 w 31"/>
              <a:gd name="T27" fmla="*/ 19 h 25"/>
              <a:gd name="T28" fmla="*/ 7 w 31"/>
              <a:gd name="T29" fmla="*/ 28 h 25"/>
              <a:gd name="T30" fmla="*/ 16 w 31"/>
              <a:gd name="T31" fmla="*/ 29 h 25"/>
              <a:gd name="T32" fmla="*/ 19 w 31"/>
              <a:gd name="T33" fmla="*/ 26 h 25"/>
              <a:gd name="T34" fmla="*/ 17 w 31"/>
              <a:gd name="T35" fmla="*/ 22 h 25"/>
              <a:gd name="T36" fmla="*/ 21 w 31"/>
              <a:gd name="T37" fmla="*/ 22 h 25"/>
              <a:gd name="T38" fmla="*/ 25 w 31"/>
              <a:gd name="T39" fmla="*/ 28 h 25"/>
              <a:gd name="T40" fmla="*/ 31 w 31"/>
              <a:gd name="T41" fmla="*/ 31 h 25"/>
              <a:gd name="T42" fmla="*/ 35 w 31"/>
              <a:gd name="T43" fmla="*/ 36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54" name="Freeform 2659"/>
          <p:cNvSpPr>
            <a:spLocks noChangeAspect="1"/>
          </p:cNvSpPr>
          <p:nvPr/>
        </p:nvSpPr>
        <p:spPr bwMode="auto">
          <a:xfrm>
            <a:off x="5489265" y="3479819"/>
            <a:ext cx="593950" cy="894718"/>
          </a:xfrm>
          <a:custGeom>
            <a:avLst/>
            <a:gdLst>
              <a:gd name="T0" fmla="*/ 13 w 130"/>
              <a:gd name="T1" fmla="*/ 167 h 196"/>
              <a:gd name="T2" fmla="*/ 8 w 130"/>
              <a:gd name="T3" fmla="*/ 180 h 196"/>
              <a:gd name="T4" fmla="*/ 0 w 130"/>
              <a:gd name="T5" fmla="*/ 189 h 196"/>
              <a:gd name="T6" fmla="*/ 0 w 130"/>
              <a:gd name="T7" fmla="*/ 267 h 196"/>
              <a:gd name="T8" fmla="*/ 12 w 130"/>
              <a:gd name="T9" fmla="*/ 282 h 196"/>
              <a:gd name="T10" fmla="*/ 19 w 130"/>
              <a:gd name="T11" fmla="*/ 265 h 196"/>
              <a:gd name="T12" fmla="*/ 37 w 130"/>
              <a:gd name="T13" fmla="*/ 246 h 196"/>
              <a:gd name="T14" fmla="*/ 55 w 130"/>
              <a:gd name="T15" fmla="*/ 227 h 196"/>
              <a:gd name="T16" fmla="*/ 62 w 130"/>
              <a:gd name="T17" fmla="*/ 223 h 196"/>
              <a:gd name="T18" fmla="*/ 67 w 130"/>
              <a:gd name="T19" fmla="*/ 215 h 196"/>
              <a:gd name="T20" fmla="*/ 84 w 130"/>
              <a:gd name="T21" fmla="*/ 205 h 196"/>
              <a:gd name="T22" fmla="*/ 95 w 130"/>
              <a:gd name="T23" fmla="*/ 200 h 196"/>
              <a:gd name="T24" fmla="*/ 108 w 130"/>
              <a:gd name="T25" fmla="*/ 183 h 196"/>
              <a:gd name="T26" fmla="*/ 121 w 130"/>
              <a:gd name="T27" fmla="*/ 167 h 196"/>
              <a:gd name="T28" fmla="*/ 132 w 130"/>
              <a:gd name="T29" fmla="*/ 146 h 196"/>
              <a:gd name="T30" fmla="*/ 150 w 130"/>
              <a:gd name="T31" fmla="*/ 121 h 196"/>
              <a:gd name="T32" fmla="*/ 149 w 130"/>
              <a:gd name="T33" fmla="*/ 115 h 196"/>
              <a:gd name="T34" fmla="*/ 163 w 130"/>
              <a:gd name="T35" fmla="*/ 91 h 196"/>
              <a:gd name="T36" fmla="*/ 161 w 130"/>
              <a:gd name="T37" fmla="*/ 85 h 196"/>
              <a:gd name="T38" fmla="*/ 168 w 130"/>
              <a:gd name="T39" fmla="*/ 79 h 196"/>
              <a:gd name="T40" fmla="*/ 174 w 130"/>
              <a:gd name="T41" fmla="*/ 65 h 196"/>
              <a:gd name="T42" fmla="*/ 180 w 130"/>
              <a:gd name="T43" fmla="*/ 52 h 196"/>
              <a:gd name="T44" fmla="*/ 180 w 130"/>
              <a:gd name="T45" fmla="*/ 36 h 196"/>
              <a:gd name="T46" fmla="*/ 185 w 130"/>
              <a:gd name="T47" fmla="*/ 28 h 196"/>
              <a:gd name="T48" fmla="*/ 182 w 130"/>
              <a:gd name="T49" fmla="*/ 14 h 196"/>
              <a:gd name="T50" fmla="*/ 186 w 130"/>
              <a:gd name="T51" fmla="*/ 2 h 196"/>
              <a:gd name="T52" fmla="*/ 178 w 130"/>
              <a:gd name="T53" fmla="*/ 0 h 196"/>
              <a:gd name="T54" fmla="*/ 173 w 130"/>
              <a:gd name="T55" fmla="*/ 1 h 196"/>
              <a:gd name="T56" fmla="*/ 167 w 130"/>
              <a:gd name="T57" fmla="*/ 7 h 196"/>
              <a:gd name="T58" fmla="*/ 152 w 130"/>
              <a:gd name="T59" fmla="*/ 12 h 196"/>
              <a:gd name="T60" fmla="*/ 144 w 130"/>
              <a:gd name="T61" fmla="*/ 16 h 196"/>
              <a:gd name="T62" fmla="*/ 136 w 130"/>
              <a:gd name="T63" fmla="*/ 13 h 196"/>
              <a:gd name="T64" fmla="*/ 128 w 130"/>
              <a:gd name="T65" fmla="*/ 17 h 196"/>
              <a:gd name="T66" fmla="*/ 115 w 130"/>
              <a:gd name="T67" fmla="*/ 17 h 196"/>
              <a:gd name="T68" fmla="*/ 106 w 130"/>
              <a:gd name="T69" fmla="*/ 23 h 196"/>
              <a:gd name="T70" fmla="*/ 92 w 130"/>
              <a:gd name="T71" fmla="*/ 28 h 196"/>
              <a:gd name="T72" fmla="*/ 85 w 130"/>
              <a:gd name="T73" fmla="*/ 26 h 196"/>
              <a:gd name="T74" fmla="*/ 71 w 130"/>
              <a:gd name="T75" fmla="*/ 31 h 196"/>
              <a:gd name="T76" fmla="*/ 56 w 130"/>
              <a:gd name="T77" fmla="*/ 30 h 196"/>
              <a:gd name="T78" fmla="*/ 49 w 130"/>
              <a:gd name="T79" fmla="*/ 23 h 196"/>
              <a:gd name="T80" fmla="*/ 49 w 130"/>
              <a:gd name="T81" fmla="*/ 17 h 196"/>
              <a:gd name="T82" fmla="*/ 42 w 130"/>
              <a:gd name="T83" fmla="*/ 14 h 196"/>
              <a:gd name="T84" fmla="*/ 37 w 130"/>
              <a:gd name="T85" fmla="*/ 17 h 196"/>
              <a:gd name="T86" fmla="*/ 34 w 130"/>
              <a:gd name="T87" fmla="*/ 20 h 196"/>
              <a:gd name="T88" fmla="*/ 26 w 130"/>
              <a:gd name="T89" fmla="*/ 34 h 196"/>
              <a:gd name="T90" fmla="*/ 37 w 130"/>
              <a:gd name="T91" fmla="*/ 44 h 196"/>
              <a:gd name="T92" fmla="*/ 41 w 130"/>
              <a:gd name="T93" fmla="*/ 52 h 196"/>
              <a:gd name="T94" fmla="*/ 49 w 130"/>
              <a:gd name="T95" fmla="*/ 60 h 196"/>
              <a:gd name="T96" fmla="*/ 108 w 130"/>
              <a:gd name="T97" fmla="*/ 84 h 196"/>
              <a:gd name="T98" fmla="*/ 125 w 130"/>
              <a:gd name="T99" fmla="*/ 80 h 196"/>
              <a:gd name="T100" fmla="*/ 72 w 130"/>
              <a:gd name="T101" fmla="*/ 145 h 196"/>
              <a:gd name="T102" fmla="*/ 52 w 130"/>
              <a:gd name="T103" fmla="*/ 146 h 196"/>
              <a:gd name="T104" fmla="*/ 31 w 130"/>
              <a:gd name="T105" fmla="*/ 155 h 196"/>
              <a:gd name="T106" fmla="*/ 13 w 130"/>
              <a:gd name="T107" fmla="*/ 167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196"/>
              <a:gd name="T164" fmla="*/ 130 w 13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196">
                <a:moveTo>
                  <a:pt x="9" y="116"/>
                </a:moveTo>
                <a:cubicBezTo>
                  <a:pt x="8" y="119"/>
                  <a:pt x="9" y="123"/>
                  <a:pt x="6" y="125"/>
                </a:cubicBezTo>
                <a:lnTo>
                  <a:pt x="0" y="132"/>
                </a:lnTo>
                <a:lnTo>
                  <a:pt x="0" y="186"/>
                </a:lnTo>
                <a:lnTo>
                  <a:pt x="8" y="196"/>
                </a:lnTo>
                <a:cubicBezTo>
                  <a:pt x="9" y="192"/>
                  <a:pt x="11" y="188"/>
                  <a:pt x="13" y="184"/>
                </a:cubicBezTo>
                <a:cubicBezTo>
                  <a:pt x="17" y="179"/>
                  <a:pt x="21" y="175"/>
                  <a:pt x="26" y="171"/>
                </a:cubicBezTo>
                <a:cubicBezTo>
                  <a:pt x="30" y="166"/>
                  <a:pt x="34" y="162"/>
                  <a:pt x="38" y="158"/>
                </a:cubicBezTo>
                <a:cubicBezTo>
                  <a:pt x="39" y="157"/>
                  <a:pt x="41" y="156"/>
                  <a:pt x="43" y="155"/>
                </a:cubicBezTo>
                <a:cubicBezTo>
                  <a:pt x="45" y="153"/>
                  <a:pt x="46" y="150"/>
                  <a:pt x="47" y="149"/>
                </a:cubicBezTo>
                <a:cubicBezTo>
                  <a:pt x="51" y="146"/>
                  <a:pt x="54" y="145"/>
                  <a:pt x="58" y="143"/>
                </a:cubicBezTo>
                <a:cubicBezTo>
                  <a:pt x="61" y="141"/>
                  <a:pt x="64" y="141"/>
                  <a:pt x="66" y="139"/>
                </a:cubicBezTo>
                <a:cubicBezTo>
                  <a:pt x="70" y="136"/>
                  <a:pt x="72" y="132"/>
                  <a:pt x="75" y="128"/>
                </a:cubicBezTo>
                <a:cubicBezTo>
                  <a:pt x="78" y="124"/>
                  <a:pt x="81" y="120"/>
                  <a:pt x="84" y="116"/>
                </a:cubicBezTo>
                <a:cubicBezTo>
                  <a:pt x="87" y="111"/>
                  <a:pt x="90" y="106"/>
                  <a:pt x="92" y="102"/>
                </a:cubicBezTo>
                <a:cubicBezTo>
                  <a:pt x="96" y="96"/>
                  <a:pt x="100" y="90"/>
                  <a:pt x="104" y="84"/>
                </a:cubicBezTo>
                <a:cubicBezTo>
                  <a:pt x="104" y="83"/>
                  <a:pt x="103" y="81"/>
                  <a:pt x="103" y="80"/>
                </a:cubicBezTo>
                <a:cubicBezTo>
                  <a:pt x="106" y="74"/>
                  <a:pt x="110" y="69"/>
                  <a:pt x="113" y="63"/>
                </a:cubicBezTo>
                <a:cubicBezTo>
                  <a:pt x="113" y="62"/>
                  <a:pt x="112" y="60"/>
                  <a:pt x="112" y="59"/>
                </a:cubicBezTo>
                <a:cubicBezTo>
                  <a:pt x="113" y="58"/>
                  <a:pt x="116" y="57"/>
                  <a:pt x="117" y="55"/>
                </a:cubicBezTo>
                <a:cubicBezTo>
                  <a:pt x="119" y="52"/>
                  <a:pt x="120" y="48"/>
                  <a:pt x="121" y="45"/>
                </a:cubicBezTo>
                <a:cubicBezTo>
                  <a:pt x="122" y="42"/>
                  <a:pt x="124" y="39"/>
                  <a:pt x="125" y="36"/>
                </a:cubicBezTo>
                <a:cubicBezTo>
                  <a:pt x="125" y="32"/>
                  <a:pt x="124" y="28"/>
                  <a:pt x="125" y="25"/>
                </a:cubicBezTo>
                <a:cubicBezTo>
                  <a:pt x="125" y="23"/>
                  <a:pt x="128" y="21"/>
                  <a:pt x="128" y="19"/>
                </a:cubicBezTo>
                <a:cubicBezTo>
                  <a:pt x="128" y="16"/>
                  <a:pt x="127" y="13"/>
                  <a:pt x="127" y="10"/>
                </a:cubicBezTo>
                <a:cubicBezTo>
                  <a:pt x="127" y="7"/>
                  <a:pt x="130" y="5"/>
                  <a:pt x="129" y="2"/>
                </a:cubicBezTo>
                <a:cubicBezTo>
                  <a:pt x="128" y="0"/>
                  <a:pt x="125" y="0"/>
                  <a:pt x="123" y="0"/>
                </a:cubicBezTo>
                <a:cubicBezTo>
                  <a:pt x="121" y="0"/>
                  <a:pt x="120" y="1"/>
                  <a:pt x="120" y="1"/>
                </a:cubicBezTo>
                <a:cubicBezTo>
                  <a:pt x="118" y="2"/>
                  <a:pt x="117" y="4"/>
                  <a:pt x="116" y="5"/>
                </a:cubicBezTo>
                <a:cubicBezTo>
                  <a:pt x="113" y="7"/>
                  <a:pt x="109" y="7"/>
                  <a:pt x="106" y="8"/>
                </a:cubicBezTo>
                <a:cubicBezTo>
                  <a:pt x="104" y="9"/>
                  <a:pt x="103" y="10"/>
                  <a:pt x="100" y="11"/>
                </a:cubicBezTo>
                <a:cubicBezTo>
                  <a:pt x="98" y="11"/>
                  <a:pt x="96" y="9"/>
                  <a:pt x="94" y="9"/>
                </a:cubicBezTo>
                <a:cubicBezTo>
                  <a:pt x="92" y="9"/>
                  <a:pt x="91" y="12"/>
                  <a:pt x="89" y="12"/>
                </a:cubicBezTo>
                <a:cubicBezTo>
                  <a:pt x="86" y="13"/>
                  <a:pt x="83" y="11"/>
                  <a:pt x="80" y="12"/>
                </a:cubicBezTo>
                <a:cubicBezTo>
                  <a:pt x="77" y="13"/>
                  <a:pt x="75" y="15"/>
                  <a:pt x="73" y="16"/>
                </a:cubicBezTo>
                <a:cubicBezTo>
                  <a:pt x="70" y="18"/>
                  <a:pt x="67" y="19"/>
                  <a:pt x="64" y="19"/>
                </a:cubicBezTo>
                <a:cubicBezTo>
                  <a:pt x="63" y="19"/>
                  <a:pt x="61" y="18"/>
                  <a:pt x="59" y="18"/>
                </a:cubicBezTo>
                <a:cubicBezTo>
                  <a:pt x="56" y="19"/>
                  <a:pt x="53" y="22"/>
                  <a:pt x="49" y="22"/>
                </a:cubicBezTo>
                <a:cubicBezTo>
                  <a:pt x="46" y="23"/>
                  <a:pt x="42" y="22"/>
                  <a:pt x="39" y="21"/>
                </a:cubicBezTo>
                <a:cubicBezTo>
                  <a:pt x="37" y="20"/>
                  <a:pt x="35" y="18"/>
                  <a:pt x="34" y="16"/>
                </a:cubicBezTo>
                <a:cubicBezTo>
                  <a:pt x="33" y="15"/>
                  <a:pt x="35" y="13"/>
                  <a:pt x="34" y="12"/>
                </a:cubicBezTo>
                <a:cubicBezTo>
                  <a:pt x="32" y="11"/>
                  <a:pt x="31" y="11"/>
                  <a:pt x="29" y="10"/>
                </a:cubicBezTo>
                <a:cubicBezTo>
                  <a:pt x="28" y="11"/>
                  <a:pt x="27" y="11"/>
                  <a:pt x="26" y="12"/>
                </a:cubicBezTo>
                <a:cubicBezTo>
                  <a:pt x="25" y="13"/>
                  <a:pt x="24" y="14"/>
                  <a:pt x="23" y="14"/>
                </a:cubicBezTo>
                <a:cubicBezTo>
                  <a:pt x="21" y="17"/>
                  <a:pt x="17" y="20"/>
                  <a:pt x="18" y="23"/>
                </a:cubicBezTo>
                <a:cubicBezTo>
                  <a:pt x="19" y="27"/>
                  <a:pt x="24" y="28"/>
                  <a:pt x="26" y="31"/>
                </a:cubicBezTo>
                <a:cubicBezTo>
                  <a:pt x="27" y="32"/>
                  <a:pt x="27" y="34"/>
                  <a:pt x="28" y="36"/>
                </a:cubicBezTo>
                <a:cubicBezTo>
                  <a:pt x="30" y="38"/>
                  <a:pt x="31" y="41"/>
                  <a:pt x="34" y="42"/>
                </a:cubicBezTo>
                <a:lnTo>
                  <a:pt x="75" y="58"/>
                </a:lnTo>
                <a:cubicBezTo>
                  <a:pt x="79" y="59"/>
                  <a:pt x="90" y="53"/>
                  <a:pt x="87" y="56"/>
                </a:cubicBezTo>
                <a:lnTo>
                  <a:pt x="50" y="101"/>
                </a:lnTo>
                <a:cubicBezTo>
                  <a:pt x="47" y="105"/>
                  <a:pt x="40" y="101"/>
                  <a:pt x="36" y="102"/>
                </a:cubicBezTo>
                <a:cubicBezTo>
                  <a:pt x="31" y="103"/>
                  <a:pt x="27" y="106"/>
                  <a:pt x="22" y="108"/>
                </a:cubicBezTo>
                <a:cubicBezTo>
                  <a:pt x="18" y="110"/>
                  <a:pt x="13" y="114"/>
                  <a:pt x="9" y="116"/>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55" name="Freeform 2660"/>
          <p:cNvSpPr>
            <a:spLocks noChangeAspect="1"/>
          </p:cNvSpPr>
          <p:nvPr/>
        </p:nvSpPr>
        <p:spPr bwMode="auto">
          <a:xfrm>
            <a:off x="4666874" y="6198241"/>
            <a:ext cx="137065" cy="148485"/>
          </a:xfrm>
          <a:custGeom>
            <a:avLst/>
            <a:gdLst>
              <a:gd name="T0" fmla="*/ 28 w 30"/>
              <a:gd name="T1" fmla="*/ 0 h 32"/>
              <a:gd name="T2" fmla="*/ 42 w 30"/>
              <a:gd name="T3" fmla="*/ 13 h 32"/>
              <a:gd name="T4" fmla="*/ 42 w 30"/>
              <a:gd name="T5" fmla="*/ 22 h 32"/>
              <a:gd name="T6" fmla="*/ 35 w 30"/>
              <a:gd name="T7" fmla="*/ 34 h 32"/>
              <a:gd name="T8" fmla="*/ 30 w 30"/>
              <a:gd name="T9" fmla="*/ 35 h 32"/>
              <a:gd name="T10" fmla="*/ 23 w 30"/>
              <a:gd name="T11" fmla="*/ 35 h 32"/>
              <a:gd name="T12" fmla="*/ 17 w 30"/>
              <a:gd name="T13" fmla="*/ 46 h 32"/>
              <a:gd name="T14" fmla="*/ 12 w 30"/>
              <a:gd name="T15" fmla="*/ 46 h 32"/>
              <a:gd name="T16" fmla="*/ 6 w 30"/>
              <a:gd name="T17" fmla="*/ 39 h 32"/>
              <a:gd name="T18" fmla="*/ 1 w 30"/>
              <a:gd name="T19" fmla="*/ 32 h 32"/>
              <a:gd name="T20" fmla="*/ 1 w 30"/>
              <a:gd name="T21" fmla="*/ 22 h 32"/>
              <a:gd name="T22" fmla="*/ 8 w 30"/>
              <a:gd name="T23" fmla="*/ 18 h 32"/>
              <a:gd name="T24" fmla="*/ 16 w 30"/>
              <a:gd name="T25" fmla="*/ 7 h 32"/>
              <a:gd name="T26" fmla="*/ 23 w 30"/>
              <a:gd name="T27" fmla="*/ 5 h 32"/>
              <a:gd name="T28" fmla="*/ 28 w 30"/>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2"/>
              <a:gd name="T47" fmla="*/ 30 w 30"/>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2">
                <a:moveTo>
                  <a:pt x="19" y="0"/>
                </a:moveTo>
                <a:cubicBezTo>
                  <a:pt x="23" y="2"/>
                  <a:pt x="26" y="6"/>
                  <a:pt x="29" y="9"/>
                </a:cubicBezTo>
                <a:cubicBezTo>
                  <a:pt x="30" y="11"/>
                  <a:pt x="30" y="13"/>
                  <a:pt x="29" y="15"/>
                </a:cubicBezTo>
                <a:cubicBezTo>
                  <a:pt x="28" y="18"/>
                  <a:pt x="26" y="20"/>
                  <a:pt x="24" y="23"/>
                </a:cubicBezTo>
                <a:cubicBezTo>
                  <a:pt x="23" y="24"/>
                  <a:pt x="22" y="24"/>
                  <a:pt x="21" y="24"/>
                </a:cubicBezTo>
                <a:cubicBezTo>
                  <a:pt x="19" y="24"/>
                  <a:pt x="17" y="23"/>
                  <a:pt x="16" y="24"/>
                </a:cubicBezTo>
                <a:cubicBezTo>
                  <a:pt x="14" y="26"/>
                  <a:pt x="14" y="30"/>
                  <a:pt x="12" y="31"/>
                </a:cubicBezTo>
                <a:cubicBezTo>
                  <a:pt x="11" y="32"/>
                  <a:pt x="9" y="32"/>
                  <a:pt x="8" y="31"/>
                </a:cubicBezTo>
                <a:cubicBezTo>
                  <a:pt x="6" y="30"/>
                  <a:pt x="5" y="28"/>
                  <a:pt x="4" y="26"/>
                </a:cubicBezTo>
                <a:cubicBezTo>
                  <a:pt x="3" y="24"/>
                  <a:pt x="2" y="23"/>
                  <a:pt x="1" y="21"/>
                </a:cubicBezTo>
                <a:cubicBezTo>
                  <a:pt x="1" y="19"/>
                  <a:pt x="0" y="17"/>
                  <a:pt x="1" y="15"/>
                </a:cubicBezTo>
                <a:cubicBezTo>
                  <a:pt x="2" y="14"/>
                  <a:pt x="5" y="14"/>
                  <a:pt x="6" y="12"/>
                </a:cubicBezTo>
                <a:cubicBezTo>
                  <a:pt x="8" y="10"/>
                  <a:pt x="8" y="7"/>
                  <a:pt x="11" y="5"/>
                </a:cubicBezTo>
                <a:cubicBezTo>
                  <a:pt x="12" y="4"/>
                  <a:pt x="14" y="4"/>
                  <a:pt x="16" y="3"/>
                </a:cubicBezTo>
                <a:cubicBezTo>
                  <a:pt x="17" y="3"/>
                  <a:pt x="18" y="0"/>
                  <a:pt x="19"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56" name="Freeform 2661"/>
          <p:cNvSpPr>
            <a:spLocks noChangeAspect="1"/>
          </p:cNvSpPr>
          <p:nvPr/>
        </p:nvSpPr>
        <p:spPr bwMode="auto">
          <a:xfrm>
            <a:off x="3726452" y="1964511"/>
            <a:ext cx="22844" cy="19037"/>
          </a:xfrm>
          <a:custGeom>
            <a:avLst/>
            <a:gdLst>
              <a:gd name="T0" fmla="*/ 2 w 5"/>
              <a:gd name="T1" fmla="*/ 0 h 4"/>
              <a:gd name="T2" fmla="*/ 7 w 5"/>
              <a:gd name="T3" fmla="*/ 4 h 4"/>
              <a:gd name="T4" fmla="*/ 2 w 5"/>
              <a:gd name="T5" fmla="*/ 6 h 4"/>
              <a:gd name="T6" fmla="*/ 0 w 5"/>
              <a:gd name="T7" fmla="*/ 4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3"/>
                  <a:pt x="3" y="4"/>
                  <a:pt x="2" y="4"/>
                </a:cubicBezTo>
                <a:cubicBezTo>
                  <a:pt x="2" y="4"/>
                  <a:pt x="0" y="3"/>
                  <a:pt x="0" y="2"/>
                </a:cubicBezTo>
                <a:cubicBezTo>
                  <a:pt x="0" y="1"/>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58" name="Freeform 2663"/>
          <p:cNvSpPr>
            <a:spLocks noChangeAspect="1"/>
          </p:cNvSpPr>
          <p:nvPr/>
        </p:nvSpPr>
        <p:spPr bwMode="auto">
          <a:xfrm>
            <a:off x="5390273" y="4633435"/>
            <a:ext cx="26652" cy="57110"/>
          </a:xfrm>
          <a:custGeom>
            <a:avLst/>
            <a:gdLst>
              <a:gd name="T0" fmla="*/ 2 w 6"/>
              <a:gd name="T1" fmla="*/ 1 h 13"/>
              <a:gd name="T2" fmla="*/ 8 w 6"/>
              <a:gd name="T3" fmla="*/ 15 h 13"/>
              <a:gd name="T4" fmla="*/ 1 w 6"/>
              <a:gd name="T5" fmla="*/ 10 h 13"/>
              <a:gd name="T6" fmla="*/ 2 w 6"/>
              <a:gd name="T7" fmla="*/ 1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2" y="1"/>
                </a:moveTo>
                <a:cubicBezTo>
                  <a:pt x="5" y="3"/>
                  <a:pt x="6" y="8"/>
                  <a:pt x="6" y="11"/>
                </a:cubicBezTo>
                <a:cubicBezTo>
                  <a:pt x="5" y="13"/>
                  <a:pt x="2" y="10"/>
                  <a:pt x="1" y="8"/>
                </a:cubicBezTo>
                <a:cubicBezTo>
                  <a:pt x="0" y="6"/>
                  <a:pt x="0" y="0"/>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59" name="Freeform 2664"/>
          <p:cNvSpPr>
            <a:spLocks noChangeAspect="1"/>
          </p:cNvSpPr>
          <p:nvPr/>
        </p:nvSpPr>
        <p:spPr bwMode="auto">
          <a:xfrm>
            <a:off x="3597002" y="4016651"/>
            <a:ext cx="41881" cy="49495"/>
          </a:xfrm>
          <a:custGeom>
            <a:avLst/>
            <a:gdLst>
              <a:gd name="T0" fmla="*/ 12 w 9"/>
              <a:gd name="T1" fmla="*/ 2 h 11"/>
              <a:gd name="T2" fmla="*/ 9 w 9"/>
              <a:gd name="T3" fmla="*/ 14 h 11"/>
              <a:gd name="T4" fmla="*/ 1 w 9"/>
              <a:gd name="T5" fmla="*/ 11 h 11"/>
              <a:gd name="T6" fmla="*/ 7 w 9"/>
              <a:gd name="T7" fmla="*/ 5 h 11"/>
              <a:gd name="T8" fmla="*/ 12 w 9"/>
              <a:gd name="T9" fmla="*/ 2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8" y="2"/>
                </a:moveTo>
                <a:cubicBezTo>
                  <a:pt x="9" y="4"/>
                  <a:pt x="9" y="8"/>
                  <a:pt x="6" y="10"/>
                </a:cubicBezTo>
                <a:cubicBezTo>
                  <a:pt x="5" y="11"/>
                  <a:pt x="1" y="10"/>
                  <a:pt x="1" y="8"/>
                </a:cubicBezTo>
                <a:cubicBezTo>
                  <a:pt x="0" y="6"/>
                  <a:pt x="3" y="4"/>
                  <a:pt x="5" y="3"/>
                </a:cubicBezTo>
                <a:cubicBezTo>
                  <a:pt x="6" y="2"/>
                  <a:pt x="8" y="0"/>
                  <a:pt x="8"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60" name="Freeform 2665"/>
          <p:cNvSpPr>
            <a:spLocks noChangeAspect="1"/>
          </p:cNvSpPr>
          <p:nvPr/>
        </p:nvSpPr>
        <p:spPr bwMode="auto">
          <a:xfrm>
            <a:off x="3505625" y="4229861"/>
            <a:ext cx="19037" cy="26651"/>
          </a:xfrm>
          <a:custGeom>
            <a:avLst/>
            <a:gdLst>
              <a:gd name="T0" fmla="*/ 4 w 4"/>
              <a:gd name="T1" fmla="*/ 0 h 6"/>
              <a:gd name="T2" fmla="*/ 6 w 4"/>
              <a:gd name="T3" fmla="*/ 2 h 6"/>
              <a:gd name="T4" fmla="*/ 4 w 4"/>
              <a:gd name="T5" fmla="*/ 8 h 6"/>
              <a:gd name="T6" fmla="*/ 0 w 4"/>
              <a:gd name="T7" fmla="*/ 7 h 6"/>
              <a:gd name="T8" fmla="*/ 4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4"/>
                  <a:pt x="3" y="5"/>
                  <a:pt x="2" y="6"/>
                </a:cubicBezTo>
                <a:cubicBezTo>
                  <a:pt x="1" y="6"/>
                  <a:pt x="0" y="6"/>
                  <a:pt x="0" y="5"/>
                </a:cubicBezTo>
                <a:cubicBezTo>
                  <a:pt x="0" y="3"/>
                  <a:pt x="1" y="1"/>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61" name="Oval 2666"/>
          <p:cNvSpPr>
            <a:spLocks noChangeAspect="1" noChangeArrowheads="1"/>
          </p:cNvSpPr>
          <p:nvPr/>
        </p:nvSpPr>
        <p:spPr bwMode="auto">
          <a:xfrm>
            <a:off x="1708545" y="3270418"/>
            <a:ext cx="22844" cy="19037"/>
          </a:xfrm>
          <a:prstGeom prst="ellipse">
            <a:avLst/>
          </a:prstGeom>
          <a:solidFill>
            <a:schemeClr val="bg1"/>
          </a:solidFill>
          <a:ln w="3175" cap="rnd">
            <a:solidFill>
              <a:schemeClr val="tx1"/>
            </a:solidFill>
            <a:round/>
            <a:headEnd/>
            <a:tailEnd/>
          </a:ln>
        </p:spPr>
        <p:txBody>
          <a:bodyPr/>
          <a:lstStyle>
            <a:lvl1pPr>
              <a:lnSpc>
                <a:spcPct val="85000"/>
              </a:lnSpc>
              <a:spcBef>
                <a:spcPct val="20000"/>
              </a:spcBef>
              <a:buClr>
                <a:schemeClr val="accent1"/>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lnSpc>
                <a:spcPct val="85000"/>
              </a:lnSpc>
              <a:buChar char="–"/>
              <a:defRPr sz="2800">
                <a:solidFill>
                  <a:schemeClr val="tx1"/>
                </a:solidFill>
                <a:latin typeface="Arial" panose="020B0604020202020204" pitchFamily="34" charset="0"/>
              </a:defRPr>
            </a:lvl2pPr>
            <a:lvl3pPr marL="1143000" indent="-228600">
              <a:lnSpc>
                <a:spcPct val="85000"/>
              </a:lnSpc>
              <a:spcBef>
                <a:spcPct val="15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pPr>
            <a:endParaRPr lang="es-ES_tradnl" altLang="en-US" sz="2400" dirty="0">
              <a:solidFill>
                <a:prstClr val="black"/>
              </a:solidFill>
              <a:latin typeface="Times New Roman" panose="02020603050405020304" pitchFamily="18" charset="0"/>
            </a:endParaRPr>
          </a:p>
        </p:txBody>
      </p:sp>
      <p:sp>
        <p:nvSpPr>
          <p:cNvPr id="162" name="Freeform 2667"/>
          <p:cNvSpPr>
            <a:spLocks noChangeAspect="1"/>
          </p:cNvSpPr>
          <p:nvPr/>
        </p:nvSpPr>
        <p:spPr bwMode="auto">
          <a:xfrm>
            <a:off x="1761848" y="3255189"/>
            <a:ext cx="22844" cy="19037"/>
          </a:xfrm>
          <a:custGeom>
            <a:avLst/>
            <a:gdLst>
              <a:gd name="T0" fmla="*/ 2 w 5"/>
              <a:gd name="T1" fmla="*/ 0 h 4"/>
              <a:gd name="T2" fmla="*/ 7 w 5"/>
              <a:gd name="T3" fmla="*/ 4 h 4"/>
              <a:gd name="T4" fmla="*/ 2 w 5"/>
              <a:gd name="T5" fmla="*/ 6 h 4"/>
              <a:gd name="T6" fmla="*/ 0 w 5"/>
              <a:gd name="T7" fmla="*/ 4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4"/>
                  <a:pt x="3" y="4"/>
                  <a:pt x="2" y="4"/>
                </a:cubicBezTo>
                <a:cubicBezTo>
                  <a:pt x="1" y="4"/>
                  <a:pt x="0" y="3"/>
                  <a:pt x="0" y="2"/>
                </a:cubicBezTo>
                <a:cubicBezTo>
                  <a:pt x="0" y="1"/>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63" name="Oval 2668"/>
          <p:cNvSpPr>
            <a:spLocks noChangeAspect="1" noChangeArrowheads="1"/>
          </p:cNvSpPr>
          <p:nvPr/>
        </p:nvSpPr>
        <p:spPr bwMode="auto">
          <a:xfrm>
            <a:off x="1799921" y="3186658"/>
            <a:ext cx="22844" cy="15229"/>
          </a:xfrm>
          <a:prstGeom prst="ellipse">
            <a:avLst/>
          </a:prstGeom>
          <a:solidFill>
            <a:schemeClr val="bg1"/>
          </a:solidFill>
          <a:ln w="3175" cap="rnd">
            <a:solidFill>
              <a:schemeClr val="tx1"/>
            </a:solidFill>
            <a:round/>
            <a:headEnd/>
            <a:tailEnd/>
          </a:ln>
        </p:spPr>
        <p:txBody>
          <a:bodyPr/>
          <a:lstStyle>
            <a:lvl1pPr>
              <a:lnSpc>
                <a:spcPct val="85000"/>
              </a:lnSpc>
              <a:spcBef>
                <a:spcPct val="20000"/>
              </a:spcBef>
              <a:buClr>
                <a:schemeClr val="accent1"/>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lnSpc>
                <a:spcPct val="85000"/>
              </a:lnSpc>
              <a:buChar char="–"/>
              <a:defRPr sz="2800">
                <a:solidFill>
                  <a:schemeClr val="tx1"/>
                </a:solidFill>
                <a:latin typeface="Arial" panose="020B0604020202020204" pitchFamily="34" charset="0"/>
              </a:defRPr>
            </a:lvl2pPr>
            <a:lvl3pPr marL="1143000" indent="-228600">
              <a:lnSpc>
                <a:spcPct val="85000"/>
              </a:lnSpc>
              <a:spcBef>
                <a:spcPct val="15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pPr>
            <a:endParaRPr lang="es-ES_tradnl" altLang="en-US" sz="2400" dirty="0">
              <a:solidFill>
                <a:prstClr val="black"/>
              </a:solidFill>
              <a:latin typeface="Times New Roman" panose="02020603050405020304" pitchFamily="18" charset="0"/>
            </a:endParaRPr>
          </a:p>
        </p:txBody>
      </p:sp>
      <p:sp>
        <p:nvSpPr>
          <p:cNvPr id="164" name="Freeform 2669"/>
          <p:cNvSpPr>
            <a:spLocks noChangeAspect="1"/>
          </p:cNvSpPr>
          <p:nvPr/>
        </p:nvSpPr>
        <p:spPr bwMode="auto">
          <a:xfrm>
            <a:off x="1723774" y="3160006"/>
            <a:ext cx="26652" cy="19037"/>
          </a:xfrm>
          <a:custGeom>
            <a:avLst/>
            <a:gdLst>
              <a:gd name="T0" fmla="*/ 5 w 6"/>
              <a:gd name="T1" fmla="*/ 0 h 4"/>
              <a:gd name="T2" fmla="*/ 7 w 6"/>
              <a:gd name="T3" fmla="*/ 4 h 4"/>
              <a:gd name="T4" fmla="*/ 2 w 6"/>
              <a:gd name="T5" fmla="*/ 5 h 4"/>
              <a:gd name="T6" fmla="*/ 0 w 6"/>
              <a:gd name="T7" fmla="*/ 1 h 4"/>
              <a:gd name="T8" fmla="*/ 5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3" y="0"/>
                </a:moveTo>
                <a:cubicBezTo>
                  <a:pt x="4" y="0"/>
                  <a:pt x="6" y="1"/>
                  <a:pt x="5" y="2"/>
                </a:cubicBezTo>
                <a:cubicBezTo>
                  <a:pt x="5" y="3"/>
                  <a:pt x="3" y="4"/>
                  <a:pt x="2" y="3"/>
                </a:cubicBezTo>
                <a:cubicBezTo>
                  <a:pt x="1" y="3"/>
                  <a:pt x="0" y="2"/>
                  <a:pt x="0" y="1"/>
                </a:cubicBezTo>
                <a:cubicBezTo>
                  <a:pt x="0" y="0"/>
                  <a:pt x="2" y="0"/>
                  <a:pt x="3"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65" name="Freeform 2670"/>
          <p:cNvSpPr>
            <a:spLocks noChangeAspect="1"/>
          </p:cNvSpPr>
          <p:nvPr/>
        </p:nvSpPr>
        <p:spPr bwMode="auto">
          <a:xfrm>
            <a:off x="1799922" y="3152391"/>
            <a:ext cx="15229" cy="11422"/>
          </a:xfrm>
          <a:custGeom>
            <a:avLst/>
            <a:gdLst>
              <a:gd name="T0" fmla="*/ 1 w 3"/>
              <a:gd name="T1" fmla="*/ 0 h 3"/>
              <a:gd name="T2" fmla="*/ 5 w 3"/>
              <a:gd name="T3" fmla="*/ 1 h 3"/>
              <a:gd name="T4" fmla="*/ 4 w 3"/>
              <a:gd name="T5" fmla="*/ 3 h 3"/>
              <a:gd name="T6" fmla="*/ 0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2"/>
                  <a:pt x="2" y="3"/>
                </a:cubicBezTo>
                <a:cubicBezTo>
                  <a:pt x="1" y="3"/>
                  <a:pt x="0" y="2"/>
                  <a:pt x="0" y="1"/>
                </a:cubicBezTo>
                <a:cubicBezTo>
                  <a:pt x="0" y="1"/>
                  <a:pt x="1" y="0"/>
                  <a:pt x="1"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66" name="Freeform 2671"/>
          <p:cNvSpPr>
            <a:spLocks noChangeAspect="1"/>
          </p:cNvSpPr>
          <p:nvPr/>
        </p:nvSpPr>
        <p:spPr bwMode="auto">
          <a:xfrm>
            <a:off x="1685701" y="3140970"/>
            <a:ext cx="15229" cy="15229"/>
          </a:xfrm>
          <a:custGeom>
            <a:avLst/>
            <a:gdLst>
              <a:gd name="T0" fmla="*/ 1 w 3"/>
              <a:gd name="T1" fmla="*/ 0 h 3"/>
              <a:gd name="T2" fmla="*/ 5 w 3"/>
              <a:gd name="T3" fmla="*/ 1 h 3"/>
              <a:gd name="T4" fmla="*/ 4 w 3"/>
              <a:gd name="T5" fmla="*/ 5 h 3"/>
              <a:gd name="T6" fmla="*/ 0 w 3"/>
              <a:gd name="T7" fmla="*/ 4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3"/>
                  <a:pt x="2" y="3"/>
                </a:cubicBezTo>
                <a:cubicBezTo>
                  <a:pt x="1" y="3"/>
                  <a:pt x="0" y="2"/>
                  <a:pt x="0" y="2"/>
                </a:cubicBezTo>
                <a:cubicBezTo>
                  <a:pt x="0" y="1"/>
                  <a:pt x="1" y="0"/>
                  <a:pt x="1"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67" name="Freeform 2672"/>
          <p:cNvSpPr>
            <a:spLocks noChangeAspect="1"/>
          </p:cNvSpPr>
          <p:nvPr/>
        </p:nvSpPr>
        <p:spPr bwMode="auto">
          <a:xfrm>
            <a:off x="1777078" y="3251382"/>
            <a:ext cx="19037" cy="15229"/>
          </a:xfrm>
          <a:custGeom>
            <a:avLst/>
            <a:gdLst>
              <a:gd name="T0" fmla="*/ 4 w 4"/>
              <a:gd name="T1" fmla="*/ 0 h 3"/>
              <a:gd name="T2" fmla="*/ 6 w 4"/>
              <a:gd name="T3" fmla="*/ 1 h 3"/>
              <a:gd name="T4" fmla="*/ 4 w 4"/>
              <a:gd name="T5" fmla="*/ 4 h 3"/>
              <a:gd name="T6" fmla="*/ 0 w 4"/>
              <a:gd name="T7" fmla="*/ 1 h 3"/>
              <a:gd name="T8" fmla="*/ 4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2" y="0"/>
                  <a:pt x="4" y="0"/>
                  <a:pt x="4" y="1"/>
                </a:cubicBezTo>
                <a:cubicBezTo>
                  <a:pt x="4" y="2"/>
                  <a:pt x="3" y="2"/>
                  <a:pt x="2" y="2"/>
                </a:cubicBezTo>
                <a:cubicBezTo>
                  <a:pt x="1" y="3"/>
                  <a:pt x="0" y="2"/>
                  <a:pt x="0" y="1"/>
                </a:cubicBezTo>
                <a:cubicBezTo>
                  <a:pt x="0" y="1"/>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68" name="Freeform 2673"/>
          <p:cNvSpPr>
            <a:spLocks noChangeAspect="1"/>
          </p:cNvSpPr>
          <p:nvPr/>
        </p:nvSpPr>
        <p:spPr bwMode="auto">
          <a:xfrm>
            <a:off x="1685701" y="3274225"/>
            <a:ext cx="15229" cy="11422"/>
          </a:xfrm>
          <a:custGeom>
            <a:avLst/>
            <a:gdLst>
              <a:gd name="T0" fmla="*/ 1 w 3"/>
              <a:gd name="T1" fmla="*/ 0 h 2"/>
              <a:gd name="T2" fmla="*/ 5 w 3"/>
              <a:gd name="T3" fmla="*/ 3 h 2"/>
              <a:gd name="T4" fmla="*/ 4 w 3"/>
              <a:gd name="T5" fmla="*/ 5 h 2"/>
              <a:gd name="T6" fmla="*/ 0 w 3"/>
              <a:gd name="T7" fmla="*/ 5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2"/>
                  <a:pt x="0" y="2"/>
                </a:cubicBezTo>
                <a:cubicBezTo>
                  <a:pt x="0" y="1"/>
                  <a:pt x="1" y="0"/>
                  <a:pt x="1"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69" name="Freeform 2674"/>
          <p:cNvSpPr>
            <a:spLocks noChangeAspect="1"/>
          </p:cNvSpPr>
          <p:nvPr/>
        </p:nvSpPr>
        <p:spPr bwMode="auto">
          <a:xfrm>
            <a:off x="1670471" y="3118126"/>
            <a:ext cx="22844" cy="19037"/>
          </a:xfrm>
          <a:custGeom>
            <a:avLst/>
            <a:gdLst>
              <a:gd name="T0" fmla="*/ 1 w 5"/>
              <a:gd name="T1" fmla="*/ 1 h 4"/>
              <a:gd name="T2" fmla="*/ 6 w 5"/>
              <a:gd name="T3" fmla="*/ 1 h 4"/>
              <a:gd name="T4" fmla="*/ 5 w 5"/>
              <a:gd name="T5" fmla="*/ 6 h 4"/>
              <a:gd name="T6" fmla="*/ 0 w 5"/>
              <a:gd name="T7" fmla="*/ 5 h 4"/>
              <a:gd name="T8" fmla="*/ 1 w 5"/>
              <a:gd name="T9" fmla="*/ 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1"/>
                </a:moveTo>
                <a:cubicBezTo>
                  <a:pt x="2" y="0"/>
                  <a:pt x="4" y="1"/>
                  <a:pt x="4" y="1"/>
                </a:cubicBezTo>
                <a:cubicBezTo>
                  <a:pt x="5" y="2"/>
                  <a:pt x="4" y="4"/>
                  <a:pt x="3" y="4"/>
                </a:cubicBezTo>
                <a:cubicBezTo>
                  <a:pt x="2" y="4"/>
                  <a:pt x="0" y="4"/>
                  <a:pt x="0" y="3"/>
                </a:cubicBezTo>
                <a:cubicBezTo>
                  <a:pt x="0" y="3"/>
                  <a:pt x="0" y="1"/>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70" name="Freeform 2675"/>
          <p:cNvSpPr>
            <a:spLocks noChangeAspect="1"/>
          </p:cNvSpPr>
          <p:nvPr/>
        </p:nvSpPr>
        <p:spPr bwMode="auto">
          <a:xfrm>
            <a:off x="2287265" y="2330011"/>
            <a:ext cx="49496" cy="64724"/>
          </a:xfrm>
          <a:custGeom>
            <a:avLst/>
            <a:gdLst>
              <a:gd name="T0" fmla="*/ 15 w 11"/>
              <a:gd name="T1" fmla="*/ 1 h 14"/>
              <a:gd name="T2" fmla="*/ 13 w 11"/>
              <a:gd name="T3" fmla="*/ 13 h 14"/>
              <a:gd name="T4" fmla="*/ 2 w 11"/>
              <a:gd name="T5" fmla="*/ 18 h 14"/>
              <a:gd name="T6" fmla="*/ 9 w 11"/>
              <a:gd name="T7" fmla="*/ 7 h 14"/>
              <a:gd name="T8" fmla="*/ 13 w 11"/>
              <a:gd name="T9" fmla="*/ 0 h 14"/>
              <a:gd name="T10" fmla="*/ 15 w 11"/>
              <a:gd name="T11" fmla="*/ 1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11" y="1"/>
                </a:moveTo>
                <a:cubicBezTo>
                  <a:pt x="11" y="4"/>
                  <a:pt x="11" y="7"/>
                  <a:pt x="9" y="9"/>
                </a:cubicBezTo>
                <a:cubicBezTo>
                  <a:pt x="8" y="11"/>
                  <a:pt x="3" y="14"/>
                  <a:pt x="2" y="12"/>
                </a:cubicBezTo>
                <a:cubicBezTo>
                  <a:pt x="0" y="9"/>
                  <a:pt x="5" y="8"/>
                  <a:pt x="7" y="5"/>
                </a:cubicBezTo>
                <a:cubicBezTo>
                  <a:pt x="8" y="4"/>
                  <a:pt x="8" y="2"/>
                  <a:pt x="9" y="0"/>
                </a:cubicBezTo>
                <a:cubicBezTo>
                  <a:pt x="10" y="0"/>
                  <a:pt x="11" y="0"/>
                  <a:pt x="1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71" name="Freeform 2676"/>
          <p:cNvSpPr>
            <a:spLocks noChangeAspect="1"/>
          </p:cNvSpPr>
          <p:nvPr/>
        </p:nvSpPr>
        <p:spPr bwMode="auto">
          <a:xfrm>
            <a:off x="2336761" y="2288131"/>
            <a:ext cx="34266" cy="41880"/>
          </a:xfrm>
          <a:custGeom>
            <a:avLst/>
            <a:gdLst>
              <a:gd name="T0" fmla="*/ 9 w 8"/>
              <a:gd name="T1" fmla="*/ 2 h 9"/>
              <a:gd name="T2" fmla="*/ 7 w 8"/>
              <a:gd name="T3" fmla="*/ 9 h 9"/>
              <a:gd name="T4" fmla="*/ 1 w 8"/>
              <a:gd name="T5" fmla="*/ 12 h 9"/>
              <a:gd name="T6" fmla="*/ 1 w 8"/>
              <a:gd name="T7" fmla="*/ 6 h 9"/>
              <a:gd name="T8" fmla="*/ 9 w 8"/>
              <a:gd name="T9" fmla="*/ 2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2"/>
                </a:moveTo>
                <a:cubicBezTo>
                  <a:pt x="8" y="2"/>
                  <a:pt x="6" y="5"/>
                  <a:pt x="5" y="6"/>
                </a:cubicBezTo>
                <a:cubicBezTo>
                  <a:pt x="4" y="7"/>
                  <a:pt x="2" y="9"/>
                  <a:pt x="1" y="8"/>
                </a:cubicBezTo>
                <a:cubicBezTo>
                  <a:pt x="0" y="7"/>
                  <a:pt x="0" y="5"/>
                  <a:pt x="1" y="4"/>
                </a:cubicBezTo>
                <a:cubicBezTo>
                  <a:pt x="3" y="2"/>
                  <a:pt x="5" y="0"/>
                  <a:pt x="7"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72" name="Freeform 2677"/>
          <p:cNvSpPr>
            <a:spLocks noChangeAspect="1"/>
          </p:cNvSpPr>
          <p:nvPr/>
        </p:nvSpPr>
        <p:spPr bwMode="auto">
          <a:xfrm>
            <a:off x="2222540" y="2360471"/>
            <a:ext cx="34266" cy="38073"/>
          </a:xfrm>
          <a:custGeom>
            <a:avLst/>
            <a:gdLst>
              <a:gd name="T0" fmla="*/ 9 w 8"/>
              <a:gd name="T1" fmla="*/ 1 h 8"/>
              <a:gd name="T2" fmla="*/ 9 w 8"/>
              <a:gd name="T3" fmla="*/ 8 h 8"/>
              <a:gd name="T4" fmla="*/ 6 w 8"/>
              <a:gd name="T5" fmla="*/ 13 h 8"/>
              <a:gd name="T6" fmla="*/ 0 w 8"/>
              <a:gd name="T7" fmla="*/ 9 h 8"/>
              <a:gd name="T8" fmla="*/ 2 w 8"/>
              <a:gd name="T9" fmla="*/ 1 h 8"/>
              <a:gd name="T10" fmla="*/ 9 w 8"/>
              <a:gd name="T11" fmla="*/ 1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7" y="1"/>
                </a:moveTo>
                <a:cubicBezTo>
                  <a:pt x="8" y="2"/>
                  <a:pt x="8" y="4"/>
                  <a:pt x="7" y="5"/>
                </a:cubicBezTo>
                <a:cubicBezTo>
                  <a:pt x="7" y="6"/>
                  <a:pt x="5" y="7"/>
                  <a:pt x="4" y="8"/>
                </a:cubicBezTo>
                <a:cubicBezTo>
                  <a:pt x="3" y="8"/>
                  <a:pt x="1" y="7"/>
                  <a:pt x="0" y="6"/>
                </a:cubicBezTo>
                <a:cubicBezTo>
                  <a:pt x="0" y="4"/>
                  <a:pt x="1" y="2"/>
                  <a:pt x="2" y="1"/>
                </a:cubicBezTo>
                <a:cubicBezTo>
                  <a:pt x="4" y="0"/>
                  <a:pt x="6" y="0"/>
                  <a:pt x="7"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73" name="Freeform 2678"/>
          <p:cNvSpPr>
            <a:spLocks noChangeAspect="1"/>
          </p:cNvSpPr>
          <p:nvPr/>
        </p:nvSpPr>
        <p:spPr bwMode="auto">
          <a:xfrm>
            <a:off x="2161622" y="2337626"/>
            <a:ext cx="49496" cy="45688"/>
          </a:xfrm>
          <a:custGeom>
            <a:avLst/>
            <a:gdLst>
              <a:gd name="T0" fmla="*/ 15 w 11"/>
              <a:gd name="T1" fmla="*/ 2 h 10"/>
              <a:gd name="T2" fmla="*/ 6 w 11"/>
              <a:gd name="T3" fmla="*/ 14 h 10"/>
              <a:gd name="T4" fmla="*/ 1 w 11"/>
              <a:gd name="T5" fmla="*/ 10 h 10"/>
              <a:gd name="T6" fmla="*/ 1 w 11"/>
              <a:gd name="T7" fmla="*/ 6 h 10"/>
              <a:gd name="T8" fmla="*/ 9 w 11"/>
              <a:gd name="T9" fmla="*/ 1 h 10"/>
              <a:gd name="T10" fmla="*/ 15 w 11"/>
              <a:gd name="T11" fmla="*/ 2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2"/>
                </a:moveTo>
                <a:cubicBezTo>
                  <a:pt x="9" y="5"/>
                  <a:pt x="7" y="8"/>
                  <a:pt x="4" y="10"/>
                </a:cubicBezTo>
                <a:cubicBezTo>
                  <a:pt x="3" y="10"/>
                  <a:pt x="2" y="8"/>
                  <a:pt x="1" y="7"/>
                </a:cubicBezTo>
                <a:cubicBezTo>
                  <a:pt x="1" y="6"/>
                  <a:pt x="0" y="5"/>
                  <a:pt x="1" y="4"/>
                </a:cubicBezTo>
                <a:cubicBezTo>
                  <a:pt x="3" y="2"/>
                  <a:pt x="5" y="1"/>
                  <a:pt x="7" y="1"/>
                </a:cubicBezTo>
                <a:cubicBezTo>
                  <a:pt x="8" y="0"/>
                  <a:pt x="11" y="1"/>
                  <a:pt x="11"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74" name="Freeform 2679"/>
          <p:cNvSpPr>
            <a:spLocks noChangeAspect="1"/>
          </p:cNvSpPr>
          <p:nvPr/>
        </p:nvSpPr>
        <p:spPr bwMode="auto">
          <a:xfrm>
            <a:off x="2134970" y="2364277"/>
            <a:ext cx="26652" cy="22844"/>
          </a:xfrm>
          <a:custGeom>
            <a:avLst/>
            <a:gdLst>
              <a:gd name="T0" fmla="*/ 1 w 6"/>
              <a:gd name="T1" fmla="*/ 1 h 5"/>
              <a:gd name="T2" fmla="*/ 8 w 6"/>
              <a:gd name="T3" fmla="*/ 5 h 5"/>
              <a:gd name="T4" fmla="*/ 5 w 6"/>
              <a:gd name="T5" fmla="*/ 6 h 5"/>
              <a:gd name="T6" fmla="*/ 1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3" y="0"/>
                  <a:pt x="5" y="1"/>
                  <a:pt x="6" y="3"/>
                </a:cubicBezTo>
                <a:cubicBezTo>
                  <a:pt x="6" y="4"/>
                  <a:pt x="4" y="5"/>
                  <a:pt x="3" y="4"/>
                </a:cubicBezTo>
                <a:cubicBezTo>
                  <a:pt x="2" y="4"/>
                  <a:pt x="0" y="2"/>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75" name="Freeform 2680"/>
          <p:cNvSpPr>
            <a:spLocks noChangeAspect="1"/>
          </p:cNvSpPr>
          <p:nvPr/>
        </p:nvSpPr>
        <p:spPr bwMode="auto">
          <a:xfrm>
            <a:off x="2096896" y="2394737"/>
            <a:ext cx="22844" cy="26651"/>
          </a:xfrm>
          <a:custGeom>
            <a:avLst/>
            <a:gdLst>
              <a:gd name="T0" fmla="*/ 6 w 5"/>
              <a:gd name="T1" fmla="*/ 0 h 6"/>
              <a:gd name="T2" fmla="*/ 5 w 5"/>
              <a:gd name="T3" fmla="*/ 7 h 6"/>
              <a:gd name="T4" fmla="*/ 1 w 5"/>
              <a:gd name="T5" fmla="*/ 2 h 6"/>
              <a:gd name="T6" fmla="*/ 6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4" y="0"/>
                </a:moveTo>
                <a:cubicBezTo>
                  <a:pt x="5" y="2"/>
                  <a:pt x="4" y="4"/>
                  <a:pt x="3" y="5"/>
                </a:cubicBezTo>
                <a:cubicBezTo>
                  <a:pt x="2" y="6"/>
                  <a:pt x="0" y="3"/>
                  <a:pt x="1" y="2"/>
                </a:cubicBezTo>
                <a:cubicBezTo>
                  <a:pt x="1" y="1"/>
                  <a:pt x="3" y="0"/>
                  <a:pt x="4"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76" name="Freeform 2681"/>
          <p:cNvSpPr>
            <a:spLocks noChangeAspect="1"/>
          </p:cNvSpPr>
          <p:nvPr/>
        </p:nvSpPr>
        <p:spPr bwMode="auto">
          <a:xfrm>
            <a:off x="2104512" y="2314782"/>
            <a:ext cx="15229" cy="34266"/>
          </a:xfrm>
          <a:custGeom>
            <a:avLst/>
            <a:gdLst>
              <a:gd name="T0" fmla="*/ 4 w 4"/>
              <a:gd name="T1" fmla="*/ 4 h 7"/>
              <a:gd name="T2" fmla="*/ 3 w 4"/>
              <a:gd name="T3" fmla="*/ 12 h 7"/>
              <a:gd name="T4" fmla="*/ 1 w 4"/>
              <a:gd name="T5" fmla="*/ 6 h 7"/>
              <a:gd name="T6" fmla="*/ 1 w 4"/>
              <a:gd name="T7" fmla="*/ 1 h 7"/>
              <a:gd name="T8" fmla="*/ 4 w 4"/>
              <a:gd name="T9" fmla="*/ 4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2"/>
                </a:moveTo>
                <a:cubicBezTo>
                  <a:pt x="4" y="4"/>
                  <a:pt x="4" y="6"/>
                  <a:pt x="3" y="7"/>
                </a:cubicBezTo>
                <a:cubicBezTo>
                  <a:pt x="2" y="7"/>
                  <a:pt x="1" y="5"/>
                  <a:pt x="1" y="4"/>
                </a:cubicBezTo>
                <a:cubicBezTo>
                  <a:pt x="0" y="3"/>
                  <a:pt x="0" y="1"/>
                  <a:pt x="1" y="1"/>
                </a:cubicBezTo>
                <a:cubicBezTo>
                  <a:pt x="2" y="0"/>
                  <a:pt x="4" y="1"/>
                  <a:pt x="4"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77" name="Freeform 2682"/>
          <p:cNvSpPr>
            <a:spLocks noChangeAspect="1"/>
          </p:cNvSpPr>
          <p:nvPr/>
        </p:nvSpPr>
        <p:spPr bwMode="auto">
          <a:xfrm>
            <a:off x="2154007" y="2036850"/>
            <a:ext cx="34266" cy="19037"/>
          </a:xfrm>
          <a:custGeom>
            <a:avLst/>
            <a:gdLst>
              <a:gd name="T0" fmla="*/ 3 w 8"/>
              <a:gd name="T1" fmla="*/ 0 h 4"/>
              <a:gd name="T2" fmla="*/ 10 w 8"/>
              <a:gd name="T3" fmla="*/ 4 h 4"/>
              <a:gd name="T4" fmla="*/ 6 w 8"/>
              <a:gd name="T5" fmla="*/ 6 h 4"/>
              <a:gd name="T6" fmla="*/ 0 w 8"/>
              <a:gd name="T7" fmla="*/ 4 h 4"/>
              <a:gd name="T8" fmla="*/ 3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3" y="0"/>
                </a:moveTo>
                <a:cubicBezTo>
                  <a:pt x="5" y="0"/>
                  <a:pt x="7" y="0"/>
                  <a:pt x="8" y="2"/>
                </a:cubicBezTo>
                <a:cubicBezTo>
                  <a:pt x="8" y="4"/>
                  <a:pt x="5" y="4"/>
                  <a:pt x="4" y="4"/>
                </a:cubicBezTo>
                <a:cubicBezTo>
                  <a:pt x="2" y="4"/>
                  <a:pt x="0" y="4"/>
                  <a:pt x="0" y="2"/>
                </a:cubicBezTo>
                <a:cubicBezTo>
                  <a:pt x="0" y="1"/>
                  <a:pt x="2" y="0"/>
                  <a:pt x="3"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79" name="Freeform 2684"/>
          <p:cNvSpPr>
            <a:spLocks noChangeAspect="1"/>
          </p:cNvSpPr>
          <p:nvPr/>
        </p:nvSpPr>
        <p:spPr bwMode="auto">
          <a:xfrm>
            <a:off x="8885442" y="3826286"/>
            <a:ext cx="3807" cy="19037"/>
          </a:xfrm>
          <a:custGeom>
            <a:avLst/>
            <a:gdLst>
              <a:gd name="T0" fmla="*/ 1 w 1"/>
              <a:gd name="T1" fmla="*/ 5 h 4"/>
              <a:gd name="T2" fmla="*/ 0 w 1"/>
              <a:gd name="T3" fmla="*/ 6 h 4"/>
              <a:gd name="T4" fmla="*/ 0 w 1"/>
              <a:gd name="T5" fmla="*/ 4 h 4"/>
              <a:gd name="T6" fmla="*/ 0 w 1"/>
              <a:gd name="T7" fmla="*/ 0 h 4"/>
              <a:gd name="T8" fmla="*/ 1 w 1"/>
              <a:gd name="T9" fmla="*/ 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0" y="4"/>
                </a:cubicBezTo>
                <a:cubicBezTo>
                  <a:pt x="0" y="4"/>
                  <a:pt x="0" y="3"/>
                  <a:pt x="0" y="2"/>
                </a:cubicBezTo>
                <a:cubicBezTo>
                  <a:pt x="0" y="2"/>
                  <a:pt x="0" y="0"/>
                  <a:pt x="0" y="0"/>
                </a:cubicBezTo>
                <a:cubicBezTo>
                  <a:pt x="1" y="0"/>
                  <a:pt x="1" y="2"/>
                  <a:pt x="1" y="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80" name="Freeform 2685"/>
          <p:cNvSpPr>
            <a:spLocks noChangeAspect="1"/>
          </p:cNvSpPr>
          <p:nvPr/>
        </p:nvSpPr>
        <p:spPr bwMode="auto">
          <a:xfrm>
            <a:off x="8778835" y="3399867"/>
            <a:ext cx="3807" cy="15229"/>
          </a:xfrm>
          <a:custGeom>
            <a:avLst/>
            <a:gdLst>
              <a:gd name="T0" fmla="*/ 1 w 1"/>
              <a:gd name="T1" fmla="*/ 3 h 4"/>
              <a:gd name="T2" fmla="*/ 1 w 1"/>
              <a:gd name="T3" fmla="*/ 4 h 4"/>
              <a:gd name="T4" fmla="*/ 0 w 1"/>
              <a:gd name="T5" fmla="*/ 2 h 4"/>
              <a:gd name="T6" fmla="*/ 0 w 1"/>
              <a:gd name="T7" fmla="*/ 0 h 4"/>
              <a:gd name="T8" fmla="*/ 1 w 1"/>
              <a:gd name="T9" fmla="*/ 3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1" y="4"/>
                </a:cubicBezTo>
                <a:cubicBezTo>
                  <a:pt x="0" y="4"/>
                  <a:pt x="0" y="3"/>
                  <a:pt x="0" y="2"/>
                </a:cubicBezTo>
                <a:cubicBezTo>
                  <a:pt x="0" y="1"/>
                  <a:pt x="0" y="0"/>
                  <a:pt x="0" y="0"/>
                </a:cubicBezTo>
                <a:cubicBezTo>
                  <a:pt x="1" y="0"/>
                  <a:pt x="1" y="2"/>
                  <a:pt x="1" y="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81" name="Freeform 2686"/>
          <p:cNvSpPr>
            <a:spLocks noChangeAspect="1"/>
          </p:cNvSpPr>
          <p:nvPr/>
        </p:nvSpPr>
        <p:spPr bwMode="auto">
          <a:xfrm>
            <a:off x="8771220" y="3491241"/>
            <a:ext cx="7615" cy="22844"/>
          </a:xfrm>
          <a:custGeom>
            <a:avLst/>
            <a:gdLst>
              <a:gd name="T0" fmla="*/ 2 w 2"/>
              <a:gd name="T1" fmla="*/ 5 h 5"/>
              <a:gd name="T2" fmla="*/ 1 w 2"/>
              <a:gd name="T3" fmla="*/ 7 h 5"/>
              <a:gd name="T4" fmla="*/ 0 w 2"/>
              <a:gd name="T5" fmla="*/ 5 h 5"/>
              <a:gd name="T6" fmla="*/ 1 w 2"/>
              <a:gd name="T7" fmla="*/ 0 h 5"/>
              <a:gd name="T8" fmla="*/ 2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3"/>
                  <a:pt x="0" y="3"/>
                </a:cubicBezTo>
                <a:cubicBezTo>
                  <a:pt x="0" y="2"/>
                  <a:pt x="1" y="0"/>
                  <a:pt x="1" y="0"/>
                </a:cubicBezTo>
                <a:cubicBezTo>
                  <a:pt x="2" y="1"/>
                  <a:pt x="2" y="2"/>
                  <a:pt x="2" y="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82" name="Freeform 2687"/>
          <p:cNvSpPr>
            <a:spLocks noChangeAspect="1"/>
          </p:cNvSpPr>
          <p:nvPr/>
        </p:nvSpPr>
        <p:spPr bwMode="auto">
          <a:xfrm>
            <a:off x="8778834" y="3548351"/>
            <a:ext cx="11422" cy="22844"/>
          </a:xfrm>
          <a:custGeom>
            <a:avLst/>
            <a:gdLst>
              <a:gd name="T0" fmla="*/ 5 w 2"/>
              <a:gd name="T1" fmla="*/ 5 h 5"/>
              <a:gd name="T2" fmla="*/ 5 w 2"/>
              <a:gd name="T3" fmla="*/ 7 h 5"/>
              <a:gd name="T4" fmla="*/ 3 w 2"/>
              <a:gd name="T5" fmla="*/ 5 h 5"/>
              <a:gd name="T6" fmla="*/ 3 w 2"/>
              <a:gd name="T7" fmla="*/ 0 h 5"/>
              <a:gd name="T8" fmla="*/ 5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2" y="5"/>
                </a:cubicBezTo>
                <a:cubicBezTo>
                  <a:pt x="1" y="4"/>
                  <a:pt x="1" y="3"/>
                  <a:pt x="1" y="3"/>
                </a:cubicBezTo>
                <a:cubicBezTo>
                  <a:pt x="1" y="2"/>
                  <a:pt x="0" y="0"/>
                  <a:pt x="1" y="0"/>
                </a:cubicBezTo>
                <a:cubicBezTo>
                  <a:pt x="2" y="0"/>
                  <a:pt x="2" y="2"/>
                  <a:pt x="2" y="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83" name="Freeform 2688"/>
          <p:cNvSpPr>
            <a:spLocks noChangeAspect="1"/>
          </p:cNvSpPr>
          <p:nvPr/>
        </p:nvSpPr>
        <p:spPr bwMode="auto">
          <a:xfrm>
            <a:off x="8782642" y="3605461"/>
            <a:ext cx="15229" cy="22844"/>
          </a:xfrm>
          <a:custGeom>
            <a:avLst/>
            <a:gdLst>
              <a:gd name="T0" fmla="*/ 4 w 3"/>
              <a:gd name="T1" fmla="*/ 5 h 5"/>
              <a:gd name="T2" fmla="*/ 0 w 3"/>
              <a:gd name="T3" fmla="*/ 7 h 5"/>
              <a:gd name="T4" fmla="*/ 0 w 3"/>
              <a:gd name="T5" fmla="*/ 2 h 5"/>
              <a:gd name="T6" fmla="*/ 4 w 3"/>
              <a:gd name="T7" fmla="*/ 0 h 5"/>
              <a:gd name="T8" fmla="*/ 4 w 3"/>
              <a:gd name="T9" fmla="*/ 5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5"/>
                </a:cubicBezTo>
                <a:cubicBezTo>
                  <a:pt x="0" y="4"/>
                  <a:pt x="0" y="3"/>
                  <a:pt x="0" y="2"/>
                </a:cubicBezTo>
                <a:cubicBezTo>
                  <a:pt x="1" y="2"/>
                  <a:pt x="2" y="0"/>
                  <a:pt x="2" y="0"/>
                </a:cubicBezTo>
                <a:cubicBezTo>
                  <a:pt x="3" y="1"/>
                  <a:pt x="2" y="2"/>
                  <a:pt x="2" y="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84" name="Freeform 2689"/>
          <p:cNvSpPr>
            <a:spLocks noChangeAspect="1"/>
          </p:cNvSpPr>
          <p:nvPr/>
        </p:nvSpPr>
        <p:spPr bwMode="auto">
          <a:xfrm>
            <a:off x="8782641" y="3430324"/>
            <a:ext cx="11422" cy="22844"/>
          </a:xfrm>
          <a:custGeom>
            <a:avLst/>
            <a:gdLst>
              <a:gd name="T0" fmla="*/ 5 w 2"/>
              <a:gd name="T1" fmla="*/ 5 h 5"/>
              <a:gd name="T2" fmla="*/ 3 w 2"/>
              <a:gd name="T3" fmla="*/ 7 h 5"/>
              <a:gd name="T4" fmla="*/ 0 w 2"/>
              <a:gd name="T5" fmla="*/ 5 h 5"/>
              <a:gd name="T6" fmla="*/ 3 w 2"/>
              <a:gd name="T7" fmla="*/ 1 h 5"/>
              <a:gd name="T8" fmla="*/ 5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89" name="Freeform 2694"/>
          <p:cNvSpPr>
            <a:spLocks noChangeAspect="1"/>
          </p:cNvSpPr>
          <p:nvPr/>
        </p:nvSpPr>
        <p:spPr bwMode="auto">
          <a:xfrm>
            <a:off x="8360024" y="2767853"/>
            <a:ext cx="7615" cy="15229"/>
          </a:xfrm>
          <a:custGeom>
            <a:avLst/>
            <a:gdLst>
              <a:gd name="T0" fmla="*/ 2 w 2"/>
              <a:gd name="T1" fmla="*/ 4 h 3"/>
              <a:gd name="T2" fmla="*/ 1 w 2"/>
              <a:gd name="T3" fmla="*/ 5 h 3"/>
              <a:gd name="T4" fmla="*/ 0 w 2"/>
              <a:gd name="T5" fmla="*/ 4 h 3"/>
              <a:gd name="T6" fmla="*/ 1 w 2"/>
              <a:gd name="T7" fmla="*/ 0 h 3"/>
              <a:gd name="T8" fmla="*/ 2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0" y="0"/>
                  <a:pt x="1" y="0"/>
                </a:cubicBezTo>
                <a:cubicBezTo>
                  <a:pt x="2" y="0"/>
                  <a:pt x="2" y="1"/>
                  <a:pt x="2"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90" name="Freeform 2695"/>
          <p:cNvSpPr>
            <a:spLocks noChangeAspect="1"/>
          </p:cNvSpPr>
          <p:nvPr/>
        </p:nvSpPr>
        <p:spPr bwMode="auto">
          <a:xfrm>
            <a:off x="8333373" y="2752624"/>
            <a:ext cx="7615" cy="15229"/>
          </a:xfrm>
          <a:custGeom>
            <a:avLst/>
            <a:gdLst>
              <a:gd name="T0" fmla="*/ 2 w 2"/>
              <a:gd name="T1" fmla="*/ 4 h 3"/>
              <a:gd name="T2" fmla="*/ 1 w 2"/>
              <a:gd name="T3" fmla="*/ 5 h 3"/>
              <a:gd name="T4" fmla="*/ 0 w 2"/>
              <a:gd name="T5" fmla="*/ 4 h 3"/>
              <a:gd name="T6" fmla="*/ 0 w 2"/>
              <a:gd name="T7" fmla="*/ 0 h 3"/>
              <a:gd name="T8" fmla="*/ 2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3"/>
                  <a:pt x="0" y="2"/>
                </a:cubicBezTo>
                <a:cubicBezTo>
                  <a:pt x="0" y="2"/>
                  <a:pt x="0" y="0"/>
                  <a:pt x="0" y="0"/>
                </a:cubicBezTo>
                <a:cubicBezTo>
                  <a:pt x="1" y="0"/>
                  <a:pt x="2" y="1"/>
                  <a:pt x="2"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91" name="Freeform 2696"/>
          <p:cNvSpPr>
            <a:spLocks noChangeAspect="1"/>
          </p:cNvSpPr>
          <p:nvPr/>
        </p:nvSpPr>
        <p:spPr bwMode="auto">
          <a:xfrm>
            <a:off x="8337180" y="2775468"/>
            <a:ext cx="7615" cy="15229"/>
          </a:xfrm>
          <a:custGeom>
            <a:avLst/>
            <a:gdLst>
              <a:gd name="T0" fmla="*/ 2 w 2"/>
              <a:gd name="T1" fmla="*/ 4 h 3"/>
              <a:gd name="T2" fmla="*/ 1 w 2"/>
              <a:gd name="T3" fmla="*/ 5 h 3"/>
              <a:gd name="T4" fmla="*/ 0 w 2"/>
              <a:gd name="T5" fmla="*/ 4 h 3"/>
              <a:gd name="T6" fmla="*/ 1 w 2"/>
              <a:gd name="T7" fmla="*/ 0 h 3"/>
              <a:gd name="T8" fmla="*/ 2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3"/>
                  <a:pt x="0" y="2"/>
                </a:cubicBezTo>
                <a:cubicBezTo>
                  <a:pt x="0" y="1"/>
                  <a:pt x="0" y="0"/>
                  <a:pt x="1" y="0"/>
                </a:cubicBezTo>
                <a:cubicBezTo>
                  <a:pt x="2" y="0"/>
                  <a:pt x="2" y="1"/>
                  <a:pt x="2"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92" name="Freeform 2697"/>
          <p:cNvSpPr>
            <a:spLocks noChangeAspect="1"/>
          </p:cNvSpPr>
          <p:nvPr/>
        </p:nvSpPr>
        <p:spPr bwMode="auto">
          <a:xfrm>
            <a:off x="8310528" y="2752624"/>
            <a:ext cx="15229" cy="38073"/>
          </a:xfrm>
          <a:custGeom>
            <a:avLst/>
            <a:gdLst>
              <a:gd name="T0" fmla="*/ 3 w 4"/>
              <a:gd name="T1" fmla="*/ 6 h 8"/>
              <a:gd name="T2" fmla="*/ 3 w 4"/>
              <a:gd name="T3" fmla="*/ 13 h 8"/>
              <a:gd name="T4" fmla="*/ 1 w 4"/>
              <a:gd name="T5" fmla="*/ 8 h 8"/>
              <a:gd name="T6" fmla="*/ 1 w 4"/>
              <a:gd name="T7" fmla="*/ 0 h 8"/>
              <a:gd name="T8" fmla="*/ 3 w 4"/>
              <a:gd name="T9" fmla="*/ 6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4"/>
                </a:moveTo>
                <a:cubicBezTo>
                  <a:pt x="4" y="5"/>
                  <a:pt x="4" y="8"/>
                  <a:pt x="3" y="8"/>
                </a:cubicBezTo>
                <a:cubicBezTo>
                  <a:pt x="2" y="8"/>
                  <a:pt x="1" y="7"/>
                  <a:pt x="1" y="5"/>
                </a:cubicBezTo>
                <a:cubicBezTo>
                  <a:pt x="0" y="4"/>
                  <a:pt x="0" y="1"/>
                  <a:pt x="1" y="0"/>
                </a:cubicBezTo>
                <a:cubicBezTo>
                  <a:pt x="2" y="0"/>
                  <a:pt x="3" y="2"/>
                  <a:pt x="3" y="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94" name="Oval 2699"/>
          <p:cNvSpPr>
            <a:spLocks noChangeAspect="1" noChangeArrowheads="1"/>
          </p:cNvSpPr>
          <p:nvPr/>
        </p:nvSpPr>
        <p:spPr bwMode="auto">
          <a:xfrm>
            <a:off x="8794065" y="3742524"/>
            <a:ext cx="7615" cy="11422"/>
          </a:xfrm>
          <a:prstGeom prst="ellipse">
            <a:avLst/>
          </a:prstGeom>
          <a:solidFill>
            <a:schemeClr val="bg1"/>
          </a:solidFill>
          <a:ln w="3175" cap="rnd">
            <a:solidFill>
              <a:schemeClr val="tx1"/>
            </a:solidFill>
            <a:round/>
            <a:headEnd/>
            <a:tailEnd/>
          </a:ln>
        </p:spPr>
        <p:txBody>
          <a:bodyPr/>
          <a:lstStyle>
            <a:lvl1pPr>
              <a:lnSpc>
                <a:spcPct val="85000"/>
              </a:lnSpc>
              <a:spcBef>
                <a:spcPct val="20000"/>
              </a:spcBef>
              <a:buClr>
                <a:schemeClr val="accent1"/>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lnSpc>
                <a:spcPct val="85000"/>
              </a:lnSpc>
              <a:buChar char="–"/>
              <a:defRPr sz="2800">
                <a:solidFill>
                  <a:schemeClr val="tx1"/>
                </a:solidFill>
                <a:latin typeface="Arial" panose="020B0604020202020204" pitchFamily="34" charset="0"/>
              </a:defRPr>
            </a:lvl2pPr>
            <a:lvl3pPr marL="1143000" indent="-228600">
              <a:lnSpc>
                <a:spcPct val="85000"/>
              </a:lnSpc>
              <a:spcBef>
                <a:spcPct val="15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pPr>
            <a:endParaRPr lang="es-ES_tradnl" altLang="en-US" sz="2400" dirty="0">
              <a:solidFill>
                <a:prstClr val="black"/>
              </a:solidFill>
              <a:latin typeface="Times New Roman" panose="02020603050405020304" pitchFamily="18" charset="0"/>
            </a:endParaRPr>
          </a:p>
        </p:txBody>
      </p:sp>
      <p:sp>
        <p:nvSpPr>
          <p:cNvPr id="195" name="Freeform 2700"/>
          <p:cNvSpPr>
            <a:spLocks noChangeAspect="1"/>
          </p:cNvSpPr>
          <p:nvPr/>
        </p:nvSpPr>
        <p:spPr bwMode="auto">
          <a:xfrm>
            <a:off x="8759798" y="3453169"/>
            <a:ext cx="15229" cy="7615"/>
          </a:xfrm>
          <a:custGeom>
            <a:avLst/>
            <a:gdLst>
              <a:gd name="T0" fmla="*/ 1 w 3"/>
              <a:gd name="T1" fmla="*/ 2 h 2"/>
              <a:gd name="T2" fmla="*/ 0 w 3"/>
              <a:gd name="T3" fmla="*/ 1 h 2"/>
              <a:gd name="T4" fmla="*/ 1 w 3"/>
              <a:gd name="T5" fmla="*/ 0 h 2"/>
              <a:gd name="T6" fmla="*/ 5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1" y="0"/>
                  <a:pt x="1" y="0"/>
                </a:cubicBezTo>
                <a:cubicBezTo>
                  <a:pt x="2" y="0"/>
                  <a:pt x="3" y="0"/>
                  <a:pt x="3" y="1"/>
                </a:cubicBezTo>
                <a:cubicBezTo>
                  <a:pt x="3" y="1"/>
                  <a:pt x="2" y="2"/>
                  <a:pt x="1"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96" name="Freeform 2701"/>
          <p:cNvSpPr>
            <a:spLocks noChangeAspect="1"/>
          </p:cNvSpPr>
          <p:nvPr/>
        </p:nvSpPr>
        <p:spPr bwMode="auto">
          <a:xfrm>
            <a:off x="8782641" y="3495049"/>
            <a:ext cx="11422" cy="11422"/>
          </a:xfrm>
          <a:custGeom>
            <a:avLst/>
            <a:gdLst>
              <a:gd name="T0" fmla="*/ 5 w 2"/>
              <a:gd name="T1" fmla="*/ 2 h 3"/>
              <a:gd name="T2" fmla="*/ 3 w 2"/>
              <a:gd name="T3" fmla="*/ 2 h 3"/>
              <a:gd name="T4" fmla="*/ 0 w 2"/>
              <a:gd name="T5" fmla="*/ 1 h 3"/>
              <a:gd name="T6" fmla="*/ 3 w 2"/>
              <a:gd name="T7" fmla="*/ 0 h 3"/>
              <a:gd name="T8" fmla="*/ 5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2"/>
                </a:cubicBezTo>
                <a:cubicBezTo>
                  <a:pt x="1" y="2"/>
                  <a:pt x="0" y="2"/>
                  <a:pt x="0" y="1"/>
                </a:cubicBezTo>
                <a:cubicBezTo>
                  <a:pt x="0" y="1"/>
                  <a:pt x="1" y="0"/>
                  <a:pt x="1" y="0"/>
                </a:cubicBezTo>
                <a:cubicBezTo>
                  <a:pt x="2" y="0"/>
                  <a:pt x="2" y="1"/>
                  <a:pt x="2"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97" name="Freeform 2702"/>
          <p:cNvSpPr>
            <a:spLocks noChangeAspect="1"/>
          </p:cNvSpPr>
          <p:nvPr/>
        </p:nvSpPr>
        <p:spPr bwMode="auto">
          <a:xfrm>
            <a:off x="8794065" y="3529316"/>
            <a:ext cx="7615" cy="15229"/>
          </a:xfrm>
          <a:custGeom>
            <a:avLst/>
            <a:gdLst>
              <a:gd name="T0" fmla="*/ 1 w 2"/>
              <a:gd name="T1" fmla="*/ 4 h 3"/>
              <a:gd name="T2" fmla="*/ 1 w 2"/>
              <a:gd name="T3" fmla="*/ 5 h 3"/>
              <a:gd name="T4" fmla="*/ 0 w 2"/>
              <a:gd name="T5" fmla="*/ 4 h 3"/>
              <a:gd name="T6" fmla="*/ 1 w 2"/>
              <a:gd name="T7" fmla="*/ 0 h 3"/>
              <a:gd name="T8" fmla="*/ 1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98" name="Freeform 2703"/>
          <p:cNvSpPr>
            <a:spLocks noChangeAspect="1"/>
          </p:cNvSpPr>
          <p:nvPr/>
        </p:nvSpPr>
        <p:spPr bwMode="auto">
          <a:xfrm>
            <a:off x="8771220" y="3468399"/>
            <a:ext cx="7615" cy="7615"/>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0"/>
                  <a:pt x="0" y="0"/>
                  <a:pt x="1" y="0"/>
                </a:cubicBezTo>
                <a:cubicBezTo>
                  <a:pt x="2" y="0"/>
                  <a:pt x="2" y="1"/>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99" name="Freeform 2704"/>
          <p:cNvSpPr>
            <a:spLocks noChangeAspect="1"/>
          </p:cNvSpPr>
          <p:nvPr/>
        </p:nvSpPr>
        <p:spPr bwMode="auto">
          <a:xfrm>
            <a:off x="8778834" y="3594039"/>
            <a:ext cx="11422" cy="11422"/>
          </a:xfrm>
          <a:custGeom>
            <a:avLst/>
            <a:gdLst>
              <a:gd name="T0" fmla="*/ 3 w 2"/>
              <a:gd name="T1" fmla="*/ 3 h 2"/>
              <a:gd name="T2" fmla="*/ 3 w 2"/>
              <a:gd name="T3" fmla="*/ 5 h 2"/>
              <a:gd name="T4" fmla="*/ 0 w 2"/>
              <a:gd name="T5" fmla="*/ 3 h 2"/>
              <a:gd name="T6" fmla="*/ 3 w 2"/>
              <a:gd name="T7" fmla="*/ 0 h 2"/>
              <a:gd name="T8" fmla="*/ 3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1" y="2"/>
                </a:cubicBezTo>
                <a:cubicBezTo>
                  <a:pt x="0" y="2"/>
                  <a:pt x="0" y="2"/>
                  <a:pt x="0" y="1"/>
                </a:cubicBezTo>
                <a:cubicBezTo>
                  <a:pt x="0" y="1"/>
                  <a:pt x="0" y="0"/>
                  <a:pt x="1" y="0"/>
                </a:cubicBezTo>
                <a:cubicBezTo>
                  <a:pt x="2" y="0"/>
                  <a:pt x="1" y="1"/>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08" name="Freeform 2713"/>
          <p:cNvSpPr>
            <a:spLocks noChangeAspect="1"/>
          </p:cNvSpPr>
          <p:nvPr/>
        </p:nvSpPr>
        <p:spPr bwMode="auto">
          <a:xfrm>
            <a:off x="5603486" y="5063661"/>
            <a:ext cx="434040" cy="928984"/>
          </a:xfrm>
          <a:custGeom>
            <a:avLst/>
            <a:gdLst>
              <a:gd name="T0" fmla="*/ 122 w 95"/>
              <a:gd name="T1" fmla="*/ 19 h 204"/>
              <a:gd name="T2" fmla="*/ 134 w 95"/>
              <a:gd name="T3" fmla="*/ 60 h 204"/>
              <a:gd name="T4" fmla="*/ 132 w 95"/>
              <a:gd name="T5" fmla="*/ 86 h 204"/>
              <a:gd name="T6" fmla="*/ 120 w 95"/>
              <a:gd name="T7" fmla="*/ 80 h 204"/>
              <a:gd name="T8" fmla="*/ 116 w 95"/>
              <a:gd name="T9" fmla="*/ 118 h 204"/>
              <a:gd name="T10" fmla="*/ 109 w 95"/>
              <a:gd name="T11" fmla="*/ 153 h 204"/>
              <a:gd name="T12" fmla="*/ 94 w 95"/>
              <a:gd name="T13" fmla="*/ 195 h 204"/>
              <a:gd name="T14" fmla="*/ 78 w 95"/>
              <a:gd name="T15" fmla="*/ 250 h 204"/>
              <a:gd name="T16" fmla="*/ 60 w 95"/>
              <a:gd name="T17" fmla="*/ 282 h 204"/>
              <a:gd name="T18" fmla="*/ 43 w 95"/>
              <a:gd name="T19" fmla="*/ 291 h 204"/>
              <a:gd name="T20" fmla="*/ 6 w 95"/>
              <a:gd name="T21" fmla="*/ 266 h 204"/>
              <a:gd name="T22" fmla="*/ 8 w 95"/>
              <a:gd name="T23" fmla="*/ 245 h 204"/>
              <a:gd name="T24" fmla="*/ 0 w 95"/>
              <a:gd name="T25" fmla="*/ 214 h 204"/>
              <a:gd name="T26" fmla="*/ 12 w 95"/>
              <a:gd name="T27" fmla="*/ 196 h 204"/>
              <a:gd name="T28" fmla="*/ 22 w 95"/>
              <a:gd name="T29" fmla="*/ 175 h 204"/>
              <a:gd name="T30" fmla="*/ 19 w 95"/>
              <a:gd name="T31" fmla="*/ 151 h 204"/>
              <a:gd name="T32" fmla="*/ 16 w 95"/>
              <a:gd name="T33" fmla="*/ 129 h 204"/>
              <a:gd name="T34" fmla="*/ 16 w 95"/>
              <a:gd name="T35" fmla="*/ 117 h 204"/>
              <a:gd name="T36" fmla="*/ 28 w 95"/>
              <a:gd name="T37" fmla="*/ 89 h 204"/>
              <a:gd name="T38" fmla="*/ 43 w 95"/>
              <a:gd name="T39" fmla="*/ 86 h 204"/>
              <a:gd name="T40" fmla="*/ 58 w 95"/>
              <a:gd name="T41" fmla="*/ 83 h 204"/>
              <a:gd name="T42" fmla="*/ 62 w 95"/>
              <a:gd name="T43" fmla="*/ 75 h 204"/>
              <a:gd name="T44" fmla="*/ 74 w 95"/>
              <a:gd name="T45" fmla="*/ 72 h 204"/>
              <a:gd name="T46" fmla="*/ 80 w 95"/>
              <a:gd name="T47" fmla="*/ 68 h 204"/>
              <a:gd name="T48" fmla="*/ 91 w 95"/>
              <a:gd name="T49" fmla="*/ 63 h 204"/>
              <a:gd name="T50" fmla="*/ 86 w 95"/>
              <a:gd name="T51" fmla="*/ 53 h 204"/>
              <a:gd name="T52" fmla="*/ 92 w 95"/>
              <a:gd name="T53" fmla="*/ 49 h 204"/>
              <a:gd name="T54" fmla="*/ 89 w 95"/>
              <a:gd name="T55" fmla="*/ 33 h 204"/>
              <a:gd name="T56" fmla="*/ 98 w 95"/>
              <a:gd name="T57" fmla="*/ 35 h 204"/>
              <a:gd name="T58" fmla="*/ 107 w 95"/>
              <a:gd name="T59" fmla="*/ 24 h 204"/>
              <a:gd name="T60" fmla="*/ 103 w 95"/>
              <a:gd name="T61" fmla="*/ 12 h 204"/>
              <a:gd name="T62" fmla="*/ 116 w 95"/>
              <a:gd name="T63" fmla="*/ 1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204"/>
              <a:gd name="T98" fmla="*/ 95 w 95"/>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204">
                <a:moveTo>
                  <a:pt x="81" y="1"/>
                </a:moveTo>
                <a:cubicBezTo>
                  <a:pt x="85" y="3"/>
                  <a:pt x="84" y="9"/>
                  <a:pt x="85" y="13"/>
                </a:cubicBezTo>
                <a:cubicBezTo>
                  <a:pt x="86" y="17"/>
                  <a:pt x="88" y="22"/>
                  <a:pt x="90" y="26"/>
                </a:cubicBezTo>
                <a:cubicBezTo>
                  <a:pt x="91" y="31"/>
                  <a:pt x="92" y="37"/>
                  <a:pt x="93" y="42"/>
                </a:cubicBezTo>
                <a:cubicBezTo>
                  <a:pt x="94" y="45"/>
                  <a:pt x="94" y="48"/>
                  <a:pt x="94" y="51"/>
                </a:cubicBezTo>
                <a:cubicBezTo>
                  <a:pt x="94" y="54"/>
                  <a:pt x="95" y="61"/>
                  <a:pt x="92" y="60"/>
                </a:cubicBezTo>
                <a:cubicBezTo>
                  <a:pt x="87" y="59"/>
                  <a:pt x="87" y="51"/>
                  <a:pt x="83" y="49"/>
                </a:cubicBezTo>
                <a:cubicBezTo>
                  <a:pt x="81" y="48"/>
                  <a:pt x="83" y="54"/>
                  <a:pt x="83" y="56"/>
                </a:cubicBezTo>
                <a:cubicBezTo>
                  <a:pt x="83" y="61"/>
                  <a:pt x="86" y="65"/>
                  <a:pt x="85" y="70"/>
                </a:cubicBezTo>
                <a:cubicBezTo>
                  <a:pt x="85" y="75"/>
                  <a:pt x="82" y="79"/>
                  <a:pt x="81" y="83"/>
                </a:cubicBezTo>
                <a:cubicBezTo>
                  <a:pt x="80" y="85"/>
                  <a:pt x="81" y="87"/>
                  <a:pt x="81" y="89"/>
                </a:cubicBezTo>
                <a:cubicBezTo>
                  <a:pt x="80" y="95"/>
                  <a:pt x="79" y="101"/>
                  <a:pt x="76" y="107"/>
                </a:cubicBezTo>
                <a:cubicBezTo>
                  <a:pt x="74" y="111"/>
                  <a:pt x="69" y="112"/>
                  <a:pt x="67" y="117"/>
                </a:cubicBezTo>
                <a:cubicBezTo>
                  <a:pt x="65" y="123"/>
                  <a:pt x="67" y="130"/>
                  <a:pt x="65" y="136"/>
                </a:cubicBezTo>
                <a:cubicBezTo>
                  <a:pt x="63" y="145"/>
                  <a:pt x="60" y="153"/>
                  <a:pt x="58" y="161"/>
                </a:cubicBezTo>
                <a:cubicBezTo>
                  <a:pt x="56" y="166"/>
                  <a:pt x="55" y="170"/>
                  <a:pt x="54" y="175"/>
                </a:cubicBezTo>
                <a:cubicBezTo>
                  <a:pt x="52" y="181"/>
                  <a:pt x="52" y="187"/>
                  <a:pt x="49" y="192"/>
                </a:cubicBezTo>
                <a:cubicBezTo>
                  <a:pt x="48" y="195"/>
                  <a:pt x="45" y="196"/>
                  <a:pt x="42" y="197"/>
                </a:cubicBezTo>
                <a:cubicBezTo>
                  <a:pt x="39" y="199"/>
                  <a:pt x="35" y="197"/>
                  <a:pt x="32" y="198"/>
                </a:cubicBezTo>
                <a:cubicBezTo>
                  <a:pt x="31" y="199"/>
                  <a:pt x="32" y="204"/>
                  <a:pt x="30" y="203"/>
                </a:cubicBezTo>
                <a:cubicBezTo>
                  <a:pt x="23" y="203"/>
                  <a:pt x="16" y="200"/>
                  <a:pt x="10" y="197"/>
                </a:cubicBezTo>
                <a:cubicBezTo>
                  <a:pt x="7" y="194"/>
                  <a:pt x="5" y="190"/>
                  <a:pt x="4" y="186"/>
                </a:cubicBezTo>
                <a:cubicBezTo>
                  <a:pt x="3" y="183"/>
                  <a:pt x="4" y="180"/>
                  <a:pt x="4" y="176"/>
                </a:cubicBezTo>
                <a:cubicBezTo>
                  <a:pt x="4" y="174"/>
                  <a:pt x="6" y="173"/>
                  <a:pt x="6" y="171"/>
                </a:cubicBezTo>
                <a:cubicBezTo>
                  <a:pt x="5" y="168"/>
                  <a:pt x="2" y="165"/>
                  <a:pt x="1" y="162"/>
                </a:cubicBezTo>
                <a:cubicBezTo>
                  <a:pt x="0" y="158"/>
                  <a:pt x="0" y="154"/>
                  <a:pt x="0" y="150"/>
                </a:cubicBezTo>
                <a:cubicBezTo>
                  <a:pt x="0" y="147"/>
                  <a:pt x="1" y="144"/>
                  <a:pt x="3" y="141"/>
                </a:cubicBezTo>
                <a:cubicBezTo>
                  <a:pt x="4" y="139"/>
                  <a:pt x="7" y="139"/>
                  <a:pt x="8" y="137"/>
                </a:cubicBezTo>
                <a:cubicBezTo>
                  <a:pt x="9" y="135"/>
                  <a:pt x="9" y="132"/>
                  <a:pt x="10" y="130"/>
                </a:cubicBezTo>
                <a:cubicBezTo>
                  <a:pt x="11" y="127"/>
                  <a:pt x="13" y="124"/>
                  <a:pt x="15" y="122"/>
                </a:cubicBezTo>
                <a:cubicBezTo>
                  <a:pt x="16" y="119"/>
                  <a:pt x="17" y="117"/>
                  <a:pt x="17" y="115"/>
                </a:cubicBezTo>
                <a:cubicBezTo>
                  <a:pt x="17" y="111"/>
                  <a:pt x="14" y="108"/>
                  <a:pt x="13" y="105"/>
                </a:cubicBezTo>
                <a:cubicBezTo>
                  <a:pt x="13" y="103"/>
                  <a:pt x="13" y="101"/>
                  <a:pt x="13" y="99"/>
                </a:cubicBezTo>
                <a:cubicBezTo>
                  <a:pt x="13" y="96"/>
                  <a:pt x="11" y="93"/>
                  <a:pt x="11" y="90"/>
                </a:cubicBezTo>
                <a:cubicBezTo>
                  <a:pt x="11" y="89"/>
                  <a:pt x="12" y="88"/>
                  <a:pt x="12" y="87"/>
                </a:cubicBezTo>
                <a:cubicBezTo>
                  <a:pt x="12" y="85"/>
                  <a:pt x="10" y="84"/>
                  <a:pt x="11" y="82"/>
                </a:cubicBezTo>
                <a:cubicBezTo>
                  <a:pt x="12" y="77"/>
                  <a:pt x="16" y="74"/>
                  <a:pt x="18" y="70"/>
                </a:cubicBezTo>
                <a:cubicBezTo>
                  <a:pt x="19" y="67"/>
                  <a:pt x="17" y="64"/>
                  <a:pt x="19" y="62"/>
                </a:cubicBezTo>
                <a:cubicBezTo>
                  <a:pt x="20" y="61"/>
                  <a:pt x="23" y="62"/>
                  <a:pt x="25" y="62"/>
                </a:cubicBezTo>
                <a:cubicBezTo>
                  <a:pt x="27" y="62"/>
                  <a:pt x="28" y="61"/>
                  <a:pt x="30" y="60"/>
                </a:cubicBezTo>
                <a:cubicBezTo>
                  <a:pt x="32" y="59"/>
                  <a:pt x="34" y="57"/>
                  <a:pt x="37" y="56"/>
                </a:cubicBezTo>
                <a:cubicBezTo>
                  <a:pt x="38" y="56"/>
                  <a:pt x="39" y="57"/>
                  <a:pt x="40" y="58"/>
                </a:cubicBezTo>
                <a:cubicBezTo>
                  <a:pt x="42" y="59"/>
                  <a:pt x="45" y="64"/>
                  <a:pt x="47" y="62"/>
                </a:cubicBezTo>
                <a:cubicBezTo>
                  <a:pt x="48" y="59"/>
                  <a:pt x="42" y="56"/>
                  <a:pt x="43" y="53"/>
                </a:cubicBezTo>
                <a:cubicBezTo>
                  <a:pt x="43" y="51"/>
                  <a:pt x="46" y="51"/>
                  <a:pt x="49" y="50"/>
                </a:cubicBezTo>
                <a:cubicBezTo>
                  <a:pt x="50" y="50"/>
                  <a:pt x="51" y="50"/>
                  <a:pt x="52" y="50"/>
                </a:cubicBezTo>
                <a:cubicBezTo>
                  <a:pt x="54" y="48"/>
                  <a:pt x="52" y="43"/>
                  <a:pt x="55" y="42"/>
                </a:cubicBezTo>
                <a:cubicBezTo>
                  <a:pt x="56" y="42"/>
                  <a:pt x="54" y="49"/>
                  <a:pt x="56" y="48"/>
                </a:cubicBezTo>
                <a:cubicBezTo>
                  <a:pt x="58" y="47"/>
                  <a:pt x="58" y="42"/>
                  <a:pt x="60" y="41"/>
                </a:cubicBezTo>
                <a:cubicBezTo>
                  <a:pt x="61" y="40"/>
                  <a:pt x="62" y="45"/>
                  <a:pt x="63" y="44"/>
                </a:cubicBezTo>
                <a:cubicBezTo>
                  <a:pt x="65" y="43"/>
                  <a:pt x="64" y="40"/>
                  <a:pt x="63" y="39"/>
                </a:cubicBezTo>
                <a:cubicBezTo>
                  <a:pt x="63" y="38"/>
                  <a:pt x="61" y="38"/>
                  <a:pt x="60" y="37"/>
                </a:cubicBezTo>
                <a:cubicBezTo>
                  <a:pt x="59" y="36"/>
                  <a:pt x="59" y="34"/>
                  <a:pt x="60" y="34"/>
                </a:cubicBezTo>
                <a:cubicBezTo>
                  <a:pt x="61" y="33"/>
                  <a:pt x="64" y="35"/>
                  <a:pt x="64" y="34"/>
                </a:cubicBezTo>
                <a:cubicBezTo>
                  <a:pt x="65" y="32"/>
                  <a:pt x="62" y="31"/>
                  <a:pt x="62" y="29"/>
                </a:cubicBezTo>
                <a:cubicBezTo>
                  <a:pt x="62" y="27"/>
                  <a:pt x="61" y="24"/>
                  <a:pt x="62" y="23"/>
                </a:cubicBezTo>
                <a:cubicBezTo>
                  <a:pt x="64" y="23"/>
                  <a:pt x="64" y="27"/>
                  <a:pt x="66" y="27"/>
                </a:cubicBezTo>
                <a:cubicBezTo>
                  <a:pt x="67" y="27"/>
                  <a:pt x="67" y="25"/>
                  <a:pt x="68" y="24"/>
                </a:cubicBezTo>
                <a:cubicBezTo>
                  <a:pt x="69" y="23"/>
                  <a:pt x="71" y="22"/>
                  <a:pt x="72" y="21"/>
                </a:cubicBezTo>
                <a:cubicBezTo>
                  <a:pt x="73" y="20"/>
                  <a:pt x="73" y="18"/>
                  <a:pt x="74" y="17"/>
                </a:cubicBezTo>
                <a:cubicBezTo>
                  <a:pt x="74" y="15"/>
                  <a:pt x="74" y="13"/>
                  <a:pt x="74" y="12"/>
                </a:cubicBezTo>
                <a:cubicBezTo>
                  <a:pt x="73" y="10"/>
                  <a:pt x="71" y="9"/>
                  <a:pt x="72" y="8"/>
                </a:cubicBezTo>
                <a:cubicBezTo>
                  <a:pt x="72" y="6"/>
                  <a:pt x="74" y="8"/>
                  <a:pt x="75" y="8"/>
                </a:cubicBezTo>
                <a:cubicBezTo>
                  <a:pt x="77" y="6"/>
                  <a:pt x="79" y="0"/>
                  <a:pt x="8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13" name="Freeform 2718"/>
          <p:cNvSpPr>
            <a:spLocks noChangeAspect="1"/>
          </p:cNvSpPr>
          <p:nvPr/>
        </p:nvSpPr>
        <p:spPr bwMode="auto">
          <a:xfrm>
            <a:off x="6414456" y="5596685"/>
            <a:ext cx="26652" cy="53302"/>
          </a:xfrm>
          <a:custGeom>
            <a:avLst/>
            <a:gdLst>
              <a:gd name="T0" fmla="*/ 5 w 6"/>
              <a:gd name="T1" fmla="*/ 1 h 12"/>
              <a:gd name="T2" fmla="*/ 8 w 6"/>
              <a:gd name="T3" fmla="*/ 9 h 12"/>
              <a:gd name="T4" fmla="*/ 5 w 6"/>
              <a:gd name="T5" fmla="*/ 15 h 12"/>
              <a:gd name="T6" fmla="*/ 0 w 6"/>
              <a:gd name="T7" fmla="*/ 8 h 12"/>
              <a:gd name="T8" fmla="*/ 5 w 6"/>
              <a:gd name="T9" fmla="*/ 1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3" y="1"/>
                </a:moveTo>
                <a:cubicBezTo>
                  <a:pt x="6" y="1"/>
                  <a:pt x="6" y="5"/>
                  <a:pt x="6" y="7"/>
                </a:cubicBezTo>
                <a:cubicBezTo>
                  <a:pt x="6" y="9"/>
                  <a:pt x="5" y="12"/>
                  <a:pt x="3" y="11"/>
                </a:cubicBezTo>
                <a:cubicBezTo>
                  <a:pt x="1" y="11"/>
                  <a:pt x="0" y="8"/>
                  <a:pt x="0" y="6"/>
                </a:cubicBezTo>
                <a:cubicBezTo>
                  <a:pt x="0" y="4"/>
                  <a:pt x="1" y="0"/>
                  <a:pt x="3"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14" name="Freeform 2719"/>
          <p:cNvSpPr>
            <a:spLocks noChangeAspect="1"/>
          </p:cNvSpPr>
          <p:nvPr/>
        </p:nvSpPr>
        <p:spPr bwMode="auto">
          <a:xfrm>
            <a:off x="6292620" y="5665217"/>
            <a:ext cx="34266" cy="38073"/>
          </a:xfrm>
          <a:custGeom>
            <a:avLst/>
            <a:gdLst>
              <a:gd name="T0" fmla="*/ 4 w 7"/>
              <a:gd name="T1" fmla="*/ 0 h 8"/>
              <a:gd name="T2" fmla="*/ 12 w 7"/>
              <a:gd name="T3" fmla="*/ 8 h 8"/>
              <a:gd name="T4" fmla="*/ 10 w 7"/>
              <a:gd name="T5" fmla="*/ 13 h 8"/>
              <a:gd name="T6" fmla="*/ 1 w 7"/>
              <a:gd name="T7" fmla="*/ 9 h 8"/>
              <a:gd name="T8" fmla="*/ 4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2" y="0"/>
                </a:moveTo>
                <a:cubicBezTo>
                  <a:pt x="4" y="0"/>
                  <a:pt x="6" y="3"/>
                  <a:pt x="7" y="5"/>
                </a:cubicBezTo>
                <a:cubicBezTo>
                  <a:pt x="7" y="6"/>
                  <a:pt x="7" y="7"/>
                  <a:pt x="6" y="8"/>
                </a:cubicBezTo>
                <a:cubicBezTo>
                  <a:pt x="4" y="8"/>
                  <a:pt x="2" y="8"/>
                  <a:pt x="1" y="6"/>
                </a:cubicBezTo>
                <a:cubicBezTo>
                  <a:pt x="0" y="4"/>
                  <a:pt x="0" y="1"/>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16" name="Freeform 2721"/>
          <p:cNvSpPr>
            <a:spLocks noChangeAspect="1"/>
          </p:cNvSpPr>
          <p:nvPr/>
        </p:nvSpPr>
        <p:spPr bwMode="auto">
          <a:xfrm>
            <a:off x="2595662" y="1225892"/>
            <a:ext cx="704364" cy="578711"/>
          </a:xfrm>
          <a:custGeom>
            <a:avLst/>
            <a:gdLst>
              <a:gd name="T0" fmla="*/ 31 w 154"/>
              <a:gd name="T1" fmla="*/ 148 h 126"/>
              <a:gd name="T2" fmla="*/ 42 w 154"/>
              <a:gd name="T3" fmla="*/ 136 h 126"/>
              <a:gd name="T4" fmla="*/ 36 w 154"/>
              <a:gd name="T5" fmla="*/ 124 h 126"/>
              <a:gd name="T6" fmla="*/ 42 w 154"/>
              <a:gd name="T7" fmla="*/ 113 h 126"/>
              <a:gd name="T8" fmla="*/ 35 w 154"/>
              <a:gd name="T9" fmla="*/ 101 h 126"/>
              <a:gd name="T10" fmla="*/ 43 w 154"/>
              <a:gd name="T11" fmla="*/ 92 h 126"/>
              <a:gd name="T12" fmla="*/ 44 w 154"/>
              <a:gd name="T13" fmla="*/ 83 h 126"/>
              <a:gd name="T14" fmla="*/ 50 w 154"/>
              <a:gd name="T15" fmla="*/ 62 h 126"/>
              <a:gd name="T16" fmla="*/ 49 w 154"/>
              <a:gd name="T17" fmla="*/ 51 h 126"/>
              <a:gd name="T18" fmla="*/ 41 w 154"/>
              <a:gd name="T19" fmla="*/ 43 h 126"/>
              <a:gd name="T20" fmla="*/ 30 w 154"/>
              <a:gd name="T21" fmla="*/ 47 h 126"/>
              <a:gd name="T22" fmla="*/ 24 w 154"/>
              <a:gd name="T23" fmla="*/ 42 h 126"/>
              <a:gd name="T24" fmla="*/ 8 w 154"/>
              <a:gd name="T25" fmla="*/ 45 h 126"/>
              <a:gd name="T26" fmla="*/ 10 w 154"/>
              <a:gd name="T27" fmla="*/ 34 h 126"/>
              <a:gd name="T28" fmla="*/ 7 w 154"/>
              <a:gd name="T29" fmla="*/ 28 h 126"/>
              <a:gd name="T30" fmla="*/ 1 w 154"/>
              <a:gd name="T31" fmla="*/ 17 h 126"/>
              <a:gd name="T32" fmla="*/ 20 w 154"/>
              <a:gd name="T33" fmla="*/ 10 h 126"/>
              <a:gd name="T34" fmla="*/ 24 w 154"/>
              <a:gd name="T35" fmla="*/ 1 h 126"/>
              <a:gd name="T36" fmla="*/ 42 w 154"/>
              <a:gd name="T37" fmla="*/ 5 h 126"/>
              <a:gd name="T38" fmla="*/ 71 w 154"/>
              <a:gd name="T39" fmla="*/ 2 h 126"/>
              <a:gd name="T40" fmla="*/ 95 w 154"/>
              <a:gd name="T41" fmla="*/ 7 h 126"/>
              <a:gd name="T42" fmla="*/ 112 w 154"/>
              <a:gd name="T43" fmla="*/ 10 h 126"/>
              <a:gd name="T44" fmla="*/ 124 w 154"/>
              <a:gd name="T45" fmla="*/ 12 h 126"/>
              <a:gd name="T46" fmla="*/ 141 w 154"/>
              <a:gd name="T47" fmla="*/ 12 h 126"/>
              <a:gd name="T48" fmla="*/ 151 w 154"/>
              <a:gd name="T49" fmla="*/ 19 h 126"/>
              <a:gd name="T50" fmla="*/ 169 w 154"/>
              <a:gd name="T51" fmla="*/ 25 h 126"/>
              <a:gd name="T52" fmla="*/ 178 w 154"/>
              <a:gd name="T53" fmla="*/ 21 h 126"/>
              <a:gd name="T54" fmla="*/ 196 w 154"/>
              <a:gd name="T55" fmla="*/ 30 h 126"/>
              <a:gd name="T56" fmla="*/ 214 w 154"/>
              <a:gd name="T57" fmla="*/ 33 h 126"/>
              <a:gd name="T58" fmla="*/ 221 w 154"/>
              <a:gd name="T59" fmla="*/ 37 h 126"/>
              <a:gd name="T60" fmla="*/ 207 w 154"/>
              <a:gd name="T61" fmla="*/ 54 h 126"/>
              <a:gd name="T62" fmla="*/ 181 w 154"/>
              <a:gd name="T63" fmla="*/ 64 h 126"/>
              <a:gd name="T64" fmla="*/ 179 w 154"/>
              <a:gd name="T65" fmla="*/ 76 h 126"/>
              <a:gd name="T66" fmla="*/ 160 w 154"/>
              <a:gd name="T67" fmla="*/ 100 h 126"/>
              <a:gd name="T68" fmla="*/ 165 w 154"/>
              <a:gd name="T69" fmla="*/ 117 h 126"/>
              <a:gd name="T70" fmla="*/ 160 w 154"/>
              <a:gd name="T71" fmla="*/ 127 h 126"/>
              <a:gd name="T72" fmla="*/ 150 w 154"/>
              <a:gd name="T73" fmla="*/ 146 h 126"/>
              <a:gd name="T74" fmla="*/ 141 w 154"/>
              <a:gd name="T75" fmla="*/ 150 h 126"/>
              <a:gd name="T76" fmla="*/ 130 w 154"/>
              <a:gd name="T77" fmla="*/ 166 h 126"/>
              <a:gd name="T78" fmla="*/ 121 w 154"/>
              <a:gd name="T79" fmla="*/ 166 h 126"/>
              <a:gd name="T80" fmla="*/ 103 w 154"/>
              <a:gd name="T81" fmla="*/ 169 h 126"/>
              <a:gd name="T82" fmla="*/ 84 w 154"/>
              <a:gd name="T83" fmla="*/ 171 h 126"/>
              <a:gd name="T84" fmla="*/ 70 w 154"/>
              <a:gd name="T85" fmla="*/ 182 h 126"/>
              <a:gd name="T86" fmla="*/ 53 w 154"/>
              <a:gd name="T87" fmla="*/ 171 h 126"/>
              <a:gd name="T88" fmla="*/ 43 w 154"/>
              <a:gd name="T89" fmla="*/ 15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17" name="Freeform 2722"/>
          <p:cNvSpPr>
            <a:spLocks noChangeAspect="1"/>
          </p:cNvSpPr>
          <p:nvPr/>
        </p:nvSpPr>
        <p:spPr bwMode="auto">
          <a:xfrm>
            <a:off x="2812683" y="1800795"/>
            <a:ext cx="15229" cy="11422"/>
          </a:xfrm>
          <a:custGeom>
            <a:avLst/>
            <a:gdLst>
              <a:gd name="T0" fmla="*/ 0 w 4"/>
              <a:gd name="T1" fmla="*/ 2 h 3"/>
              <a:gd name="T2" fmla="*/ 2 w 4"/>
              <a:gd name="T3" fmla="*/ 1 h 3"/>
              <a:gd name="T4" fmla="*/ 3 w 4"/>
              <a:gd name="T5" fmla="*/ 0 h 3"/>
              <a:gd name="T6" fmla="*/ 4 w 4"/>
              <a:gd name="T7" fmla="*/ 2 h 3"/>
              <a:gd name="T8" fmla="*/ 2 w 4"/>
              <a:gd name="T9" fmla="*/ 3 h 3"/>
              <a:gd name="T10" fmla="*/ 0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chemeClr val="bg1"/>
          </a:solidFill>
          <a:ln w="3175" cap="rnd">
            <a:solidFill>
              <a:schemeClr val="tx1"/>
            </a:solidFill>
            <a:round/>
            <a:headEnd/>
            <a:tailEnd/>
          </a:ln>
          <a:extLst/>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18" name="Freeform 2723"/>
          <p:cNvSpPr>
            <a:spLocks noChangeAspect="1"/>
          </p:cNvSpPr>
          <p:nvPr/>
        </p:nvSpPr>
        <p:spPr bwMode="auto">
          <a:xfrm>
            <a:off x="3246724" y="1515247"/>
            <a:ext cx="68533" cy="53302"/>
          </a:xfrm>
          <a:custGeom>
            <a:avLst/>
            <a:gdLst>
              <a:gd name="T0" fmla="*/ 14 w 15"/>
              <a:gd name="T1" fmla="*/ 0 h 12"/>
              <a:gd name="T2" fmla="*/ 14 w 15"/>
              <a:gd name="T3" fmla="*/ 6 h 12"/>
              <a:gd name="T4" fmla="*/ 22 w 15"/>
              <a:gd name="T5" fmla="*/ 6 h 12"/>
              <a:gd name="T6" fmla="*/ 14 w 15"/>
              <a:gd name="T7" fmla="*/ 16 h 12"/>
              <a:gd name="T8" fmla="*/ 12 w 15"/>
              <a:gd name="T9" fmla="*/ 15 h 12"/>
              <a:gd name="T10" fmla="*/ 7 w 15"/>
              <a:gd name="T11" fmla="*/ 11 h 12"/>
              <a:gd name="T12" fmla="*/ 0 w 15"/>
              <a:gd name="T13" fmla="*/ 8 h 12"/>
              <a:gd name="T14" fmla="*/ 8 w 15"/>
              <a:gd name="T15" fmla="*/ 5 h 12"/>
              <a:gd name="T16" fmla="*/ 14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19" name="Freeform 2724"/>
          <p:cNvSpPr>
            <a:spLocks noChangeAspect="1"/>
          </p:cNvSpPr>
          <p:nvPr/>
        </p:nvSpPr>
        <p:spPr bwMode="auto">
          <a:xfrm>
            <a:off x="3334292" y="1507633"/>
            <a:ext cx="34266" cy="26651"/>
          </a:xfrm>
          <a:custGeom>
            <a:avLst/>
            <a:gdLst>
              <a:gd name="T0" fmla="*/ 3 w 8"/>
              <a:gd name="T1" fmla="*/ 0 h 6"/>
              <a:gd name="T2" fmla="*/ 9 w 8"/>
              <a:gd name="T3" fmla="*/ 7 h 6"/>
              <a:gd name="T4" fmla="*/ 0 w 8"/>
              <a:gd name="T5" fmla="*/ 5 h 6"/>
              <a:gd name="T6" fmla="*/ 0 w 8"/>
              <a:gd name="T7" fmla="*/ 1 h 6"/>
              <a:gd name="T8" fmla="*/ 3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20" name="Freeform 2725"/>
          <p:cNvSpPr>
            <a:spLocks noChangeAspect="1"/>
          </p:cNvSpPr>
          <p:nvPr/>
        </p:nvSpPr>
        <p:spPr bwMode="auto">
          <a:xfrm>
            <a:off x="3181998" y="1576165"/>
            <a:ext cx="30459" cy="26651"/>
          </a:xfrm>
          <a:custGeom>
            <a:avLst/>
            <a:gdLst>
              <a:gd name="T0" fmla="*/ 8 w 7"/>
              <a:gd name="T1" fmla="*/ 1 h 6"/>
              <a:gd name="T2" fmla="*/ 6 w 7"/>
              <a:gd name="T3" fmla="*/ 6 h 6"/>
              <a:gd name="T4" fmla="*/ 0 w 7"/>
              <a:gd name="T5" fmla="*/ 7 h 6"/>
              <a:gd name="T6" fmla="*/ 2 w 7"/>
              <a:gd name="T7" fmla="*/ 2 h 6"/>
              <a:gd name="T8" fmla="*/ 8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21" name="Freeform 2726"/>
          <p:cNvSpPr>
            <a:spLocks noChangeAspect="1"/>
          </p:cNvSpPr>
          <p:nvPr/>
        </p:nvSpPr>
        <p:spPr bwMode="auto">
          <a:xfrm>
            <a:off x="3193420" y="1606623"/>
            <a:ext cx="26652" cy="15229"/>
          </a:xfrm>
          <a:custGeom>
            <a:avLst/>
            <a:gdLst>
              <a:gd name="T0" fmla="*/ 4 w 5"/>
              <a:gd name="T1" fmla="*/ 0 h 3"/>
              <a:gd name="T2" fmla="*/ 8 w 5"/>
              <a:gd name="T3" fmla="*/ 4 h 3"/>
              <a:gd name="T4" fmla="*/ 1 w 5"/>
              <a:gd name="T5" fmla="*/ 4 h 3"/>
              <a:gd name="T6" fmla="*/ 4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22" name="Freeform 2727"/>
          <p:cNvSpPr>
            <a:spLocks noChangeAspect="1"/>
          </p:cNvSpPr>
          <p:nvPr/>
        </p:nvSpPr>
        <p:spPr bwMode="auto">
          <a:xfrm>
            <a:off x="4259485" y="1602815"/>
            <a:ext cx="19037" cy="11422"/>
          </a:xfrm>
          <a:custGeom>
            <a:avLst/>
            <a:gdLst>
              <a:gd name="T0" fmla="*/ 4 w 4"/>
              <a:gd name="T1" fmla="*/ 0 h 3"/>
              <a:gd name="T2" fmla="*/ 6 w 4"/>
              <a:gd name="T3" fmla="*/ 2 h 3"/>
              <a:gd name="T4" fmla="*/ 1 w 4"/>
              <a:gd name="T5" fmla="*/ 2 h 3"/>
              <a:gd name="T6" fmla="*/ 4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23" name="Freeform 2728"/>
          <p:cNvSpPr>
            <a:spLocks noChangeAspect="1"/>
          </p:cNvSpPr>
          <p:nvPr/>
        </p:nvSpPr>
        <p:spPr bwMode="auto">
          <a:xfrm>
            <a:off x="4270907" y="1667540"/>
            <a:ext cx="15229" cy="19037"/>
          </a:xfrm>
          <a:custGeom>
            <a:avLst/>
            <a:gdLst>
              <a:gd name="T0" fmla="*/ 2 w 4"/>
              <a:gd name="T1" fmla="*/ 0 h 4"/>
              <a:gd name="T2" fmla="*/ 4 w 4"/>
              <a:gd name="T3" fmla="*/ 5 h 4"/>
              <a:gd name="T4" fmla="*/ 0 w 4"/>
              <a:gd name="T5" fmla="*/ 5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24" name="Freeform 2729"/>
          <p:cNvSpPr>
            <a:spLocks noChangeAspect="1"/>
          </p:cNvSpPr>
          <p:nvPr/>
        </p:nvSpPr>
        <p:spPr bwMode="auto">
          <a:xfrm>
            <a:off x="4480311" y="1454331"/>
            <a:ext cx="22844" cy="19037"/>
          </a:xfrm>
          <a:custGeom>
            <a:avLst/>
            <a:gdLst>
              <a:gd name="T0" fmla="*/ 2 w 5"/>
              <a:gd name="T1" fmla="*/ 0 h 4"/>
              <a:gd name="T2" fmla="*/ 6 w 5"/>
              <a:gd name="T3" fmla="*/ 5 h 4"/>
              <a:gd name="T4" fmla="*/ 1 w 5"/>
              <a:gd name="T5" fmla="*/ 5 h 4"/>
              <a:gd name="T6" fmla="*/ 2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25" name="Freeform 2730"/>
          <p:cNvSpPr>
            <a:spLocks noChangeAspect="1"/>
          </p:cNvSpPr>
          <p:nvPr/>
        </p:nvSpPr>
        <p:spPr bwMode="auto">
          <a:xfrm>
            <a:off x="4533615" y="1469560"/>
            <a:ext cx="19037" cy="15229"/>
          </a:xfrm>
          <a:custGeom>
            <a:avLst/>
            <a:gdLst>
              <a:gd name="T0" fmla="*/ 4 w 4"/>
              <a:gd name="T1" fmla="*/ 0 h 3"/>
              <a:gd name="T2" fmla="*/ 6 w 4"/>
              <a:gd name="T3" fmla="*/ 4 h 3"/>
              <a:gd name="T4" fmla="*/ 1 w 4"/>
              <a:gd name="T5" fmla="*/ 4 h 3"/>
              <a:gd name="T6" fmla="*/ 4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26" name="Freeform 2731"/>
          <p:cNvSpPr>
            <a:spLocks noChangeAspect="1"/>
          </p:cNvSpPr>
          <p:nvPr/>
        </p:nvSpPr>
        <p:spPr bwMode="auto">
          <a:xfrm>
            <a:off x="4514579" y="1511440"/>
            <a:ext cx="19037" cy="11422"/>
          </a:xfrm>
          <a:custGeom>
            <a:avLst/>
            <a:gdLst>
              <a:gd name="T0" fmla="*/ 4 w 4"/>
              <a:gd name="T1" fmla="*/ 0 h 3"/>
              <a:gd name="T2" fmla="*/ 6 w 4"/>
              <a:gd name="T3" fmla="*/ 2 h 3"/>
              <a:gd name="T4" fmla="*/ 1 w 4"/>
              <a:gd name="T5" fmla="*/ 2 h 3"/>
              <a:gd name="T6" fmla="*/ 4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27" name="Freeform 2732"/>
          <p:cNvSpPr>
            <a:spLocks noChangeAspect="1"/>
          </p:cNvSpPr>
          <p:nvPr/>
        </p:nvSpPr>
        <p:spPr bwMode="auto">
          <a:xfrm>
            <a:off x="4484120" y="1587587"/>
            <a:ext cx="19037" cy="15229"/>
          </a:xfrm>
          <a:custGeom>
            <a:avLst/>
            <a:gdLst>
              <a:gd name="T0" fmla="*/ 1 w 4"/>
              <a:gd name="T1" fmla="*/ 0 h 3"/>
              <a:gd name="T2" fmla="*/ 5 w 4"/>
              <a:gd name="T3" fmla="*/ 5 h 3"/>
              <a:gd name="T4" fmla="*/ 0 w 4"/>
              <a:gd name="T5" fmla="*/ 5 h 3"/>
              <a:gd name="T6" fmla="*/ 1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28" name="Freeform 2733"/>
          <p:cNvSpPr>
            <a:spLocks noChangeAspect="1"/>
          </p:cNvSpPr>
          <p:nvPr/>
        </p:nvSpPr>
        <p:spPr bwMode="auto">
          <a:xfrm>
            <a:off x="4499348" y="1663733"/>
            <a:ext cx="22844" cy="15229"/>
          </a:xfrm>
          <a:custGeom>
            <a:avLst/>
            <a:gdLst>
              <a:gd name="T0" fmla="*/ 5 w 5"/>
              <a:gd name="T1" fmla="*/ 1 h 4"/>
              <a:gd name="T2" fmla="*/ 6 w 5"/>
              <a:gd name="T3" fmla="*/ 4 h 4"/>
              <a:gd name="T4" fmla="*/ 0 w 5"/>
              <a:gd name="T5" fmla="*/ 1 h 4"/>
              <a:gd name="T6" fmla="*/ 5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29" name="Freeform 2734"/>
          <p:cNvSpPr>
            <a:spLocks noChangeAspect="1"/>
          </p:cNvSpPr>
          <p:nvPr/>
        </p:nvSpPr>
        <p:spPr bwMode="auto">
          <a:xfrm>
            <a:off x="4605955" y="1675155"/>
            <a:ext cx="22844" cy="15229"/>
          </a:xfrm>
          <a:custGeom>
            <a:avLst/>
            <a:gdLst>
              <a:gd name="T0" fmla="*/ 5 w 5"/>
              <a:gd name="T1" fmla="*/ 1 h 3"/>
              <a:gd name="T2" fmla="*/ 6 w 5"/>
              <a:gd name="T3" fmla="*/ 5 h 3"/>
              <a:gd name="T4" fmla="*/ 0 w 5"/>
              <a:gd name="T5" fmla="*/ 1 h 3"/>
              <a:gd name="T6" fmla="*/ 5 w 5"/>
              <a:gd name="T7" fmla="*/ 1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30" name="Freeform 2735"/>
          <p:cNvSpPr>
            <a:spLocks noChangeAspect="1"/>
          </p:cNvSpPr>
          <p:nvPr/>
        </p:nvSpPr>
        <p:spPr bwMode="auto">
          <a:xfrm>
            <a:off x="4484120" y="1747494"/>
            <a:ext cx="15229" cy="19037"/>
          </a:xfrm>
          <a:custGeom>
            <a:avLst/>
            <a:gdLst>
              <a:gd name="T0" fmla="*/ 1 w 3"/>
              <a:gd name="T1" fmla="*/ 4 h 4"/>
              <a:gd name="T2" fmla="*/ 5 w 3"/>
              <a:gd name="T3" fmla="*/ 1 h 4"/>
              <a:gd name="T4" fmla="*/ 1 w 3"/>
              <a:gd name="T5" fmla="*/ 6 h 4"/>
              <a:gd name="T6" fmla="*/ 1 w 3"/>
              <a:gd name="T7" fmla="*/ 4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31" name="Freeform 2736"/>
          <p:cNvSpPr>
            <a:spLocks noChangeAspect="1"/>
          </p:cNvSpPr>
          <p:nvPr/>
        </p:nvSpPr>
        <p:spPr bwMode="auto">
          <a:xfrm>
            <a:off x="4571689" y="1686576"/>
            <a:ext cx="19037" cy="11422"/>
          </a:xfrm>
          <a:custGeom>
            <a:avLst/>
            <a:gdLst>
              <a:gd name="T0" fmla="*/ 1 w 4"/>
              <a:gd name="T1" fmla="*/ 1 h 3"/>
              <a:gd name="T2" fmla="*/ 6 w 4"/>
              <a:gd name="T3" fmla="*/ 1 h 3"/>
              <a:gd name="T4" fmla="*/ 1 w 4"/>
              <a:gd name="T5" fmla="*/ 3 h 3"/>
              <a:gd name="T6" fmla="*/ 1 w 4"/>
              <a:gd name="T7" fmla="*/ 1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32" name="Freeform 2737"/>
          <p:cNvSpPr>
            <a:spLocks noChangeAspect="1"/>
          </p:cNvSpPr>
          <p:nvPr/>
        </p:nvSpPr>
        <p:spPr bwMode="auto">
          <a:xfrm>
            <a:off x="4567881" y="1739879"/>
            <a:ext cx="11422" cy="15229"/>
          </a:xfrm>
          <a:custGeom>
            <a:avLst/>
            <a:gdLst>
              <a:gd name="T0" fmla="*/ 1 w 3"/>
              <a:gd name="T1" fmla="*/ 1 h 3"/>
              <a:gd name="T2" fmla="*/ 3 w 3"/>
              <a:gd name="T3" fmla="*/ 0 h 3"/>
              <a:gd name="T4" fmla="*/ 1 w 3"/>
              <a:gd name="T5" fmla="*/ 5 h 3"/>
              <a:gd name="T6" fmla="*/ 1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33" name="Freeform 2738"/>
          <p:cNvSpPr>
            <a:spLocks noChangeAspect="1"/>
          </p:cNvSpPr>
          <p:nvPr/>
        </p:nvSpPr>
        <p:spPr bwMode="auto">
          <a:xfrm>
            <a:off x="4446046" y="1557128"/>
            <a:ext cx="19037" cy="19037"/>
          </a:xfrm>
          <a:custGeom>
            <a:avLst/>
            <a:gdLst>
              <a:gd name="T0" fmla="*/ 1 w 4"/>
              <a:gd name="T1" fmla="*/ 4 h 4"/>
              <a:gd name="T2" fmla="*/ 5 w 4"/>
              <a:gd name="T3" fmla="*/ 1 h 4"/>
              <a:gd name="T4" fmla="*/ 1 w 4"/>
              <a:gd name="T5" fmla="*/ 6 h 4"/>
              <a:gd name="T6" fmla="*/ 1 w 4"/>
              <a:gd name="T7" fmla="*/ 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34" name="Freeform 2739"/>
          <p:cNvSpPr>
            <a:spLocks noChangeAspect="1"/>
          </p:cNvSpPr>
          <p:nvPr/>
        </p:nvSpPr>
        <p:spPr bwMode="auto">
          <a:xfrm>
            <a:off x="4430815" y="1568550"/>
            <a:ext cx="11422" cy="15229"/>
          </a:xfrm>
          <a:custGeom>
            <a:avLst/>
            <a:gdLst>
              <a:gd name="T0" fmla="*/ 2 w 3"/>
              <a:gd name="T1" fmla="*/ 1 h 3"/>
              <a:gd name="T2" fmla="*/ 3 w 3"/>
              <a:gd name="T3" fmla="*/ 5 h 3"/>
              <a:gd name="T4" fmla="*/ 0 w 3"/>
              <a:gd name="T5" fmla="*/ 1 h 3"/>
              <a:gd name="T6" fmla="*/ 2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35" name="Freeform 2740"/>
          <p:cNvSpPr>
            <a:spLocks noChangeAspect="1"/>
          </p:cNvSpPr>
          <p:nvPr/>
        </p:nvSpPr>
        <p:spPr bwMode="auto">
          <a:xfrm>
            <a:off x="2934519" y="940343"/>
            <a:ext cx="15229" cy="11422"/>
          </a:xfrm>
          <a:custGeom>
            <a:avLst/>
            <a:gdLst>
              <a:gd name="T0" fmla="*/ 4 w 3"/>
              <a:gd name="T1" fmla="*/ 2 h 3"/>
              <a:gd name="T2" fmla="*/ 4 w 3"/>
              <a:gd name="T3" fmla="*/ 3 h 3"/>
              <a:gd name="T4" fmla="*/ 0 w 3"/>
              <a:gd name="T5" fmla="*/ 2 h 3"/>
              <a:gd name="T6" fmla="*/ 1 w 3"/>
              <a:gd name="T7" fmla="*/ 0 h 3"/>
              <a:gd name="T8" fmla="*/ 4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2" y="3"/>
                </a:cubicBezTo>
                <a:cubicBezTo>
                  <a:pt x="1" y="3"/>
                  <a:pt x="1" y="3"/>
                  <a:pt x="0" y="2"/>
                </a:cubicBezTo>
                <a:cubicBezTo>
                  <a:pt x="0" y="1"/>
                  <a:pt x="0" y="0"/>
                  <a:pt x="1" y="0"/>
                </a:cubicBezTo>
                <a:cubicBezTo>
                  <a:pt x="1" y="0"/>
                  <a:pt x="2" y="1"/>
                  <a:pt x="2"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36" name="Freeform 2741"/>
          <p:cNvSpPr>
            <a:spLocks noChangeAspect="1"/>
          </p:cNvSpPr>
          <p:nvPr/>
        </p:nvSpPr>
        <p:spPr bwMode="auto">
          <a:xfrm>
            <a:off x="2984015" y="966995"/>
            <a:ext cx="15229" cy="15229"/>
          </a:xfrm>
          <a:custGeom>
            <a:avLst/>
            <a:gdLst>
              <a:gd name="T0" fmla="*/ 4 w 3"/>
              <a:gd name="T1" fmla="*/ 1 h 3"/>
              <a:gd name="T2" fmla="*/ 5 w 3"/>
              <a:gd name="T3" fmla="*/ 4 h 3"/>
              <a:gd name="T4" fmla="*/ 1 w 3"/>
              <a:gd name="T5" fmla="*/ 4 h 3"/>
              <a:gd name="T6" fmla="*/ 1 w 3"/>
              <a:gd name="T7" fmla="*/ 1 h 3"/>
              <a:gd name="T8" fmla="*/ 4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3" y="2"/>
                </a:cubicBezTo>
                <a:cubicBezTo>
                  <a:pt x="2" y="3"/>
                  <a:pt x="1" y="2"/>
                  <a:pt x="1" y="2"/>
                </a:cubicBezTo>
                <a:cubicBezTo>
                  <a:pt x="1" y="2"/>
                  <a:pt x="0" y="1"/>
                  <a:pt x="1" y="1"/>
                </a:cubicBezTo>
                <a:cubicBezTo>
                  <a:pt x="1" y="0"/>
                  <a:pt x="2" y="1"/>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37" name="Freeform 2742"/>
          <p:cNvSpPr>
            <a:spLocks noChangeAspect="1"/>
          </p:cNvSpPr>
          <p:nvPr/>
        </p:nvSpPr>
        <p:spPr bwMode="auto">
          <a:xfrm>
            <a:off x="3033511" y="1043141"/>
            <a:ext cx="15229" cy="15229"/>
          </a:xfrm>
          <a:custGeom>
            <a:avLst/>
            <a:gdLst>
              <a:gd name="T0" fmla="*/ 4 w 3"/>
              <a:gd name="T1" fmla="*/ 4 h 3"/>
              <a:gd name="T2" fmla="*/ 5 w 3"/>
              <a:gd name="T3" fmla="*/ 5 h 3"/>
              <a:gd name="T4" fmla="*/ 0 w 3"/>
              <a:gd name="T5" fmla="*/ 5 h 3"/>
              <a:gd name="T6" fmla="*/ 0 w 3"/>
              <a:gd name="T7" fmla="*/ 1 h 3"/>
              <a:gd name="T8" fmla="*/ 4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3" y="3"/>
                </a:cubicBezTo>
                <a:cubicBezTo>
                  <a:pt x="2" y="3"/>
                  <a:pt x="1" y="3"/>
                  <a:pt x="0" y="3"/>
                </a:cubicBezTo>
                <a:cubicBezTo>
                  <a:pt x="0" y="2"/>
                  <a:pt x="0" y="1"/>
                  <a:pt x="0" y="1"/>
                </a:cubicBezTo>
                <a:cubicBezTo>
                  <a:pt x="1" y="0"/>
                  <a:pt x="1" y="1"/>
                  <a:pt x="2"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38" name="Freeform 2743"/>
          <p:cNvSpPr>
            <a:spLocks noChangeAspect="1"/>
          </p:cNvSpPr>
          <p:nvPr/>
        </p:nvSpPr>
        <p:spPr bwMode="auto">
          <a:xfrm>
            <a:off x="3916821" y="1123094"/>
            <a:ext cx="15229" cy="11422"/>
          </a:xfrm>
          <a:custGeom>
            <a:avLst/>
            <a:gdLst>
              <a:gd name="T0" fmla="*/ 4 w 3"/>
              <a:gd name="T1" fmla="*/ 1 h 3"/>
              <a:gd name="T2" fmla="*/ 4 w 3"/>
              <a:gd name="T3" fmla="*/ 2 h 3"/>
              <a:gd name="T4" fmla="*/ 1 w 3"/>
              <a:gd name="T5" fmla="*/ 2 h 3"/>
              <a:gd name="T6" fmla="*/ 1 w 3"/>
              <a:gd name="T7" fmla="*/ 0 h 3"/>
              <a:gd name="T8" fmla="*/ 4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39" name="Freeform 2744"/>
          <p:cNvSpPr>
            <a:spLocks noChangeAspect="1"/>
          </p:cNvSpPr>
          <p:nvPr/>
        </p:nvSpPr>
        <p:spPr bwMode="auto">
          <a:xfrm>
            <a:off x="3311448" y="601493"/>
            <a:ext cx="26652" cy="15229"/>
          </a:xfrm>
          <a:custGeom>
            <a:avLst/>
            <a:gdLst>
              <a:gd name="T0" fmla="*/ 0 w 6"/>
              <a:gd name="T1" fmla="*/ 1 h 3"/>
              <a:gd name="T2" fmla="*/ 5 w 6"/>
              <a:gd name="T3" fmla="*/ 1 h 3"/>
              <a:gd name="T4" fmla="*/ 8 w 6"/>
              <a:gd name="T5" fmla="*/ 4 h 3"/>
              <a:gd name="T6" fmla="*/ 5 w 6"/>
              <a:gd name="T7" fmla="*/ 4 h 3"/>
              <a:gd name="T8" fmla="*/ 0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40" name="Freeform 2745"/>
          <p:cNvSpPr>
            <a:spLocks noChangeAspect="1"/>
          </p:cNvSpPr>
          <p:nvPr/>
        </p:nvSpPr>
        <p:spPr bwMode="auto">
          <a:xfrm>
            <a:off x="3364752" y="468237"/>
            <a:ext cx="19037" cy="26651"/>
          </a:xfrm>
          <a:custGeom>
            <a:avLst/>
            <a:gdLst>
              <a:gd name="T0" fmla="*/ 1 w 4"/>
              <a:gd name="T1" fmla="*/ 7 h 6"/>
              <a:gd name="T2" fmla="*/ 4 w 4"/>
              <a:gd name="T3" fmla="*/ 2 h 6"/>
              <a:gd name="T4" fmla="*/ 6 w 4"/>
              <a:gd name="T5" fmla="*/ 1 h 6"/>
              <a:gd name="T6" fmla="*/ 5 w 4"/>
              <a:gd name="T7" fmla="*/ 6 h 6"/>
              <a:gd name="T8" fmla="*/ 1 w 4"/>
              <a:gd name="T9" fmla="*/ 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41" name="Freeform 2746"/>
          <p:cNvSpPr>
            <a:spLocks noChangeAspect="1"/>
          </p:cNvSpPr>
          <p:nvPr/>
        </p:nvSpPr>
        <p:spPr bwMode="auto">
          <a:xfrm>
            <a:off x="3387597" y="449201"/>
            <a:ext cx="15229" cy="19037"/>
          </a:xfrm>
          <a:custGeom>
            <a:avLst/>
            <a:gdLst>
              <a:gd name="T0" fmla="*/ 0 w 3"/>
              <a:gd name="T1" fmla="*/ 6 h 4"/>
              <a:gd name="T2" fmla="*/ 4 w 3"/>
              <a:gd name="T3" fmla="*/ 4 h 4"/>
              <a:gd name="T4" fmla="*/ 5 w 3"/>
              <a:gd name="T5" fmla="*/ 1 h 4"/>
              <a:gd name="T6" fmla="*/ 4 w 3"/>
              <a:gd name="T7" fmla="*/ 5 h 4"/>
              <a:gd name="T8" fmla="*/ 0 w 3"/>
              <a:gd name="T9" fmla="*/ 6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42" name="Freeform 2747"/>
          <p:cNvSpPr>
            <a:spLocks noChangeAspect="1"/>
          </p:cNvSpPr>
          <p:nvPr/>
        </p:nvSpPr>
        <p:spPr bwMode="auto">
          <a:xfrm>
            <a:off x="3315255" y="593878"/>
            <a:ext cx="22844" cy="11422"/>
          </a:xfrm>
          <a:custGeom>
            <a:avLst/>
            <a:gdLst>
              <a:gd name="T0" fmla="*/ 2 w 5"/>
              <a:gd name="T1" fmla="*/ 1 h 3"/>
              <a:gd name="T2" fmla="*/ 7 w 5"/>
              <a:gd name="T3" fmla="*/ 2 h 3"/>
              <a:gd name="T4" fmla="*/ 2 w 5"/>
              <a:gd name="T5" fmla="*/ 2 h 3"/>
              <a:gd name="T6" fmla="*/ 0 w 5"/>
              <a:gd name="T7" fmla="*/ 1 h 3"/>
              <a:gd name="T8" fmla="*/ 2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43" name="Freeform 2748"/>
          <p:cNvSpPr>
            <a:spLocks noChangeAspect="1"/>
          </p:cNvSpPr>
          <p:nvPr/>
        </p:nvSpPr>
        <p:spPr bwMode="auto">
          <a:xfrm>
            <a:off x="3322871" y="582456"/>
            <a:ext cx="19037" cy="11422"/>
          </a:xfrm>
          <a:custGeom>
            <a:avLst/>
            <a:gdLst>
              <a:gd name="T0" fmla="*/ 1 w 4"/>
              <a:gd name="T1" fmla="*/ 3 h 2"/>
              <a:gd name="T2" fmla="*/ 6 w 4"/>
              <a:gd name="T3" fmla="*/ 5 h 2"/>
              <a:gd name="T4" fmla="*/ 1 w 4"/>
              <a:gd name="T5" fmla="*/ 5 h 2"/>
              <a:gd name="T6" fmla="*/ 0 w 4"/>
              <a:gd name="T7" fmla="*/ 3 h 2"/>
              <a:gd name="T8" fmla="*/ 1 w 4"/>
              <a:gd name="T9" fmla="*/ 3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44" name="Freeform 2749"/>
          <p:cNvSpPr>
            <a:spLocks noChangeAspect="1"/>
          </p:cNvSpPr>
          <p:nvPr/>
        </p:nvSpPr>
        <p:spPr bwMode="auto">
          <a:xfrm>
            <a:off x="2964977" y="765208"/>
            <a:ext cx="11422" cy="15229"/>
          </a:xfrm>
          <a:custGeom>
            <a:avLst/>
            <a:gdLst>
              <a:gd name="T0" fmla="*/ 3 w 2"/>
              <a:gd name="T1" fmla="*/ 0 h 3"/>
              <a:gd name="T2" fmla="*/ 0 w 2"/>
              <a:gd name="T3" fmla="*/ 4 h 3"/>
              <a:gd name="T4" fmla="*/ 3 w 2"/>
              <a:gd name="T5" fmla="*/ 5 h 3"/>
              <a:gd name="T6" fmla="*/ 5 w 2"/>
              <a:gd name="T7" fmla="*/ 5 h 3"/>
              <a:gd name="T8" fmla="*/ 3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45" name="Freeform 2750"/>
          <p:cNvSpPr>
            <a:spLocks noChangeAspect="1"/>
          </p:cNvSpPr>
          <p:nvPr/>
        </p:nvSpPr>
        <p:spPr bwMode="auto">
          <a:xfrm>
            <a:off x="3589387" y="1279195"/>
            <a:ext cx="57111" cy="129449"/>
          </a:xfrm>
          <a:custGeom>
            <a:avLst/>
            <a:gdLst>
              <a:gd name="T0" fmla="*/ 12 w 13"/>
              <a:gd name="T1" fmla="*/ 40 h 29"/>
              <a:gd name="T2" fmla="*/ 3 w 13"/>
              <a:gd name="T3" fmla="*/ 35 h 29"/>
              <a:gd name="T4" fmla="*/ 7 w 13"/>
              <a:gd name="T5" fmla="*/ 33 h 29"/>
              <a:gd name="T6" fmla="*/ 6 w 13"/>
              <a:gd name="T7" fmla="*/ 29 h 29"/>
              <a:gd name="T8" fmla="*/ 2 w 13"/>
              <a:gd name="T9" fmla="*/ 26 h 29"/>
              <a:gd name="T10" fmla="*/ 3 w 13"/>
              <a:gd name="T11" fmla="*/ 23 h 29"/>
              <a:gd name="T12" fmla="*/ 0 w 13"/>
              <a:gd name="T13" fmla="*/ 21 h 29"/>
              <a:gd name="T14" fmla="*/ 2 w 13"/>
              <a:gd name="T15" fmla="*/ 18 h 29"/>
              <a:gd name="T16" fmla="*/ 2 w 13"/>
              <a:gd name="T17" fmla="*/ 13 h 29"/>
              <a:gd name="T18" fmla="*/ 9 w 13"/>
              <a:gd name="T19" fmla="*/ 8 h 29"/>
              <a:gd name="T20" fmla="*/ 12 w 13"/>
              <a:gd name="T21" fmla="*/ 9 h 29"/>
              <a:gd name="T22" fmla="*/ 14 w 13"/>
              <a:gd name="T23" fmla="*/ 1 h 29"/>
              <a:gd name="T24" fmla="*/ 16 w 13"/>
              <a:gd name="T25" fmla="*/ 5 h 29"/>
              <a:gd name="T26" fmla="*/ 17 w 13"/>
              <a:gd name="T27" fmla="*/ 13 h 29"/>
              <a:gd name="T28" fmla="*/ 17 w 13"/>
              <a:gd name="T29" fmla="*/ 23 h 29"/>
              <a:gd name="T30" fmla="*/ 15 w 13"/>
              <a:gd name="T31" fmla="*/ 29 h 29"/>
              <a:gd name="T32" fmla="*/ 12 w 13"/>
              <a:gd name="T33" fmla="*/ 35 h 29"/>
              <a:gd name="T34" fmla="*/ 12 w 13"/>
              <a:gd name="T35" fmla="*/ 4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46" name="Freeform 2751"/>
          <p:cNvSpPr>
            <a:spLocks noChangeAspect="1"/>
          </p:cNvSpPr>
          <p:nvPr/>
        </p:nvSpPr>
        <p:spPr bwMode="auto">
          <a:xfrm>
            <a:off x="3566542" y="1420064"/>
            <a:ext cx="98992" cy="178944"/>
          </a:xfrm>
          <a:custGeom>
            <a:avLst/>
            <a:gdLst>
              <a:gd name="T0" fmla="*/ 26 w 22"/>
              <a:gd name="T1" fmla="*/ 5 h 39"/>
              <a:gd name="T2" fmla="*/ 31 w 22"/>
              <a:gd name="T3" fmla="*/ 17 h 39"/>
              <a:gd name="T4" fmla="*/ 26 w 22"/>
              <a:gd name="T5" fmla="*/ 24 h 39"/>
              <a:gd name="T6" fmla="*/ 28 w 22"/>
              <a:gd name="T7" fmla="*/ 30 h 39"/>
              <a:gd name="T8" fmla="*/ 26 w 22"/>
              <a:gd name="T9" fmla="*/ 51 h 39"/>
              <a:gd name="T10" fmla="*/ 18 w 22"/>
              <a:gd name="T11" fmla="*/ 48 h 39"/>
              <a:gd name="T12" fmla="*/ 15 w 22"/>
              <a:gd name="T13" fmla="*/ 55 h 39"/>
              <a:gd name="T14" fmla="*/ 8 w 22"/>
              <a:gd name="T15" fmla="*/ 54 h 39"/>
              <a:gd name="T16" fmla="*/ 5 w 22"/>
              <a:gd name="T17" fmla="*/ 49 h 39"/>
              <a:gd name="T18" fmla="*/ 6 w 22"/>
              <a:gd name="T19" fmla="*/ 42 h 39"/>
              <a:gd name="T20" fmla="*/ 9 w 22"/>
              <a:gd name="T21" fmla="*/ 34 h 39"/>
              <a:gd name="T22" fmla="*/ 6 w 22"/>
              <a:gd name="T23" fmla="*/ 29 h 39"/>
              <a:gd name="T24" fmla="*/ 7 w 22"/>
              <a:gd name="T25" fmla="*/ 24 h 39"/>
              <a:gd name="T26" fmla="*/ 5 w 22"/>
              <a:gd name="T27" fmla="*/ 17 h 39"/>
              <a:gd name="T28" fmla="*/ 0 w 22"/>
              <a:gd name="T29" fmla="*/ 13 h 39"/>
              <a:gd name="T30" fmla="*/ 2 w 22"/>
              <a:gd name="T31" fmla="*/ 2 h 39"/>
              <a:gd name="T32" fmla="*/ 8 w 22"/>
              <a:gd name="T33" fmla="*/ 10 h 39"/>
              <a:gd name="T34" fmla="*/ 13 w 22"/>
              <a:gd name="T35" fmla="*/ 6 h 39"/>
              <a:gd name="T36" fmla="*/ 20 w 22"/>
              <a:gd name="T37" fmla="*/ 1 h 39"/>
              <a:gd name="T38" fmla="*/ 26 w 22"/>
              <a:gd name="T39" fmla="*/ 5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47" name="Freeform 2752"/>
          <p:cNvSpPr>
            <a:spLocks noChangeAspect="1"/>
          </p:cNvSpPr>
          <p:nvPr/>
        </p:nvSpPr>
        <p:spPr bwMode="auto">
          <a:xfrm>
            <a:off x="3814022" y="1640889"/>
            <a:ext cx="175139" cy="125641"/>
          </a:xfrm>
          <a:custGeom>
            <a:avLst/>
            <a:gdLst>
              <a:gd name="T0" fmla="*/ 54 w 39"/>
              <a:gd name="T1" fmla="*/ 0 h 28"/>
              <a:gd name="T2" fmla="*/ 47 w 39"/>
              <a:gd name="T3" fmla="*/ 15 h 28"/>
              <a:gd name="T4" fmla="*/ 47 w 39"/>
              <a:gd name="T5" fmla="*/ 24 h 28"/>
              <a:gd name="T6" fmla="*/ 50 w 39"/>
              <a:gd name="T7" fmla="*/ 29 h 28"/>
              <a:gd name="T8" fmla="*/ 47 w 39"/>
              <a:gd name="T9" fmla="*/ 33 h 28"/>
              <a:gd name="T10" fmla="*/ 47 w 39"/>
              <a:gd name="T11" fmla="*/ 39 h 28"/>
              <a:gd name="T12" fmla="*/ 37 w 39"/>
              <a:gd name="T13" fmla="*/ 33 h 28"/>
              <a:gd name="T14" fmla="*/ 29 w 39"/>
              <a:gd name="T15" fmla="*/ 28 h 28"/>
              <a:gd name="T16" fmla="*/ 17 w 39"/>
              <a:gd name="T17" fmla="*/ 22 h 28"/>
              <a:gd name="T18" fmla="*/ 11 w 39"/>
              <a:gd name="T19" fmla="*/ 17 h 28"/>
              <a:gd name="T20" fmla="*/ 1 w 39"/>
              <a:gd name="T21" fmla="*/ 14 h 28"/>
              <a:gd name="T22" fmla="*/ 2 w 39"/>
              <a:gd name="T23" fmla="*/ 6 h 28"/>
              <a:gd name="T24" fmla="*/ 11 w 39"/>
              <a:gd name="T25" fmla="*/ 6 h 28"/>
              <a:gd name="T26" fmla="*/ 18 w 39"/>
              <a:gd name="T27" fmla="*/ 7 h 28"/>
              <a:gd name="T28" fmla="*/ 29 w 39"/>
              <a:gd name="T29" fmla="*/ 7 h 28"/>
              <a:gd name="T30" fmla="*/ 45 w 39"/>
              <a:gd name="T31" fmla="*/ 2 h 28"/>
              <a:gd name="T32" fmla="*/ 5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49" name="Freeform 2754"/>
          <p:cNvSpPr>
            <a:spLocks noChangeAspect="1"/>
          </p:cNvSpPr>
          <p:nvPr/>
        </p:nvSpPr>
        <p:spPr bwMode="auto">
          <a:xfrm>
            <a:off x="3547505" y="159844"/>
            <a:ext cx="156102" cy="186558"/>
          </a:xfrm>
          <a:custGeom>
            <a:avLst/>
            <a:gdLst>
              <a:gd name="T0" fmla="*/ 22 w 34"/>
              <a:gd name="T1" fmla="*/ 59 h 41"/>
              <a:gd name="T2" fmla="*/ 29 w 34"/>
              <a:gd name="T3" fmla="*/ 57 h 41"/>
              <a:gd name="T4" fmla="*/ 27 w 34"/>
              <a:gd name="T5" fmla="*/ 53 h 41"/>
              <a:gd name="T6" fmla="*/ 28 w 34"/>
              <a:gd name="T7" fmla="*/ 50 h 41"/>
              <a:gd name="T8" fmla="*/ 27 w 34"/>
              <a:gd name="T9" fmla="*/ 42 h 41"/>
              <a:gd name="T10" fmla="*/ 30 w 34"/>
              <a:gd name="T11" fmla="*/ 42 h 41"/>
              <a:gd name="T12" fmla="*/ 29 w 34"/>
              <a:gd name="T13" fmla="*/ 37 h 41"/>
              <a:gd name="T14" fmla="*/ 34 w 34"/>
              <a:gd name="T15" fmla="*/ 32 h 41"/>
              <a:gd name="T16" fmla="*/ 37 w 34"/>
              <a:gd name="T17" fmla="*/ 24 h 41"/>
              <a:gd name="T18" fmla="*/ 45 w 34"/>
              <a:gd name="T19" fmla="*/ 23 h 41"/>
              <a:gd name="T20" fmla="*/ 49 w 34"/>
              <a:gd name="T21" fmla="*/ 16 h 41"/>
              <a:gd name="T22" fmla="*/ 41 w 34"/>
              <a:gd name="T23" fmla="*/ 14 h 41"/>
              <a:gd name="T24" fmla="*/ 36 w 34"/>
              <a:gd name="T25" fmla="*/ 10 h 41"/>
              <a:gd name="T26" fmla="*/ 36 w 34"/>
              <a:gd name="T27" fmla="*/ 2 h 41"/>
              <a:gd name="T28" fmla="*/ 30 w 34"/>
              <a:gd name="T29" fmla="*/ 0 h 41"/>
              <a:gd name="T30" fmla="*/ 22 w 34"/>
              <a:gd name="T31" fmla="*/ 2 h 41"/>
              <a:gd name="T32" fmla="*/ 21 w 34"/>
              <a:gd name="T33" fmla="*/ 5 h 41"/>
              <a:gd name="T34" fmla="*/ 21 w 34"/>
              <a:gd name="T35" fmla="*/ 13 h 41"/>
              <a:gd name="T36" fmla="*/ 16 w 34"/>
              <a:gd name="T37" fmla="*/ 13 h 41"/>
              <a:gd name="T38" fmla="*/ 16 w 34"/>
              <a:gd name="T39" fmla="*/ 7 h 41"/>
              <a:gd name="T40" fmla="*/ 13 w 34"/>
              <a:gd name="T41" fmla="*/ 8 h 41"/>
              <a:gd name="T42" fmla="*/ 12 w 34"/>
              <a:gd name="T43" fmla="*/ 12 h 41"/>
              <a:gd name="T44" fmla="*/ 12 w 34"/>
              <a:gd name="T45" fmla="*/ 12 h 41"/>
              <a:gd name="T46" fmla="*/ 12 w 34"/>
              <a:gd name="T47" fmla="*/ 16 h 41"/>
              <a:gd name="T48" fmla="*/ 8 w 34"/>
              <a:gd name="T49" fmla="*/ 13 h 41"/>
              <a:gd name="T50" fmla="*/ 1 w 34"/>
              <a:gd name="T51" fmla="*/ 10 h 41"/>
              <a:gd name="T52" fmla="*/ 2 w 34"/>
              <a:gd name="T53" fmla="*/ 17 h 41"/>
              <a:gd name="T54" fmla="*/ 1 w 34"/>
              <a:gd name="T55" fmla="*/ 22 h 41"/>
              <a:gd name="T56" fmla="*/ 2 w 34"/>
              <a:gd name="T57" fmla="*/ 26 h 41"/>
              <a:gd name="T58" fmla="*/ 1 w 34"/>
              <a:gd name="T59" fmla="*/ 32 h 41"/>
              <a:gd name="T60" fmla="*/ 0 w 34"/>
              <a:gd name="T61" fmla="*/ 38 h 41"/>
              <a:gd name="T62" fmla="*/ 5 w 34"/>
              <a:gd name="T63" fmla="*/ 38 h 41"/>
              <a:gd name="T64" fmla="*/ 8 w 34"/>
              <a:gd name="T65" fmla="*/ 43 h 41"/>
              <a:gd name="T66" fmla="*/ 12 w 34"/>
              <a:gd name="T67" fmla="*/ 49 h 41"/>
              <a:gd name="T68" fmla="*/ 12 w 34"/>
              <a:gd name="T69" fmla="*/ 56 h 41"/>
              <a:gd name="T70" fmla="*/ 17 w 34"/>
              <a:gd name="T71" fmla="*/ 57 h 41"/>
              <a:gd name="T72" fmla="*/ 22 w 34"/>
              <a:gd name="T73" fmla="*/ 59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50" name="Freeform 2755"/>
          <p:cNvSpPr>
            <a:spLocks noChangeAspect="1"/>
          </p:cNvSpPr>
          <p:nvPr/>
        </p:nvSpPr>
        <p:spPr bwMode="auto">
          <a:xfrm>
            <a:off x="3033510" y="666216"/>
            <a:ext cx="22844" cy="11422"/>
          </a:xfrm>
          <a:custGeom>
            <a:avLst/>
            <a:gdLst>
              <a:gd name="T0" fmla="*/ 6 w 5"/>
              <a:gd name="T1" fmla="*/ 2 h 3"/>
              <a:gd name="T2" fmla="*/ 2 w 5"/>
              <a:gd name="T3" fmla="*/ 0 h 3"/>
              <a:gd name="T4" fmla="*/ 0 w 5"/>
              <a:gd name="T5" fmla="*/ 2 h 3"/>
              <a:gd name="T6" fmla="*/ 2 w 5"/>
              <a:gd name="T7" fmla="*/ 3 h 3"/>
              <a:gd name="T8" fmla="*/ 6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51" name="Freeform 2756"/>
          <p:cNvSpPr>
            <a:spLocks noChangeAspect="1"/>
          </p:cNvSpPr>
          <p:nvPr/>
        </p:nvSpPr>
        <p:spPr bwMode="auto">
          <a:xfrm>
            <a:off x="2858371" y="373054"/>
            <a:ext cx="26652" cy="22844"/>
          </a:xfrm>
          <a:custGeom>
            <a:avLst/>
            <a:gdLst>
              <a:gd name="T0" fmla="*/ 7 w 6"/>
              <a:gd name="T1" fmla="*/ 1 h 5"/>
              <a:gd name="T2" fmla="*/ 5 w 6"/>
              <a:gd name="T3" fmla="*/ 1 h 5"/>
              <a:gd name="T4" fmla="*/ 1 w 6"/>
              <a:gd name="T5" fmla="*/ 6 h 5"/>
              <a:gd name="T6" fmla="*/ 6 w 6"/>
              <a:gd name="T7" fmla="*/ 6 h 5"/>
              <a:gd name="T8" fmla="*/ 7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52" name="Freeform 2757"/>
          <p:cNvSpPr>
            <a:spLocks noChangeAspect="1"/>
          </p:cNvSpPr>
          <p:nvPr/>
        </p:nvSpPr>
        <p:spPr bwMode="auto">
          <a:xfrm>
            <a:off x="2827913" y="262643"/>
            <a:ext cx="15229" cy="19037"/>
          </a:xfrm>
          <a:custGeom>
            <a:avLst/>
            <a:gdLst>
              <a:gd name="T0" fmla="*/ 4 w 3"/>
              <a:gd name="T1" fmla="*/ 6 h 4"/>
              <a:gd name="T2" fmla="*/ 5 w 3"/>
              <a:gd name="T3" fmla="*/ 4 h 4"/>
              <a:gd name="T4" fmla="*/ 1 w 3"/>
              <a:gd name="T5" fmla="*/ 0 h 4"/>
              <a:gd name="T6" fmla="*/ 0 w 3"/>
              <a:gd name="T7" fmla="*/ 4 h 4"/>
              <a:gd name="T8" fmla="*/ 4 w 3"/>
              <a:gd name="T9" fmla="*/ 6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53" name="Freeform 2758"/>
          <p:cNvSpPr>
            <a:spLocks noChangeAspect="1"/>
          </p:cNvSpPr>
          <p:nvPr/>
        </p:nvSpPr>
        <p:spPr bwMode="auto">
          <a:xfrm>
            <a:off x="2812682" y="350211"/>
            <a:ext cx="11422" cy="19037"/>
          </a:xfrm>
          <a:custGeom>
            <a:avLst/>
            <a:gdLst>
              <a:gd name="T0" fmla="*/ 2 w 3"/>
              <a:gd name="T1" fmla="*/ 6 h 4"/>
              <a:gd name="T2" fmla="*/ 3 w 3"/>
              <a:gd name="T3" fmla="*/ 4 h 4"/>
              <a:gd name="T4" fmla="*/ 1 w 3"/>
              <a:gd name="T5" fmla="*/ 0 h 4"/>
              <a:gd name="T6" fmla="*/ 0 w 3"/>
              <a:gd name="T7" fmla="*/ 4 h 4"/>
              <a:gd name="T8" fmla="*/ 2 w 3"/>
              <a:gd name="T9" fmla="*/ 6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54" name="Freeform 2759"/>
          <p:cNvSpPr>
            <a:spLocks noChangeAspect="1"/>
          </p:cNvSpPr>
          <p:nvPr/>
        </p:nvSpPr>
        <p:spPr bwMode="auto">
          <a:xfrm>
            <a:off x="2865986" y="456814"/>
            <a:ext cx="22844" cy="11422"/>
          </a:xfrm>
          <a:custGeom>
            <a:avLst/>
            <a:gdLst>
              <a:gd name="T0" fmla="*/ 7 w 5"/>
              <a:gd name="T1" fmla="*/ 1 h 3"/>
              <a:gd name="T2" fmla="*/ 5 w 5"/>
              <a:gd name="T3" fmla="*/ 0 h 3"/>
              <a:gd name="T4" fmla="*/ 0 w 5"/>
              <a:gd name="T5" fmla="*/ 1 h 3"/>
              <a:gd name="T6" fmla="*/ 2 w 5"/>
              <a:gd name="T7" fmla="*/ 3 h 3"/>
              <a:gd name="T8" fmla="*/ 7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56" name="Freeform 2761"/>
          <p:cNvSpPr>
            <a:spLocks noChangeAspect="1"/>
          </p:cNvSpPr>
          <p:nvPr/>
        </p:nvSpPr>
        <p:spPr bwMode="auto">
          <a:xfrm>
            <a:off x="3638883" y="327367"/>
            <a:ext cx="15229" cy="15229"/>
          </a:xfrm>
          <a:custGeom>
            <a:avLst/>
            <a:gdLst>
              <a:gd name="T0" fmla="*/ 5 w 3"/>
              <a:gd name="T1" fmla="*/ 5 h 3"/>
              <a:gd name="T2" fmla="*/ 4 w 3"/>
              <a:gd name="T3" fmla="*/ 1 h 3"/>
              <a:gd name="T4" fmla="*/ 0 w 3"/>
              <a:gd name="T5" fmla="*/ 1 h 3"/>
              <a:gd name="T6" fmla="*/ 1 w 3"/>
              <a:gd name="T7" fmla="*/ 4 h 3"/>
              <a:gd name="T8" fmla="*/ 5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57" name="Freeform 2762"/>
          <p:cNvSpPr>
            <a:spLocks noChangeAspect="1"/>
          </p:cNvSpPr>
          <p:nvPr/>
        </p:nvSpPr>
        <p:spPr bwMode="auto">
          <a:xfrm>
            <a:off x="3665535" y="334981"/>
            <a:ext cx="15229" cy="15229"/>
          </a:xfrm>
          <a:custGeom>
            <a:avLst/>
            <a:gdLst>
              <a:gd name="T0" fmla="*/ 5 w 3"/>
              <a:gd name="T1" fmla="*/ 4 h 3"/>
              <a:gd name="T2" fmla="*/ 4 w 3"/>
              <a:gd name="T3" fmla="*/ 1 h 3"/>
              <a:gd name="T4" fmla="*/ 0 w 3"/>
              <a:gd name="T5" fmla="*/ 0 h 3"/>
              <a:gd name="T6" fmla="*/ 1 w 3"/>
              <a:gd name="T7" fmla="*/ 4 h 3"/>
              <a:gd name="T8" fmla="*/ 5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58" name="Freeform 2763"/>
          <p:cNvSpPr>
            <a:spLocks noChangeAspect="1"/>
          </p:cNvSpPr>
          <p:nvPr/>
        </p:nvSpPr>
        <p:spPr bwMode="auto">
          <a:xfrm>
            <a:off x="3562736" y="327367"/>
            <a:ext cx="3807" cy="19037"/>
          </a:xfrm>
          <a:custGeom>
            <a:avLst/>
            <a:gdLst>
              <a:gd name="T0" fmla="*/ 1 w 1"/>
              <a:gd name="T1" fmla="*/ 6 h 4"/>
              <a:gd name="T2" fmla="*/ 1 w 1"/>
              <a:gd name="T3" fmla="*/ 4 h 4"/>
              <a:gd name="T4" fmla="*/ 1 w 1"/>
              <a:gd name="T5" fmla="*/ 0 h 4"/>
              <a:gd name="T6" fmla="*/ 0 w 1"/>
              <a:gd name="T7" fmla="*/ 4 h 4"/>
              <a:gd name="T8" fmla="*/ 1 w 1"/>
              <a:gd name="T9" fmla="*/ 6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59" name="Freeform 2764"/>
          <p:cNvSpPr>
            <a:spLocks noChangeAspect="1"/>
          </p:cNvSpPr>
          <p:nvPr/>
        </p:nvSpPr>
        <p:spPr bwMode="auto">
          <a:xfrm>
            <a:off x="3562736" y="296908"/>
            <a:ext cx="7615" cy="7615"/>
          </a:xfrm>
          <a:custGeom>
            <a:avLst/>
            <a:gdLst>
              <a:gd name="T0" fmla="*/ 2 w 2"/>
              <a:gd name="T1" fmla="*/ 2 h 2"/>
              <a:gd name="T2" fmla="*/ 2 w 2"/>
              <a:gd name="T3" fmla="*/ 0 h 2"/>
              <a:gd name="T4" fmla="*/ 0 w 2"/>
              <a:gd name="T5" fmla="*/ 0 h 2"/>
              <a:gd name="T6" fmla="*/ 1 w 2"/>
              <a:gd name="T7" fmla="*/ 1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60" name="Freeform 2765"/>
          <p:cNvSpPr>
            <a:spLocks noChangeAspect="1"/>
          </p:cNvSpPr>
          <p:nvPr/>
        </p:nvSpPr>
        <p:spPr bwMode="auto">
          <a:xfrm>
            <a:off x="3566543" y="350211"/>
            <a:ext cx="7615" cy="7615"/>
          </a:xfrm>
          <a:custGeom>
            <a:avLst/>
            <a:gdLst>
              <a:gd name="T0" fmla="*/ 2 w 2"/>
              <a:gd name="T1" fmla="*/ 2 h 2"/>
              <a:gd name="T2" fmla="*/ 2 w 2"/>
              <a:gd name="T3" fmla="*/ 1 h 2"/>
              <a:gd name="T4" fmla="*/ 1 w 2"/>
              <a:gd name="T5" fmla="*/ 0 h 2"/>
              <a:gd name="T6" fmla="*/ 1 w 2"/>
              <a:gd name="T7" fmla="*/ 1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61" name="Freeform 2766"/>
          <p:cNvSpPr>
            <a:spLocks noChangeAspect="1"/>
          </p:cNvSpPr>
          <p:nvPr/>
        </p:nvSpPr>
        <p:spPr bwMode="auto">
          <a:xfrm>
            <a:off x="3570350" y="369247"/>
            <a:ext cx="15229" cy="3807"/>
          </a:xfrm>
          <a:custGeom>
            <a:avLst/>
            <a:gdLst>
              <a:gd name="T0" fmla="*/ 5 w 3"/>
              <a:gd name="T1" fmla="*/ 1 h 1"/>
              <a:gd name="T2" fmla="*/ 4 w 3"/>
              <a:gd name="T3" fmla="*/ 0 h 1"/>
              <a:gd name="T4" fmla="*/ 0 w 3"/>
              <a:gd name="T5" fmla="*/ 1 h 1"/>
              <a:gd name="T6" fmla="*/ 4 w 3"/>
              <a:gd name="T7" fmla="*/ 1 h 1"/>
              <a:gd name="T8" fmla="*/ 5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62" name="Freeform 2767"/>
          <p:cNvSpPr>
            <a:spLocks noChangeAspect="1"/>
          </p:cNvSpPr>
          <p:nvPr/>
        </p:nvSpPr>
        <p:spPr bwMode="auto">
          <a:xfrm>
            <a:off x="3772140" y="331173"/>
            <a:ext cx="11422" cy="11422"/>
          </a:xfrm>
          <a:custGeom>
            <a:avLst/>
            <a:gdLst>
              <a:gd name="T0" fmla="*/ 3 w 3"/>
              <a:gd name="T1" fmla="*/ 3 h 2"/>
              <a:gd name="T2" fmla="*/ 2 w 3"/>
              <a:gd name="T3" fmla="*/ 0 h 2"/>
              <a:gd name="T4" fmla="*/ 0 w 3"/>
              <a:gd name="T5" fmla="*/ 3 h 2"/>
              <a:gd name="T6" fmla="*/ 2 w 3"/>
              <a:gd name="T7" fmla="*/ 5 h 2"/>
              <a:gd name="T8" fmla="*/ 3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63" name="Oval 2768"/>
          <p:cNvSpPr>
            <a:spLocks noChangeAspect="1" noChangeArrowheads="1"/>
          </p:cNvSpPr>
          <p:nvPr/>
        </p:nvSpPr>
        <p:spPr bwMode="auto">
          <a:xfrm>
            <a:off x="3680764" y="251221"/>
            <a:ext cx="7615" cy="15229"/>
          </a:xfrm>
          <a:prstGeom prst="ellipse">
            <a:avLst/>
          </a:prstGeom>
          <a:solidFill>
            <a:schemeClr val="bg1"/>
          </a:solidFill>
          <a:ln w="3175" cap="rnd">
            <a:solidFill>
              <a:schemeClr val="tx1"/>
            </a:solidFill>
            <a:round/>
            <a:headEnd/>
            <a:tailEnd/>
          </a:ln>
        </p:spPr>
        <p:txBody>
          <a:bodyPr/>
          <a:lstStyle>
            <a:lvl1pPr>
              <a:lnSpc>
                <a:spcPct val="85000"/>
              </a:lnSpc>
              <a:spcBef>
                <a:spcPct val="20000"/>
              </a:spcBef>
              <a:buClr>
                <a:schemeClr val="accent1"/>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lnSpc>
                <a:spcPct val="85000"/>
              </a:lnSpc>
              <a:buChar char="–"/>
              <a:defRPr sz="2800">
                <a:solidFill>
                  <a:schemeClr val="tx1"/>
                </a:solidFill>
                <a:latin typeface="Arial" panose="020B0604020202020204" pitchFamily="34" charset="0"/>
              </a:defRPr>
            </a:lvl2pPr>
            <a:lvl3pPr marL="1143000" indent="-228600">
              <a:lnSpc>
                <a:spcPct val="85000"/>
              </a:lnSpc>
              <a:spcBef>
                <a:spcPct val="15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pPr>
            <a:endParaRPr lang="es-ES_tradnl" altLang="en-US" sz="2400" dirty="0">
              <a:solidFill>
                <a:prstClr val="black"/>
              </a:solidFill>
              <a:latin typeface="Times New Roman" panose="02020603050405020304" pitchFamily="18" charset="0"/>
            </a:endParaRPr>
          </a:p>
        </p:txBody>
      </p:sp>
      <p:sp>
        <p:nvSpPr>
          <p:cNvPr id="264" name="Freeform 2769"/>
          <p:cNvSpPr>
            <a:spLocks noChangeAspect="1"/>
          </p:cNvSpPr>
          <p:nvPr/>
        </p:nvSpPr>
        <p:spPr bwMode="auto">
          <a:xfrm>
            <a:off x="3913014" y="312138"/>
            <a:ext cx="19037" cy="19037"/>
          </a:xfrm>
          <a:custGeom>
            <a:avLst/>
            <a:gdLst>
              <a:gd name="T0" fmla="*/ 0 w 4"/>
              <a:gd name="T1" fmla="*/ 1 h 4"/>
              <a:gd name="T2" fmla="*/ 1 w 4"/>
              <a:gd name="T3" fmla="*/ 5 h 4"/>
              <a:gd name="T4" fmla="*/ 5 w 4"/>
              <a:gd name="T5" fmla="*/ 6 h 4"/>
              <a:gd name="T6" fmla="*/ 5 w 4"/>
              <a:gd name="T7" fmla="*/ 4 h 4"/>
              <a:gd name="T8" fmla="*/ 0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66" name="Freeform 2771"/>
          <p:cNvSpPr>
            <a:spLocks noChangeAspect="1"/>
          </p:cNvSpPr>
          <p:nvPr/>
        </p:nvSpPr>
        <p:spPr bwMode="auto">
          <a:xfrm>
            <a:off x="3642689" y="281679"/>
            <a:ext cx="49496" cy="49495"/>
          </a:xfrm>
          <a:custGeom>
            <a:avLst/>
            <a:gdLst>
              <a:gd name="T0" fmla="*/ 7 w 11"/>
              <a:gd name="T1" fmla="*/ 0 h 11"/>
              <a:gd name="T2" fmla="*/ 13 w 11"/>
              <a:gd name="T3" fmla="*/ 2 h 11"/>
              <a:gd name="T4" fmla="*/ 15 w 11"/>
              <a:gd name="T5" fmla="*/ 9 h 11"/>
              <a:gd name="T6" fmla="*/ 13 w 11"/>
              <a:gd name="T7" fmla="*/ 15 h 11"/>
              <a:gd name="T8" fmla="*/ 5 w 11"/>
              <a:gd name="T9" fmla="*/ 11 h 11"/>
              <a:gd name="T10" fmla="*/ 0 w 11"/>
              <a:gd name="T11" fmla="*/ 7 h 11"/>
              <a:gd name="T12" fmla="*/ 2 w 11"/>
              <a:gd name="T13" fmla="*/ 1 h 11"/>
              <a:gd name="T14" fmla="*/ 7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67" name="Freeform 2772"/>
          <p:cNvSpPr>
            <a:spLocks noChangeAspect="1"/>
          </p:cNvSpPr>
          <p:nvPr/>
        </p:nvSpPr>
        <p:spPr bwMode="auto">
          <a:xfrm>
            <a:off x="3699801" y="235991"/>
            <a:ext cx="91377" cy="106605"/>
          </a:xfrm>
          <a:custGeom>
            <a:avLst/>
            <a:gdLst>
              <a:gd name="T0" fmla="*/ 17 w 20"/>
              <a:gd name="T1" fmla="*/ 5 h 23"/>
              <a:gd name="T2" fmla="*/ 24 w 20"/>
              <a:gd name="T3" fmla="*/ 0 h 23"/>
              <a:gd name="T4" fmla="*/ 29 w 20"/>
              <a:gd name="T5" fmla="*/ 5 h 23"/>
              <a:gd name="T6" fmla="*/ 26 w 20"/>
              <a:gd name="T7" fmla="*/ 16 h 23"/>
              <a:gd name="T8" fmla="*/ 23 w 20"/>
              <a:gd name="T9" fmla="*/ 19 h 23"/>
              <a:gd name="T10" fmla="*/ 26 w 20"/>
              <a:gd name="T11" fmla="*/ 23 h 23"/>
              <a:gd name="T12" fmla="*/ 22 w 20"/>
              <a:gd name="T13" fmla="*/ 26 h 23"/>
              <a:gd name="T14" fmla="*/ 22 w 20"/>
              <a:gd name="T15" fmla="*/ 33 h 23"/>
              <a:gd name="T16" fmla="*/ 14 w 20"/>
              <a:gd name="T17" fmla="*/ 28 h 23"/>
              <a:gd name="T18" fmla="*/ 10 w 20"/>
              <a:gd name="T19" fmla="*/ 27 h 23"/>
              <a:gd name="T20" fmla="*/ 5 w 20"/>
              <a:gd name="T21" fmla="*/ 22 h 23"/>
              <a:gd name="T22" fmla="*/ 5 w 20"/>
              <a:gd name="T23" fmla="*/ 16 h 23"/>
              <a:gd name="T24" fmla="*/ 1 w 20"/>
              <a:gd name="T25" fmla="*/ 12 h 23"/>
              <a:gd name="T26" fmla="*/ 8 w 20"/>
              <a:gd name="T27" fmla="*/ 11 h 23"/>
              <a:gd name="T28" fmla="*/ 10 w 20"/>
              <a:gd name="T29" fmla="*/ 6 h 23"/>
              <a:gd name="T30" fmla="*/ 14 w 20"/>
              <a:gd name="T31" fmla="*/ 9 h 23"/>
              <a:gd name="T32" fmla="*/ 14 w 20"/>
              <a:gd name="T33" fmla="*/ 12 h 23"/>
              <a:gd name="T34" fmla="*/ 20 w 20"/>
              <a:gd name="T35" fmla="*/ 13 h 23"/>
              <a:gd name="T36" fmla="*/ 20 w 20"/>
              <a:gd name="T37" fmla="*/ 7 h 23"/>
              <a:gd name="T38" fmla="*/ 17 w 20"/>
              <a:gd name="T39" fmla="*/ 5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68" name="Freeform 2773"/>
          <p:cNvSpPr>
            <a:spLocks noChangeAspect="1"/>
          </p:cNvSpPr>
          <p:nvPr/>
        </p:nvSpPr>
        <p:spPr bwMode="auto">
          <a:xfrm>
            <a:off x="3745489" y="342596"/>
            <a:ext cx="22844" cy="26651"/>
          </a:xfrm>
          <a:custGeom>
            <a:avLst/>
            <a:gdLst>
              <a:gd name="T0" fmla="*/ 7 w 5"/>
              <a:gd name="T1" fmla="*/ 1 h 6"/>
              <a:gd name="T2" fmla="*/ 1 w 5"/>
              <a:gd name="T3" fmla="*/ 0 h 6"/>
              <a:gd name="T4" fmla="*/ 2 w 5"/>
              <a:gd name="T5" fmla="*/ 5 h 6"/>
              <a:gd name="T6" fmla="*/ 5 w 5"/>
              <a:gd name="T7" fmla="*/ 8 h 6"/>
              <a:gd name="T8" fmla="*/ 7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69" name="Freeform 2774"/>
          <p:cNvSpPr>
            <a:spLocks noChangeAspect="1"/>
          </p:cNvSpPr>
          <p:nvPr/>
        </p:nvSpPr>
        <p:spPr bwMode="auto">
          <a:xfrm>
            <a:off x="3707416" y="334980"/>
            <a:ext cx="41881" cy="30458"/>
          </a:xfrm>
          <a:custGeom>
            <a:avLst/>
            <a:gdLst>
              <a:gd name="T0" fmla="*/ 2 w 9"/>
              <a:gd name="T1" fmla="*/ 0 h 6"/>
              <a:gd name="T2" fmla="*/ 11 w 9"/>
              <a:gd name="T3" fmla="*/ 5 h 6"/>
              <a:gd name="T4" fmla="*/ 13 w 9"/>
              <a:gd name="T5" fmla="*/ 11 h 6"/>
              <a:gd name="T6" fmla="*/ 5 w 9"/>
              <a:gd name="T7" fmla="*/ 9 h 6"/>
              <a:gd name="T8" fmla="*/ 0 w 9"/>
              <a:gd name="T9" fmla="*/ 5 h 6"/>
              <a:gd name="T10" fmla="*/ 0 w 9"/>
              <a:gd name="T11" fmla="*/ 1 h 6"/>
              <a:gd name="T12" fmla="*/ 2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70" name="Freeform 2775"/>
          <p:cNvSpPr>
            <a:spLocks noChangeAspect="1"/>
          </p:cNvSpPr>
          <p:nvPr/>
        </p:nvSpPr>
        <p:spPr bwMode="auto">
          <a:xfrm>
            <a:off x="3688378" y="327366"/>
            <a:ext cx="11422" cy="30458"/>
          </a:xfrm>
          <a:custGeom>
            <a:avLst/>
            <a:gdLst>
              <a:gd name="T0" fmla="*/ 5 w 2"/>
              <a:gd name="T1" fmla="*/ 0 h 7"/>
              <a:gd name="T2" fmla="*/ 0 w 2"/>
              <a:gd name="T3" fmla="*/ 9 h 7"/>
              <a:gd name="T4" fmla="*/ 0 w 2"/>
              <a:gd name="T5" fmla="*/ 3 h 7"/>
              <a:gd name="T6" fmla="*/ 5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71" name="Freeform 2776"/>
          <p:cNvSpPr>
            <a:spLocks noChangeAspect="1"/>
          </p:cNvSpPr>
          <p:nvPr/>
        </p:nvSpPr>
        <p:spPr bwMode="auto">
          <a:xfrm>
            <a:off x="3821637" y="357825"/>
            <a:ext cx="30459" cy="38073"/>
          </a:xfrm>
          <a:custGeom>
            <a:avLst/>
            <a:gdLst>
              <a:gd name="T0" fmla="*/ 3 w 7"/>
              <a:gd name="T1" fmla="*/ 1 h 8"/>
              <a:gd name="T2" fmla="*/ 8 w 7"/>
              <a:gd name="T3" fmla="*/ 5 h 8"/>
              <a:gd name="T4" fmla="*/ 7 w 7"/>
              <a:gd name="T5" fmla="*/ 11 h 8"/>
              <a:gd name="T6" fmla="*/ 1 w 7"/>
              <a:gd name="T7" fmla="*/ 8 h 8"/>
              <a:gd name="T8" fmla="*/ 1 w 7"/>
              <a:gd name="T9" fmla="*/ 4 h 8"/>
              <a:gd name="T10" fmla="*/ 3 w 7"/>
              <a:gd name="T11" fmla="*/ 1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72" name="Freeform 2777"/>
          <p:cNvSpPr>
            <a:spLocks noChangeAspect="1"/>
          </p:cNvSpPr>
          <p:nvPr/>
        </p:nvSpPr>
        <p:spPr bwMode="auto">
          <a:xfrm>
            <a:off x="2797453" y="15167"/>
            <a:ext cx="411196" cy="723389"/>
          </a:xfrm>
          <a:custGeom>
            <a:avLst/>
            <a:gdLst>
              <a:gd name="T0" fmla="*/ 127 w 90"/>
              <a:gd name="T1" fmla="*/ 192 h 158"/>
              <a:gd name="T2" fmla="*/ 95 w 90"/>
              <a:gd name="T3" fmla="*/ 204 h 158"/>
              <a:gd name="T4" fmla="*/ 66 w 90"/>
              <a:gd name="T5" fmla="*/ 207 h 158"/>
              <a:gd name="T6" fmla="*/ 42 w 90"/>
              <a:gd name="T7" fmla="*/ 209 h 158"/>
              <a:gd name="T8" fmla="*/ 16 w 90"/>
              <a:gd name="T9" fmla="*/ 221 h 158"/>
              <a:gd name="T10" fmla="*/ 0 w 90"/>
              <a:gd name="T11" fmla="*/ 226 h 158"/>
              <a:gd name="T12" fmla="*/ 23 w 90"/>
              <a:gd name="T13" fmla="*/ 200 h 158"/>
              <a:gd name="T14" fmla="*/ 48 w 90"/>
              <a:gd name="T15" fmla="*/ 194 h 158"/>
              <a:gd name="T16" fmla="*/ 43 w 90"/>
              <a:gd name="T17" fmla="*/ 191 h 158"/>
              <a:gd name="T18" fmla="*/ 26 w 90"/>
              <a:gd name="T19" fmla="*/ 183 h 158"/>
              <a:gd name="T20" fmla="*/ 23 w 90"/>
              <a:gd name="T21" fmla="*/ 171 h 158"/>
              <a:gd name="T22" fmla="*/ 22 w 90"/>
              <a:gd name="T23" fmla="*/ 153 h 158"/>
              <a:gd name="T24" fmla="*/ 43 w 90"/>
              <a:gd name="T25" fmla="*/ 141 h 158"/>
              <a:gd name="T26" fmla="*/ 52 w 90"/>
              <a:gd name="T27" fmla="*/ 129 h 158"/>
              <a:gd name="T28" fmla="*/ 48 w 90"/>
              <a:gd name="T29" fmla="*/ 120 h 158"/>
              <a:gd name="T30" fmla="*/ 46 w 90"/>
              <a:gd name="T31" fmla="*/ 99 h 158"/>
              <a:gd name="T32" fmla="*/ 23 w 90"/>
              <a:gd name="T33" fmla="*/ 101 h 158"/>
              <a:gd name="T34" fmla="*/ 20 w 90"/>
              <a:gd name="T35" fmla="*/ 87 h 158"/>
              <a:gd name="T36" fmla="*/ 17 w 90"/>
              <a:gd name="T37" fmla="*/ 73 h 158"/>
              <a:gd name="T38" fmla="*/ 8 w 90"/>
              <a:gd name="T39" fmla="*/ 76 h 158"/>
              <a:gd name="T40" fmla="*/ 10 w 90"/>
              <a:gd name="T41" fmla="*/ 59 h 158"/>
              <a:gd name="T42" fmla="*/ 0 w 90"/>
              <a:gd name="T43" fmla="*/ 53 h 158"/>
              <a:gd name="T44" fmla="*/ 7 w 90"/>
              <a:gd name="T45" fmla="*/ 44 h 158"/>
              <a:gd name="T46" fmla="*/ 6 w 90"/>
              <a:gd name="T47" fmla="*/ 37 h 158"/>
              <a:gd name="T48" fmla="*/ 5 w 90"/>
              <a:gd name="T49" fmla="*/ 26 h 158"/>
              <a:gd name="T50" fmla="*/ 10 w 90"/>
              <a:gd name="T51" fmla="*/ 16 h 158"/>
              <a:gd name="T52" fmla="*/ 17 w 90"/>
              <a:gd name="T53" fmla="*/ 10 h 158"/>
              <a:gd name="T54" fmla="*/ 28 w 90"/>
              <a:gd name="T55" fmla="*/ 5 h 158"/>
              <a:gd name="T56" fmla="*/ 49 w 90"/>
              <a:gd name="T57" fmla="*/ 6 h 158"/>
              <a:gd name="T58" fmla="*/ 30 w 90"/>
              <a:gd name="T59" fmla="*/ 23 h 158"/>
              <a:gd name="T60" fmla="*/ 29 w 90"/>
              <a:gd name="T61" fmla="*/ 34 h 158"/>
              <a:gd name="T62" fmla="*/ 58 w 90"/>
              <a:gd name="T63" fmla="*/ 26 h 158"/>
              <a:gd name="T64" fmla="*/ 70 w 90"/>
              <a:gd name="T65" fmla="*/ 37 h 158"/>
              <a:gd name="T66" fmla="*/ 52 w 90"/>
              <a:gd name="T67" fmla="*/ 59 h 158"/>
              <a:gd name="T68" fmla="*/ 44 w 90"/>
              <a:gd name="T69" fmla="*/ 72 h 158"/>
              <a:gd name="T70" fmla="*/ 66 w 90"/>
              <a:gd name="T71" fmla="*/ 76 h 158"/>
              <a:gd name="T72" fmla="*/ 80 w 90"/>
              <a:gd name="T73" fmla="*/ 106 h 158"/>
              <a:gd name="T74" fmla="*/ 102 w 90"/>
              <a:gd name="T75" fmla="*/ 135 h 158"/>
              <a:gd name="T76" fmla="*/ 108 w 90"/>
              <a:gd name="T77" fmla="*/ 144 h 158"/>
              <a:gd name="T78" fmla="*/ 108 w 90"/>
              <a:gd name="T79" fmla="*/ 155 h 158"/>
              <a:gd name="T80" fmla="*/ 130 w 90"/>
              <a:gd name="T81" fmla="*/ 164 h 158"/>
              <a:gd name="T82" fmla="*/ 121 w 90"/>
              <a:gd name="T83" fmla="*/ 180 h 158"/>
              <a:gd name="T84" fmla="*/ 110 w 90"/>
              <a:gd name="T85" fmla="*/ 188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73" name="Freeform 2778"/>
          <p:cNvSpPr>
            <a:spLocks noChangeAspect="1"/>
          </p:cNvSpPr>
          <p:nvPr/>
        </p:nvSpPr>
        <p:spPr bwMode="auto">
          <a:xfrm>
            <a:off x="2805069" y="266449"/>
            <a:ext cx="19037" cy="30458"/>
          </a:xfrm>
          <a:custGeom>
            <a:avLst/>
            <a:gdLst>
              <a:gd name="T0" fmla="*/ 1 w 4"/>
              <a:gd name="T1" fmla="*/ 9 h 6"/>
              <a:gd name="T2" fmla="*/ 4 w 4"/>
              <a:gd name="T3" fmla="*/ 0 h 6"/>
              <a:gd name="T4" fmla="*/ 5 w 4"/>
              <a:gd name="T5" fmla="*/ 0 h 6"/>
              <a:gd name="T6" fmla="*/ 5 w 4"/>
              <a:gd name="T7" fmla="*/ 9 h 6"/>
              <a:gd name="T8" fmla="*/ 1 w 4"/>
              <a:gd name="T9" fmla="*/ 9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76" name="Freeform 2781"/>
          <p:cNvSpPr>
            <a:spLocks noChangeAspect="1"/>
          </p:cNvSpPr>
          <p:nvPr/>
        </p:nvSpPr>
        <p:spPr bwMode="auto">
          <a:xfrm>
            <a:off x="2766995" y="243605"/>
            <a:ext cx="30459" cy="30458"/>
          </a:xfrm>
          <a:custGeom>
            <a:avLst/>
            <a:gdLst>
              <a:gd name="T0" fmla="*/ 0 w 7"/>
              <a:gd name="T1" fmla="*/ 7 h 6"/>
              <a:gd name="T2" fmla="*/ 6 w 7"/>
              <a:gd name="T3" fmla="*/ 0 h 6"/>
              <a:gd name="T4" fmla="*/ 9 w 7"/>
              <a:gd name="T5" fmla="*/ 9 h 6"/>
              <a:gd name="T6" fmla="*/ 7 w 7"/>
              <a:gd name="T7" fmla="*/ 11 h 6"/>
              <a:gd name="T8" fmla="*/ 3 w 7"/>
              <a:gd name="T9" fmla="*/ 9 h 6"/>
              <a:gd name="T10" fmla="*/ 0 w 7"/>
              <a:gd name="T11" fmla="*/ 7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84" name="Freeform 2789"/>
          <p:cNvSpPr>
            <a:spLocks noChangeAspect="1"/>
          </p:cNvSpPr>
          <p:nvPr/>
        </p:nvSpPr>
        <p:spPr bwMode="auto">
          <a:xfrm>
            <a:off x="2770802" y="190303"/>
            <a:ext cx="41881" cy="30458"/>
          </a:xfrm>
          <a:custGeom>
            <a:avLst/>
            <a:gdLst>
              <a:gd name="T0" fmla="*/ 6 w 9"/>
              <a:gd name="T1" fmla="*/ 0 h 7"/>
              <a:gd name="T2" fmla="*/ 13 w 9"/>
              <a:gd name="T3" fmla="*/ 3 h 7"/>
              <a:gd name="T4" fmla="*/ 11 w 9"/>
              <a:gd name="T5" fmla="*/ 8 h 7"/>
              <a:gd name="T6" fmla="*/ 1 w 9"/>
              <a:gd name="T7" fmla="*/ 8 h 7"/>
              <a:gd name="T8" fmla="*/ 6 w 9"/>
              <a:gd name="T9" fmla="*/ 3 h 7"/>
              <a:gd name="T10" fmla="*/ 5 w 9"/>
              <a:gd name="T11" fmla="*/ 0 h 7"/>
              <a:gd name="T12" fmla="*/ 6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285" name="Freeform 2790"/>
          <p:cNvSpPr>
            <a:spLocks noChangeAspect="1"/>
          </p:cNvSpPr>
          <p:nvPr/>
        </p:nvSpPr>
        <p:spPr bwMode="auto">
          <a:xfrm>
            <a:off x="2744150" y="182688"/>
            <a:ext cx="26652" cy="30458"/>
          </a:xfrm>
          <a:custGeom>
            <a:avLst/>
            <a:gdLst>
              <a:gd name="T0" fmla="*/ 8 w 6"/>
              <a:gd name="T1" fmla="*/ 1 h 7"/>
              <a:gd name="T2" fmla="*/ 1 w 6"/>
              <a:gd name="T3" fmla="*/ 9 h 7"/>
              <a:gd name="T4" fmla="*/ 1 w 6"/>
              <a:gd name="T5" fmla="*/ 3 h 7"/>
              <a:gd name="T6" fmla="*/ 8 w 6"/>
              <a:gd name="T7" fmla="*/ 1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17" name="Freeform 2822"/>
          <p:cNvSpPr>
            <a:spLocks noChangeAspect="1"/>
          </p:cNvSpPr>
          <p:nvPr/>
        </p:nvSpPr>
        <p:spPr bwMode="auto">
          <a:xfrm>
            <a:off x="3989161" y="125578"/>
            <a:ext cx="41881" cy="110412"/>
          </a:xfrm>
          <a:custGeom>
            <a:avLst/>
            <a:gdLst>
              <a:gd name="T0" fmla="*/ 13 w 9"/>
              <a:gd name="T1" fmla="*/ 1 h 24"/>
              <a:gd name="T2" fmla="*/ 7 w 9"/>
              <a:gd name="T3" fmla="*/ 23 h 24"/>
              <a:gd name="T4" fmla="*/ 1 w 9"/>
              <a:gd name="T5" fmla="*/ 34 h 24"/>
              <a:gd name="T6" fmla="*/ 1 w 9"/>
              <a:gd name="T7" fmla="*/ 28 h 24"/>
              <a:gd name="T8" fmla="*/ 7 w 9"/>
              <a:gd name="T9" fmla="*/ 7 h 24"/>
              <a:gd name="T10" fmla="*/ 11 w 9"/>
              <a:gd name="T11" fmla="*/ 1 h 24"/>
              <a:gd name="T12" fmla="*/ 13 w 9"/>
              <a:gd name="T13" fmla="*/ 1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31" name="Freeform 2836"/>
          <p:cNvSpPr>
            <a:spLocks noChangeAspect="1"/>
          </p:cNvSpPr>
          <p:nvPr/>
        </p:nvSpPr>
        <p:spPr bwMode="auto">
          <a:xfrm>
            <a:off x="3905398" y="1111673"/>
            <a:ext cx="11422" cy="60917"/>
          </a:xfrm>
          <a:custGeom>
            <a:avLst/>
            <a:gdLst>
              <a:gd name="T0" fmla="*/ 2 w 3"/>
              <a:gd name="T1" fmla="*/ 1 h 13"/>
              <a:gd name="T2" fmla="*/ 2 w 3"/>
              <a:gd name="T3" fmla="*/ 20 h 13"/>
              <a:gd name="T4" fmla="*/ 1 w 3"/>
              <a:gd name="T5" fmla="*/ 11 h 13"/>
              <a:gd name="T6" fmla="*/ 2 w 3"/>
              <a:gd name="T7" fmla="*/ 1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32" name="Freeform 2837"/>
          <p:cNvSpPr>
            <a:spLocks noChangeAspect="1"/>
          </p:cNvSpPr>
          <p:nvPr/>
        </p:nvSpPr>
        <p:spPr bwMode="auto">
          <a:xfrm>
            <a:off x="3932050" y="1191625"/>
            <a:ext cx="34266" cy="34266"/>
          </a:xfrm>
          <a:custGeom>
            <a:avLst/>
            <a:gdLst>
              <a:gd name="T0" fmla="*/ 1 w 8"/>
              <a:gd name="T1" fmla="*/ 1 h 8"/>
              <a:gd name="T2" fmla="*/ 10 w 8"/>
              <a:gd name="T3" fmla="*/ 10 h 8"/>
              <a:gd name="T4" fmla="*/ 6 w 8"/>
              <a:gd name="T5" fmla="*/ 7 h 8"/>
              <a:gd name="T6" fmla="*/ 1 w 8"/>
              <a:gd name="T7" fmla="*/ 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33" name="Freeform 2838"/>
          <p:cNvSpPr>
            <a:spLocks noChangeAspect="1"/>
          </p:cNvSpPr>
          <p:nvPr/>
        </p:nvSpPr>
        <p:spPr bwMode="auto">
          <a:xfrm>
            <a:off x="3920629" y="1149746"/>
            <a:ext cx="30459" cy="26651"/>
          </a:xfrm>
          <a:custGeom>
            <a:avLst/>
            <a:gdLst>
              <a:gd name="T0" fmla="*/ 1 w 6"/>
              <a:gd name="T1" fmla="*/ 1 h 6"/>
              <a:gd name="T2" fmla="*/ 11 w 6"/>
              <a:gd name="T3" fmla="*/ 8 h 6"/>
              <a:gd name="T4" fmla="*/ 5 w 6"/>
              <a:gd name="T5" fmla="*/ 6 h 6"/>
              <a:gd name="T6" fmla="*/ 1 w 6"/>
              <a:gd name="T7" fmla="*/ 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34" name="Freeform 2839"/>
          <p:cNvSpPr>
            <a:spLocks noChangeAspect="1"/>
          </p:cNvSpPr>
          <p:nvPr/>
        </p:nvSpPr>
        <p:spPr bwMode="auto">
          <a:xfrm>
            <a:off x="4027234" y="1267772"/>
            <a:ext cx="38074" cy="11422"/>
          </a:xfrm>
          <a:custGeom>
            <a:avLst/>
            <a:gdLst>
              <a:gd name="T0" fmla="*/ 0 w 8"/>
              <a:gd name="T1" fmla="*/ 0 h 2"/>
              <a:gd name="T2" fmla="*/ 13 w 8"/>
              <a:gd name="T3" fmla="*/ 5 h 2"/>
              <a:gd name="T4" fmla="*/ 6 w 8"/>
              <a:gd name="T5" fmla="*/ 5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35" name="Freeform 2840"/>
          <p:cNvSpPr>
            <a:spLocks noChangeAspect="1"/>
          </p:cNvSpPr>
          <p:nvPr/>
        </p:nvSpPr>
        <p:spPr bwMode="auto">
          <a:xfrm>
            <a:off x="4042464" y="1286809"/>
            <a:ext cx="38074" cy="7615"/>
          </a:xfrm>
          <a:custGeom>
            <a:avLst/>
            <a:gdLst>
              <a:gd name="T0" fmla="*/ 1 w 9"/>
              <a:gd name="T1" fmla="*/ 1 h 2"/>
              <a:gd name="T2" fmla="*/ 11 w 9"/>
              <a:gd name="T3" fmla="*/ 1 h 2"/>
              <a:gd name="T4" fmla="*/ 7 w 9"/>
              <a:gd name="T5" fmla="*/ 0 h 2"/>
              <a:gd name="T6" fmla="*/ 1 w 9"/>
              <a:gd name="T7" fmla="*/ 1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36" name="Freeform 2841"/>
          <p:cNvSpPr>
            <a:spLocks noChangeAspect="1"/>
          </p:cNvSpPr>
          <p:nvPr/>
        </p:nvSpPr>
        <p:spPr bwMode="auto">
          <a:xfrm>
            <a:off x="4232833" y="296907"/>
            <a:ext cx="19037" cy="30458"/>
          </a:xfrm>
          <a:custGeom>
            <a:avLst/>
            <a:gdLst>
              <a:gd name="T0" fmla="*/ 5 w 4"/>
              <a:gd name="T1" fmla="*/ 1 h 7"/>
              <a:gd name="T2" fmla="*/ 1 w 4"/>
              <a:gd name="T3" fmla="*/ 3 h 7"/>
              <a:gd name="T4" fmla="*/ 1 w 4"/>
              <a:gd name="T5" fmla="*/ 8 h 7"/>
              <a:gd name="T6" fmla="*/ 5 w 4"/>
              <a:gd name="T7" fmla="*/ 6 h 7"/>
              <a:gd name="T8" fmla="*/ 5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37" name="Freeform 2842"/>
          <p:cNvSpPr>
            <a:spLocks noChangeAspect="1"/>
          </p:cNvSpPr>
          <p:nvPr/>
        </p:nvSpPr>
        <p:spPr bwMode="auto">
          <a:xfrm>
            <a:off x="4400356" y="1583778"/>
            <a:ext cx="98992" cy="87568"/>
          </a:xfrm>
          <a:custGeom>
            <a:avLst/>
            <a:gdLst>
              <a:gd name="T0" fmla="*/ 0 w 21"/>
              <a:gd name="T1" fmla="*/ 2 h 19"/>
              <a:gd name="T2" fmla="*/ 6 w 21"/>
              <a:gd name="T3" fmla="*/ 1 h 19"/>
              <a:gd name="T4" fmla="*/ 14 w 21"/>
              <a:gd name="T5" fmla="*/ 6 h 19"/>
              <a:gd name="T6" fmla="*/ 21 w 21"/>
              <a:gd name="T7" fmla="*/ 10 h 19"/>
              <a:gd name="T8" fmla="*/ 26 w 21"/>
              <a:gd name="T9" fmla="*/ 21 h 19"/>
              <a:gd name="T10" fmla="*/ 31 w 21"/>
              <a:gd name="T11" fmla="*/ 22 h 19"/>
              <a:gd name="T12" fmla="*/ 30 w 21"/>
              <a:gd name="T13" fmla="*/ 27 h 19"/>
              <a:gd name="T14" fmla="*/ 25 w 21"/>
              <a:gd name="T15" fmla="*/ 23 h 19"/>
              <a:gd name="T16" fmla="*/ 24 w 21"/>
              <a:gd name="T17" fmla="*/ 21 h 19"/>
              <a:gd name="T18" fmla="*/ 20 w 21"/>
              <a:gd name="T19" fmla="*/ 16 h 19"/>
              <a:gd name="T20" fmla="*/ 14 w 21"/>
              <a:gd name="T21" fmla="*/ 16 h 19"/>
              <a:gd name="T22" fmla="*/ 11 w 21"/>
              <a:gd name="T23" fmla="*/ 10 h 19"/>
              <a:gd name="T24" fmla="*/ 6 w 21"/>
              <a:gd name="T25" fmla="*/ 6 h 19"/>
              <a:gd name="T26" fmla="*/ 0 w 21"/>
              <a:gd name="T27" fmla="*/ 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38" name="Freeform 2843"/>
          <p:cNvSpPr>
            <a:spLocks noChangeAspect="1"/>
          </p:cNvSpPr>
          <p:nvPr/>
        </p:nvSpPr>
        <p:spPr bwMode="auto">
          <a:xfrm>
            <a:off x="4255676" y="1625660"/>
            <a:ext cx="26652" cy="38073"/>
          </a:xfrm>
          <a:custGeom>
            <a:avLst/>
            <a:gdLst>
              <a:gd name="T0" fmla="*/ 6 w 6"/>
              <a:gd name="T1" fmla="*/ 0 h 8"/>
              <a:gd name="T2" fmla="*/ 8 w 6"/>
              <a:gd name="T3" fmla="*/ 11 h 8"/>
              <a:gd name="T4" fmla="*/ 0 w 6"/>
              <a:gd name="T5" fmla="*/ 8 h 8"/>
              <a:gd name="T6" fmla="*/ 6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39" name="Freeform 2844"/>
          <p:cNvSpPr>
            <a:spLocks noChangeAspect="1"/>
          </p:cNvSpPr>
          <p:nvPr/>
        </p:nvSpPr>
        <p:spPr bwMode="auto">
          <a:xfrm>
            <a:off x="4217604" y="1530476"/>
            <a:ext cx="30459" cy="34266"/>
          </a:xfrm>
          <a:custGeom>
            <a:avLst/>
            <a:gdLst>
              <a:gd name="T0" fmla="*/ 4 w 6"/>
              <a:gd name="T1" fmla="*/ 0 h 8"/>
              <a:gd name="T2" fmla="*/ 5 w 6"/>
              <a:gd name="T3" fmla="*/ 7 h 8"/>
              <a:gd name="T4" fmla="*/ 9 w 6"/>
              <a:gd name="T5" fmla="*/ 9 h 8"/>
              <a:gd name="T6" fmla="*/ 4 w 6"/>
              <a:gd name="T7" fmla="*/ 8 h 8"/>
              <a:gd name="T8" fmla="*/ 0 w 6"/>
              <a:gd name="T9" fmla="*/ 0 h 8"/>
              <a:gd name="T10" fmla="*/ 4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40" name="Freeform 2845"/>
          <p:cNvSpPr>
            <a:spLocks noChangeAspect="1"/>
          </p:cNvSpPr>
          <p:nvPr/>
        </p:nvSpPr>
        <p:spPr bwMode="auto">
          <a:xfrm>
            <a:off x="4537423" y="1720842"/>
            <a:ext cx="19037" cy="22844"/>
          </a:xfrm>
          <a:custGeom>
            <a:avLst/>
            <a:gdLst>
              <a:gd name="T0" fmla="*/ 4 w 4"/>
              <a:gd name="T1" fmla="*/ 0 h 5"/>
              <a:gd name="T2" fmla="*/ 6 w 4"/>
              <a:gd name="T3" fmla="*/ 5 h 5"/>
              <a:gd name="T4" fmla="*/ 4 w 4"/>
              <a:gd name="T5" fmla="*/ 7 h 5"/>
              <a:gd name="T6" fmla="*/ 0 w 4"/>
              <a:gd name="T7" fmla="*/ 5 h 5"/>
              <a:gd name="T8" fmla="*/ 4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41" name="Freeform 2846"/>
          <p:cNvSpPr>
            <a:spLocks noChangeAspect="1"/>
          </p:cNvSpPr>
          <p:nvPr/>
        </p:nvSpPr>
        <p:spPr bwMode="auto">
          <a:xfrm>
            <a:off x="4537423" y="1777951"/>
            <a:ext cx="15229" cy="11422"/>
          </a:xfrm>
          <a:custGeom>
            <a:avLst/>
            <a:gdLst>
              <a:gd name="T0" fmla="*/ 4 w 3"/>
              <a:gd name="T1" fmla="*/ 0 h 3"/>
              <a:gd name="T2" fmla="*/ 5 w 3"/>
              <a:gd name="T3" fmla="*/ 2 h 3"/>
              <a:gd name="T4" fmla="*/ 4 w 3"/>
              <a:gd name="T5" fmla="*/ 3 h 3"/>
              <a:gd name="T6" fmla="*/ 0 w 3"/>
              <a:gd name="T7" fmla="*/ 1 h 3"/>
              <a:gd name="T8" fmla="*/ 4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42" name="Oval 2847"/>
          <p:cNvSpPr>
            <a:spLocks noChangeAspect="1" noChangeArrowheads="1"/>
          </p:cNvSpPr>
          <p:nvPr/>
        </p:nvSpPr>
        <p:spPr bwMode="auto">
          <a:xfrm>
            <a:off x="4499349" y="1736072"/>
            <a:ext cx="7615" cy="7615"/>
          </a:xfrm>
          <a:prstGeom prst="ellipse">
            <a:avLst/>
          </a:prstGeom>
          <a:solidFill>
            <a:schemeClr val="bg1"/>
          </a:solidFill>
          <a:ln w="3175" cap="rnd">
            <a:solidFill>
              <a:schemeClr val="tx1"/>
            </a:solidFill>
            <a:round/>
            <a:headEnd/>
            <a:tailEnd/>
          </a:ln>
        </p:spPr>
        <p:txBody>
          <a:bodyPr/>
          <a:lstStyle>
            <a:lvl1pPr>
              <a:lnSpc>
                <a:spcPct val="85000"/>
              </a:lnSpc>
              <a:spcBef>
                <a:spcPct val="20000"/>
              </a:spcBef>
              <a:buClr>
                <a:schemeClr val="accent1"/>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lnSpc>
                <a:spcPct val="85000"/>
              </a:lnSpc>
              <a:buChar char="–"/>
              <a:defRPr sz="2800">
                <a:solidFill>
                  <a:schemeClr val="tx1"/>
                </a:solidFill>
                <a:latin typeface="Arial" panose="020B0604020202020204" pitchFamily="34" charset="0"/>
              </a:defRPr>
            </a:lvl2pPr>
            <a:lvl3pPr marL="1143000" indent="-228600">
              <a:lnSpc>
                <a:spcPct val="85000"/>
              </a:lnSpc>
              <a:spcBef>
                <a:spcPct val="15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pPr>
            <a:endParaRPr lang="es-ES_tradnl" altLang="en-US" sz="2400" dirty="0">
              <a:solidFill>
                <a:prstClr val="black"/>
              </a:solidFill>
              <a:latin typeface="Times New Roman" panose="02020603050405020304" pitchFamily="18" charset="0"/>
            </a:endParaRPr>
          </a:p>
        </p:txBody>
      </p:sp>
      <p:sp>
        <p:nvSpPr>
          <p:cNvPr id="343" name="Freeform 2848"/>
          <p:cNvSpPr>
            <a:spLocks noChangeAspect="1"/>
          </p:cNvSpPr>
          <p:nvPr/>
        </p:nvSpPr>
        <p:spPr bwMode="auto">
          <a:xfrm>
            <a:off x="4567882" y="1781760"/>
            <a:ext cx="7615" cy="7615"/>
          </a:xfrm>
          <a:custGeom>
            <a:avLst/>
            <a:gdLst>
              <a:gd name="T0" fmla="*/ 1 w 2"/>
              <a:gd name="T1" fmla="*/ 0 h 2"/>
              <a:gd name="T2" fmla="*/ 2 w 2"/>
              <a:gd name="T3" fmla="*/ 1 h 2"/>
              <a:gd name="T4" fmla="*/ 1 w 2"/>
              <a:gd name="T5" fmla="*/ 2 h 2"/>
              <a:gd name="T6" fmla="*/ 0 w 2"/>
              <a:gd name="T7" fmla="*/ 1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44" name="Oval 2849"/>
          <p:cNvSpPr>
            <a:spLocks noChangeAspect="1" noChangeArrowheads="1"/>
          </p:cNvSpPr>
          <p:nvPr/>
        </p:nvSpPr>
        <p:spPr bwMode="auto">
          <a:xfrm>
            <a:off x="4484120" y="1720842"/>
            <a:ext cx="7615" cy="11422"/>
          </a:xfrm>
          <a:prstGeom prst="ellipse">
            <a:avLst/>
          </a:prstGeom>
          <a:solidFill>
            <a:schemeClr val="bg1"/>
          </a:solidFill>
          <a:ln w="3175" cap="rnd">
            <a:solidFill>
              <a:schemeClr val="tx1"/>
            </a:solidFill>
            <a:round/>
            <a:headEnd/>
            <a:tailEnd/>
          </a:ln>
        </p:spPr>
        <p:txBody>
          <a:bodyPr/>
          <a:lstStyle>
            <a:lvl1pPr>
              <a:lnSpc>
                <a:spcPct val="85000"/>
              </a:lnSpc>
              <a:spcBef>
                <a:spcPct val="20000"/>
              </a:spcBef>
              <a:buClr>
                <a:schemeClr val="accent1"/>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lnSpc>
                <a:spcPct val="85000"/>
              </a:lnSpc>
              <a:buChar char="–"/>
              <a:defRPr sz="2800">
                <a:solidFill>
                  <a:schemeClr val="tx1"/>
                </a:solidFill>
                <a:latin typeface="Arial" panose="020B0604020202020204" pitchFamily="34" charset="0"/>
              </a:defRPr>
            </a:lvl2pPr>
            <a:lvl3pPr marL="1143000" indent="-228600">
              <a:lnSpc>
                <a:spcPct val="85000"/>
              </a:lnSpc>
              <a:spcBef>
                <a:spcPct val="15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pPr>
            <a:endParaRPr lang="es-ES_tradnl" altLang="en-US" sz="2400" dirty="0">
              <a:solidFill>
                <a:prstClr val="black"/>
              </a:solidFill>
              <a:latin typeface="Times New Roman" panose="02020603050405020304" pitchFamily="18" charset="0"/>
            </a:endParaRPr>
          </a:p>
        </p:txBody>
      </p:sp>
      <p:sp>
        <p:nvSpPr>
          <p:cNvPr id="345" name="Freeform 2850"/>
          <p:cNvSpPr>
            <a:spLocks noChangeAspect="1"/>
          </p:cNvSpPr>
          <p:nvPr/>
        </p:nvSpPr>
        <p:spPr bwMode="auto">
          <a:xfrm>
            <a:off x="4526001" y="1690384"/>
            <a:ext cx="7615" cy="7615"/>
          </a:xfrm>
          <a:custGeom>
            <a:avLst/>
            <a:gdLst>
              <a:gd name="T0" fmla="*/ 1 w 2"/>
              <a:gd name="T1" fmla="*/ 0 h 2"/>
              <a:gd name="T2" fmla="*/ 2 w 2"/>
              <a:gd name="T3" fmla="*/ 2 h 2"/>
              <a:gd name="T4" fmla="*/ 1 w 2"/>
              <a:gd name="T5" fmla="*/ 2 h 2"/>
              <a:gd name="T6" fmla="*/ 0 w 2"/>
              <a:gd name="T7" fmla="*/ 0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46" name="Freeform 2851"/>
          <p:cNvSpPr>
            <a:spLocks noChangeAspect="1"/>
          </p:cNvSpPr>
          <p:nvPr/>
        </p:nvSpPr>
        <p:spPr bwMode="auto">
          <a:xfrm>
            <a:off x="4487927" y="1694192"/>
            <a:ext cx="15229" cy="7615"/>
          </a:xfrm>
          <a:custGeom>
            <a:avLst/>
            <a:gdLst>
              <a:gd name="T0" fmla="*/ 4 w 3"/>
              <a:gd name="T1" fmla="*/ 0 h 2"/>
              <a:gd name="T2" fmla="*/ 5 w 3"/>
              <a:gd name="T3" fmla="*/ 1 h 2"/>
              <a:gd name="T4" fmla="*/ 1 w 3"/>
              <a:gd name="T5" fmla="*/ 2 h 2"/>
              <a:gd name="T6" fmla="*/ 1 w 3"/>
              <a:gd name="T7" fmla="*/ 0 h 2"/>
              <a:gd name="T8" fmla="*/ 4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47" name="Freeform 2852"/>
          <p:cNvSpPr>
            <a:spLocks noChangeAspect="1"/>
          </p:cNvSpPr>
          <p:nvPr/>
        </p:nvSpPr>
        <p:spPr bwMode="auto">
          <a:xfrm>
            <a:off x="4476505" y="1686577"/>
            <a:ext cx="7615" cy="7615"/>
          </a:xfrm>
          <a:custGeom>
            <a:avLst/>
            <a:gdLst>
              <a:gd name="T0" fmla="*/ 1 w 2"/>
              <a:gd name="T1" fmla="*/ 0 h 2"/>
              <a:gd name="T2" fmla="*/ 2 w 2"/>
              <a:gd name="T3" fmla="*/ 2 h 2"/>
              <a:gd name="T4" fmla="*/ 1 w 2"/>
              <a:gd name="T5" fmla="*/ 2 h 2"/>
              <a:gd name="T6" fmla="*/ 0 w 2"/>
              <a:gd name="T7" fmla="*/ 0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48" name="Freeform 2853"/>
          <p:cNvSpPr>
            <a:spLocks noChangeAspect="1"/>
          </p:cNvSpPr>
          <p:nvPr/>
        </p:nvSpPr>
        <p:spPr bwMode="auto">
          <a:xfrm>
            <a:off x="4533615" y="1755109"/>
            <a:ext cx="15229" cy="7615"/>
          </a:xfrm>
          <a:custGeom>
            <a:avLst/>
            <a:gdLst>
              <a:gd name="T0" fmla="*/ 4 w 3"/>
              <a:gd name="T1" fmla="*/ 0 h 2"/>
              <a:gd name="T2" fmla="*/ 5 w 3"/>
              <a:gd name="T3" fmla="*/ 2 h 2"/>
              <a:gd name="T4" fmla="*/ 1 w 3"/>
              <a:gd name="T5" fmla="*/ 2 h 2"/>
              <a:gd name="T6" fmla="*/ 0 w 3"/>
              <a:gd name="T7" fmla="*/ 1 h 2"/>
              <a:gd name="T8" fmla="*/ 4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49" name="Freeform 2854"/>
          <p:cNvSpPr>
            <a:spLocks noChangeAspect="1"/>
          </p:cNvSpPr>
          <p:nvPr/>
        </p:nvSpPr>
        <p:spPr bwMode="auto">
          <a:xfrm>
            <a:off x="4510770" y="1758916"/>
            <a:ext cx="11422" cy="7615"/>
          </a:xfrm>
          <a:custGeom>
            <a:avLst/>
            <a:gdLst>
              <a:gd name="T0" fmla="*/ 3 w 2"/>
              <a:gd name="T1" fmla="*/ 1 h 2"/>
              <a:gd name="T2" fmla="*/ 5 w 2"/>
              <a:gd name="T3" fmla="*/ 2 h 2"/>
              <a:gd name="T4" fmla="*/ 3 w 2"/>
              <a:gd name="T5" fmla="*/ 2 h 2"/>
              <a:gd name="T6" fmla="*/ 0 w 2"/>
              <a:gd name="T7" fmla="*/ 1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50" name="Freeform 2855"/>
          <p:cNvSpPr>
            <a:spLocks noChangeAspect="1"/>
          </p:cNvSpPr>
          <p:nvPr/>
        </p:nvSpPr>
        <p:spPr bwMode="auto">
          <a:xfrm>
            <a:off x="4545038" y="1697999"/>
            <a:ext cx="7615" cy="3807"/>
          </a:xfrm>
          <a:custGeom>
            <a:avLst/>
            <a:gdLst>
              <a:gd name="T0" fmla="*/ 1 w 2"/>
              <a:gd name="T1" fmla="*/ 0 h 1"/>
              <a:gd name="T2" fmla="*/ 2 w 2"/>
              <a:gd name="T3" fmla="*/ 1 h 1"/>
              <a:gd name="T4" fmla="*/ 1 w 2"/>
              <a:gd name="T5" fmla="*/ 1 h 1"/>
              <a:gd name="T6" fmla="*/ 0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51" name="Freeform 2856"/>
          <p:cNvSpPr>
            <a:spLocks noChangeAspect="1"/>
          </p:cNvSpPr>
          <p:nvPr/>
        </p:nvSpPr>
        <p:spPr bwMode="auto">
          <a:xfrm>
            <a:off x="4522193" y="1724650"/>
            <a:ext cx="15229" cy="15229"/>
          </a:xfrm>
          <a:custGeom>
            <a:avLst/>
            <a:gdLst>
              <a:gd name="T0" fmla="*/ 1 w 4"/>
              <a:gd name="T1" fmla="*/ 1 h 3"/>
              <a:gd name="T2" fmla="*/ 3 w 4"/>
              <a:gd name="T3" fmla="*/ 1 h 3"/>
              <a:gd name="T4" fmla="*/ 2 w 4"/>
              <a:gd name="T5" fmla="*/ 4 h 3"/>
              <a:gd name="T6" fmla="*/ 0 w 4"/>
              <a:gd name="T7" fmla="*/ 5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52" name="Freeform 2857"/>
          <p:cNvSpPr>
            <a:spLocks noChangeAspect="1"/>
          </p:cNvSpPr>
          <p:nvPr/>
        </p:nvSpPr>
        <p:spPr bwMode="auto">
          <a:xfrm>
            <a:off x="4590725" y="1762723"/>
            <a:ext cx="11422" cy="15229"/>
          </a:xfrm>
          <a:custGeom>
            <a:avLst/>
            <a:gdLst>
              <a:gd name="T0" fmla="*/ 1 w 3"/>
              <a:gd name="T1" fmla="*/ 1 h 3"/>
              <a:gd name="T2" fmla="*/ 3 w 3"/>
              <a:gd name="T3" fmla="*/ 1 h 3"/>
              <a:gd name="T4" fmla="*/ 2 w 3"/>
              <a:gd name="T5" fmla="*/ 4 h 3"/>
              <a:gd name="T6" fmla="*/ 0 w 3"/>
              <a:gd name="T7" fmla="*/ 4 h 3"/>
              <a:gd name="T8" fmla="*/ 1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53" name="Freeform 2858"/>
          <p:cNvSpPr>
            <a:spLocks noChangeAspect="1"/>
          </p:cNvSpPr>
          <p:nvPr/>
        </p:nvSpPr>
        <p:spPr bwMode="auto">
          <a:xfrm>
            <a:off x="4628800" y="1747493"/>
            <a:ext cx="15229" cy="11422"/>
          </a:xfrm>
          <a:custGeom>
            <a:avLst/>
            <a:gdLst>
              <a:gd name="T0" fmla="*/ 1 w 3"/>
              <a:gd name="T1" fmla="*/ 0 h 2"/>
              <a:gd name="T2" fmla="*/ 5 w 3"/>
              <a:gd name="T3" fmla="*/ 0 h 2"/>
              <a:gd name="T4" fmla="*/ 4 w 3"/>
              <a:gd name="T5" fmla="*/ 3 h 2"/>
              <a:gd name="T6" fmla="*/ 0 w 3"/>
              <a:gd name="T7" fmla="*/ 5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54" name="Freeform 2859"/>
          <p:cNvSpPr>
            <a:spLocks noChangeAspect="1"/>
          </p:cNvSpPr>
          <p:nvPr/>
        </p:nvSpPr>
        <p:spPr bwMode="auto">
          <a:xfrm>
            <a:off x="4560267" y="1557127"/>
            <a:ext cx="41881" cy="30458"/>
          </a:xfrm>
          <a:custGeom>
            <a:avLst/>
            <a:gdLst>
              <a:gd name="T0" fmla="*/ 9 w 9"/>
              <a:gd name="T1" fmla="*/ 1 h 7"/>
              <a:gd name="T2" fmla="*/ 13 w 9"/>
              <a:gd name="T3" fmla="*/ 8 h 7"/>
              <a:gd name="T4" fmla="*/ 12 w 9"/>
              <a:gd name="T5" fmla="*/ 9 h 7"/>
              <a:gd name="T6" fmla="*/ 6 w 9"/>
              <a:gd name="T7" fmla="*/ 8 h 7"/>
              <a:gd name="T8" fmla="*/ 7 w 9"/>
              <a:gd name="T9" fmla="*/ 6 h 7"/>
              <a:gd name="T10" fmla="*/ 2 w 9"/>
              <a:gd name="T11" fmla="*/ 7 h 7"/>
              <a:gd name="T12" fmla="*/ 1 w 9"/>
              <a:gd name="T13" fmla="*/ 2 h 7"/>
              <a:gd name="T14" fmla="*/ 9 w 9"/>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55" name="Freeform 2860"/>
          <p:cNvSpPr>
            <a:spLocks noChangeAspect="1"/>
          </p:cNvSpPr>
          <p:nvPr/>
        </p:nvSpPr>
        <p:spPr bwMode="auto">
          <a:xfrm>
            <a:off x="4560266" y="1610430"/>
            <a:ext cx="22844" cy="45688"/>
          </a:xfrm>
          <a:custGeom>
            <a:avLst/>
            <a:gdLst>
              <a:gd name="T0" fmla="*/ 0 w 5"/>
              <a:gd name="T1" fmla="*/ 1 h 10"/>
              <a:gd name="T2" fmla="*/ 6 w 5"/>
              <a:gd name="T3" fmla="*/ 2 h 10"/>
              <a:gd name="T4" fmla="*/ 6 w 5"/>
              <a:gd name="T5" fmla="*/ 13 h 10"/>
              <a:gd name="T6" fmla="*/ 1 w 5"/>
              <a:gd name="T7" fmla="*/ 10 h 10"/>
              <a:gd name="T8" fmla="*/ 5 w 5"/>
              <a:gd name="T9" fmla="*/ 7 h 10"/>
              <a:gd name="T10" fmla="*/ 0 w 5"/>
              <a:gd name="T11" fmla="*/ 1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56" name="Freeform 2861"/>
          <p:cNvSpPr>
            <a:spLocks noChangeAspect="1"/>
          </p:cNvSpPr>
          <p:nvPr/>
        </p:nvSpPr>
        <p:spPr bwMode="auto">
          <a:xfrm>
            <a:off x="4545037" y="1610431"/>
            <a:ext cx="11422" cy="15229"/>
          </a:xfrm>
          <a:custGeom>
            <a:avLst/>
            <a:gdLst>
              <a:gd name="T0" fmla="*/ 0 w 3"/>
              <a:gd name="T1" fmla="*/ 0 h 3"/>
              <a:gd name="T2" fmla="*/ 2 w 3"/>
              <a:gd name="T3" fmla="*/ 4 h 3"/>
              <a:gd name="T4" fmla="*/ 1 w 3"/>
              <a:gd name="T5" fmla="*/ 5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57" name="Freeform 2862"/>
          <p:cNvSpPr>
            <a:spLocks noChangeAspect="1"/>
          </p:cNvSpPr>
          <p:nvPr/>
        </p:nvSpPr>
        <p:spPr bwMode="auto">
          <a:xfrm>
            <a:off x="4438431" y="1835062"/>
            <a:ext cx="163717" cy="60917"/>
          </a:xfrm>
          <a:custGeom>
            <a:avLst/>
            <a:gdLst>
              <a:gd name="T0" fmla="*/ 5 w 36"/>
              <a:gd name="T1" fmla="*/ 0 h 13"/>
              <a:gd name="T2" fmla="*/ 1 w 36"/>
              <a:gd name="T3" fmla="*/ 6 h 13"/>
              <a:gd name="T4" fmla="*/ 1 w 36"/>
              <a:gd name="T5" fmla="*/ 11 h 13"/>
              <a:gd name="T6" fmla="*/ 17 w 36"/>
              <a:gd name="T7" fmla="*/ 12 h 13"/>
              <a:gd name="T8" fmla="*/ 23 w 36"/>
              <a:gd name="T9" fmla="*/ 15 h 13"/>
              <a:gd name="T10" fmla="*/ 24 w 36"/>
              <a:gd name="T11" fmla="*/ 20 h 13"/>
              <a:gd name="T12" fmla="*/ 49 w 36"/>
              <a:gd name="T13" fmla="*/ 17 h 13"/>
              <a:gd name="T14" fmla="*/ 50 w 36"/>
              <a:gd name="T15" fmla="*/ 12 h 13"/>
              <a:gd name="T16" fmla="*/ 42 w 36"/>
              <a:gd name="T17" fmla="*/ 14 h 13"/>
              <a:gd name="T18" fmla="*/ 42 w 36"/>
              <a:gd name="T19" fmla="*/ 9 h 13"/>
              <a:gd name="T20" fmla="*/ 31 w 36"/>
              <a:gd name="T21" fmla="*/ 9 h 13"/>
              <a:gd name="T22" fmla="*/ 24 w 36"/>
              <a:gd name="T23" fmla="*/ 6 h 13"/>
              <a:gd name="T24" fmla="*/ 16 w 36"/>
              <a:gd name="T25" fmla="*/ 7 h 13"/>
              <a:gd name="T26" fmla="*/ 10 w 36"/>
              <a:gd name="T27" fmla="*/ 2 h 13"/>
              <a:gd name="T28" fmla="*/ 5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58" name="Freeform 2863"/>
          <p:cNvSpPr>
            <a:spLocks noChangeAspect="1"/>
          </p:cNvSpPr>
          <p:nvPr/>
        </p:nvSpPr>
        <p:spPr bwMode="auto">
          <a:xfrm>
            <a:off x="4674487" y="1766530"/>
            <a:ext cx="34266" cy="60917"/>
          </a:xfrm>
          <a:custGeom>
            <a:avLst/>
            <a:gdLst>
              <a:gd name="T0" fmla="*/ 12 w 7"/>
              <a:gd name="T1" fmla="*/ 2 h 13"/>
              <a:gd name="T2" fmla="*/ 0 w 7"/>
              <a:gd name="T3" fmla="*/ 18 h 13"/>
              <a:gd name="T4" fmla="*/ 0 w 7"/>
              <a:gd name="T5" fmla="*/ 14 h 13"/>
              <a:gd name="T6" fmla="*/ 1 w 7"/>
              <a:gd name="T7" fmla="*/ 7 h 13"/>
              <a:gd name="T8" fmla="*/ 12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59" name="Freeform 2864"/>
          <p:cNvSpPr>
            <a:spLocks noChangeAspect="1"/>
          </p:cNvSpPr>
          <p:nvPr/>
        </p:nvSpPr>
        <p:spPr bwMode="auto">
          <a:xfrm>
            <a:off x="4640221" y="1831254"/>
            <a:ext cx="22844" cy="30458"/>
          </a:xfrm>
          <a:custGeom>
            <a:avLst/>
            <a:gdLst>
              <a:gd name="T0" fmla="*/ 2 w 5"/>
              <a:gd name="T1" fmla="*/ 1 h 7"/>
              <a:gd name="T2" fmla="*/ 7 w 5"/>
              <a:gd name="T3" fmla="*/ 8 h 7"/>
              <a:gd name="T4" fmla="*/ 1 w 5"/>
              <a:gd name="T5" fmla="*/ 7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60" name="Freeform 2865"/>
          <p:cNvSpPr>
            <a:spLocks noChangeAspect="1"/>
          </p:cNvSpPr>
          <p:nvPr/>
        </p:nvSpPr>
        <p:spPr bwMode="auto">
          <a:xfrm>
            <a:off x="4644029" y="1777952"/>
            <a:ext cx="15229" cy="7615"/>
          </a:xfrm>
          <a:custGeom>
            <a:avLst/>
            <a:gdLst>
              <a:gd name="T0" fmla="*/ 4 w 3"/>
              <a:gd name="T1" fmla="*/ 0 h 2"/>
              <a:gd name="T2" fmla="*/ 5 w 3"/>
              <a:gd name="T3" fmla="*/ 1 h 2"/>
              <a:gd name="T4" fmla="*/ 1 w 3"/>
              <a:gd name="T5" fmla="*/ 1 h 2"/>
              <a:gd name="T6" fmla="*/ 0 w 3"/>
              <a:gd name="T7" fmla="*/ 0 h 2"/>
              <a:gd name="T8" fmla="*/ 4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61" name="Freeform 2866"/>
          <p:cNvSpPr>
            <a:spLocks noChangeAspect="1"/>
          </p:cNvSpPr>
          <p:nvPr/>
        </p:nvSpPr>
        <p:spPr bwMode="auto">
          <a:xfrm>
            <a:off x="4617377" y="1720842"/>
            <a:ext cx="11422" cy="11422"/>
          </a:xfrm>
          <a:custGeom>
            <a:avLst/>
            <a:gdLst>
              <a:gd name="T0" fmla="*/ 2 w 3"/>
              <a:gd name="T1" fmla="*/ 3 h 2"/>
              <a:gd name="T2" fmla="*/ 3 w 3"/>
              <a:gd name="T3" fmla="*/ 5 h 2"/>
              <a:gd name="T4" fmla="*/ 1 w 3"/>
              <a:gd name="T5" fmla="*/ 5 h 2"/>
              <a:gd name="T6" fmla="*/ 0 w 3"/>
              <a:gd name="T7" fmla="*/ 3 h 2"/>
              <a:gd name="T8" fmla="*/ 2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62" name="Freeform 2867"/>
          <p:cNvSpPr>
            <a:spLocks noChangeAspect="1"/>
          </p:cNvSpPr>
          <p:nvPr/>
        </p:nvSpPr>
        <p:spPr bwMode="auto">
          <a:xfrm>
            <a:off x="4552652" y="1492404"/>
            <a:ext cx="19037" cy="15229"/>
          </a:xfrm>
          <a:custGeom>
            <a:avLst/>
            <a:gdLst>
              <a:gd name="T0" fmla="*/ 4 w 4"/>
              <a:gd name="T1" fmla="*/ 1 h 3"/>
              <a:gd name="T2" fmla="*/ 6 w 4"/>
              <a:gd name="T3" fmla="*/ 4 h 3"/>
              <a:gd name="T4" fmla="*/ 4 w 4"/>
              <a:gd name="T5" fmla="*/ 4 h 3"/>
              <a:gd name="T6" fmla="*/ 0 w 4"/>
              <a:gd name="T7" fmla="*/ 1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63" name="Freeform 2868"/>
          <p:cNvSpPr>
            <a:spLocks noChangeAspect="1"/>
          </p:cNvSpPr>
          <p:nvPr/>
        </p:nvSpPr>
        <p:spPr bwMode="auto">
          <a:xfrm>
            <a:off x="4575496" y="1477174"/>
            <a:ext cx="22844" cy="22844"/>
          </a:xfrm>
          <a:custGeom>
            <a:avLst/>
            <a:gdLst>
              <a:gd name="T0" fmla="*/ 6 w 5"/>
              <a:gd name="T1" fmla="*/ 0 h 5"/>
              <a:gd name="T2" fmla="*/ 2 w 5"/>
              <a:gd name="T3" fmla="*/ 1 h 5"/>
              <a:gd name="T4" fmla="*/ 1 w 5"/>
              <a:gd name="T5" fmla="*/ 6 h 5"/>
              <a:gd name="T6" fmla="*/ 5 w 5"/>
              <a:gd name="T7" fmla="*/ 2 h 5"/>
              <a:gd name="T8" fmla="*/ 6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66" name="Freeform 2871"/>
          <p:cNvSpPr>
            <a:spLocks noChangeAspect="1"/>
          </p:cNvSpPr>
          <p:nvPr/>
        </p:nvSpPr>
        <p:spPr bwMode="auto">
          <a:xfrm>
            <a:off x="4925774" y="1835061"/>
            <a:ext cx="144680" cy="87568"/>
          </a:xfrm>
          <a:custGeom>
            <a:avLst/>
            <a:gdLst>
              <a:gd name="T0" fmla="*/ 32 w 31"/>
              <a:gd name="T1" fmla="*/ 10 h 19"/>
              <a:gd name="T2" fmla="*/ 45 w 31"/>
              <a:gd name="T3" fmla="*/ 1 h 19"/>
              <a:gd name="T4" fmla="*/ 44 w 31"/>
              <a:gd name="T5" fmla="*/ 0 h 19"/>
              <a:gd name="T6" fmla="*/ 28 w 31"/>
              <a:gd name="T7" fmla="*/ 7 h 19"/>
              <a:gd name="T8" fmla="*/ 25 w 31"/>
              <a:gd name="T9" fmla="*/ 8 h 19"/>
              <a:gd name="T10" fmla="*/ 15 w 31"/>
              <a:gd name="T11" fmla="*/ 7 h 19"/>
              <a:gd name="T12" fmla="*/ 11 w 31"/>
              <a:gd name="T13" fmla="*/ 6 h 19"/>
              <a:gd name="T14" fmla="*/ 11 w 31"/>
              <a:gd name="T15" fmla="*/ 10 h 19"/>
              <a:gd name="T16" fmla="*/ 1 w 31"/>
              <a:gd name="T17" fmla="*/ 12 h 19"/>
              <a:gd name="T18" fmla="*/ 0 w 31"/>
              <a:gd name="T19" fmla="*/ 21 h 19"/>
              <a:gd name="T20" fmla="*/ 7 w 31"/>
              <a:gd name="T21" fmla="*/ 23 h 19"/>
              <a:gd name="T22" fmla="*/ 13 w 31"/>
              <a:gd name="T23" fmla="*/ 23 h 19"/>
              <a:gd name="T24" fmla="*/ 18 w 31"/>
              <a:gd name="T25" fmla="*/ 27 h 19"/>
              <a:gd name="T26" fmla="*/ 25 w 31"/>
              <a:gd name="T27" fmla="*/ 21 h 19"/>
              <a:gd name="T28" fmla="*/ 28 w 31"/>
              <a:gd name="T29" fmla="*/ 16 h 19"/>
              <a:gd name="T30" fmla="*/ 34 w 31"/>
              <a:gd name="T31" fmla="*/ 16 h 19"/>
              <a:gd name="T32" fmla="*/ 34 w 31"/>
              <a:gd name="T33" fmla="*/ 15 h 19"/>
              <a:gd name="T34" fmla="*/ 32 w 31"/>
              <a:gd name="T35" fmla="*/ 1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67" name="Freeform 2872"/>
          <p:cNvSpPr>
            <a:spLocks noChangeAspect="1"/>
          </p:cNvSpPr>
          <p:nvPr/>
        </p:nvSpPr>
        <p:spPr bwMode="auto">
          <a:xfrm>
            <a:off x="5565413" y="3003906"/>
            <a:ext cx="612987" cy="430226"/>
          </a:xfrm>
          <a:custGeom>
            <a:avLst/>
            <a:gdLst>
              <a:gd name="T0" fmla="*/ 193 w 134"/>
              <a:gd name="T1" fmla="*/ 50 h 94"/>
              <a:gd name="T2" fmla="*/ 177 w 134"/>
              <a:gd name="T3" fmla="*/ 60 h 94"/>
              <a:gd name="T4" fmla="*/ 177 w 134"/>
              <a:gd name="T5" fmla="*/ 72 h 94"/>
              <a:gd name="T6" fmla="*/ 145 w 134"/>
              <a:gd name="T7" fmla="*/ 84 h 94"/>
              <a:gd name="T8" fmla="*/ 124 w 134"/>
              <a:gd name="T9" fmla="*/ 95 h 94"/>
              <a:gd name="T10" fmla="*/ 114 w 134"/>
              <a:gd name="T11" fmla="*/ 106 h 94"/>
              <a:gd name="T12" fmla="*/ 102 w 134"/>
              <a:gd name="T13" fmla="*/ 106 h 94"/>
              <a:gd name="T14" fmla="*/ 85 w 134"/>
              <a:gd name="T15" fmla="*/ 114 h 94"/>
              <a:gd name="T16" fmla="*/ 70 w 134"/>
              <a:gd name="T17" fmla="*/ 114 h 94"/>
              <a:gd name="T18" fmla="*/ 55 w 134"/>
              <a:gd name="T19" fmla="*/ 120 h 94"/>
              <a:gd name="T20" fmla="*/ 44 w 134"/>
              <a:gd name="T21" fmla="*/ 133 h 94"/>
              <a:gd name="T22" fmla="*/ 20 w 134"/>
              <a:gd name="T23" fmla="*/ 133 h 94"/>
              <a:gd name="T24" fmla="*/ 14 w 134"/>
              <a:gd name="T25" fmla="*/ 121 h 94"/>
              <a:gd name="T26" fmla="*/ 13 w 134"/>
              <a:gd name="T27" fmla="*/ 105 h 94"/>
              <a:gd name="T28" fmla="*/ 6 w 134"/>
              <a:gd name="T29" fmla="*/ 85 h 94"/>
              <a:gd name="T30" fmla="*/ 0 w 134"/>
              <a:gd name="T31" fmla="*/ 84 h 94"/>
              <a:gd name="T32" fmla="*/ 6 w 134"/>
              <a:gd name="T33" fmla="*/ 78 h 94"/>
              <a:gd name="T34" fmla="*/ 7 w 134"/>
              <a:gd name="T35" fmla="*/ 65 h 94"/>
              <a:gd name="T36" fmla="*/ 6 w 134"/>
              <a:gd name="T37" fmla="*/ 58 h 94"/>
              <a:gd name="T38" fmla="*/ 12 w 134"/>
              <a:gd name="T39" fmla="*/ 50 h 94"/>
              <a:gd name="T40" fmla="*/ 12 w 134"/>
              <a:gd name="T41" fmla="*/ 38 h 94"/>
              <a:gd name="T42" fmla="*/ 16 w 134"/>
              <a:gd name="T43" fmla="*/ 35 h 94"/>
              <a:gd name="T44" fmla="*/ 22 w 134"/>
              <a:gd name="T45" fmla="*/ 37 h 94"/>
              <a:gd name="T46" fmla="*/ 72 w 134"/>
              <a:gd name="T47" fmla="*/ 35 h 94"/>
              <a:gd name="T48" fmla="*/ 82 w 134"/>
              <a:gd name="T49" fmla="*/ 42 h 94"/>
              <a:gd name="T50" fmla="*/ 93 w 134"/>
              <a:gd name="T51" fmla="*/ 41 h 94"/>
              <a:gd name="T52" fmla="*/ 108 w 134"/>
              <a:gd name="T53" fmla="*/ 19 h 94"/>
              <a:gd name="T54" fmla="*/ 169 w 134"/>
              <a:gd name="T55" fmla="*/ 0 h 94"/>
              <a:gd name="T56" fmla="*/ 193 w 134"/>
              <a:gd name="T57" fmla="*/ 50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94"/>
              <a:gd name="T89" fmla="*/ 134 w 13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94">
                <a:moveTo>
                  <a:pt x="134" y="35"/>
                </a:moveTo>
                <a:cubicBezTo>
                  <a:pt x="130" y="38"/>
                  <a:pt x="125" y="39"/>
                  <a:pt x="122" y="42"/>
                </a:cubicBezTo>
                <a:cubicBezTo>
                  <a:pt x="121" y="45"/>
                  <a:pt x="124" y="49"/>
                  <a:pt x="122" y="50"/>
                </a:cubicBezTo>
                <a:cubicBezTo>
                  <a:pt x="116" y="55"/>
                  <a:pt x="108" y="55"/>
                  <a:pt x="101" y="58"/>
                </a:cubicBezTo>
                <a:cubicBezTo>
                  <a:pt x="96" y="60"/>
                  <a:pt x="90" y="63"/>
                  <a:pt x="86" y="66"/>
                </a:cubicBezTo>
                <a:cubicBezTo>
                  <a:pt x="83" y="68"/>
                  <a:pt x="82" y="72"/>
                  <a:pt x="79" y="73"/>
                </a:cubicBezTo>
                <a:cubicBezTo>
                  <a:pt x="76" y="74"/>
                  <a:pt x="73" y="72"/>
                  <a:pt x="71" y="73"/>
                </a:cubicBezTo>
                <a:cubicBezTo>
                  <a:pt x="66" y="74"/>
                  <a:pt x="63" y="78"/>
                  <a:pt x="59" y="79"/>
                </a:cubicBezTo>
                <a:cubicBezTo>
                  <a:pt x="56" y="80"/>
                  <a:pt x="52" y="79"/>
                  <a:pt x="48" y="79"/>
                </a:cubicBezTo>
                <a:cubicBezTo>
                  <a:pt x="45" y="80"/>
                  <a:pt x="41" y="81"/>
                  <a:pt x="38" y="83"/>
                </a:cubicBezTo>
                <a:cubicBezTo>
                  <a:pt x="35" y="85"/>
                  <a:pt x="34" y="90"/>
                  <a:pt x="31" y="92"/>
                </a:cubicBezTo>
                <a:cubicBezTo>
                  <a:pt x="26" y="94"/>
                  <a:pt x="20" y="94"/>
                  <a:pt x="14" y="92"/>
                </a:cubicBezTo>
                <a:cubicBezTo>
                  <a:pt x="11" y="91"/>
                  <a:pt x="11" y="87"/>
                  <a:pt x="10" y="84"/>
                </a:cubicBezTo>
                <a:cubicBezTo>
                  <a:pt x="9" y="80"/>
                  <a:pt x="10" y="76"/>
                  <a:pt x="9" y="72"/>
                </a:cubicBezTo>
                <a:cubicBezTo>
                  <a:pt x="8" y="68"/>
                  <a:pt x="7" y="63"/>
                  <a:pt x="4" y="59"/>
                </a:cubicBezTo>
                <a:cubicBezTo>
                  <a:pt x="4" y="58"/>
                  <a:pt x="0" y="59"/>
                  <a:pt x="0" y="58"/>
                </a:cubicBezTo>
                <a:cubicBezTo>
                  <a:pt x="0" y="56"/>
                  <a:pt x="3" y="55"/>
                  <a:pt x="4" y="54"/>
                </a:cubicBezTo>
                <a:cubicBezTo>
                  <a:pt x="5" y="51"/>
                  <a:pt x="5" y="48"/>
                  <a:pt x="5" y="45"/>
                </a:cubicBezTo>
                <a:cubicBezTo>
                  <a:pt x="5" y="43"/>
                  <a:pt x="5" y="42"/>
                  <a:pt x="4" y="40"/>
                </a:cubicBezTo>
                <a:cubicBezTo>
                  <a:pt x="6" y="38"/>
                  <a:pt x="7" y="37"/>
                  <a:pt x="8" y="35"/>
                </a:cubicBezTo>
                <a:cubicBezTo>
                  <a:pt x="9" y="32"/>
                  <a:pt x="8" y="29"/>
                  <a:pt x="8" y="27"/>
                </a:cubicBezTo>
                <a:cubicBezTo>
                  <a:pt x="9" y="25"/>
                  <a:pt x="10" y="24"/>
                  <a:pt x="11" y="24"/>
                </a:cubicBezTo>
                <a:cubicBezTo>
                  <a:pt x="13" y="23"/>
                  <a:pt x="14" y="26"/>
                  <a:pt x="15" y="26"/>
                </a:cubicBezTo>
                <a:cubicBezTo>
                  <a:pt x="27" y="26"/>
                  <a:pt x="39" y="24"/>
                  <a:pt x="50" y="24"/>
                </a:cubicBezTo>
                <a:lnTo>
                  <a:pt x="57" y="29"/>
                </a:lnTo>
                <a:cubicBezTo>
                  <a:pt x="59" y="31"/>
                  <a:pt x="62" y="30"/>
                  <a:pt x="64" y="28"/>
                </a:cubicBezTo>
                <a:cubicBezTo>
                  <a:pt x="69" y="24"/>
                  <a:pt x="71" y="18"/>
                  <a:pt x="75" y="13"/>
                </a:cubicBezTo>
                <a:cubicBezTo>
                  <a:pt x="89" y="9"/>
                  <a:pt x="103" y="4"/>
                  <a:pt x="117" y="0"/>
                </a:cubicBezTo>
                <a:lnTo>
                  <a:pt x="134" y="35"/>
                </a:ln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68" name="Freeform 2873"/>
          <p:cNvSpPr>
            <a:spLocks noChangeAspect="1"/>
          </p:cNvSpPr>
          <p:nvPr/>
        </p:nvSpPr>
        <p:spPr bwMode="auto">
          <a:xfrm>
            <a:off x="6323080" y="2486111"/>
            <a:ext cx="30459" cy="79954"/>
          </a:xfrm>
          <a:custGeom>
            <a:avLst/>
            <a:gdLst>
              <a:gd name="T0" fmla="*/ 3 w 7"/>
              <a:gd name="T1" fmla="*/ 23 h 18"/>
              <a:gd name="T2" fmla="*/ 7 w 7"/>
              <a:gd name="T3" fmla="*/ 16 h 18"/>
              <a:gd name="T4" fmla="*/ 7 w 7"/>
              <a:gd name="T5" fmla="*/ 2 h 18"/>
              <a:gd name="T6" fmla="*/ 0 w 7"/>
              <a:gd name="T7" fmla="*/ 9 h 18"/>
              <a:gd name="T8" fmla="*/ 1 w 7"/>
              <a:gd name="T9" fmla="*/ 16 h 18"/>
              <a:gd name="T10" fmla="*/ 1 w 7"/>
              <a:gd name="T11" fmla="*/ 25 h 18"/>
              <a:gd name="T12" fmla="*/ 3 w 7"/>
              <a:gd name="T13" fmla="*/ 23 h 18"/>
              <a:gd name="T14" fmla="*/ 0 60000 65536"/>
              <a:gd name="T15" fmla="*/ 0 60000 65536"/>
              <a:gd name="T16" fmla="*/ 0 60000 65536"/>
              <a:gd name="T17" fmla="*/ 0 60000 65536"/>
              <a:gd name="T18" fmla="*/ 0 60000 65536"/>
              <a:gd name="T19" fmla="*/ 0 60000 65536"/>
              <a:gd name="T20" fmla="*/ 0 60000 65536"/>
              <a:gd name="T21" fmla="*/ 0 w 7"/>
              <a:gd name="T22" fmla="*/ 0 h 18"/>
              <a:gd name="T23" fmla="*/ 7 w 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8">
                <a:moveTo>
                  <a:pt x="3" y="17"/>
                </a:moveTo>
                <a:cubicBezTo>
                  <a:pt x="4" y="15"/>
                  <a:pt x="5" y="14"/>
                  <a:pt x="5" y="12"/>
                </a:cubicBezTo>
                <a:cubicBezTo>
                  <a:pt x="6" y="9"/>
                  <a:pt x="7" y="4"/>
                  <a:pt x="5" y="2"/>
                </a:cubicBezTo>
                <a:cubicBezTo>
                  <a:pt x="4" y="0"/>
                  <a:pt x="2" y="5"/>
                  <a:pt x="0" y="7"/>
                </a:cubicBezTo>
                <a:cubicBezTo>
                  <a:pt x="1" y="8"/>
                  <a:pt x="1" y="10"/>
                  <a:pt x="1" y="12"/>
                </a:cubicBezTo>
                <a:cubicBezTo>
                  <a:pt x="1" y="14"/>
                  <a:pt x="0" y="16"/>
                  <a:pt x="1" y="18"/>
                </a:cubicBezTo>
                <a:cubicBezTo>
                  <a:pt x="1" y="18"/>
                  <a:pt x="2" y="18"/>
                  <a:pt x="3" y="17"/>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69" name="Freeform 2874"/>
          <p:cNvSpPr>
            <a:spLocks noChangeAspect="1"/>
          </p:cNvSpPr>
          <p:nvPr/>
        </p:nvSpPr>
        <p:spPr bwMode="auto">
          <a:xfrm>
            <a:off x="6022298" y="2512762"/>
            <a:ext cx="57111" cy="121834"/>
          </a:xfrm>
          <a:custGeom>
            <a:avLst/>
            <a:gdLst>
              <a:gd name="T0" fmla="*/ 8 w 12"/>
              <a:gd name="T1" fmla="*/ 36 h 27"/>
              <a:gd name="T2" fmla="*/ 16 w 12"/>
              <a:gd name="T3" fmla="*/ 32 h 27"/>
              <a:gd name="T4" fmla="*/ 18 w 12"/>
              <a:gd name="T5" fmla="*/ 25 h 27"/>
              <a:gd name="T6" fmla="*/ 11 w 12"/>
              <a:gd name="T7" fmla="*/ 17 h 27"/>
              <a:gd name="T8" fmla="*/ 14 w 12"/>
              <a:gd name="T9" fmla="*/ 9 h 27"/>
              <a:gd name="T10" fmla="*/ 8 w 12"/>
              <a:gd name="T11" fmla="*/ 0 h 27"/>
              <a:gd name="T12" fmla="*/ 1 w 12"/>
              <a:gd name="T13" fmla="*/ 7 h 27"/>
              <a:gd name="T14" fmla="*/ 1 w 12"/>
              <a:gd name="T15" fmla="*/ 15 h 27"/>
              <a:gd name="T16" fmla="*/ 1 w 12"/>
              <a:gd name="T17" fmla="*/ 23 h 27"/>
              <a:gd name="T18" fmla="*/ 1 w 12"/>
              <a:gd name="T19" fmla="*/ 30 h 27"/>
              <a:gd name="T20" fmla="*/ 0 w 12"/>
              <a:gd name="T21" fmla="*/ 32 h 27"/>
              <a:gd name="T22" fmla="*/ 4 w 12"/>
              <a:gd name="T23" fmla="*/ 38 h 27"/>
              <a:gd name="T24" fmla="*/ 8 w 12"/>
              <a:gd name="T25" fmla="*/ 3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5" y="25"/>
                </a:moveTo>
                <a:cubicBezTo>
                  <a:pt x="7" y="25"/>
                  <a:pt x="9" y="24"/>
                  <a:pt x="10" y="23"/>
                </a:cubicBezTo>
                <a:cubicBezTo>
                  <a:pt x="11" y="21"/>
                  <a:pt x="12" y="20"/>
                  <a:pt x="11" y="18"/>
                </a:cubicBezTo>
                <a:cubicBezTo>
                  <a:pt x="11" y="16"/>
                  <a:pt x="7" y="15"/>
                  <a:pt x="7" y="12"/>
                </a:cubicBezTo>
                <a:cubicBezTo>
                  <a:pt x="6" y="10"/>
                  <a:pt x="9" y="9"/>
                  <a:pt x="9" y="7"/>
                </a:cubicBezTo>
                <a:cubicBezTo>
                  <a:pt x="8" y="5"/>
                  <a:pt x="7" y="2"/>
                  <a:pt x="5" y="0"/>
                </a:cubicBezTo>
                <a:cubicBezTo>
                  <a:pt x="3" y="0"/>
                  <a:pt x="2" y="3"/>
                  <a:pt x="1" y="5"/>
                </a:cubicBezTo>
                <a:cubicBezTo>
                  <a:pt x="0" y="7"/>
                  <a:pt x="1" y="9"/>
                  <a:pt x="1" y="11"/>
                </a:cubicBezTo>
                <a:cubicBezTo>
                  <a:pt x="1" y="12"/>
                  <a:pt x="0" y="14"/>
                  <a:pt x="1" y="16"/>
                </a:cubicBezTo>
                <a:cubicBezTo>
                  <a:pt x="1" y="17"/>
                  <a:pt x="2" y="19"/>
                  <a:pt x="1" y="21"/>
                </a:cubicBezTo>
                <a:cubicBezTo>
                  <a:pt x="1" y="22"/>
                  <a:pt x="1" y="22"/>
                  <a:pt x="0" y="23"/>
                </a:cubicBezTo>
                <a:cubicBezTo>
                  <a:pt x="0" y="24"/>
                  <a:pt x="1" y="26"/>
                  <a:pt x="2" y="27"/>
                </a:cubicBezTo>
                <a:cubicBezTo>
                  <a:pt x="3" y="27"/>
                  <a:pt x="4" y="26"/>
                  <a:pt x="5" y="2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70" name="Freeform 2875"/>
          <p:cNvSpPr>
            <a:spLocks noChangeAspect="1"/>
          </p:cNvSpPr>
          <p:nvPr/>
        </p:nvSpPr>
        <p:spPr bwMode="auto">
          <a:xfrm>
            <a:off x="5850965" y="2250058"/>
            <a:ext cx="22844" cy="30458"/>
          </a:xfrm>
          <a:custGeom>
            <a:avLst/>
            <a:gdLst>
              <a:gd name="T0" fmla="*/ 0 w 5"/>
              <a:gd name="T1" fmla="*/ 1 h 6"/>
              <a:gd name="T2" fmla="*/ 1 w 5"/>
              <a:gd name="T3" fmla="*/ 9 h 6"/>
              <a:gd name="T4" fmla="*/ 5 w 5"/>
              <a:gd name="T5" fmla="*/ 9 h 6"/>
              <a:gd name="T6" fmla="*/ 7 w 5"/>
              <a:gd name="T7" fmla="*/ 5 h 6"/>
              <a:gd name="T8" fmla="*/ 5 w 5"/>
              <a:gd name="T9" fmla="*/ 1 h 6"/>
              <a:gd name="T10" fmla="*/ 0 w 5"/>
              <a:gd name="T11" fmla="*/ 1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1"/>
                </a:moveTo>
                <a:cubicBezTo>
                  <a:pt x="0" y="2"/>
                  <a:pt x="0" y="4"/>
                  <a:pt x="1" y="5"/>
                </a:cubicBezTo>
                <a:cubicBezTo>
                  <a:pt x="1" y="6"/>
                  <a:pt x="2" y="5"/>
                  <a:pt x="3" y="5"/>
                </a:cubicBezTo>
                <a:cubicBezTo>
                  <a:pt x="4" y="4"/>
                  <a:pt x="5" y="4"/>
                  <a:pt x="5" y="3"/>
                </a:cubicBezTo>
                <a:cubicBezTo>
                  <a:pt x="5" y="2"/>
                  <a:pt x="4" y="2"/>
                  <a:pt x="3" y="1"/>
                </a:cubicBezTo>
                <a:cubicBezTo>
                  <a:pt x="2" y="1"/>
                  <a:pt x="1" y="0"/>
                  <a:pt x="0"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71" name="Freeform 2876"/>
          <p:cNvSpPr>
            <a:spLocks noChangeAspect="1"/>
          </p:cNvSpPr>
          <p:nvPr/>
        </p:nvSpPr>
        <p:spPr bwMode="auto">
          <a:xfrm>
            <a:off x="5512110" y="3152391"/>
            <a:ext cx="41881" cy="45688"/>
          </a:xfrm>
          <a:custGeom>
            <a:avLst/>
            <a:gdLst>
              <a:gd name="T0" fmla="*/ 0 w 9"/>
              <a:gd name="T1" fmla="*/ 2 h 10"/>
              <a:gd name="T2" fmla="*/ 5 w 9"/>
              <a:gd name="T3" fmla="*/ 1 h 10"/>
              <a:gd name="T4" fmla="*/ 6 w 9"/>
              <a:gd name="T5" fmla="*/ 7 h 10"/>
              <a:gd name="T6" fmla="*/ 11 w 9"/>
              <a:gd name="T7" fmla="*/ 6 h 10"/>
              <a:gd name="T8" fmla="*/ 12 w 9"/>
              <a:gd name="T9" fmla="*/ 13 h 10"/>
              <a:gd name="T10" fmla="*/ 6 w 9"/>
              <a:gd name="T11" fmla="*/ 8 h 10"/>
              <a:gd name="T12" fmla="*/ 1 w 9"/>
              <a:gd name="T13" fmla="*/ 7 h 10"/>
              <a:gd name="T14" fmla="*/ 0 w 9"/>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0" y="2"/>
                </a:moveTo>
                <a:cubicBezTo>
                  <a:pt x="0" y="1"/>
                  <a:pt x="2" y="0"/>
                  <a:pt x="3" y="1"/>
                </a:cubicBezTo>
                <a:cubicBezTo>
                  <a:pt x="4" y="1"/>
                  <a:pt x="3" y="4"/>
                  <a:pt x="4" y="5"/>
                </a:cubicBezTo>
                <a:cubicBezTo>
                  <a:pt x="5" y="6"/>
                  <a:pt x="6" y="3"/>
                  <a:pt x="7" y="4"/>
                </a:cubicBezTo>
                <a:cubicBezTo>
                  <a:pt x="8" y="5"/>
                  <a:pt x="9" y="8"/>
                  <a:pt x="8" y="9"/>
                </a:cubicBezTo>
                <a:cubicBezTo>
                  <a:pt x="7" y="10"/>
                  <a:pt x="6" y="7"/>
                  <a:pt x="4" y="6"/>
                </a:cubicBezTo>
                <a:cubicBezTo>
                  <a:pt x="3" y="6"/>
                  <a:pt x="2" y="6"/>
                  <a:pt x="1" y="5"/>
                </a:cubicBezTo>
                <a:cubicBezTo>
                  <a:pt x="0" y="4"/>
                  <a:pt x="0" y="3"/>
                  <a:pt x="0"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72" name="Freeform 2877"/>
          <p:cNvSpPr>
            <a:spLocks noChangeAspect="1"/>
          </p:cNvSpPr>
          <p:nvPr/>
        </p:nvSpPr>
        <p:spPr bwMode="auto">
          <a:xfrm>
            <a:off x="6265969" y="2467075"/>
            <a:ext cx="60918" cy="34266"/>
          </a:xfrm>
          <a:custGeom>
            <a:avLst/>
            <a:gdLst>
              <a:gd name="T0" fmla="*/ 1 w 13"/>
              <a:gd name="T1" fmla="*/ 8 h 8"/>
              <a:gd name="T2" fmla="*/ 1 w 13"/>
              <a:gd name="T3" fmla="*/ 9 h 8"/>
              <a:gd name="T4" fmla="*/ 11 w 13"/>
              <a:gd name="T5" fmla="*/ 6 h 8"/>
              <a:gd name="T6" fmla="*/ 17 w 13"/>
              <a:gd name="T7" fmla="*/ 6 h 8"/>
              <a:gd name="T8" fmla="*/ 20 w 13"/>
              <a:gd name="T9" fmla="*/ 1 h 8"/>
              <a:gd name="T10" fmla="*/ 17 w 13"/>
              <a:gd name="T11" fmla="*/ 0 h 8"/>
              <a:gd name="T12" fmla="*/ 9 w 13"/>
              <a:gd name="T13" fmla="*/ 2 h 8"/>
              <a:gd name="T14" fmla="*/ 7 w 13"/>
              <a:gd name="T15" fmla="*/ 6 h 8"/>
              <a:gd name="T16" fmla="*/ 1 w 13"/>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1" y="6"/>
                </a:moveTo>
                <a:cubicBezTo>
                  <a:pt x="0" y="6"/>
                  <a:pt x="1" y="8"/>
                  <a:pt x="1" y="7"/>
                </a:cubicBezTo>
                <a:cubicBezTo>
                  <a:pt x="3" y="7"/>
                  <a:pt x="5" y="5"/>
                  <a:pt x="7" y="4"/>
                </a:cubicBezTo>
                <a:cubicBezTo>
                  <a:pt x="9" y="4"/>
                  <a:pt x="10" y="5"/>
                  <a:pt x="11" y="4"/>
                </a:cubicBezTo>
                <a:cubicBezTo>
                  <a:pt x="12" y="3"/>
                  <a:pt x="13" y="2"/>
                  <a:pt x="13" y="1"/>
                </a:cubicBezTo>
                <a:cubicBezTo>
                  <a:pt x="13" y="0"/>
                  <a:pt x="12" y="0"/>
                  <a:pt x="11" y="0"/>
                </a:cubicBezTo>
                <a:cubicBezTo>
                  <a:pt x="9" y="1"/>
                  <a:pt x="8" y="1"/>
                  <a:pt x="6" y="2"/>
                </a:cubicBezTo>
                <a:cubicBezTo>
                  <a:pt x="5" y="2"/>
                  <a:pt x="5" y="3"/>
                  <a:pt x="5" y="4"/>
                </a:cubicBezTo>
                <a:cubicBezTo>
                  <a:pt x="3" y="5"/>
                  <a:pt x="2" y="4"/>
                  <a:pt x="1" y="6"/>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73" name="Freeform 2878"/>
          <p:cNvSpPr>
            <a:spLocks noChangeAspect="1"/>
          </p:cNvSpPr>
          <p:nvPr/>
        </p:nvSpPr>
        <p:spPr bwMode="auto">
          <a:xfrm>
            <a:off x="9113884" y="3582617"/>
            <a:ext cx="19037" cy="30458"/>
          </a:xfrm>
          <a:custGeom>
            <a:avLst/>
            <a:gdLst>
              <a:gd name="T0" fmla="*/ 0 w 4"/>
              <a:gd name="T1" fmla="*/ 2 h 7"/>
              <a:gd name="T2" fmla="*/ 4 w 4"/>
              <a:gd name="T3" fmla="*/ 0 h 7"/>
              <a:gd name="T4" fmla="*/ 6 w 4"/>
              <a:gd name="T5" fmla="*/ 3 h 7"/>
              <a:gd name="T6" fmla="*/ 5 w 4"/>
              <a:gd name="T7" fmla="*/ 9 h 7"/>
              <a:gd name="T8" fmla="*/ 4 w 4"/>
              <a:gd name="T9" fmla="*/ 7 h 7"/>
              <a:gd name="T10" fmla="*/ 0 w 4"/>
              <a:gd name="T11" fmla="*/ 2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2"/>
                </a:moveTo>
                <a:cubicBezTo>
                  <a:pt x="0" y="1"/>
                  <a:pt x="1" y="0"/>
                  <a:pt x="2" y="0"/>
                </a:cubicBezTo>
                <a:cubicBezTo>
                  <a:pt x="3" y="1"/>
                  <a:pt x="4" y="2"/>
                  <a:pt x="4" y="3"/>
                </a:cubicBezTo>
                <a:cubicBezTo>
                  <a:pt x="4" y="5"/>
                  <a:pt x="4" y="6"/>
                  <a:pt x="3" y="7"/>
                </a:cubicBezTo>
                <a:cubicBezTo>
                  <a:pt x="2" y="7"/>
                  <a:pt x="2" y="5"/>
                  <a:pt x="2" y="5"/>
                </a:cubicBezTo>
                <a:cubicBezTo>
                  <a:pt x="1" y="4"/>
                  <a:pt x="0" y="3"/>
                  <a:pt x="0"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74" name="Freeform 2879"/>
          <p:cNvSpPr>
            <a:spLocks noChangeAspect="1"/>
          </p:cNvSpPr>
          <p:nvPr/>
        </p:nvSpPr>
        <p:spPr bwMode="auto">
          <a:xfrm>
            <a:off x="9342326" y="2931568"/>
            <a:ext cx="140873" cy="140871"/>
          </a:xfrm>
          <a:custGeom>
            <a:avLst/>
            <a:gdLst>
              <a:gd name="T0" fmla="*/ 42 w 31"/>
              <a:gd name="T1" fmla="*/ 0 h 31"/>
              <a:gd name="T2" fmla="*/ 44 w 31"/>
              <a:gd name="T3" fmla="*/ 8 h 31"/>
              <a:gd name="T4" fmla="*/ 39 w 31"/>
              <a:gd name="T5" fmla="*/ 16 h 31"/>
              <a:gd name="T6" fmla="*/ 38 w 31"/>
              <a:gd name="T7" fmla="*/ 30 h 31"/>
              <a:gd name="T8" fmla="*/ 31 w 31"/>
              <a:gd name="T9" fmla="*/ 37 h 31"/>
              <a:gd name="T10" fmla="*/ 23 w 31"/>
              <a:gd name="T11" fmla="*/ 38 h 31"/>
              <a:gd name="T12" fmla="*/ 23 w 31"/>
              <a:gd name="T13" fmla="*/ 43 h 31"/>
              <a:gd name="T14" fmla="*/ 17 w 31"/>
              <a:gd name="T15" fmla="*/ 42 h 31"/>
              <a:gd name="T16" fmla="*/ 6 w 31"/>
              <a:gd name="T17" fmla="*/ 37 h 31"/>
              <a:gd name="T18" fmla="*/ 2 w 31"/>
              <a:gd name="T19" fmla="*/ 29 h 31"/>
              <a:gd name="T20" fmla="*/ 2 w 31"/>
              <a:gd name="T21" fmla="*/ 16 h 31"/>
              <a:gd name="T22" fmla="*/ 13 w 31"/>
              <a:gd name="T23" fmla="*/ 8 h 31"/>
              <a:gd name="T24" fmla="*/ 12 w 31"/>
              <a:gd name="T25" fmla="*/ 7 h 31"/>
              <a:gd name="T26" fmla="*/ 14 w 31"/>
              <a:gd name="T27" fmla="*/ 5 h 31"/>
              <a:gd name="T28" fmla="*/ 16 w 31"/>
              <a:gd name="T29" fmla="*/ 6 h 31"/>
              <a:gd name="T30" fmla="*/ 23 w 31"/>
              <a:gd name="T31" fmla="*/ 5 h 31"/>
              <a:gd name="T32" fmla="*/ 29 w 31"/>
              <a:gd name="T33" fmla="*/ 5 h 31"/>
              <a:gd name="T34" fmla="*/ 35 w 31"/>
              <a:gd name="T35" fmla="*/ 2 h 31"/>
              <a:gd name="T36" fmla="*/ 37 w 31"/>
              <a:gd name="T37" fmla="*/ 5 h 31"/>
              <a:gd name="T38" fmla="*/ 42 w 31"/>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1"/>
              <a:gd name="T62" fmla="*/ 31 w 31"/>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1">
                <a:moveTo>
                  <a:pt x="29" y="0"/>
                </a:moveTo>
                <a:cubicBezTo>
                  <a:pt x="30" y="1"/>
                  <a:pt x="31" y="4"/>
                  <a:pt x="31" y="6"/>
                </a:cubicBezTo>
                <a:cubicBezTo>
                  <a:pt x="31" y="8"/>
                  <a:pt x="28" y="9"/>
                  <a:pt x="28" y="11"/>
                </a:cubicBezTo>
                <a:cubicBezTo>
                  <a:pt x="27" y="14"/>
                  <a:pt x="29" y="18"/>
                  <a:pt x="27" y="21"/>
                </a:cubicBezTo>
                <a:cubicBezTo>
                  <a:pt x="27" y="23"/>
                  <a:pt x="24" y="25"/>
                  <a:pt x="22" y="26"/>
                </a:cubicBezTo>
                <a:cubicBezTo>
                  <a:pt x="20" y="27"/>
                  <a:pt x="18" y="26"/>
                  <a:pt x="16" y="27"/>
                </a:cubicBezTo>
                <a:cubicBezTo>
                  <a:pt x="15" y="27"/>
                  <a:pt x="17" y="29"/>
                  <a:pt x="16" y="30"/>
                </a:cubicBezTo>
                <a:cubicBezTo>
                  <a:pt x="14" y="31"/>
                  <a:pt x="13" y="30"/>
                  <a:pt x="12" y="29"/>
                </a:cubicBezTo>
                <a:cubicBezTo>
                  <a:pt x="9" y="29"/>
                  <a:pt x="6" y="28"/>
                  <a:pt x="4" y="26"/>
                </a:cubicBezTo>
                <a:cubicBezTo>
                  <a:pt x="2" y="25"/>
                  <a:pt x="2" y="23"/>
                  <a:pt x="2" y="20"/>
                </a:cubicBezTo>
                <a:cubicBezTo>
                  <a:pt x="1" y="17"/>
                  <a:pt x="0" y="14"/>
                  <a:pt x="2" y="11"/>
                </a:cubicBezTo>
                <a:cubicBezTo>
                  <a:pt x="3" y="8"/>
                  <a:pt x="7" y="9"/>
                  <a:pt x="9" y="6"/>
                </a:cubicBezTo>
                <a:cubicBezTo>
                  <a:pt x="10" y="6"/>
                  <a:pt x="8" y="5"/>
                  <a:pt x="8" y="5"/>
                </a:cubicBezTo>
                <a:cubicBezTo>
                  <a:pt x="8" y="4"/>
                  <a:pt x="9" y="3"/>
                  <a:pt x="10" y="3"/>
                </a:cubicBezTo>
                <a:cubicBezTo>
                  <a:pt x="10" y="3"/>
                  <a:pt x="11" y="4"/>
                  <a:pt x="11" y="4"/>
                </a:cubicBezTo>
                <a:cubicBezTo>
                  <a:pt x="13" y="4"/>
                  <a:pt x="15" y="3"/>
                  <a:pt x="16" y="3"/>
                </a:cubicBezTo>
                <a:cubicBezTo>
                  <a:pt x="18" y="3"/>
                  <a:pt x="19" y="3"/>
                  <a:pt x="20" y="3"/>
                </a:cubicBezTo>
                <a:cubicBezTo>
                  <a:pt x="21" y="3"/>
                  <a:pt x="23" y="2"/>
                  <a:pt x="24" y="2"/>
                </a:cubicBezTo>
                <a:cubicBezTo>
                  <a:pt x="25" y="2"/>
                  <a:pt x="25" y="3"/>
                  <a:pt x="26" y="3"/>
                </a:cubicBezTo>
                <a:cubicBezTo>
                  <a:pt x="27" y="3"/>
                  <a:pt x="28" y="0"/>
                  <a:pt x="29"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81" name="Freeform 2886"/>
          <p:cNvSpPr>
            <a:spLocks noChangeAspect="1"/>
          </p:cNvSpPr>
          <p:nvPr/>
        </p:nvSpPr>
        <p:spPr bwMode="auto">
          <a:xfrm>
            <a:off x="4560267" y="-1838994"/>
            <a:ext cx="8322915" cy="3266673"/>
          </a:xfrm>
          <a:custGeom>
            <a:avLst/>
            <a:gdLst>
              <a:gd name="T0" fmla="*/ 1895 w 1821"/>
              <a:gd name="T1" fmla="*/ 719 h 715"/>
              <a:gd name="T2" fmla="*/ 2050 w 1821"/>
              <a:gd name="T3" fmla="*/ 566 h 715"/>
              <a:gd name="T4" fmla="*/ 2200 w 1821"/>
              <a:gd name="T5" fmla="*/ 535 h 715"/>
              <a:gd name="T6" fmla="*/ 2176 w 1821"/>
              <a:gd name="T7" fmla="*/ 628 h 715"/>
              <a:gd name="T8" fmla="*/ 2287 w 1821"/>
              <a:gd name="T9" fmla="*/ 656 h 715"/>
              <a:gd name="T10" fmla="*/ 2334 w 1821"/>
              <a:gd name="T11" fmla="*/ 534 h 715"/>
              <a:gd name="T12" fmla="*/ 2471 w 1821"/>
              <a:gd name="T13" fmla="*/ 409 h 715"/>
              <a:gd name="T14" fmla="*/ 2598 w 1821"/>
              <a:gd name="T15" fmla="*/ 366 h 715"/>
              <a:gd name="T16" fmla="*/ 2250 w 1821"/>
              <a:gd name="T17" fmla="*/ 288 h 715"/>
              <a:gd name="T18" fmla="*/ 1958 w 1821"/>
              <a:gd name="T19" fmla="*/ 223 h 715"/>
              <a:gd name="T20" fmla="*/ 1825 w 1821"/>
              <a:gd name="T21" fmla="*/ 181 h 715"/>
              <a:gd name="T22" fmla="*/ 1687 w 1821"/>
              <a:gd name="T23" fmla="*/ 204 h 715"/>
              <a:gd name="T24" fmla="*/ 1475 w 1821"/>
              <a:gd name="T25" fmla="*/ 144 h 715"/>
              <a:gd name="T26" fmla="*/ 1274 w 1821"/>
              <a:gd name="T27" fmla="*/ 142 h 715"/>
              <a:gd name="T28" fmla="*/ 1289 w 1821"/>
              <a:gd name="T29" fmla="*/ 55 h 715"/>
              <a:gd name="T30" fmla="*/ 1101 w 1821"/>
              <a:gd name="T31" fmla="*/ 28 h 715"/>
              <a:gd name="T32" fmla="*/ 976 w 1821"/>
              <a:gd name="T33" fmla="*/ 73 h 715"/>
              <a:gd name="T34" fmla="*/ 878 w 1821"/>
              <a:gd name="T35" fmla="*/ 139 h 715"/>
              <a:gd name="T36" fmla="*/ 857 w 1821"/>
              <a:gd name="T37" fmla="*/ 250 h 715"/>
              <a:gd name="T38" fmla="*/ 755 w 1821"/>
              <a:gd name="T39" fmla="*/ 188 h 715"/>
              <a:gd name="T40" fmla="*/ 718 w 1821"/>
              <a:gd name="T41" fmla="*/ 196 h 715"/>
              <a:gd name="T42" fmla="*/ 817 w 1821"/>
              <a:gd name="T43" fmla="*/ 330 h 715"/>
              <a:gd name="T44" fmla="*/ 718 w 1821"/>
              <a:gd name="T45" fmla="*/ 370 h 715"/>
              <a:gd name="T46" fmla="*/ 634 w 1821"/>
              <a:gd name="T47" fmla="*/ 163 h 715"/>
              <a:gd name="T48" fmla="*/ 520 w 1821"/>
              <a:gd name="T49" fmla="*/ 294 h 715"/>
              <a:gd name="T50" fmla="*/ 349 w 1821"/>
              <a:gd name="T51" fmla="*/ 314 h 715"/>
              <a:gd name="T52" fmla="*/ 253 w 1821"/>
              <a:gd name="T53" fmla="*/ 317 h 715"/>
              <a:gd name="T54" fmla="*/ 158 w 1821"/>
              <a:gd name="T55" fmla="*/ 410 h 715"/>
              <a:gd name="T56" fmla="*/ 67 w 1821"/>
              <a:gd name="T57" fmla="*/ 350 h 715"/>
              <a:gd name="T58" fmla="*/ 58 w 1821"/>
              <a:gd name="T59" fmla="*/ 266 h 715"/>
              <a:gd name="T60" fmla="*/ 1 w 1821"/>
              <a:gd name="T61" fmla="*/ 302 h 715"/>
              <a:gd name="T62" fmla="*/ 35 w 1821"/>
              <a:gd name="T63" fmla="*/ 422 h 715"/>
              <a:gd name="T64" fmla="*/ 22 w 1821"/>
              <a:gd name="T65" fmla="*/ 540 h 715"/>
              <a:gd name="T66" fmla="*/ 10 w 1821"/>
              <a:gd name="T67" fmla="*/ 574 h 715"/>
              <a:gd name="T68" fmla="*/ 20 w 1821"/>
              <a:gd name="T69" fmla="*/ 648 h 715"/>
              <a:gd name="T70" fmla="*/ 85 w 1821"/>
              <a:gd name="T71" fmla="*/ 715 h 715"/>
              <a:gd name="T72" fmla="*/ 125 w 1821"/>
              <a:gd name="T73" fmla="*/ 751 h 715"/>
              <a:gd name="T74" fmla="*/ 204 w 1821"/>
              <a:gd name="T75" fmla="*/ 809 h 715"/>
              <a:gd name="T76" fmla="*/ 211 w 1821"/>
              <a:gd name="T77" fmla="*/ 865 h 715"/>
              <a:gd name="T78" fmla="*/ 196 w 1821"/>
              <a:gd name="T79" fmla="*/ 922 h 715"/>
              <a:gd name="T80" fmla="*/ 286 w 1821"/>
              <a:gd name="T81" fmla="*/ 978 h 715"/>
              <a:gd name="T82" fmla="*/ 383 w 1821"/>
              <a:gd name="T83" fmla="*/ 1028 h 715"/>
              <a:gd name="T84" fmla="*/ 376 w 1821"/>
              <a:gd name="T85" fmla="*/ 919 h 715"/>
              <a:gd name="T86" fmla="*/ 354 w 1821"/>
              <a:gd name="T87" fmla="*/ 866 h 715"/>
              <a:gd name="T88" fmla="*/ 379 w 1821"/>
              <a:gd name="T89" fmla="*/ 808 h 715"/>
              <a:gd name="T90" fmla="*/ 453 w 1821"/>
              <a:gd name="T91" fmla="*/ 772 h 715"/>
              <a:gd name="T92" fmla="*/ 545 w 1821"/>
              <a:gd name="T93" fmla="*/ 792 h 715"/>
              <a:gd name="T94" fmla="*/ 591 w 1821"/>
              <a:gd name="T95" fmla="*/ 732 h 715"/>
              <a:gd name="T96" fmla="*/ 699 w 1821"/>
              <a:gd name="T97" fmla="*/ 676 h 715"/>
              <a:gd name="T98" fmla="*/ 778 w 1821"/>
              <a:gd name="T99" fmla="*/ 712 h 715"/>
              <a:gd name="T100" fmla="*/ 915 w 1821"/>
              <a:gd name="T101" fmla="*/ 792 h 715"/>
              <a:gd name="T102" fmla="*/ 1004 w 1821"/>
              <a:gd name="T103" fmla="*/ 809 h 715"/>
              <a:gd name="T104" fmla="*/ 1112 w 1821"/>
              <a:gd name="T105" fmla="*/ 802 h 715"/>
              <a:gd name="T106" fmla="*/ 1209 w 1821"/>
              <a:gd name="T107" fmla="*/ 815 h 715"/>
              <a:gd name="T108" fmla="*/ 1286 w 1821"/>
              <a:gd name="T109" fmla="*/ 773 h 715"/>
              <a:gd name="T110" fmla="*/ 1401 w 1821"/>
              <a:gd name="T111" fmla="*/ 822 h 715"/>
              <a:gd name="T112" fmla="*/ 1544 w 1821"/>
              <a:gd name="T113" fmla="*/ 815 h 715"/>
              <a:gd name="T114" fmla="*/ 1610 w 1821"/>
              <a:gd name="T115" fmla="*/ 736 h 715"/>
              <a:gd name="T116" fmla="*/ 1718 w 1821"/>
              <a:gd name="T117" fmla="*/ 790 h 715"/>
              <a:gd name="T118" fmla="*/ 1803 w 1821"/>
              <a:gd name="T119" fmla="*/ 871 h 715"/>
              <a:gd name="T120" fmla="*/ 1850 w 1821"/>
              <a:gd name="T121" fmla="*/ 936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1"/>
              <a:gd name="T184" fmla="*/ 0 h 715"/>
              <a:gd name="T185" fmla="*/ 1821 w 1821"/>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1" h="715">
                <a:moveTo>
                  <a:pt x="1266" y="694"/>
                </a:moveTo>
                <a:cubicBezTo>
                  <a:pt x="1272" y="691"/>
                  <a:pt x="1278" y="683"/>
                  <a:pt x="1283" y="682"/>
                </a:cubicBezTo>
                <a:cubicBezTo>
                  <a:pt x="1285" y="681"/>
                  <a:pt x="1286" y="685"/>
                  <a:pt x="1288" y="686"/>
                </a:cubicBezTo>
                <a:cubicBezTo>
                  <a:pt x="1292" y="687"/>
                  <a:pt x="1297" y="688"/>
                  <a:pt x="1301" y="686"/>
                </a:cubicBezTo>
                <a:cubicBezTo>
                  <a:pt x="1307" y="684"/>
                  <a:pt x="1314" y="682"/>
                  <a:pt x="1318" y="676"/>
                </a:cubicBezTo>
                <a:cubicBezTo>
                  <a:pt x="1328" y="663"/>
                  <a:pt x="1334" y="646"/>
                  <a:pt x="1342" y="631"/>
                </a:cubicBezTo>
                <a:cubicBezTo>
                  <a:pt x="1348" y="618"/>
                  <a:pt x="1354" y="606"/>
                  <a:pt x="1361" y="593"/>
                </a:cubicBezTo>
                <a:cubicBezTo>
                  <a:pt x="1358" y="580"/>
                  <a:pt x="1359" y="566"/>
                  <a:pt x="1354" y="553"/>
                </a:cubicBezTo>
                <a:cubicBezTo>
                  <a:pt x="1350" y="544"/>
                  <a:pt x="1355" y="536"/>
                  <a:pt x="1356" y="529"/>
                </a:cubicBezTo>
                <a:cubicBezTo>
                  <a:pt x="1355" y="523"/>
                  <a:pt x="1353" y="516"/>
                  <a:pt x="1352" y="510"/>
                </a:cubicBezTo>
                <a:cubicBezTo>
                  <a:pt x="1342" y="504"/>
                  <a:pt x="1334" y="494"/>
                  <a:pt x="1323" y="490"/>
                </a:cubicBezTo>
                <a:cubicBezTo>
                  <a:pt x="1314" y="487"/>
                  <a:pt x="1319" y="498"/>
                  <a:pt x="1315" y="499"/>
                </a:cubicBezTo>
                <a:cubicBezTo>
                  <a:pt x="1312" y="500"/>
                  <a:pt x="1308" y="501"/>
                  <a:pt x="1304" y="500"/>
                </a:cubicBezTo>
                <a:cubicBezTo>
                  <a:pt x="1302" y="500"/>
                  <a:pt x="1301" y="487"/>
                  <a:pt x="1300" y="486"/>
                </a:cubicBezTo>
                <a:cubicBezTo>
                  <a:pt x="1299" y="486"/>
                  <a:pt x="1297" y="499"/>
                  <a:pt x="1296" y="498"/>
                </a:cubicBezTo>
                <a:cubicBezTo>
                  <a:pt x="1291" y="494"/>
                  <a:pt x="1296" y="481"/>
                  <a:pt x="1290" y="481"/>
                </a:cubicBezTo>
                <a:cubicBezTo>
                  <a:pt x="1286" y="481"/>
                  <a:pt x="1273" y="486"/>
                  <a:pt x="1271" y="478"/>
                </a:cubicBezTo>
                <a:cubicBezTo>
                  <a:pt x="1269" y="470"/>
                  <a:pt x="1281" y="467"/>
                  <a:pt x="1286" y="461"/>
                </a:cubicBezTo>
                <a:cubicBezTo>
                  <a:pt x="1294" y="451"/>
                  <a:pt x="1302" y="441"/>
                  <a:pt x="1309" y="431"/>
                </a:cubicBezTo>
                <a:cubicBezTo>
                  <a:pt x="1314" y="423"/>
                  <a:pt x="1317" y="412"/>
                  <a:pt x="1325" y="405"/>
                </a:cubicBezTo>
                <a:cubicBezTo>
                  <a:pt x="1333" y="399"/>
                  <a:pt x="1344" y="398"/>
                  <a:pt x="1354" y="396"/>
                </a:cubicBezTo>
                <a:cubicBezTo>
                  <a:pt x="1364" y="395"/>
                  <a:pt x="1375" y="399"/>
                  <a:pt x="1385" y="398"/>
                </a:cubicBezTo>
                <a:cubicBezTo>
                  <a:pt x="1392" y="398"/>
                  <a:pt x="1399" y="394"/>
                  <a:pt x="1406" y="393"/>
                </a:cubicBezTo>
                <a:cubicBezTo>
                  <a:pt x="1405" y="387"/>
                  <a:pt x="1417" y="393"/>
                  <a:pt x="1423" y="393"/>
                </a:cubicBezTo>
                <a:cubicBezTo>
                  <a:pt x="1430" y="394"/>
                  <a:pt x="1438" y="394"/>
                  <a:pt x="1445" y="397"/>
                </a:cubicBezTo>
                <a:cubicBezTo>
                  <a:pt x="1447" y="398"/>
                  <a:pt x="1436" y="400"/>
                  <a:pt x="1434" y="402"/>
                </a:cubicBezTo>
                <a:cubicBezTo>
                  <a:pt x="1433" y="403"/>
                  <a:pt x="1434" y="406"/>
                  <a:pt x="1435" y="407"/>
                </a:cubicBezTo>
                <a:cubicBezTo>
                  <a:pt x="1440" y="407"/>
                  <a:pt x="1449" y="404"/>
                  <a:pt x="1454" y="403"/>
                </a:cubicBezTo>
                <a:cubicBezTo>
                  <a:pt x="1460" y="399"/>
                  <a:pt x="1469" y="402"/>
                  <a:pt x="1477" y="401"/>
                </a:cubicBezTo>
                <a:cubicBezTo>
                  <a:pt x="1480" y="397"/>
                  <a:pt x="1472" y="394"/>
                  <a:pt x="1470" y="395"/>
                </a:cubicBezTo>
                <a:cubicBezTo>
                  <a:pt x="1467" y="393"/>
                  <a:pt x="1463" y="391"/>
                  <a:pt x="1464" y="387"/>
                </a:cubicBezTo>
                <a:cubicBezTo>
                  <a:pt x="1468" y="376"/>
                  <a:pt x="1475" y="365"/>
                  <a:pt x="1483" y="357"/>
                </a:cubicBezTo>
                <a:cubicBezTo>
                  <a:pt x="1489" y="352"/>
                  <a:pt x="1498" y="351"/>
                  <a:pt x="1505" y="349"/>
                </a:cubicBezTo>
                <a:cubicBezTo>
                  <a:pt x="1509" y="348"/>
                  <a:pt x="1515" y="344"/>
                  <a:pt x="1519" y="347"/>
                </a:cubicBezTo>
                <a:cubicBezTo>
                  <a:pt x="1523" y="351"/>
                  <a:pt x="1517" y="361"/>
                  <a:pt x="1520" y="366"/>
                </a:cubicBezTo>
                <a:cubicBezTo>
                  <a:pt x="1524" y="365"/>
                  <a:pt x="1524" y="373"/>
                  <a:pt x="1527" y="372"/>
                </a:cubicBezTo>
                <a:cubicBezTo>
                  <a:pt x="1534" y="365"/>
                  <a:pt x="1543" y="355"/>
                  <a:pt x="1555" y="353"/>
                </a:cubicBezTo>
                <a:cubicBezTo>
                  <a:pt x="1551" y="349"/>
                  <a:pt x="1545" y="339"/>
                  <a:pt x="1549" y="334"/>
                </a:cubicBezTo>
                <a:cubicBezTo>
                  <a:pt x="1553" y="329"/>
                  <a:pt x="1562" y="332"/>
                  <a:pt x="1568" y="335"/>
                </a:cubicBezTo>
                <a:cubicBezTo>
                  <a:pt x="1570" y="337"/>
                  <a:pt x="1562" y="338"/>
                  <a:pt x="1561" y="341"/>
                </a:cubicBezTo>
                <a:cubicBezTo>
                  <a:pt x="1559" y="346"/>
                  <a:pt x="1561" y="351"/>
                  <a:pt x="1561" y="356"/>
                </a:cubicBezTo>
                <a:cubicBezTo>
                  <a:pt x="1561" y="360"/>
                  <a:pt x="1563" y="364"/>
                  <a:pt x="1561" y="367"/>
                </a:cubicBezTo>
                <a:cubicBezTo>
                  <a:pt x="1558" y="371"/>
                  <a:pt x="1551" y="369"/>
                  <a:pt x="1547" y="373"/>
                </a:cubicBezTo>
                <a:cubicBezTo>
                  <a:pt x="1545" y="375"/>
                  <a:pt x="1549" y="379"/>
                  <a:pt x="1547" y="381"/>
                </a:cubicBezTo>
                <a:cubicBezTo>
                  <a:pt x="1544" y="387"/>
                  <a:pt x="1539" y="392"/>
                  <a:pt x="1535" y="398"/>
                </a:cubicBezTo>
                <a:cubicBezTo>
                  <a:pt x="1531" y="405"/>
                  <a:pt x="1530" y="415"/>
                  <a:pt x="1524" y="421"/>
                </a:cubicBezTo>
                <a:cubicBezTo>
                  <a:pt x="1519" y="425"/>
                  <a:pt x="1510" y="420"/>
                  <a:pt x="1506" y="425"/>
                </a:cubicBezTo>
                <a:cubicBezTo>
                  <a:pt x="1503" y="428"/>
                  <a:pt x="1510" y="432"/>
                  <a:pt x="1510" y="436"/>
                </a:cubicBezTo>
                <a:cubicBezTo>
                  <a:pt x="1509" y="441"/>
                  <a:pt x="1504" y="445"/>
                  <a:pt x="1504" y="449"/>
                </a:cubicBezTo>
                <a:cubicBezTo>
                  <a:pt x="1504" y="459"/>
                  <a:pt x="1505" y="469"/>
                  <a:pt x="1509" y="478"/>
                </a:cubicBezTo>
                <a:cubicBezTo>
                  <a:pt x="1515" y="493"/>
                  <a:pt x="1526" y="506"/>
                  <a:pt x="1533" y="521"/>
                </a:cubicBezTo>
                <a:cubicBezTo>
                  <a:pt x="1536" y="527"/>
                  <a:pt x="1537" y="534"/>
                  <a:pt x="1540" y="541"/>
                </a:cubicBezTo>
                <a:cubicBezTo>
                  <a:pt x="1541" y="543"/>
                  <a:pt x="1543" y="549"/>
                  <a:pt x="1545" y="547"/>
                </a:cubicBezTo>
                <a:cubicBezTo>
                  <a:pt x="1550" y="541"/>
                  <a:pt x="1557" y="534"/>
                  <a:pt x="1559" y="527"/>
                </a:cubicBezTo>
                <a:cubicBezTo>
                  <a:pt x="1561" y="522"/>
                  <a:pt x="1554" y="518"/>
                  <a:pt x="1556" y="513"/>
                </a:cubicBezTo>
                <a:cubicBezTo>
                  <a:pt x="1559" y="510"/>
                  <a:pt x="1568" y="516"/>
                  <a:pt x="1570" y="512"/>
                </a:cubicBezTo>
                <a:cubicBezTo>
                  <a:pt x="1573" y="505"/>
                  <a:pt x="1562" y="496"/>
                  <a:pt x="1566" y="490"/>
                </a:cubicBezTo>
                <a:cubicBezTo>
                  <a:pt x="1570" y="484"/>
                  <a:pt x="1583" y="491"/>
                  <a:pt x="1586" y="485"/>
                </a:cubicBezTo>
                <a:cubicBezTo>
                  <a:pt x="1589" y="480"/>
                  <a:pt x="1577" y="476"/>
                  <a:pt x="1578" y="470"/>
                </a:cubicBezTo>
                <a:cubicBezTo>
                  <a:pt x="1578" y="466"/>
                  <a:pt x="1580" y="448"/>
                  <a:pt x="1587" y="456"/>
                </a:cubicBezTo>
                <a:cubicBezTo>
                  <a:pt x="1589" y="454"/>
                  <a:pt x="1587" y="450"/>
                  <a:pt x="1587" y="448"/>
                </a:cubicBezTo>
                <a:cubicBezTo>
                  <a:pt x="1588" y="443"/>
                  <a:pt x="1580" y="447"/>
                  <a:pt x="1579" y="442"/>
                </a:cubicBezTo>
                <a:cubicBezTo>
                  <a:pt x="1577" y="437"/>
                  <a:pt x="1577" y="430"/>
                  <a:pt x="1580" y="424"/>
                </a:cubicBezTo>
                <a:cubicBezTo>
                  <a:pt x="1577" y="420"/>
                  <a:pt x="1569" y="428"/>
                  <a:pt x="1565" y="424"/>
                </a:cubicBezTo>
                <a:cubicBezTo>
                  <a:pt x="1562" y="421"/>
                  <a:pt x="1564" y="415"/>
                  <a:pt x="1565" y="410"/>
                </a:cubicBezTo>
                <a:cubicBezTo>
                  <a:pt x="1570" y="403"/>
                  <a:pt x="1565" y="393"/>
                  <a:pt x="1571" y="387"/>
                </a:cubicBezTo>
                <a:cubicBezTo>
                  <a:pt x="1574" y="384"/>
                  <a:pt x="1580" y="392"/>
                  <a:pt x="1585" y="391"/>
                </a:cubicBezTo>
                <a:cubicBezTo>
                  <a:pt x="1587" y="391"/>
                  <a:pt x="1583" y="386"/>
                  <a:pt x="1584" y="384"/>
                </a:cubicBezTo>
                <a:cubicBezTo>
                  <a:pt x="1587" y="380"/>
                  <a:pt x="1592" y="374"/>
                  <a:pt x="1597" y="375"/>
                </a:cubicBezTo>
                <a:cubicBezTo>
                  <a:pt x="1601" y="376"/>
                  <a:pt x="1596" y="384"/>
                  <a:pt x="1598" y="387"/>
                </a:cubicBezTo>
                <a:cubicBezTo>
                  <a:pt x="1599" y="389"/>
                  <a:pt x="1601" y="385"/>
                  <a:pt x="1603" y="384"/>
                </a:cubicBezTo>
                <a:cubicBezTo>
                  <a:pt x="1609" y="380"/>
                  <a:pt x="1612" y="372"/>
                  <a:pt x="1619" y="371"/>
                </a:cubicBezTo>
                <a:cubicBezTo>
                  <a:pt x="1626" y="371"/>
                  <a:pt x="1633" y="377"/>
                  <a:pt x="1640" y="379"/>
                </a:cubicBezTo>
                <a:cubicBezTo>
                  <a:pt x="1642" y="380"/>
                  <a:pt x="1645" y="383"/>
                  <a:pt x="1646" y="381"/>
                </a:cubicBezTo>
                <a:cubicBezTo>
                  <a:pt x="1648" y="380"/>
                  <a:pt x="1646" y="375"/>
                  <a:pt x="1648" y="373"/>
                </a:cubicBezTo>
                <a:cubicBezTo>
                  <a:pt x="1654" y="365"/>
                  <a:pt x="1662" y="359"/>
                  <a:pt x="1670" y="353"/>
                </a:cubicBezTo>
                <a:cubicBezTo>
                  <a:pt x="1678" y="348"/>
                  <a:pt x="1686" y="342"/>
                  <a:pt x="1695" y="339"/>
                </a:cubicBezTo>
                <a:cubicBezTo>
                  <a:pt x="1705" y="333"/>
                  <a:pt x="1717" y="338"/>
                  <a:pt x="1727" y="337"/>
                </a:cubicBezTo>
                <a:cubicBezTo>
                  <a:pt x="1731" y="335"/>
                  <a:pt x="1729" y="328"/>
                  <a:pt x="1727" y="325"/>
                </a:cubicBezTo>
                <a:cubicBezTo>
                  <a:pt x="1721" y="315"/>
                  <a:pt x="1713" y="308"/>
                  <a:pt x="1704" y="301"/>
                </a:cubicBezTo>
                <a:cubicBezTo>
                  <a:pt x="1698" y="297"/>
                  <a:pt x="1690" y="298"/>
                  <a:pt x="1685" y="294"/>
                </a:cubicBezTo>
                <a:cubicBezTo>
                  <a:pt x="1682" y="293"/>
                  <a:pt x="1679" y="288"/>
                  <a:pt x="1682" y="286"/>
                </a:cubicBezTo>
                <a:cubicBezTo>
                  <a:pt x="1686" y="284"/>
                  <a:pt x="1690" y="290"/>
                  <a:pt x="1695" y="289"/>
                </a:cubicBezTo>
                <a:cubicBezTo>
                  <a:pt x="1701" y="289"/>
                  <a:pt x="1710" y="289"/>
                  <a:pt x="1714" y="284"/>
                </a:cubicBezTo>
                <a:cubicBezTo>
                  <a:pt x="1717" y="280"/>
                  <a:pt x="1712" y="274"/>
                  <a:pt x="1712" y="270"/>
                </a:cubicBezTo>
                <a:cubicBezTo>
                  <a:pt x="1712" y="266"/>
                  <a:pt x="1711" y="259"/>
                  <a:pt x="1714" y="258"/>
                </a:cubicBezTo>
                <a:cubicBezTo>
                  <a:pt x="1718" y="257"/>
                  <a:pt x="1722" y="263"/>
                  <a:pt x="1724" y="266"/>
                </a:cubicBezTo>
                <a:cubicBezTo>
                  <a:pt x="1727" y="270"/>
                  <a:pt x="1726" y="279"/>
                  <a:pt x="1731" y="280"/>
                </a:cubicBezTo>
                <a:cubicBezTo>
                  <a:pt x="1737" y="282"/>
                  <a:pt x="1744" y="272"/>
                  <a:pt x="1750" y="274"/>
                </a:cubicBezTo>
                <a:cubicBezTo>
                  <a:pt x="1759" y="276"/>
                  <a:pt x="1765" y="288"/>
                  <a:pt x="1772" y="293"/>
                </a:cubicBezTo>
                <a:cubicBezTo>
                  <a:pt x="1779" y="293"/>
                  <a:pt x="1785" y="300"/>
                  <a:pt x="1793" y="302"/>
                </a:cubicBezTo>
                <a:cubicBezTo>
                  <a:pt x="1796" y="302"/>
                  <a:pt x="1811" y="299"/>
                  <a:pt x="1801" y="295"/>
                </a:cubicBezTo>
                <a:cubicBezTo>
                  <a:pt x="1802" y="289"/>
                  <a:pt x="1797" y="281"/>
                  <a:pt x="1800" y="276"/>
                </a:cubicBezTo>
                <a:cubicBezTo>
                  <a:pt x="1804" y="278"/>
                  <a:pt x="1811" y="279"/>
                  <a:pt x="1816" y="276"/>
                </a:cubicBezTo>
                <a:cubicBezTo>
                  <a:pt x="1819" y="275"/>
                  <a:pt x="1819" y="267"/>
                  <a:pt x="1821" y="264"/>
                </a:cubicBezTo>
                <a:cubicBezTo>
                  <a:pt x="1813" y="260"/>
                  <a:pt x="1809" y="257"/>
                  <a:pt x="1803" y="254"/>
                </a:cubicBezTo>
                <a:cubicBezTo>
                  <a:pt x="1792" y="251"/>
                  <a:pt x="1781" y="245"/>
                  <a:pt x="1769" y="245"/>
                </a:cubicBezTo>
                <a:cubicBezTo>
                  <a:pt x="1766" y="246"/>
                  <a:pt x="1773" y="253"/>
                  <a:pt x="1771" y="255"/>
                </a:cubicBezTo>
                <a:cubicBezTo>
                  <a:pt x="1768" y="258"/>
                  <a:pt x="1763" y="257"/>
                  <a:pt x="1760" y="254"/>
                </a:cubicBezTo>
                <a:cubicBezTo>
                  <a:pt x="1754" y="248"/>
                  <a:pt x="1754" y="235"/>
                  <a:pt x="1746" y="230"/>
                </a:cubicBezTo>
                <a:cubicBezTo>
                  <a:pt x="1725" y="221"/>
                  <a:pt x="1710" y="214"/>
                  <a:pt x="1692" y="207"/>
                </a:cubicBezTo>
                <a:cubicBezTo>
                  <a:pt x="1670" y="199"/>
                  <a:pt x="1649" y="187"/>
                  <a:pt x="1626" y="182"/>
                </a:cubicBezTo>
                <a:cubicBezTo>
                  <a:pt x="1617" y="180"/>
                  <a:pt x="1607" y="186"/>
                  <a:pt x="1598" y="185"/>
                </a:cubicBezTo>
                <a:cubicBezTo>
                  <a:pt x="1589" y="184"/>
                  <a:pt x="1580" y="179"/>
                  <a:pt x="1571" y="177"/>
                </a:cubicBezTo>
                <a:cubicBezTo>
                  <a:pt x="1569" y="177"/>
                  <a:pt x="1564" y="177"/>
                  <a:pt x="1568" y="183"/>
                </a:cubicBezTo>
                <a:cubicBezTo>
                  <a:pt x="1570" y="189"/>
                  <a:pt x="1578" y="192"/>
                  <a:pt x="1579" y="199"/>
                </a:cubicBezTo>
                <a:cubicBezTo>
                  <a:pt x="1580" y="202"/>
                  <a:pt x="1577" y="206"/>
                  <a:pt x="1574" y="207"/>
                </a:cubicBezTo>
                <a:cubicBezTo>
                  <a:pt x="1569" y="209"/>
                  <a:pt x="1564" y="206"/>
                  <a:pt x="1561" y="200"/>
                </a:cubicBezTo>
                <a:cubicBezTo>
                  <a:pt x="1557" y="199"/>
                  <a:pt x="1552" y="200"/>
                  <a:pt x="1548" y="197"/>
                </a:cubicBezTo>
                <a:cubicBezTo>
                  <a:pt x="1544" y="195"/>
                  <a:pt x="1544" y="187"/>
                  <a:pt x="1540" y="185"/>
                </a:cubicBezTo>
                <a:cubicBezTo>
                  <a:pt x="1537" y="184"/>
                  <a:pt x="1533" y="191"/>
                  <a:pt x="1530" y="192"/>
                </a:cubicBezTo>
                <a:cubicBezTo>
                  <a:pt x="1517" y="192"/>
                  <a:pt x="1503" y="185"/>
                  <a:pt x="1490" y="187"/>
                </a:cubicBezTo>
                <a:cubicBezTo>
                  <a:pt x="1484" y="188"/>
                  <a:pt x="1475" y="191"/>
                  <a:pt x="1474" y="199"/>
                </a:cubicBezTo>
                <a:cubicBezTo>
                  <a:pt x="1470" y="199"/>
                  <a:pt x="1470" y="191"/>
                  <a:pt x="1467" y="190"/>
                </a:cubicBezTo>
                <a:cubicBezTo>
                  <a:pt x="1462" y="187"/>
                  <a:pt x="1456" y="189"/>
                  <a:pt x="1451" y="187"/>
                </a:cubicBezTo>
                <a:cubicBezTo>
                  <a:pt x="1450" y="187"/>
                  <a:pt x="1451" y="184"/>
                  <a:pt x="1451" y="183"/>
                </a:cubicBezTo>
                <a:cubicBezTo>
                  <a:pt x="1451" y="176"/>
                  <a:pt x="1448" y="168"/>
                  <a:pt x="1438" y="163"/>
                </a:cubicBezTo>
                <a:cubicBezTo>
                  <a:pt x="1428" y="159"/>
                  <a:pt x="1415" y="159"/>
                  <a:pt x="1404" y="159"/>
                </a:cubicBezTo>
                <a:cubicBezTo>
                  <a:pt x="1389" y="160"/>
                  <a:pt x="1374" y="163"/>
                  <a:pt x="1359" y="162"/>
                </a:cubicBezTo>
                <a:cubicBezTo>
                  <a:pt x="1357" y="161"/>
                  <a:pt x="1361" y="156"/>
                  <a:pt x="1359" y="155"/>
                </a:cubicBezTo>
                <a:cubicBezTo>
                  <a:pt x="1354" y="150"/>
                  <a:pt x="1351" y="148"/>
                  <a:pt x="1344" y="147"/>
                </a:cubicBezTo>
                <a:cubicBezTo>
                  <a:pt x="1337" y="150"/>
                  <a:pt x="1323" y="147"/>
                  <a:pt x="1316" y="145"/>
                </a:cubicBezTo>
                <a:cubicBezTo>
                  <a:pt x="1312" y="143"/>
                  <a:pt x="1325" y="143"/>
                  <a:pt x="1327" y="139"/>
                </a:cubicBezTo>
                <a:cubicBezTo>
                  <a:pt x="1319" y="132"/>
                  <a:pt x="1304" y="129"/>
                  <a:pt x="1293" y="130"/>
                </a:cubicBezTo>
                <a:cubicBezTo>
                  <a:pt x="1287" y="130"/>
                  <a:pt x="1289" y="135"/>
                  <a:pt x="1285" y="138"/>
                </a:cubicBezTo>
                <a:cubicBezTo>
                  <a:pt x="1282" y="141"/>
                  <a:pt x="1280" y="148"/>
                  <a:pt x="1276" y="147"/>
                </a:cubicBezTo>
                <a:cubicBezTo>
                  <a:pt x="1275" y="146"/>
                  <a:pt x="1272" y="143"/>
                  <a:pt x="1273" y="141"/>
                </a:cubicBezTo>
                <a:cubicBezTo>
                  <a:pt x="1277" y="140"/>
                  <a:pt x="1276" y="134"/>
                  <a:pt x="1280" y="134"/>
                </a:cubicBezTo>
                <a:cubicBezTo>
                  <a:pt x="1280" y="133"/>
                  <a:pt x="1281" y="140"/>
                  <a:pt x="1282" y="139"/>
                </a:cubicBezTo>
                <a:cubicBezTo>
                  <a:pt x="1284" y="138"/>
                  <a:pt x="1287" y="131"/>
                  <a:pt x="1286" y="131"/>
                </a:cubicBezTo>
                <a:cubicBezTo>
                  <a:pt x="1282" y="127"/>
                  <a:pt x="1257" y="136"/>
                  <a:pt x="1258" y="131"/>
                </a:cubicBezTo>
                <a:cubicBezTo>
                  <a:pt x="1259" y="129"/>
                  <a:pt x="1262" y="126"/>
                  <a:pt x="1266" y="126"/>
                </a:cubicBezTo>
                <a:cubicBezTo>
                  <a:pt x="1272" y="126"/>
                  <a:pt x="1280" y="129"/>
                  <a:pt x="1283" y="127"/>
                </a:cubicBezTo>
                <a:cubicBezTo>
                  <a:pt x="1276" y="122"/>
                  <a:pt x="1267" y="125"/>
                  <a:pt x="1262" y="124"/>
                </a:cubicBezTo>
                <a:cubicBezTo>
                  <a:pt x="1248" y="121"/>
                  <a:pt x="1230" y="118"/>
                  <a:pt x="1218" y="114"/>
                </a:cubicBezTo>
                <a:cubicBezTo>
                  <a:pt x="1216" y="116"/>
                  <a:pt x="1222" y="120"/>
                  <a:pt x="1221" y="121"/>
                </a:cubicBezTo>
                <a:cubicBezTo>
                  <a:pt x="1219" y="125"/>
                  <a:pt x="1211" y="122"/>
                  <a:pt x="1207" y="124"/>
                </a:cubicBezTo>
                <a:cubicBezTo>
                  <a:pt x="1207" y="125"/>
                  <a:pt x="1205" y="130"/>
                  <a:pt x="1206" y="132"/>
                </a:cubicBezTo>
                <a:cubicBezTo>
                  <a:pt x="1208" y="134"/>
                  <a:pt x="1215" y="128"/>
                  <a:pt x="1215" y="130"/>
                </a:cubicBezTo>
                <a:cubicBezTo>
                  <a:pt x="1210" y="135"/>
                  <a:pt x="1214" y="140"/>
                  <a:pt x="1219" y="149"/>
                </a:cubicBezTo>
                <a:cubicBezTo>
                  <a:pt x="1215" y="149"/>
                  <a:pt x="1208" y="144"/>
                  <a:pt x="1203" y="144"/>
                </a:cubicBezTo>
                <a:cubicBezTo>
                  <a:pt x="1201" y="144"/>
                  <a:pt x="1191" y="146"/>
                  <a:pt x="1203" y="151"/>
                </a:cubicBezTo>
                <a:cubicBezTo>
                  <a:pt x="1202" y="153"/>
                  <a:pt x="1201" y="155"/>
                  <a:pt x="1199" y="155"/>
                </a:cubicBezTo>
                <a:cubicBezTo>
                  <a:pt x="1189" y="152"/>
                  <a:pt x="1180" y="144"/>
                  <a:pt x="1170" y="142"/>
                </a:cubicBezTo>
                <a:cubicBezTo>
                  <a:pt x="1166" y="141"/>
                  <a:pt x="1165" y="148"/>
                  <a:pt x="1162" y="149"/>
                </a:cubicBezTo>
                <a:cubicBezTo>
                  <a:pt x="1158" y="150"/>
                  <a:pt x="1152" y="151"/>
                  <a:pt x="1148" y="149"/>
                </a:cubicBezTo>
                <a:cubicBezTo>
                  <a:pt x="1143" y="143"/>
                  <a:pt x="1136" y="144"/>
                  <a:pt x="1134" y="137"/>
                </a:cubicBezTo>
                <a:cubicBezTo>
                  <a:pt x="1130" y="138"/>
                  <a:pt x="1133" y="147"/>
                  <a:pt x="1133" y="152"/>
                </a:cubicBezTo>
                <a:cubicBezTo>
                  <a:pt x="1133" y="157"/>
                  <a:pt x="1131" y="164"/>
                  <a:pt x="1127" y="164"/>
                </a:cubicBezTo>
                <a:cubicBezTo>
                  <a:pt x="1118" y="164"/>
                  <a:pt x="1114" y="156"/>
                  <a:pt x="1106" y="151"/>
                </a:cubicBezTo>
                <a:cubicBezTo>
                  <a:pt x="1101" y="147"/>
                  <a:pt x="1092" y="142"/>
                  <a:pt x="1089" y="136"/>
                </a:cubicBezTo>
                <a:cubicBezTo>
                  <a:pt x="1091" y="134"/>
                  <a:pt x="1096" y="135"/>
                  <a:pt x="1096" y="133"/>
                </a:cubicBezTo>
                <a:cubicBezTo>
                  <a:pt x="1096" y="129"/>
                  <a:pt x="1095" y="126"/>
                  <a:pt x="1093" y="122"/>
                </a:cubicBezTo>
                <a:cubicBezTo>
                  <a:pt x="1092" y="108"/>
                  <a:pt x="1082" y="104"/>
                  <a:pt x="1073" y="100"/>
                </a:cubicBezTo>
                <a:cubicBezTo>
                  <a:pt x="1065" y="96"/>
                  <a:pt x="1056" y="97"/>
                  <a:pt x="1047" y="97"/>
                </a:cubicBezTo>
                <a:cubicBezTo>
                  <a:pt x="1034" y="97"/>
                  <a:pt x="1032" y="89"/>
                  <a:pt x="1024" y="100"/>
                </a:cubicBezTo>
                <a:cubicBezTo>
                  <a:pt x="1020" y="103"/>
                  <a:pt x="1030" y="112"/>
                  <a:pt x="1026" y="112"/>
                </a:cubicBezTo>
                <a:cubicBezTo>
                  <a:pt x="1009" y="114"/>
                  <a:pt x="985" y="110"/>
                  <a:pt x="969" y="106"/>
                </a:cubicBezTo>
                <a:cubicBezTo>
                  <a:pt x="973" y="103"/>
                  <a:pt x="976" y="99"/>
                  <a:pt x="973" y="99"/>
                </a:cubicBezTo>
                <a:cubicBezTo>
                  <a:pt x="956" y="97"/>
                  <a:pt x="938" y="96"/>
                  <a:pt x="921" y="100"/>
                </a:cubicBezTo>
                <a:cubicBezTo>
                  <a:pt x="917" y="101"/>
                  <a:pt x="924" y="113"/>
                  <a:pt x="921" y="113"/>
                </a:cubicBezTo>
                <a:cubicBezTo>
                  <a:pt x="915" y="108"/>
                  <a:pt x="916" y="96"/>
                  <a:pt x="909" y="93"/>
                </a:cubicBezTo>
                <a:cubicBezTo>
                  <a:pt x="907" y="92"/>
                  <a:pt x="910" y="99"/>
                  <a:pt x="908" y="100"/>
                </a:cubicBezTo>
                <a:cubicBezTo>
                  <a:pt x="904" y="101"/>
                  <a:pt x="899" y="101"/>
                  <a:pt x="895" y="100"/>
                </a:cubicBezTo>
                <a:cubicBezTo>
                  <a:pt x="891" y="98"/>
                  <a:pt x="892" y="92"/>
                  <a:pt x="888" y="91"/>
                </a:cubicBezTo>
                <a:cubicBezTo>
                  <a:pt x="885" y="95"/>
                  <a:pt x="876" y="87"/>
                  <a:pt x="874" y="90"/>
                </a:cubicBezTo>
                <a:cubicBezTo>
                  <a:pt x="873" y="92"/>
                  <a:pt x="871" y="96"/>
                  <a:pt x="873" y="97"/>
                </a:cubicBezTo>
                <a:cubicBezTo>
                  <a:pt x="878" y="97"/>
                  <a:pt x="883" y="95"/>
                  <a:pt x="884" y="98"/>
                </a:cubicBezTo>
                <a:cubicBezTo>
                  <a:pt x="880" y="101"/>
                  <a:pt x="875" y="101"/>
                  <a:pt x="870" y="103"/>
                </a:cubicBezTo>
                <a:cubicBezTo>
                  <a:pt x="865" y="108"/>
                  <a:pt x="857" y="108"/>
                  <a:pt x="851" y="110"/>
                </a:cubicBezTo>
                <a:cubicBezTo>
                  <a:pt x="848" y="112"/>
                  <a:pt x="845" y="107"/>
                  <a:pt x="841" y="109"/>
                </a:cubicBezTo>
                <a:cubicBezTo>
                  <a:pt x="841" y="114"/>
                  <a:pt x="833" y="119"/>
                  <a:pt x="828" y="121"/>
                </a:cubicBezTo>
                <a:cubicBezTo>
                  <a:pt x="828" y="121"/>
                  <a:pt x="827" y="119"/>
                  <a:pt x="828" y="119"/>
                </a:cubicBezTo>
                <a:cubicBezTo>
                  <a:pt x="836" y="112"/>
                  <a:pt x="845" y="95"/>
                  <a:pt x="848" y="99"/>
                </a:cubicBezTo>
                <a:cubicBezTo>
                  <a:pt x="859" y="91"/>
                  <a:pt x="873" y="86"/>
                  <a:pt x="884" y="78"/>
                </a:cubicBezTo>
                <a:cubicBezTo>
                  <a:pt x="892" y="73"/>
                  <a:pt x="901" y="68"/>
                  <a:pt x="905" y="60"/>
                </a:cubicBezTo>
                <a:cubicBezTo>
                  <a:pt x="907" y="57"/>
                  <a:pt x="899" y="59"/>
                  <a:pt x="897" y="57"/>
                </a:cubicBezTo>
                <a:cubicBezTo>
                  <a:pt x="895" y="55"/>
                  <a:pt x="889" y="50"/>
                  <a:pt x="892" y="48"/>
                </a:cubicBezTo>
                <a:cubicBezTo>
                  <a:pt x="896" y="46"/>
                  <a:pt x="904" y="57"/>
                  <a:pt x="905" y="52"/>
                </a:cubicBezTo>
                <a:cubicBezTo>
                  <a:pt x="903" y="47"/>
                  <a:pt x="900" y="42"/>
                  <a:pt x="895" y="38"/>
                </a:cubicBezTo>
                <a:cubicBezTo>
                  <a:pt x="893" y="37"/>
                  <a:pt x="893" y="44"/>
                  <a:pt x="891" y="43"/>
                </a:cubicBezTo>
                <a:cubicBezTo>
                  <a:pt x="888" y="40"/>
                  <a:pt x="885" y="34"/>
                  <a:pt x="881" y="33"/>
                </a:cubicBezTo>
                <a:cubicBezTo>
                  <a:pt x="870" y="29"/>
                  <a:pt x="859" y="27"/>
                  <a:pt x="847" y="26"/>
                </a:cubicBezTo>
                <a:cubicBezTo>
                  <a:pt x="839" y="26"/>
                  <a:pt x="828" y="34"/>
                  <a:pt x="820" y="32"/>
                </a:cubicBezTo>
                <a:cubicBezTo>
                  <a:pt x="821" y="27"/>
                  <a:pt x="831" y="23"/>
                  <a:pt x="828" y="21"/>
                </a:cubicBezTo>
                <a:cubicBezTo>
                  <a:pt x="821" y="18"/>
                  <a:pt x="816" y="20"/>
                  <a:pt x="808" y="21"/>
                </a:cubicBezTo>
                <a:cubicBezTo>
                  <a:pt x="813" y="15"/>
                  <a:pt x="807" y="17"/>
                  <a:pt x="802" y="19"/>
                </a:cubicBezTo>
                <a:cubicBezTo>
                  <a:pt x="798" y="19"/>
                  <a:pt x="794" y="20"/>
                  <a:pt x="793" y="19"/>
                </a:cubicBezTo>
                <a:cubicBezTo>
                  <a:pt x="795" y="16"/>
                  <a:pt x="807" y="13"/>
                  <a:pt x="810" y="9"/>
                </a:cubicBezTo>
                <a:cubicBezTo>
                  <a:pt x="809" y="6"/>
                  <a:pt x="807" y="4"/>
                  <a:pt x="805" y="3"/>
                </a:cubicBezTo>
                <a:cubicBezTo>
                  <a:pt x="807" y="13"/>
                  <a:pt x="793" y="0"/>
                  <a:pt x="788" y="1"/>
                </a:cubicBezTo>
                <a:cubicBezTo>
                  <a:pt x="781" y="5"/>
                  <a:pt x="770" y="11"/>
                  <a:pt x="764" y="19"/>
                </a:cubicBezTo>
                <a:cubicBezTo>
                  <a:pt x="762" y="22"/>
                  <a:pt x="763" y="27"/>
                  <a:pt x="764" y="31"/>
                </a:cubicBezTo>
                <a:cubicBezTo>
                  <a:pt x="766" y="35"/>
                  <a:pt x="780" y="37"/>
                  <a:pt x="776" y="40"/>
                </a:cubicBezTo>
                <a:cubicBezTo>
                  <a:pt x="772" y="43"/>
                  <a:pt x="764" y="36"/>
                  <a:pt x="758" y="35"/>
                </a:cubicBezTo>
                <a:cubicBezTo>
                  <a:pt x="752" y="34"/>
                  <a:pt x="746" y="35"/>
                  <a:pt x="739" y="34"/>
                </a:cubicBezTo>
                <a:cubicBezTo>
                  <a:pt x="736" y="38"/>
                  <a:pt x="751" y="39"/>
                  <a:pt x="754" y="44"/>
                </a:cubicBezTo>
                <a:cubicBezTo>
                  <a:pt x="755" y="46"/>
                  <a:pt x="753" y="51"/>
                  <a:pt x="751" y="51"/>
                </a:cubicBezTo>
                <a:cubicBezTo>
                  <a:pt x="753" y="43"/>
                  <a:pt x="744" y="42"/>
                  <a:pt x="740" y="42"/>
                </a:cubicBezTo>
                <a:cubicBezTo>
                  <a:pt x="730" y="41"/>
                  <a:pt x="720" y="47"/>
                  <a:pt x="710" y="47"/>
                </a:cubicBezTo>
                <a:cubicBezTo>
                  <a:pt x="709" y="47"/>
                  <a:pt x="712" y="40"/>
                  <a:pt x="710" y="40"/>
                </a:cubicBezTo>
                <a:cubicBezTo>
                  <a:pt x="700" y="40"/>
                  <a:pt x="691" y="41"/>
                  <a:pt x="682" y="45"/>
                </a:cubicBezTo>
                <a:cubicBezTo>
                  <a:pt x="679" y="46"/>
                  <a:pt x="693" y="45"/>
                  <a:pt x="691" y="48"/>
                </a:cubicBezTo>
                <a:cubicBezTo>
                  <a:pt x="688" y="51"/>
                  <a:pt x="682" y="50"/>
                  <a:pt x="677" y="51"/>
                </a:cubicBezTo>
                <a:cubicBezTo>
                  <a:pt x="664" y="53"/>
                  <a:pt x="650" y="53"/>
                  <a:pt x="637" y="57"/>
                </a:cubicBezTo>
                <a:cubicBezTo>
                  <a:pt x="634" y="58"/>
                  <a:pt x="632" y="61"/>
                  <a:pt x="629" y="63"/>
                </a:cubicBezTo>
                <a:cubicBezTo>
                  <a:pt x="618" y="62"/>
                  <a:pt x="618" y="63"/>
                  <a:pt x="626" y="68"/>
                </a:cubicBezTo>
                <a:cubicBezTo>
                  <a:pt x="625" y="70"/>
                  <a:pt x="621" y="74"/>
                  <a:pt x="620" y="77"/>
                </a:cubicBezTo>
                <a:cubicBezTo>
                  <a:pt x="620" y="77"/>
                  <a:pt x="617" y="72"/>
                  <a:pt x="615" y="71"/>
                </a:cubicBezTo>
                <a:cubicBezTo>
                  <a:pt x="611" y="71"/>
                  <a:pt x="609" y="74"/>
                  <a:pt x="612" y="76"/>
                </a:cubicBezTo>
                <a:cubicBezTo>
                  <a:pt x="613" y="76"/>
                  <a:pt x="625" y="81"/>
                  <a:pt x="623" y="82"/>
                </a:cubicBezTo>
                <a:cubicBezTo>
                  <a:pt x="614" y="79"/>
                  <a:pt x="612" y="81"/>
                  <a:pt x="612" y="83"/>
                </a:cubicBezTo>
                <a:cubicBezTo>
                  <a:pt x="612" y="84"/>
                  <a:pt x="620" y="86"/>
                  <a:pt x="621" y="87"/>
                </a:cubicBezTo>
                <a:cubicBezTo>
                  <a:pt x="623" y="90"/>
                  <a:pt x="631" y="94"/>
                  <a:pt x="628" y="97"/>
                </a:cubicBezTo>
                <a:cubicBezTo>
                  <a:pt x="627" y="98"/>
                  <a:pt x="625" y="99"/>
                  <a:pt x="624" y="99"/>
                </a:cubicBezTo>
                <a:cubicBezTo>
                  <a:pt x="631" y="87"/>
                  <a:pt x="613" y="97"/>
                  <a:pt x="609" y="97"/>
                </a:cubicBezTo>
                <a:cubicBezTo>
                  <a:pt x="607" y="96"/>
                  <a:pt x="604" y="94"/>
                  <a:pt x="602" y="94"/>
                </a:cubicBezTo>
                <a:cubicBezTo>
                  <a:pt x="597" y="94"/>
                  <a:pt x="593" y="97"/>
                  <a:pt x="589" y="97"/>
                </a:cubicBezTo>
                <a:cubicBezTo>
                  <a:pt x="579" y="99"/>
                  <a:pt x="567" y="99"/>
                  <a:pt x="558" y="100"/>
                </a:cubicBezTo>
                <a:cubicBezTo>
                  <a:pt x="559" y="103"/>
                  <a:pt x="562" y="108"/>
                  <a:pt x="563" y="113"/>
                </a:cubicBezTo>
                <a:cubicBezTo>
                  <a:pt x="565" y="116"/>
                  <a:pt x="563" y="124"/>
                  <a:pt x="566" y="127"/>
                </a:cubicBezTo>
                <a:cubicBezTo>
                  <a:pt x="569" y="131"/>
                  <a:pt x="575" y="128"/>
                  <a:pt x="579" y="130"/>
                </a:cubicBezTo>
                <a:cubicBezTo>
                  <a:pt x="582" y="132"/>
                  <a:pt x="583" y="136"/>
                  <a:pt x="586" y="138"/>
                </a:cubicBezTo>
                <a:cubicBezTo>
                  <a:pt x="590" y="140"/>
                  <a:pt x="594" y="138"/>
                  <a:pt x="597" y="142"/>
                </a:cubicBezTo>
                <a:cubicBezTo>
                  <a:pt x="599" y="145"/>
                  <a:pt x="597" y="150"/>
                  <a:pt x="599" y="153"/>
                </a:cubicBezTo>
                <a:cubicBezTo>
                  <a:pt x="601" y="159"/>
                  <a:pt x="608" y="162"/>
                  <a:pt x="609" y="168"/>
                </a:cubicBezTo>
                <a:cubicBezTo>
                  <a:pt x="609" y="172"/>
                  <a:pt x="605" y="174"/>
                  <a:pt x="602" y="175"/>
                </a:cubicBezTo>
                <a:cubicBezTo>
                  <a:pt x="600" y="176"/>
                  <a:pt x="597" y="174"/>
                  <a:pt x="595" y="173"/>
                </a:cubicBezTo>
                <a:cubicBezTo>
                  <a:pt x="594" y="172"/>
                  <a:pt x="600" y="163"/>
                  <a:pt x="598" y="160"/>
                </a:cubicBezTo>
                <a:cubicBezTo>
                  <a:pt x="596" y="158"/>
                  <a:pt x="592" y="168"/>
                  <a:pt x="589" y="169"/>
                </a:cubicBezTo>
                <a:cubicBezTo>
                  <a:pt x="590" y="161"/>
                  <a:pt x="586" y="156"/>
                  <a:pt x="587" y="151"/>
                </a:cubicBezTo>
                <a:cubicBezTo>
                  <a:pt x="588" y="148"/>
                  <a:pt x="593" y="149"/>
                  <a:pt x="593" y="147"/>
                </a:cubicBezTo>
                <a:cubicBezTo>
                  <a:pt x="593" y="146"/>
                  <a:pt x="594" y="142"/>
                  <a:pt x="590" y="142"/>
                </a:cubicBezTo>
                <a:cubicBezTo>
                  <a:pt x="586" y="143"/>
                  <a:pt x="581" y="144"/>
                  <a:pt x="577" y="142"/>
                </a:cubicBezTo>
                <a:cubicBezTo>
                  <a:pt x="572" y="140"/>
                  <a:pt x="567" y="136"/>
                  <a:pt x="565" y="131"/>
                </a:cubicBezTo>
                <a:cubicBezTo>
                  <a:pt x="559" y="131"/>
                  <a:pt x="550" y="126"/>
                  <a:pt x="542" y="125"/>
                </a:cubicBezTo>
                <a:cubicBezTo>
                  <a:pt x="538" y="125"/>
                  <a:pt x="532" y="128"/>
                  <a:pt x="532" y="132"/>
                </a:cubicBezTo>
                <a:cubicBezTo>
                  <a:pt x="537" y="132"/>
                  <a:pt x="540" y="133"/>
                  <a:pt x="541" y="137"/>
                </a:cubicBezTo>
                <a:cubicBezTo>
                  <a:pt x="542" y="139"/>
                  <a:pt x="538" y="143"/>
                  <a:pt x="535" y="142"/>
                </a:cubicBezTo>
                <a:cubicBezTo>
                  <a:pt x="531" y="140"/>
                  <a:pt x="529" y="133"/>
                  <a:pt x="524" y="131"/>
                </a:cubicBezTo>
                <a:cubicBezTo>
                  <a:pt x="523" y="132"/>
                  <a:pt x="518" y="136"/>
                  <a:pt x="516" y="137"/>
                </a:cubicBezTo>
                <a:cubicBezTo>
                  <a:pt x="515" y="141"/>
                  <a:pt x="519" y="143"/>
                  <a:pt x="522" y="145"/>
                </a:cubicBezTo>
                <a:cubicBezTo>
                  <a:pt x="527" y="148"/>
                  <a:pt x="533" y="151"/>
                  <a:pt x="539" y="150"/>
                </a:cubicBezTo>
                <a:cubicBezTo>
                  <a:pt x="543" y="152"/>
                  <a:pt x="546" y="156"/>
                  <a:pt x="549" y="158"/>
                </a:cubicBezTo>
                <a:cubicBezTo>
                  <a:pt x="550" y="159"/>
                  <a:pt x="547" y="159"/>
                  <a:pt x="546" y="159"/>
                </a:cubicBezTo>
                <a:cubicBezTo>
                  <a:pt x="541" y="158"/>
                  <a:pt x="538" y="153"/>
                  <a:pt x="531" y="154"/>
                </a:cubicBezTo>
                <a:cubicBezTo>
                  <a:pt x="524" y="152"/>
                  <a:pt x="515" y="154"/>
                  <a:pt x="511" y="148"/>
                </a:cubicBezTo>
                <a:cubicBezTo>
                  <a:pt x="509" y="146"/>
                  <a:pt x="511" y="141"/>
                  <a:pt x="508" y="140"/>
                </a:cubicBezTo>
                <a:cubicBezTo>
                  <a:pt x="507" y="134"/>
                  <a:pt x="508" y="129"/>
                  <a:pt x="507" y="124"/>
                </a:cubicBezTo>
                <a:cubicBezTo>
                  <a:pt x="506" y="120"/>
                  <a:pt x="503" y="116"/>
                  <a:pt x="500" y="114"/>
                </a:cubicBezTo>
                <a:cubicBezTo>
                  <a:pt x="499" y="113"/>
                  <a:pt x="500" y="117"/>
                  <a:pt x="501" y="119"/>
                </a:cubicBezTo>
                <a:cubicBezTo>
                  <a:pt x="502" y="125"/>
                  <a:pt x="503" y="131"/>
                  <a:pt x="498" y="136"/>
                </a:cubicBezTo>
                <a:cubicBezTo>
                  <a:pt x="497" y="138"/>
                  <a:pt x="494" y="139"/>
                  <a:pt x="491" y="140"/>
                </a:cubicBezTo>
                <a:cubicBezTo>
                  <a:pt x="491" y="142"/>
                  <a:pt x="488" y="146"/>
                  <a:pt x="484" y="149"/>
                </a:cubicBezTo>
                <a:cubicBezTo>
                  <a:pt x="490" y="154"/>
                  <a:pt x="498" y="157"/>
                  <a:pt x="501" y="164"/>
                </a:cubicBezTo>
                <a:cubicBezTo>
                  <a:pt x="503" y="167"/>
                  <a:pt x="499" y="173"/>
                  <a:pt x="499" y="177"/>
                </a:cubicBezTo>
                <a:cubicBezTo>
                  <a:pt x="500" y="184"/>
                  <a:pt x="499" y="191"/>
                  <a:pt x="503" y="196"/>
                </a:cubicBezTo>
                <a:cubicBezTo>
                  <a:pt x="505" y="198"/>
                  <a:pt x="510" y="197"/>
                  <a:pt x="514" y="198"/>
                </a:cubicBezTo>
                <a:cubicBezTo>
                  <a:pt x="519" y="195"/>
                  <a:pt x="522" y="191"/>
                  <a:pt x="526" y="192"/>
                </a:cubicBezTo>
                <a:cubicBezTo>
                  <a:pt x="534" y="194"/>
                  <a:pt x="538" y="199"/>
                  <a:pt x="546" y="203"/>
                </a:cubicBezTo>
                <a:cubicBezTo>
                  <a:pt x="550" y="207"/>
                  <a:pt x="554" y="211"/>
                  <a:pt x="555" y="216"/>
                </a:cubicBezTo>
                <a:cubicBezTo>
                  <a:pt x="556" y="218"/>
                  <a:pt x="549" y="217"/>
                  <a:pt x="549" y="219"/>
                </a:cubicBezTo>
                <a:cubicBezTo>
                  <a:pt x="549" y="222"/>
                  <a:pt x="551" y="226"/>
                  <a:pt x="553" y="227"/>
                </a:cubicBezTo>
                <a:cubicBezTo>
                  <a:pt x="558" y="228"/>
                  <a:pt x="563" y="226"/>
                  <a:pt x="567" y="229"/>
                </a:cubicBezTo>
                <a:cubicBezTo>
                  <a:pt x="570" y="230"/>
                  <a:pt x="573" y="233"/>
                  <a:pt x="572" y="236"/>
                </a:cubicBezTo>
                <a:cubicBezTo>
                  <a:pt x="571" y="238"/>
                  <a:pt x="569" y="232"/>
                  <a:pt x="567" y="231"/>
                </a:cubicBezTo>
                <a:cubicBezTo>
                  <a:pt x="562" y="230"/>
                  <a:pt x="555" y="234"/>
                  <a:pt x="550" y="231"/>
                </a:cubicBezTo>
                <a:cubicBezTo>
                  <a:pt x="545" y="228"/>
                  <a:pt x="546" y="220"/>
                  <a:pt x="543" y="214"/>
                </a:cubicBezTo>
                <a:cubicBezTo>
                  <a:pt x="541" y="210"/>
                  <a:pt x="539" y="205"/>
                  <a:pt x="535" y="203"/>
                </a:cubicBezTo>
                <a:cubicBezTo>
                  <a:pt x="530" y="201"/>
                  <a:pt x="525" y="202"/>
                  <a:pt x="520" y="203"/>
                </a:cubicBezTo>
                <a:cubicBezTo>
                  <a:pt x="517" y="204"/>
                  <a:pt x="513" y="206"/>
                  <a:pt x="513" y="209"/>
                </a:cubicBezTo>
                <a:cubicBezTo>
                  <a:pt x="513" y="217"/>
                  <a:pt x="520" y="217"/>
                  <a:pt x="520" y="222"/>
                </a:cubicBezTo>
                <a:cubicBezTo>
                  <a:pt x="521" y="226"/>
                  <a:pt x="516" y="229"/>
                  <a:pt x="514" y="232"/>
                </a:cubicBezTo>
                <a:cubicBezTo>
                  <a:pt x="513" y="235"/>
                  <a:pt x="513" y="240"/>
                  <a:pt x="511" y="242"/>
                </a:cubicBezTo>
                <a:cubicBezTo>
                  <a:pt x="508" y="246"/>
                  <a:pt x="502" y="247"/>
                  <a:pt x="499" y="251"/>
                </a:cubicBezTo>
                <a:cubicBezTo>
                  <a:pt x="497" y="253"/>
                  <a:pt x="501" y="255"/>
                  <a:pt x="498" y="257"/>
                </a:cubicBezTo>
                <a:cubicBezTo>
                  <a:pt x="493" y="259"/>
                  <a:pt x="487" y="258"/>
                  <a:pt x="482" y="258"/>
                </a:cubicBezTo>
                <a:cubicBezTo>
                  <a:pt x="477" y="257"/>
                  <a:pt x="468" y="257"/>
                  <a:pt x="468" y="251"/>
                </a:cubicBezTo>
                <a:cubicBezTo>
                  <a:pt x="472" y="250"/>
                  <a:pt x="476" y="254"/>
                  <a:pt x="481" y="252"/>
                </a:cubicBezTo>
                <a:cubicBezTo>
                  <a:pt x="484" y="251"/>
                  <a:pt x="487" y="247"/>
                  <a:pt x="489" y="245"/>
                </a:cubicBezTo>
                <a:cubicBezTo>
                  <a:pt x="493" y="239"/>
                  <a:pt x="495" y="232"/>
                  <a:pt x="499" y="227"/>
                </a:cubicBezTo>
                <a:cubicBezTo>
                  <a:pt x="501" y="222"/>
                  <a:pt x="498" y="214"/>
                  <a:pt x="501" y="211"/>
                </a:cubicBezTo>
                <a:cubicBezTo>
                  <a:pt x="500" y="206"/>
                  <a:pt x="492" y="206"/>
                  <a:pt x="491" y="201"/>
                </a:cubicBezTo>
                <a:cubicBezTo>
                  <a:pt x="489" y="187"/>
                  <a:pt x="487" y="171"/>
                  <a:pt x="483" y="157"/>
                </a:cubicBezTo>
                <a:cubicBezTo>
                  <a:pt x="481" y="154"/>
                  <a:pt x="472" y="150"/>
                  <a:pt x="471" y="144"/>
                </a:cubicBezTo>
                <a:cubicBezTo>
                  <a:pt x="473" y="139"/>
                  <a:pt x="476" y="134"/>
                  <a:pt x="476" y="128"/>
                </a:cubicBezTo>
                <a:cubicBezTo>
                  <a:pt x="476" y="123"/>
                  <a:pt x="477" y="116"/>
                  <a:pt x="472" y="114"/>
                </a:cubicBezTo>
                <a:cubicBezTo>
                  <a:pt x="463" y="115"/>
                  <a:pt x="447" y="115"/>
                  <a:pt x="440" y="113"/>
                </a:cubicBezTo>
                <a:cubicBezTo>
                  <a:pt x="433" y="118"/>
                  <a:pt x="437" y="131"/>
                  <a:pt x="433" y="139"/>
                </a:cubicBezTo>
                <a:cubicBezTo>
                  <a:pt x="432" y="149"/>
                  <a:pt x="417" y="147"/>
                  <a:pt x="416" y="155"/>
                </a:cubicBezTo>
                <a:cubicBezTo>
                  <a:pt x="416" y="157"/>
                  <a:pt x="416" y="160"/>
                  <a:pt x="416" y="162"/>
                </a:cubicBezTo>
                <a:cubicBezTo>
                  <a:pt x="421" y="159"/>
                  <a:pt x="423" y="168"/>
                  <a:pt x="424" y="176"/>
                </a:cubicBezTo>
                <a:cubicBezTo>
                  <a:pt x="424" y="181"/>
                  <a:pt x="420" y="184"/>
                  <a:pt x="424" y="187"/>
                </a:cubicBezTo>
                <a:cubicBezTo>
                  <a:pt x="428" y="188"/>
                  <a:pt x="434" y="190"/>
                  <a:pt x="439" y="191"/>
                </a:cubicBezTo>
                <a:cubicBezTo>
                  <a:pt x="438" y="198"/>
                  <a:pt x="445" y="205"/>
                  <a:pt x="450" y="205"/>
                </a:cubicBezTo>
                <a:cubicBezTo>
                  <a:pt x="451" y="209"/>
                  <a:pt x="446" y="214"/>
                  <a:pt x="444" y="218"/>
                </a:cubicBezTo>
                <a:cubicBezTo>
                  <a:pt x="427" y="205"/>
                  <a:pt x="413" y="191"/>
                  <a:pt x="393" y="186"/>
                </a:cubicBezTo>
                <a:cubicBezTo>
                  <a:pt x="382" y="183"/>
                  <a:pt x="371" y="181"/>
                  <a:pt x="360" y="181"/>
                </a:cubicBezTo>
                <a:cubicBezTo>
                  <a:pt x="356" y="181"/>
                  <a:pt x="349" y="183"/>
                  <a:pt x="350" y="187"/>
                </a:cubicBezTo>
                <a:cubicBezTo>
                  <a:pt x="350" y="194"/>
                  <a:pt x="363" y="196"/>
                  <a:pt x="361" y="204"/>
                </a:cubicBezTo>
                <a:cubicBezTo>
                  <a:pt x="357" y="209"/>
                  <a:pt x="349" y="215"/>
                  <a:pt x="341" y="213"/>
                </a:cubicBezTo>
                <a:cubicBezTo>
                  <a:pt x="337" y="211"/>
                  <a:pt x="343" y="201"/>
                  <a:pt x="339" y="200"/>
                </a:cubicBezTo>
                <a:cubicBezTo>
                  <a:pt x="327" y="199"/>
                  <a:pt x="319" y="214"/>
                  <a:pt x="315" y="207"/>
                </a:cubicBezTo>
                <a:cubicBezTo>
                  <a:pt x="307" y="204"/>
                  <a:pt x="300" y="206"/>
                  <a:pt x="295" y="209"/>
                </a:cubicBezTo>
                <a:cubicBezTo>
                  <a:pt x="296" y="216"/>
                  <a:pt x="295" y="217"/>
                  <a:pt x="291" y="214"/>
                </a:cubicBezTo>
                <a:cubicBezTo>
                  <a:pt x="287" y="216"/>
                  <a:pt x="277" y="217"/>
                  <a:pt x="275" y="214"/>
                </a:cubicBezTo>
                <a:cubicBezTo>
                  <a:pt x="281" y="212"/>
                  <a:pt x="282" y="207"/>
                  <a:pt x="281" y="203"/>
                </a:cubicBezTo>
                <a:cubicBezTo>
                  <a:pt x="280" y="200"/>
                  <a:pt x="276" y="201"/>
                  <a:pt x="273" y="203"/>
                </a:cubicBezTo>
                <a:cubicBezTo>
                  <a:pt x="271" y="205"/>
                  <a:pt x="264" y="206"/>
                  <a:pt x="271" y="211"/>
                </a:cubicBezTo>
                <a:cubicBezTo>
                  <a:pt x="270" y="212"/>
                  <a:pt x="268" y="216"/>
                  <a:pt x="267" y="216"/>
                </a:cubicBezTo>
                <a:cubicBezTo>
                  <a:pt x="265" y="215"/>
                  <a:pt x="267" y="210"/>
                  <a:pt x="264" y="210"/>
                </a:cubicBezTo>
                <a:cubicBezTo>
                  <a:pt x="256" y="212"/>
                  <a:pt x="250" y="216"/>
                  <a:pt x="242" y="218"/>
                </a:cubicBezTo>
                <a:cubicBezTo>
                  <a:pt x="240" y="219"/>
                  <a:pt x="237" y="223"/>
                  <a:pt x="234" y="225"/>
                </a:cubicBezTo>
                <a:cubicBezTo>
                  <a:pt x="227" y="224"/>
                  <a:pt x="227" y="228"/>
                  <a:pt x="228" y="231"/>
                </a:cubicBezTo>
                <a:cubicBezTo>
                  <a:pt x="225" y="233"/>
                  <a:pt x="220" y="232"/>
                  <a:pt x="219" y="234"/>
                </a:cubicBezTo>
                <a:cubicBezTo>
                  <a:pt x="217" y="236"/>
                  <a:pt x="220" y="242"/>
                  <a:pt x="218" y="243"/>
                </a:cubicBezTo>
                <a:cubicBezTo>
                  <a:pt x="212" y="246"/>
                  <a:pt x="205" y="249"/>
                  <a:pt x="198" y="246"/>
                </a:cubicBezTo>
                <a:cubicBezTo>
                  <a:pt x="192" y="244"/>
                  <a:pt x="187" y="236"/>
                  <a:pt x="187" y="230"/>
                </a:cubicBezTo>
                <a:cubicBezTo>
                  <a:pt x="188" y="225"/>
                  <a:pt x="196" y="224"/>
                  <a:pt x="201" y="224"/>
                </a:cubicBezTo>
                <a:cubicBezTo>
                  <a:pt x="202" y="223"/>
                  <a:pt x="201" y="220"/>
                  <a:pt x="199" y="218"/>
                </a:cubicBezTo>
                <a:cubicBezTo>
                  <a:pt x="197" y="214"/>
                  <a:pt x="194" y="208"/>
                  <a:pt x="189" y="208"/>
                </a:cubicBezTo>
                <a:cubicBezTo>
                  <a:pt x="181" y="205"/>
                  <a:pt x="172" y="205"/>
                  <a:pt x="164" y="203"/>
                </a:cubicBezTo>
                <a:cubicBezTo>
                  <a:pt x="163" y="203"/>
                  <a:pt x="164" y="207"/>
                  <a:pt x="165" y="208"/>
                </a:cubicBezTo>
                <a:cubicBezTo>
                  <a:pt x="168" y="212"/>
                  <a:pt x="175" y="214"/>
                  <a:pt x="176" y="220"/>
                </a:cubicBezTo>
                <a:cubicBezTo>
                  <a:pt x="177" y="225"/>
                  <a:pt x="172" y="235"/>
                  <a:pt x="173" y="241"/>
                </a:cubicBezTo>
                <a:cubicBezTo>
                  <a:pt x="178" y="240"/>
                  <a:pt x="178" y="243"/>
                  <a:pt x="180" y="248"/>
                </a:cubicBezTo>
                <a:cubicBezTo>
                  <a:pt x="181" y="252"/>
                  <a:pt x="178" y="257"/>
                  <a:pt x="180" y="262"/>
                </a:cubicBezTo>
                <a:cubicBezTo>
                  <a:pt x="175" y="259"/>
                  <a:pt x="170" y="256"/>
                  <a:pt x="164" y="254"/>
                </a:cubicBezTo>
                <a:cubicBezTo>
                  <a:pt x="162" y="253"/>
                  <a:pt x="158" y="252"/>
                  <a:pt x="156" y="253"/>
                </a:cubicBezTo>
                <a:cubicBezTo>
                  <a:pt x="150" y="259"/>
                  <a:pt x="142" y="264"/>
                  <a:pt x="135" y="270"/>
                </a:cubicBezTo>
                <a:cubicBezTo>
                  <a:pt x="133" y="271"/>
                  <a:pt x="133" y="275"/>
                  <a:pt x="134" y="277"/>
                </a:cubicBezTo>
                <a:cubicBezTo>
                  <a:pt x="139" y="281"/>
                  <a:pt x="143" y="288"/>
                  <a:pt x="146" y="294"/>
                </a:cubicBezTo>
                <a:cubicBezTo>
                  <a:pt x="144" y="295"/>
                  <a:pt x="141" y="293"/>
                  <a:pt x="139" y="293"/>
                </a:cubicBezTo>
                <a:cubicBezTo>
                  <a:pt x="134" y="291"/>
                  <a:pt x="131" y="289"/>
                  <a:pt x="125" y="288"/>
                </a:cubicBezTo>
                <a:cubicBezTo>
                  <a:pt x="121" y="287"/>
                  <a:pt x="117" y="291"/>
                  <a:pt x="113" y="289"/>
                </a:cubicBezTo>
                <a:cubicBezTo>
                  <a:pt x="112" y="289"/>
                  <a:pt x="120" y="286"/>
                  <a:pt x="110" y="285"/>
                </a:cubicBezTo>
                <a:cubicBezTo>
                  <a:pt x="110" y="283"/>
                  <a:pt x="109" y="281"/>
                  <a:pt x="107" y="280"/>
                </a:cubicBezTo>
                <a:cubicBezTo>
                  <a:pt x="105" y="279"/>
                  <a:pt x="101" y="279"/>
                  <a:pt x="100" y="281"/>
                </a:cubicBezTo>
                <a:cubicBezTo>
                  <a:pt x="96" y="286"/>
                  <a:pt x="99" y="292"/>
                  <a:pt x="104" y="294"/>
                </a:cubicBezTo>
                <a:cubicBezTo>
                  <a:pt x="106" y="296"/>
                  <a:pt x="110" y="293"/>
                  <a:pt x="113" y="295"/>
                </a:cubicBezTo>
                <a:cubicBezTo>
                  <a:pt x="115" y="297"/>
                  <a:pt x="116" y="302"/>
                  <a:pt x="113" y="304"/>
                </a:cubicBezTo>
                <a:cubicBezTo>
                  <a:pt x="110" y="306"/>
                  <a:pt x="105" y="306"/>
                  <a:pt x="101" y="304"/>
                </a:cubicBezTo>
                <a:cubicBezTo>
                  <a:pt x="97" y="303"/>
                  <a:pt x="93" y="300"/>
                  <a:pt x="89" y="298"/>
                </a:cubicBezTo>
                <a:cubicBezTo>
                  <a:pt x="85" y="295"/>
                  <a:pt x="82" y="293"/>
                  <a:pt x="79" y="290"/>
                </a:cubicBezTo>
                <a:cubicBezTo>
                  <a:pt x="77" y="286"/>
                  <a:pt x="76" y="281"/>
                  <a:pt x="75" y="276"/>
                </a:cubicBezTo>
                <a:cubicBezTo>
                  <a:pt x="75" y="273"/>
                  <a:pt x="78" y="269"/>
                  <a:pt x="76" y="266"/>
                </a:cubicBezTo>
                <a:cubicBezTo>
                  <a:pt x="73" y="261"/>
                  <a:pt x="67" y="256"/>
                  <a:pt x="61" y="256"/>
                </a:cubicBezTo>
                <a:cubicBezTo>
                  <a:pt x="62" y="249"/>
                  <a:pt x="51" y="248"/>
                  <a:pt x="47" y="243"/>
                </a:cubicBezTo>
                <a:cubicBezTo>
                  <a:pt x="46" y="242"/>
                  <a:pt x="50" y="240"/>
                  <a:pt x="51" y="241"/>
                </a:cubicBezTo>
                <a:cubicBezTo>
                  <a:pt x="61" y="244"/>
                  <a:pt x="69" y="250"/>
                  <a:pt x="79" y="253"/>
                </a:cubicBezTo>
                <a:cubicBezTo>
                  <a:pt x="84" y="255"/>
                  <a:pt x="92" y="255"/>
                  <a:pt x="98" y="257"/>
                </a:cubicBezTo>
                <a:cubicBezTo>
                  <a:pt x="104" y="258"/>
                  <a:pt x="107" y="260"/>
                  <a:pt x="113" y="261"/>
                </a:cubicBezTo>
                <a:cubicBezTo>
                  <a:pt x="123" y="261"/>
                  <a:pt x="134" y="256"/>
                  <a:pt x="142" y="250"/>
                </a:cubicBezTo>
                <a:cubicBezTo>
                  <a:pt x="146" y="247"/>
                  <a:pt x="148" y="240"/>
                  <a:pt x="146" y="235"/>
                </a:cubicBezTo>
                <a:cubicBezTo>
                  <a:pt x="143" y="228"/>
                  <a:pt x="135" y="225"/>
                  <a:pt x="129" y="221"/>
                </a:cubicBezTo>
                <a:cubicBezTo>
                  <a:pt x="119" y="218"/>
                  <a:pt x="112" y="211"/>
                  <a:pt x="104" y="207"/>
                </a:cubicBezTo>
                <a:cubicBezTo>
                  <a:pt x="94" y="202"/>
                  <a:pt x="85" y="198"/>
                  <a:pt x="74" y="196"/>
                </a:cubicBezTo>
                <a:cubicBezTo>
                  <a:pt x="69" y="194"/>
                  <a:pt x="58" y="190"/>
                  <a:pt x="56" y="194"/>
                </a:cubicBezTo>
                <a:cubicBezTo>
                  <a:pt x="50" y="193"/>
                  <a:pt x="45" y="191"/>
                  <a:pt x="40" y="188"/>
                </a:cubicBezTo>
                <a:cubicBezTo>
                  <a:pt x="39" y="188"/>
                  <a:pt x="39" y="185"/>
                  <a:pt x="40" y="185"/>
                </a:cubicBezTo>
                <a:cubicBezTo>
                  <a:pt x="43" y="184"/>
                  <a:pt x="48" y="188"/>
                  <a:pt x="50" y="185"/>
                </a:cubicBezTo>
                <a:cubicBezTo>
                  <a:pt x="48" y="182"/>
                  <a:pt x="45" y="181"/>
                  <a:pt x="42" y="181"/>
                </a:cubicBezTo>
                <a:cubicBezTo>
                  <a:pt x="37" y="181"/>
                  <a:pt x="32" y="183"/>
                  <a:pt x="27" y="185"/>
                </a:cubicBezTo>
                <a:cubicBezTo>
                  <a:pt x="26" y="186"/>
                  <a:pt x="26" y="188"/>
                  <a:pt x="24" y="188"/>
                </a:cubicBezTo>
                <a:cubicBezTo>
                  <a:pt x="22" y="188"/>
                  <a:pt x="20" y="185"/>
                  <a:pt x="18" y="185"/>
                </a:cubicBezTo>
                <a:cubicBezTo>
                  <a:pt x="16" y="185"/>
                  <a:pt x="17" y="190"/>
                  <a:pt x="16" y="190"/>
                </a:cubicBezTo>
                <a:cubicBezTo>
                  <a:pt x="13" y="191"/>
                  <a:pt x="11" y="192"/>
                  <a:pt x="9" y="193"/>
                </a:cubicBezTo>
                <a:cubicBezTo>
                  <a:pt x="8" y="195"/>
                  <a:pt x="9" y="198"/>
                  <a:pt x="8" y="199"/>
                </a:cubicBezTo>
                <a:cubicBezTo>
                  <a:pt x="7" y="200"/>
                  <a:pt x="5" y="198"/>
                  <a:pt x="4" y="198"/>
                </a:cubicBezTo>
                <a:cubicBezTo>
                  <a:pt x="3" y="199"/>
                  <a:pt x="0" y="200"/>
                  <a:pt x="0" y="202"/>
                </a:cubicBezTo>
                <a:cubicBezTo>
                  <a:pt x="0" y="203"/>
                  <a:pt x="3" y="202"/>
                  <a:pt x="3" y="203"/>
                </a:cubicBezTo>
                <a:cubicBezTo>
                  <a:pt x="3" y="206"/>
                  <a:pt x="1" y="207"/>
                  <a:pt x="1" y="210"/>
                </a:cubicBezTo>
                <a:cubicBezTo>
                  <a:pt x="1" y="212"/>
                  <a:pt x="1" y="215"/>
                  <a:pt x="3" y="217"/>
                </a:cubicBezTo>
                <a:cubicBezTo>
                  <a:pt x="5" y="219"/>
                  <a:pt x="10" y="217"/>
                  <a:pt x="11" y="219"/>
                </a:cubicBezTo>
                <a:cubicBezTo>
                  <a:pt x="12" y="221"/>
                  <a:pt x="15" y="224"/>
                  <a:pt x="19" y="228"/>
                </a:cubicBezTo>
                <a:lnTo>
                  <a:pt x="9" y="240"/>
                </a:lnTo>
                <a:lnTo>
                  <a:pt x="24" y="263"/>
                </a:lnTo>
                <a:lnTo>
                  <a:pt x="21" y="267"/>
                </a:lnTo>
                <a:cubicBezTo>
                  <a:pt x="20" y="269"/>
                  <a:pt x="18" y="271"/>
                  <a:pt x="18" y="274"/>
                </a:cubicBezTo>
                <a:cubicBezTo>
                  <a:pt x="18" y="276"/>
                  <a:pt x="22" y="274"/>
                  <a:pt x="22" y="276"/>
                </a:cubicBezTo>
                <a:cubicBezTo>
                  <a:pt x="23" y="277"/>
                  <a:pt x="20" y="278"/>
                  <a:pt x="20" y="280"/>
                </a:cubicBezTo>
                <a:cubicBezTo>
                  <a:pt x="19" y="282"/>
                  <a:pt x="19" y="285"/>
                  <a:pt x="20" y="287"/>
                </a:cubicBezTo>
                <a:cubicBezTo>
                  <a:pt x="21" y="288"/>
                  <a:pt x="23" y="286"/>
                  <a:pt x="24" y="287"/>
                </a:cubicBezTo>
                <a:cubicBezTo>
                  <a:pt x="25" y="289"/>
                  <a:pt x="23" y="291"/>
                  <a:pt x="24" y="293"/>
                </a:cubicBezTo>
                <a:cubicBezTo>
                  <a:pt x="25" y="295"/>
                  <a:pt x="27" y="295"/>
                  <a:pt x="28" y="296"/>
                </a:cubicBezTo>
                <a:cubicBezTo>
                  <a:pt x="29" y="297"/>
                  <a:pt x="30" y="299"/>
                  <a:pt x="30" y="301"/>
                </a:cubicBezTo>
                <a:cubicBezTo>
                  <a:pt x="29" y="303"/>
                  <a:pt x="25" y="305"/>
                  <a:pt x="26" y="307"/>
                </a:cubicBezTo>
                <a:cubicBezTo>
                  <a:pt x="28" y="310"/>
                  <a:pt x="32" y="312"/>
                  <a:pt x="35" y="315"/>
                </a:cubicBezTo>
                <a:cubicBezTo>
                  <a:pt x="37" y="318"/>
                  <a:pt x="42" y="320"/>
                  <a:pt x="42" y="324"/>
                </a:cubicBezTo>
                <a:cubicBezTo>
                  <a:pt x="42" y="328"/>
                  <a:pt x="37" y="330"/>
                  <a:pt x="35" y="333"/>
                </a:cubicBezTo>
                <a:cubicBezTo>
                  <a:pt x="32" y="337"/>
                  <a:pt x="30" y="342"/>
                  <a:pt x="27" y="347"/>
                </a:cubicBezTo>
                <a:cubicBezTo>
                  <a:pt x="25" y="351"/>
                  <a:pt x="23" y="355"/>
                  <a:pt x="20" y="358"/>
                </a:cubicBezTo>
                <a:cubicBezTo>
                  <a:pt x="17" y="361"/>
                  <a:pt x="12" y="362"/>
                  <a:pt x="9" y="365"/>
                </a:cubicBezTo>
                <a:cubicBezTo>
                  <a:pt x="7" y="367"/>
                  <a:pt x="7" y="370"/>
                  <a:pt x="5" y="373"/>
                </a:cubicBezTo>
                <a:cubicBezTo>
                  <a:pt x="8" y="372"/>
                  <a:pt x="11" y="368"/>
                  <a:pt x="13" y="369"/>
                </a:cubicBezTo>
                <a:cubicBezTo>
                  <a:pt x="15" y="370"/>
                  <a:pt x="14" y="374"/>
                  <a:pt x="15" y="375"/>
                </a:cubicBezTo>
                <a:cubicBezTo>
                  <a:pt x="16" y="377"/>
                  <a:pt x="18" y="379"/>
                  <a:pt x="20" y="379"/>
                </a:cubicBezTo>
                <a:cubicBezTo>
                  <a:pt x="22" y="380"/>
                  <a:pt x="25" y="378"/>
                  <a:pt x="27" y="378"/>
                </a:cubicBezTo>
                <a:cubicBezTo>
                  <a:pt x="29" y="379"/>
                  <a:pt x="30" y="381"/>
                  <a:pt x="31" y="382"/>
                </a:cubicBezTo>
                <a:cubicBezTo>
                  <a:pt x="32" y="384"/>
                  <a:pt x="37" y="384"/>
                  <a:pt x="35" y="385"/>
                </a:cubicBezTo>
                <a:cubicBezTo>
                  <a:pt x="33" y="387"/>
                  <a:pt x="30" y="386"/>
                  <a:pt x="27" y="386"/>
                </a:cubicBezTo>
                <a:cubicBezTo>
                  <a:pt x="25" y="386"/>
                  <a:pt x="23" y="385"/>
                  <a:pt x="21" y="386"/>
                </a:cubicBezTo>
                <a:cubicBezTo>
                  <a:pt x="20" y="386"/>
                  <a:pt x="20" y="388"/>
                  <a:pt x="18" y="388"/>
                </a:cubicBezTo>
                <a:cubicBezTo>
                  <a:pt x="17" y="388"/>
                  <a:pt x="16" y="386"/>
                  <a:pt x="14" y="386"/>
                </a:cubicBezTo>
                <a:cubicBezTo>
                  <a:pt x="13" y="386"/>
                  <a:pt x="11" y="387"/>
                  <a:pt x="10" y="387"/>
                </a:cubicBezTo>
                <a:cubicBezTo>
                  <a:pt x="9" y="387"/>
                  <a:pt x="7" y="387"/>
                  <a:pt x="7" y="388"/>
                </a:cubicBezTo>
                <a:cubicBezTo>
                  <a:pt x="7" y="390"/>
                  <a:pt x="8" y="391"/>
                  <a:pt x="8" y="393"/>
                </a:cubicBezTo>
                <a:cubicBezTo>
                  <a:pt x="8" y="394"/>
                  <a:pt x="7" y="396"/>
                  <a:pt x="7" y="398"/>
                </a:cubicBezTo>
                <a:cubicBezTo>
                  <a:pt x="6" y="399"/>
                  <a:pt x="6" y="400"/>
                  <a:pt x="6" y="401"/>
                </a:cubicBezTo>
                <a:cubicBezTo>
                  <a:pt x="6" y="404"/>
                  <a:pt x="7" y="408"/>
                  <a:pt x="7" y="410"/>
                </a:cubicBezTo>
                <a:cubicBezTo>
                  <a:pt x="7" y="413"/>
                  <a:pt x="4" y="415"/>
                  <a:pt x="5" y="417"/>
                </a:cubicBezTo>
                <a:cubicBezTo>
                  <a:pt x="6" y="419"/>
                  <a:pt x="11" y="419"/>
                  <a:pt x="13" y="421"/>
                </a:cubicBezTo>
                <a:cubicBezTo>
                  <a:pt x="13" y="423"/>
                  <a:pt x="12" y="425"/>
                  <a:pt x="10" y="425"/>
                </a:cubicBezTo>
                <a:cubicBezTo>
                  <a:pt x="8" y="425"/>
                  <a:pt x="6" y="422"/>
                  <a:pt x="3" y="421"/>
                </a:cubicBezTo>
                <a:cubicBezTo>
                  <a:pt x="3" y="421"/>
                  <a:pt x="3" y="422"/>
                  <a:pt x="2" y="423"/>
                </a:cubicBezTo>
                <a:cubicBezTo>
                  <a:pt x="2" y="424"/>
                  <a:pt x="1" y="424"/>
                  <a:pt x="1" y="425"/>
                </a:cubicBezTo>
                <a:cubicBezTo>
                  <a:pt x="2" y="426"/>
                  <a:pt x="3" y="428"/>
                  <a:pt x="5" y="429"/>
                </a:cubicBezTo>
                <a:cubicBezTo>
                  <a:pt x="6" y="431"/>
                  <a:pt x="8" y="431"/>
                  <a:pt x="8" y="433"/>
                </a:cubicBezTo>
                <a:cubicBezTo>
                  <a:pt x="9" y="435"/>
                  <a:pt x="8" y="438"/>
                  <a:pt x="8" y="440"/>
                </a:cubicBezTo>
                <a:cubicBezTo>
                  <a:pt x="10" y="444"/>
                  <a:pt x="13" y="446"/>
                  <a:pt x="14" y="450"/>
                </a:cubicBezTo>
                <a:cubicBezTo>
                  <a:pt x="14" y="451"/>
                  <a:pt x="13" y="453"/>
                  <a:pt x="13" y="454"/>
                </a:cubicBezTo>
                <a:cubicBezTo>
                  <a:pt x="15" y="454"/>
                  <a:pt x="17" y="453"/>
                  <a:pt x="19" y="454"/>
                </a:cubicBezTo>
                <a:cubicBezTo>
                  <a:pt x="20" y="454"/>
                  <a:pt x="20" y="457"/>
                  <a:pt x="21" y="457"/>
                </a:cubicBezTo>
                <a:cubicBezTo>
                  <a:pt x="23" y="458"/>
                  <a:pt x="25" y="456"/>
                  <a:pt x="27" y="457"/>
                </a:cubicBezTo>
                <a:cubicBezTo>
                  <a:pt x="28" y="458"/>
                  <a:pt x="26" y="461"/>
                  <a:pt x="28" y="462"/>
                </a:cubicBezTo>
                <a:cubicBezTo>
                  <a:pt x="30" y="463"/>
                  <a:pt x="33" y="460"/>
                  <a:pt x="36" y="460"/>
                </a:cubicBezTo>
                <a:cubicBezTo>
                  <a:pt x="40" y="461"/>
                  <a:pt x="46" y="461"/>
                  <a:pt x="48" y="464"/>
                </a:cubicBezTo>
                <a:cubicBezTo>
                  <a:pt x="50" y="468"/>
                  <a:pt x="46" y="473"/>
                  <a:pt x="47" y="478"/>
                </a:cubicBezTo>
                <a:cubicBezTo>
                  <a:pt x="47" y="480"/>
                  <a:pt x="49" y="480"/>
                  <a:pt x="50" y="482"/>
                </a:cubicBezTo>
                <a:cubicBezTo>
                  <a:pt x="51" y="483"/>
                  <a:pt x="50" y="485"/>
                  <a:pt x="51" y="486"/>
                </a:cubicBezTo>
                <a:cubicBezTo>
                  <a:pt x="53" y="488"/>
                  <a:pt x="57" y="488"/>
                  <a:pt x="59" y="491"/>
                </a:cubicBezTo>
                <a:cubicBezTo>
                  <a:pt x="60" y="493"/>
                  <a:pt x="57" y="496"/>
                  <a:pt x="59" y="497"/>
                </a:cubicBezTo>
                <a:cubicBezTo>
                  <a:pt x="60" y="499"/>
                  <a:pt x="63" y="497"/>
                  <a:pt x="65" y="499"/>
                </a:cubicBezTo>
                <a:cubicBezTo>
                  <a:pt x="67" y="500"/>
                  <a:pt x="70" y="502"/>
                  <a:pt x="70" y="505"/>
                </a:cubicBezTo>
                <a:cubicBezTo>
                  <a:pt x="70" y="508"/>
                  <a:pt x="67" y="508"/>
                  <a:pt x="64" y="509"/>
                </a:cubicBezTo>
                <a:cubicBezTo>
                  <a:pt x="63" y="510"/>
                  <a:pt x="61" y="510"/>
                  <a:pt x="60" y="509"/>
                </a:cubicBezTo>
                <a:cubicBezTo>
                  <a:pt x="58" y="509"/>
                  <a:pt x="58" y="506"/>
                  <a:pt x="56" y="506"/>
                </a:cubicBezTo>
                <a:cubicBezTo>
                  <a:pt x="55" y="506"/>
                  <a:pt x="52" y="508"/>
                  <a:pt x="52" y="510"/>
                </a:cubicBezTo>
                <a:cubicBezTo>
                  <a:pt x="52" y="512"/>
                  <a:pt x="56" y="514"/>
                  <a:pt x="56" y="516"/>
                </a:cubicBezTo>
                <a:cubicBezTo>
                  <a:pt x="58" y="519"/>
                  <a:pt x="58" y="522"/>
                  <a:pt x="58" y="525"/>
                </a:cubicBezTo>
                <a:cubicBezTo>
                  <a:pt x="61" y="526"/>
                  <a:pt x="62" y="528"/>
                  <a:pt x="65" y="527"/>
                </a:cubicBezTo>
                <a:cubicBezTo>
                  <a:pt x="66" y="527"/>
                  <a:pt x="66" y="524"/>
                  <a:pt x="67" y="523"/>
                </a:cubicBezTo>
                <a:cubicBezTo>
                  <a:pt x="71" y="522"/>
                  <a:pt x="74" y="522"/>
                  <a:pt x="78" y="522"/>
                </a:cubicBezTo>
                <a:cubicBezTo>
                  <a:pt x="81" y="522"/>
                  <a:pt x="85" y="520"/>
                  <a:pt x="87" y="522"/>
                </a:cubicBezTo>
                <a:cubicBezTo>
                  <a:pt x="89" y="523"/>
                  <a:pt x="87" y="526"/>
                  <a:pt x="88" y="528"/>
                </a:cubicBezTo>
                <a:cubicBezTo>
                  <a:pt x="89" y="530"/>
                  <a:pt x="93" y="532"/>
                  <a:pt x="93" y="534"/>
                </a:cubicBezTo>
                <a:cubicBezTo>
                  <a:pt x="93" y="536"/>
                  <a:pt x="90" y="536"/>
                  <a:pt x="89" y="537"/>
                </a:cubicBezTo>
                <a:cubicBezTo>
                  <a:pt x="89" y="538"/>
                  <a:pt x="88" y="541"/>
                  <a:pt x="89" y="541"/>
                </a:cubicBezTo>
                <a:cubicBezTo>
                  <a:pt x="93" y="543"/>
                  <a:pt x="99" y="540"/>
                  <a:pt x="103" y="543"/>
                </a:cubicBezTo>
                <a:cubicBezTo>
                  <a:pt x="106" y="546"/>
                  <a:pt x="104" y="553"/>
                  <a:pt x="107" y="557"/>
                </a:cubicBezTo>
                <a:cubicBezTo>
                  <a:pt x="109" y="559"/>
                  <a:pt x="113" y="557"/>
                  <a:pt x="116" y="557"/>
                </a:cubicBezTo>
                <a:cubicBezTo>
                  <a:pt x="119" y="557"/>
                  <a:pt x="123" y="557"/>
                  <a:pt x="126" y="556"/>
                </a:cubicBezTo>
                <a:cubicBezTo>
                  <a:pt x="127" y="555"/>
                  <a:pt x="127" y="551"/>
                  <a:pt x="128" y="552"/>
                </a:cubicBezTo>
                <a:cubicBezTo>
                  <a:pt x="131" y="554"/>
                  <a:pt x="131" y="558"/>
                  <a:pt x="133" y="560"/>
                </a:cubicBezTo>
                <a:cubicBezTo>
                  <a:pt x="135" y="562"/>
                  <a:pt x="137" y="564"/>
                  <a:pt x="140" y="564"/>
                </a:cubicBezTo>
                <a:cubicBezTo>
                  <a:pt x="141" y="564"/>
                  <a:pt x="141" y="561"/>
                  <a:pt x="142" y="562"/>
                </a:cubicBezTo>
                <a:cubicBezTo>
                  <a:pt x="146" y="563"/>
                  <a:pt x="148" y="565"/>
                  <a:pt x="152" y="567"/>
                </a:cubicBezTo>
                <a:cubicBezTo>
                  <a:pt x="154" y="568"/>
                  <a:pt x="156" y="571"/>
                  <a:pt x="159" y="571"/>
                </a:cubicBezTo>
                <a:cubicBezTo>
                  <a:pt x="160" y="572"/>
                  <a:pt x="162" y="569"/>
                  <a:pt x="162" y="570"/>
                </a:cubicBezTo>
                <a:cubicBezTo>
                  <a:pt x="163" y="573"/>
                  <a:pt x="163" y="576"/>
                  <a:pt x="162" y="578"/>
                </a:cubicBezTo>
                <a:cubicBezTo>
                  <a:pt x="161" y="580"/>
                  <a:pt x="158" y="579"/>
                  <a:pt x="157" y="581"/>
                </a:cubicBezTo>
                <a:cubicBezTo>
                  <a:pt x="157" y="583"/>
                  <a:pt x="161" y="583"/>
                  <a:pt x="161" y="584"/>
                </a:cubicBezTo>
                <a:cubicBezTo>
                  <a:pt x="161" y="586"/>
                  <a:pt x="158" y="584"/>
                  <a:pt x="157" y="585"/>
                </a:cubicBezTo>
                <a:cubicBezTo>
                  <a:pt x="156" y="586"/>
                  <a:pt x="156" y="589"/>
                  <a:pt x="157" y="590"/>
                </a:cubicBezTo>
                <a:cubicBezTo>
                  <a:pt x="158" y="591"/>
                  <a:pt x="160" y="589"/>
                  <a:pt x="160" y="590"/>
                </a:cubicBezTo>
                <a:cubicBezTo>
                  <a:pt x="162" y="592"/>
                  <a:pt x="162" y="595"/>
                  <a:pt x="161" y="597"/>
                </a:cubicBezTo>
                <a:cubicBezTo>
                  <a:pt x="161" y="599"/>
                  <a:pt x="160" y="601"/>
                  <a:pt x="158" y="601"/>
                </a:cubicBezTo>
                <a:cubicBezTo>
                  <a:pt x="154" y="602"/>
                  <a:pt x="150" y="600"/>
                  <a:pt x="147" y="601"/>
                </a:cubicBezTo>
                <a:cubicBezTo>
                  <a:pt x="144" y="602"/>
                  <a:pt x="142" y="605"/>
                  <a:pt x="142" y="608"/>
                </a:cubicBezTo>
                <a:cubicBezTo>
                  <a:pt x="141" y="610"/>
                  <a:pt x="143" y="611"/>
                  <a:pt x="144" y="613"/>
                </a:cubicBezTo>
                <a:cubicBezTo>
                  <a:pt x="144" y="614"/>
                  <a:pt x="144" y="615"/>
                  <a:pt x="144" y="615"/>
                </a:cubicBezTo>
                <a:cubicBezTo>
                  <a:pt x="145" y="613"/>
                  <a:pt x="147" y="611"/>
                  <a:pt x="150" y="610"/>
                </a:cubicBezTo>
                <a:cubicBezTo>
                  <a:pt x="151" y="609"/>
                  <a:pt x="152" y="611"/>
                  <a:pt x="153" y="612"/>
                </a:cubicBezTo>
                <a:cubicBezTo>
                  <a:pt x="154" y="613"/>
                  <a:pt x="154" y="615"/>
                  <a:pt x="153" y="615"/>
                </a:cubicBezTo>
                <a:cubicBezTo>
                  <a:pt x="151" y="617"/>
                  <a:pt x="148" y="617"/>
                  <a:pt x="147" y="619"/>
                </a:cubicBezTo>
                <a:cubicBezTo>
                  <a:pt x="146" y="620"/>
                  <a:pt x="148" y="622"/>
                  <a:pt x="147" y="623"/>
                </a:cubicBezTo>
                <a:cubicBezTo>
                  <a:pt x="144" y="625"/>
                  <a:pt x="137" y="622"/>
                  <a:pt x="137" y="625"/>
                </a:cubicBezTo>
                <a:cubicBezTo>
                  <a:pt x="138" y="629"/>
                  <a:pt x="146" y="627"/>
                  <a:pt x="147" y="630"/>
                </a:cubicBezTo>
                <a:cubicBezTo>
                  <a:pt x="148" y="633"/>
                  <a:pt x="142" y="630"/>
                  <a:pt x="140" y="632"/>
                </a:cubicBezTo>
                <a:cubicBezTo>
                  <a:pt x="138" y="634"/>
                  <a:pt x="136" y="637"/>
                  <a:pt x="136" y="640"/>
                </a:cubicBezTo>
                <a:cubicBezTo>
                  <a:pt x="135" y="641"/>
                  <a:pt x="138" y="643"/>
                  <a:pt x="137" y="644"/>
                </a:cubicBezTo>
                <a:cubicBezTo>
                  <a:pt x="136" y="645"/>
                  <a:pt x="133" y="644"/>
                  <a:pt x="131" y="644"/>
                </a:cubicBezTo>
                <a:cubicBezTo>
                  <a:pt x="130" y="644"/>
                  <a:pt x="128" y="643"/>
                  <a:pt x="127" y="644"/>
                </a:cubicBezTo>
                <a:cubicBezTo>
                  <a:pt x="126" y="645"/>
                  <a:pt x="126" y="647"/>
                  <a:pt x="126" y="648"/>
                </a:cubicBezTo>
                <a:cubicBezTo>
                  <a:pt x="127" y="650"/>
                  <a:pt x="130" y="650"/>
                  <a:pt x="132" y="652"/>
                </a:cubicBezTo>
                <a:cubicBezTo>
                  <a:pt x="133" y="653"/>
                  <a:pt x="135" y="655"/>
                  <a:pt x="137" y="656"/>
                </a:cubicBezTo>
                <a:cubicBezTo>
                  <a:pt x="138" y="656"/>
                  <a:pt x="139" y="655"/>
                  <a:pt x="140" y="656"/>
                </a:cubicBezTo>
                <a:cubicBezTo>
                  <a:pt x="146" y="658"/>
                  <a:pt x="152" y="661"/>
                  <a:pt x="157" y="665"/>
                </a:cubicBezTo>
                <a:cubicBezTo>
                  <a:pt x="162" y="668"/>
                  <a:pt x="165" y="672"/>
                  <a:pt x="169" y="676"/>
                </a:cubicBezTo>
                <a:cubicBezTo>
                  <a:pt x="172" y="675"/>
                  <a:pt x="176" y="675"/>
                  <a:pt x="180" y="676"/>
                </a:cubicBezTo>
                <a:cubicBezTo>
                  <a:pt x="183" y="677"/>
                  <a:pt x="185" y="680"/>
                  <a:pt x="188" y="680"/>
                </a:cubicBezTo>
                <a:cubicBezTo>
                  <a:pt x="191" y="681"/>
                  <a:pt x="195" y="678"/>
                  <a:pt x="198" y="679"/>
                </a:cubicBezTo>
                <a:cubicBezTo>
                  <a:pt x="201" y="680"/>
                  <a:pt x="203" y="683"/>
                  <a:pt x="206" y="684"/>
                </a:cubicBezTo>
                <a:cubicBezTo>
                  <a:pt x="209" y="686"/>
                  <a:pt x="211" y="686"/>
                  <a:pt x="214" y="688"/>
                </a:cubicBezTo>
                <a:cubicBezTo>
                  <a:pt x="215" y="689"/>
                  <a:pt x="215" y="691"/>
                  <a:pt x="217" y="691"/>
                </a:cubicBezTo>
                <a:cubicBezTo>
                  <a:pt x="219" y="691"/>
                  <a:pt x="221" y="689"/>
                  <a:pt x="223" y="689"/>
                </a:cubicBezTo>
                <a:cubicBezTo>
                  <a:pt x="224" y="688"/>
                  <a:pt x="226" y="688"/>
                  <a:pt x="227" y="688"/>
                </a:cubicBezTo>
                <a:cubicBezTo>
                  <a:pt x="228" y="688"/>
                  <a:pt x="229" y="688"/>
                  <a:pt x="230" y="688"/>
                </a:cubicBezTo>
                <a:cubicBezTo>
                  <a:pt x="233" y="689"/>
                  <a:pt x="236" y="690"/>
                  <a:pt x="237" y="692"/>
                </a:cubicBezTo>
                <a:cubicBezTo>
                  <a:pt x="238" y="693"/>
                  <a:pt x="236" y="695"/>
                  <a:pt x="237" y="696"/>
                </a:cubicBezTo>
                <a:cubicBezTo>
                  <a:pt x="240" y="699"/>
                  <a:pt x="244" y="700"/>
                  <a:pt x="248" y="702"/>
                </a:cubicBezTo>
                <a:cubicBezTo>
                  <a:pt x="250" y="703"/>
                  <a:pt x="253" y="704"/>
                  <a:pt x="255" y="706"/>
                </a:cubicBezTo>
                <a:cubicBezTo>
                  <a:pt x="256" y="707"/>
                  <a:pt x="257" y="711"/>
                  <a:pt x="258" y="712"/>
                </a:cubicBezTo>
                <a:cubicBezTo>
                  <a:pt x="260" y="714"/>
                  <a:pt x="263" y="715"/>
                  <a:pt x="266" y="714"/>
                </a:cubicBezTo>
                <a:cubicBezTo>
                  <a:pt x="267" y="713"/>
                  <a:pt x="266" y="710"/>
                  <a:pt x="267" y="709"/>
                </a:cubicBezTo>
                <a:cubicBezTo>
                  <a:pt x="268" y="708"/>
                  <a:pt x="270" y="709"/>
                  <a:pt x="271" y="708"/>
                </a:cubicBezTo>
                <a:cubicBezTo>
                  <a:pt x="272" y="707"/>
                  <a:pt x="272" y="706"/>
                  <a:pt x="273" y="704"/>
                </a:cubicBezTo>
                <a:cubicBezTo>
                  <a:pt x="271" y="702"/>
                  <a:pt x="270" y="699"/>
                  <a:pt x="268" y="696"/>
                </a:cubicBezTo>
                <a:cubicBezTo>
                  <a:pt x="266" y="692"/>
                  <a:pt x="263" y="689"/>
                  <a:pt x="261" y="685"/>
                </a:cubicBezTo>
                <a:cubicBezTo>
                  <a:pt x="259" y="683"/>
                  <a:pt x="257" y="682"/>
                  <a:pt x="257" y="679"/>
                </a:cubicBezTo>
                <a:cubicBezTo>
                  <a:pt x="256" y="677"/>
                  <a:pt x="259" y="674"/>
                  <a:pt x="258" y="672"/>
                </a:cubicBezTo>
                <a:cubicBezTo>
                  <a:pt x="257" y="668"/>
                  <a:pt x="256" y="665"/>
                  <a:pt x="254" y="662"/>
                </a:cubicBezTo>
                <a:cubicBezTo>
                  <a:pt x="252" y="660"/>
                  <a:pt x="247" y="660"/>
                  <a:pt x="247" y="657"/>
                </a:cubicBezTo>
                <a:cubicBezTo>
                  <a:pt x="246" y="653"/>
                  <a:pt x="250" y="650"/>
                  <a:pt x="252" y="647"/>
                </a:cubicBezTo>
                <a:cubicBezTo>
                  <a:pt x="253" y="645"/>
                  <a:pt x="253" y="641"/>
                  <a:pt x="255" y="640"/>
                </a:cubicBezTo>
                <a:cubicBezTo>
                  <a:pt x="256" y="638"/>
                  <a:pt x="259" y="638"/>
                  <a:pt x="261" y="638"/>
                </a:cubicBezTo>
                <a:cubicBezTo>
                  <a:pt x="262" y="638"/>
                  <a:pt x="263" y="640"/>
                  <a:pt x="264" y="639"/>
                </a:cubicBezTo>
                <a:cubicBezTo>
                  <a:pt x="265" y="637"/>
                  <a:pt x="264" y="634"/>
                  <a:pt x="266" y="633"/>
                </a:cubicBezTo>
                <a:cubicBezTo>
                  <a:pt x="267" y="633"/>
                  <a:pt x="269" y="637"/>
                  <a:pt x="270" y="636"/>
                </a:cubicBezTo>
                <a:cubicBezTo>
                  <a:pt x="272" y="634"/>
                  <a:pt x="271" y="630"/>
                  <a:pt x="272" y="628"/>
                </a:cubicBezTo>
                <a:cubicBezTo>
                  <a:pt x="271" y="627"/>
                  <a:pt x="270" y="626"/>
                  <a:pt x="269" y="626"/>
                </a:cubicBezTo>
                <a:cubicBezTo>
                  <a:pt x="267" y="626"/>
                  <a:pt x="264" y="626"/>
                  <a:pt x="263" y="624"/>
                </a:cubicBezTo>
                <a:cubicBezTo>
                  <a:pt x="264" y="623"/>
                  <a:pt x="263" y="621"/>
                  <a:pt x="264" y="621"/>
                </a:cubicBezTo>
                <a:cubicBezTo>
                  <a:pt x="265" y="619"/>
                  <a:pt x="270" y="621"/>
                  <a:pt x="269" y="619"/>
                </a:cubicBezTo>
                <a:cubicBezTo>
                  <a:pt x="268" y="613"/>
                  <a:pt x="263" y="608"/>
                  <a:pt x="258" y="604"/>
                </a:cubicBezTo>
                <a:cubicBezTo>
                  <a:pt x="257" y="603"/>
                  <a:pt x="254" y="603"/>
                  <a:pt x="252" y="603"/>
                </a:cubicBezTo>
                <a:cubicBezTo>
                  <a:pt x="251" y="603"/>
                  <a:pt x="252" y="605"/>
                  <a:pt x="252" y="605"/>
                </a:cubicBezTo>
                <a:cubicBezTo>
                  <a:pt x="250" y="604"/>
                  <a:pt x="247" y="603"/>
                  <a:pt x="246" y="602"/>
                </a:cubicBezTo>
                <a:cubicBezTo>
                  <a:pt x="245" y="600"/>
                  <a:pt x="247" y="596"/>
                  <a:pt x="246" y="595"/>
                </a:cubicBezTo>
                <a:cubicBezTo>
                  <a:pt x="244" y="593"/>
                  <a:pt x="239" y="595"/>
                  <a:pt x="238" y="593"/>
                </a:cubicBezTo>
                <a:cubicBezTo>
                  <a:pt x="237" y="589"/>
                  <a:pt x="240" y="585"/>
                  <a:pt x="241" y="581"/>
                </a:cubicBezTo>
                <a:cubicBezTo>
                  <a:pt x="242" y="580"/>
                  <a:pt x="244" y="580"/>
                  <a:pt x="244" y="579"/>
                </a:cubicBezTo>
                <a:cubicBezTo>
                  <a:pt x="244" y="577"/>
                  <a:pt x="241" y="576"/>
                  <a:pt x="240" y="573"/>
                </a:cubicBezTo>
                <a:cubicBezTo>
                  <a:pt x="239" y="571"/>
                  <a:pt x="240" y="568"/>
                  <a:pt x="241" y="565"/>
                </a:cubicBezTo>
                <a:cubicBezTo>
                  <a:pt x="242" y="563"/>
                  <a:pt x="245" y="562"/>
                  <a:pt x="246" y="560"/>
                </a:cubicBezTo>
                <a:cubicBezTo>
                  <a:pt x="247" y="558"/>
                  <a:pt x="245" y="556"/>
                  <a:pt x="246" y="554"/>
                </a:cubicBezTo>
                <a:cubicBezTo>
                  <a:pt x="247" y="553"/>
                  <a:pt x="250" y="553"/>
                  <a:pt x="251" y="554"/>
                </a:cubicBezTo>
                <a:cubicBezTo>
                  <a:pt x="255" y="557"/>
                  <a:pt x="255" y="562"/>
                  <a:pt x="259" y="565"/>
                </a:cubicBezTo>
                <a:cubicBezTo>
                  <a:pt x="260" y="567"/>
                  <a:pt x="262" y="567"/>
                  <a:pt x="263" y="565"/>
                </a:cubicBezTo>
                <a:cubicBezTo>
                  <a:pt x="264" y="564"/>
                  <a:pt x="264" y="562"/>
                  <a:pt x="263" y="561"/>
                </a:cubicBezTo>
                <a:cubicBezTo>
                  <a:pt x="262" y="557"/>
                  <a:pt x="258" y="555"/>
                  <a:pt x="259" y="551"/>
                </a:cubicBezTo>
                <a:cubicBezTo>
                  <a:pt x="259" y="549"/>
                  <a:pt x="262" y="552"/>
                  <a:pt x="264" y="551"/>
                </a:cubicBezTo>
                <a:cubicBezTo>
                  <a:pt x="266" y="551"/>
                  <a:pt x="268" y="550"/>
                  <a:pt x="269" y="548"/>
                </a:cubicBezTo>
                <a:cubicBezTo>
                  <a:pt x="270" y="547"/>
                  <a:pt x="267" y="544"/>
                  <a:pt x="269" y="543"/>
                </a:cubicBezTo>
                <a:cubicBezTo>
                  <a:pt x="272" y="541"/>
                  <a:pt x="276" y="542"/>
                  <a:pt x="280" y="539"/>
                </a:cubicBezTo>
                <a:cubicBezTo>
                  <a:pt x="282" y="538"/>
                  <a:pt x="282" y="534"/>
                  <a:pt x="284" y="533"/>
                </a:cubicBezTo>
                <a:cubicBezTo>
                  <a:pt x="286" y="532"/>
                  <a:pt x="289" y="533"/>
                  <a:pt x="291" y="534"/>
                </a:cubicBezTo>
                <a:cubicBezTo>
                  <a:pt x="292" y="535"/>
                  <a:pt x="290" y="536"/>
                  <a:pt x="290" y="537"/>
                </a:cubicBezTo>
                <a:cubicBezTo>
                  <a:pt x="292" y="538"/>
                  <a:pt x="294" y="538"/>
                  <a:pt x="295" y="537"/>
                </a:cubicBezTo>
                <a:cubicBezTo>
                  <a:pt x="297" y="536"/>
                  <a:pt x="298" y="534"/>
                  <a:pt x="301" y="533"/>
                </a:cubicBezTo>
                <a:cubicBezTo>
                  <a:pt x="302" y="533"/>
                  <a:pt x="303" y="535"/>
                  <a:pt x="304" y="536"/>
                </a:cubicBezTo>
                <a:cubicBezTo>
                  <a:pt x="307" y="536"/>
                  <a:pt x="311" y="535"/>
                  <a:pt x="314" y="536"/>
                </a:cubicBezTo>
                <a:cubicBezTo>
                  <a:pt x="316" y="536"/>
                  <a:pt x="317" y="539"/>
                  <a:pt x="319" y="541"/>
                </a:cubicBezTo>
                <a:cubicBezTo>
                  <a:pt x="322" y="543"/>
                  <a:pt x="326" y="543"/>
                  <a:pt x="328" y="546"/>
                </a:cubicBezTo>
                <a:cubicBezTo>
                  <a:pt x="330" y="548"/>
                  <a:pt x="328" y="551"/>
                  <a:pt x="330" y="553"/>
                </a:cubicBezTo>
                <a:cubicBezTo>
                  <a:pt x="330" y="554"/>
                  <a:pt x="333" y="554"/>
                  <a:pt x="333" y="553"/>
                </a:cubicBezTo>
                <a:cubicBezTo>
                  <a:pt x="334" y="551"/>
                  <a:pt x="331" y="546"/>
                  <a:pt x="333" y="546"/>
                </a:cubicBezTo>
                <a:cubicBezTo>
                  <a:pt x="338" y="546"/>
                  <a:pt x="340" y="553"/>
                  <a:pt x="345" y="553"/>
                </a:cubicBezTo>
                <a:cubicBezTo>
                  <a:pt x="348" y="553"/>
                  <a:pt x="349" y="547"/>
                  <a:pt x="352" y="546"/>
                </a:cubicBezTo>
                <a:cubicBezTo>
                  <a:pt x="354" y="544"/>
                  <a:pt x="357" y="544"/>
                  <a:pt x="360" y="544"/>
                </a:cubicBezTo>
                <a:cubicBezTo>
                  <a:pt x="362" y="544"/>
                  <a:pt x="364" y="547"/>
                  <a:pt x="366" y="546"/>
                </a:cubicBezTo>
                <a:cubicBezTo>
                  <a:pt x="367" y="546"/>
                  <a:pt x="366" y="543"/>
                  <a:pt x="368" y="542"/>
                </a:cubicBezTo>
                <a:cubicBezTo>
                  <a:pt x="370" y="541"/>
                  <a:pt x="373" y="542"/>
                  <a:pt x="375" y="543"/>
                </a:cubicBezTo>
                <a:cubicBezTo>
                  <a:pt x="377" y="544"/>
                  <a:pt x="376" y="548"/>
                  <a:pt x="378" y="550"/>
                </a:cubicBezTo>
                <a:cubicBezTo>
                  <a:pt x="382" y="552"/>
                  <a:pt x="387" y="553"/>
                  <a:pt x="392" y="553"/>
                </a:cubicBezTo>
                <a:cubicBezTo>
                  <a:pt x="394" y="552"/>
                  <a:pt x="393" y="547"/>
                  <a:pt x="395" y="547"/>
                </a:cubicBezTo>
                <a:cubicBezTo>
                  <a:pt x="399" y="547"/>
                  <a:pt x="402" y="552"/>
                  <a:pt x="406" y="551"/>
                </a:cubicBezTo>
                <a:cubicBezTo>
                  <a:pt x="409" y="551"/>
                  <a:pt x="410" y="547"/>
                  <a:pt x="411" y="545"/>
                </a:cubicBezTo>
                <a:cubicBezTo>
                  <a:pt x="412" y="542"/>
                  <a:pt x="413" y="539"/>
                  <a:pt x="411" y="537"/>
                </a:cubicBezTo>
                <a:cubicBezTo>
                  <a:pt x="410" y="535"/>
                  <a:pt x="406" y="537"/>
                  <a:pt x="404" y="536"/>
                </a:cubicBezTo>
                <a:cubicBezTo>
                  <a:pt x="400" y="534"/>
                  <a:pt x="396" y="530"/>
                  <a:pt x="394" y="527"/>
                </a:cubicBezTo>
                <a:cubicBezTo>
                  <a:pt x="397" y="525"/>
                  <a:pt x="401" y="526"/>
                  <a:pt x="403" y="523"/>
                </a:cubicBezTo>
                <a:cubicBezTo>
                  <a:pt x="404" y="521"/>
                  <a:pt x="400" y="520"/>
                  <a:pt x="400" y="517"/>
                </a:cubicBezTo>
                <a:cubicBezTo>
                  <a:pt x="400" y="514"/>
                  <a:pt x="402" y="511"/>
                  <a:pt x="405" y="510"/>
                </a:cubicBezTo>
                <a:cubicBezTo>
                  <a:pt x="408" y="509"/>
                  <a:pt x="411" y="513"/>
                  <a:pt x="414" y="512"/>
                </a:cubicBezTo>
                <a:cubicBezTo>
                  <a:pt x="416" y="511"/>
                  <a:pt x="412" y="509"/>
                  <a:pt x="410" y="508"/>
                </a:cubicBezTo>
                <a:cubicBezTo>
                  <a:pt x="409" y="507"/>
                  <a:pt x="406" y="508"/>
                  <a:pt x="405" y="506"/>
                </a:cubicBezTo>
                <a:cubicBezTo>
                  <a:pt x="404" y="505"/>
                  <a:pt x="407" y="504"/>
                  <a:pt x="406" y="503"/>
                </a:cubicBezTo>
                <a:cubicBezTo>
                  <a:pt x="405" y="502"/>
                  <a:pt x="402" y="504"/>
                  <a:pt x="401" y="503"/>
                </a:cubicBezTo>
                <a:cubicBezTo>
                  <a:pt x="399" y="501"/>
                  <a:pt x="399" y="497"/>
                  <a:pt x="401" y="495"/>
                </a:cubicBezTo>
                <a:cubicBezTo>
                  <a:pt x="403" y="493"/>
                  <a:pt x="408" y="496"/>
                  <a:pt x="412" y="494"/>
                </a:cubicBezTo>
                <a:cubicBezTo>
                  <a:pt x="414" y="494"/>
                  <a:pt x="416" y="492"/>
                  <a:pt x="419" y="494"/>
                </a:cubicBezTo>
                <a:cubicBezTo>
                  <a:pt x="425" y="494"/>
                  <a:pt x="430" y="492"/>
                  <a:pt x="435" y="491"/>
                </a:cubicBezTo>
                <a:cubicBezTo>
                  <a:pt x="439" y="487"/>
                  <a:pt x="445" y="487"/>
                  <a:pt x="451" y="488"/>
                </a:cubicBezTo>
                <a:cubicBezTo>
                  <a:pt x="451" y="485"/>
                  <a:pt x="453" y="482"/>
                  <a:pt x="455" y="480"/>
                </a:cubicBezTo>
                <a:cubicBezTo>
                  <a:pt x="456" y="479"/>
                  <a:pt x="458" y="481"/>
                  <a:pt x="459" y="481"/>
                </a:cubicBezTo>
                <a:cubicBezTo>
                  <a:pt x="468" y="479"/>
                  <a:pt x="476" y="478"/>
                  <a:pt x="484" y="475"/>
                </a:cubicBezTo>
                <a:cubicBezTo>
                  <a:pt x="486" y="474"/>
                  <a:pt x="483" y="470"/>
                  <a:pt x="485" y="469"/>
                </a:cubicBezTo>
                <a:cubicBezTo>
                  <a:pt x="486" y="467"/>
                  <a:pt x="489" y="466"/>
                  <a:pt x="492" y="466"/>
                </a:cubicBezTo>
                <a:cubicBezTo>
                  <a:pt x="498" y="467"/>
                  <a:pt x="503" y="470"/>
                  <a:pt x="509" y="471"/>
                </a:cubicBezTo>
                <a:cubicBezTo>
                  <a:pt x="511" y="472"/>
                  <a:pt x="513" y="469"/>
                  <a:pt x="515" y="470"/>
                </a:cubicBezTo>
                <a:cubicBezTo>
                  <a:pt x="517" y="473"/>
                  <a:pt x="517" y="477"/>
                  <a:pt x="518" y="480"/>
                </a:cubicBezTo>
                <a:cubicBezTo>
                  <a:pt x="519" y="481"/>
                  <a:pt x="521" y="482"/>
                  <a:pt x="521" y="483"/>
                </a:cubicBezTo>
                <a:cubicBezTo>
                  <a:pt x="522" y="485"/>
                  <a:pt x="519" y="488"/>
                  <a:pt x="520" y="490"/>
                </a:cubicBezTo>
                <a:cubicBezTo>
                  <a:pt x="522" y="489"/>
                  <a:pt x="524" y="490"/>
                  <a:pt x="526" y="490"/>
                </a:cubicBezTo>
                <a:cubicBezTo>
                  <a:pt x="527" y="490"/>
                  <a:pt x="528" y="488"/>
                  <a:pt x="529" y="488"/>
                </a:cubicBezTo>
                <a:cubicBezTo>
                  <a:pt x="530" y="488"/>
                  <a:pt x="531" y="489"/>
                  <a:pt x="532" y="489"/>
                </a:cubicBezTo>
                <a:cubicBezTo>
                  <a:pt x="533" y="488"/>
                  <a:pt x="533" y="484"/>
                  <a:pt x="534" y="485"/>
                </a:cubicBezTo>
                <a:cubicBezTo>
                  <a:pt x="536" y="488"/>
                  <a:pt x="535" y="492"/>
                  <a:pt x="537" y="495"/>
                </a:cubicBezTo>
                <a:cubicBezTo>
                  <a:pt x="538" y="496"/>
                  <a:pt x="540" y="495"/>
                  <a:pt x="540" y="494"/>
                </a:cubicBezTo>
                <a:cubicBezTo>
                  <a:pt x="541" y="493"/>
                  <a:pt x="539" y="491"/>
                  <a:pt x="540" y="491"/>
                </a:cubicBezTo>
                <a:cubicBezTo>
                  <a:pt x="543" y="490"/>
                  <a:pt x="547" y="493"/>
                  <a:pt x="550" y="493"/>
                </a:cubicBezTo>
                <a:cubicBezTo>
                  <a:pt x="552" y="494"/>
                  <a:pt x="548" y="497"/>
                  <a:pt x="549" y="499"/>
                </a:cubicBezTo>
                <a:cubicBezTo>
                  <a:pt x="549" y="500"/>
                  <a:pt x="550" y="501"/>
                  <a:pt x="551" y="501"/>
                </a:cubicBezTo>
                <a:cubicBezTo>
                  <a:pt x="553" y="500"/>
                  <a:pt x="555" y="497"/>
                  <a:pt x="557" y="497"/>
                </a:cubicBezTo>
                <a:cubicBezTo>
                  <a:pt x="559" y="497"/>
                  <a:pt x="560" y="500"/>
                  <a:pt x="561" y="500"/>
                </a:cubicBezTo>
                <a:cubicBezTo>
                  <a:pt x="561" y="495"/>
                  <a:pt x="570" y="495"/>
                  <a:pt x="572" y="492"/>
                </a:cubicBezTo>
                <a:cubicBezTo>
                  <a:pt x="579" y="491"/>
                  <a:pt x="581" y="486"/>
                  <a:pt x="587" y="487"/>
                </a:cubicBezTo>
                <a:cubicBezTo>
                  <a:pt x="589" y="487"/>
                  <a:pt x="584" y="491"/>
                  <a:pt x="585" y="493"/>
                </a:cubicBezTo>
                <a:cubicBezTo>
                  <a:pt x="586" y="495"/>
                  <a:pt x="588" y="497"/>
                  <a:pt x="591" y="499"/>
                </a:cubicBezTo>
                <a:cubicBezTo>
                  <a:pt x="594" y="501"/>
                  <a:pt x="598" y="501"/>
                  <a:pt x="600" y="504"/>
                </a:cubicBezTo>
                <a:cubicBezTo>
                  <a:pt x="613" y="519"/>
                  <a:pt x="622" y="536"/>
                  <a:pt x="635" y="550"/>
                </a:cubicBezTo>
                <a:cubicBezTo>
                  <a:pt x="636" y="552"/>
                  <a:pt x="638" y="548"/>
                  <a:pt x="639" y="546"/>
                </a:cubicBezTo>
                <a:cubicBezTo>
                  <a:pt x="639" y="545"/>
                  <a:pt x="637" y="544"/>
                  <a:pt x="638" y="543"/>
                </a:cubicBezTo>
                <a:cubicBezTo>
                  <a:pt x="640" y="542"/>
                  <a:pt x="642" y="542"/>
                  <a:pt x="643" y="543"/>
                </a:cubicBezTo>
                <a:cubicBezTo>
                  <a:pt x="645" y="543"/>
                  <a:pt x="647" y="545"/>
                  <a:pt x="648" y="547"/>
                </a:cubicBezTo>
                <a:cubicBezTo>
                  <a:pt x="649" y="548"/>
                  <a:pt x="646" y="549"/>
                  <a:pt x="647" y="550"/>
                </a:cubicBezTo>
                <a:cubicBezTo>
                  <a:pt x="648" y="550"/>
                  <a:pt x="650" y="549"/>
                  <a:pt x="651" y="550"/>
                </a:cubicBezTo>
                <a:cubicBezTo>
                  <a:pt x="652" y="550"/>
                  <a:pt x="651" y="552"/>
                  <a:pt x="651" y="552"/>
                </a:cubicBezTo>
                <a:cubicBezTo>
                  <a:pt x="656" y="553"/>
                  <a:pt x="661" y="552"/>
                  <a:pt x="666" y="552"/>
                </a:cubicBezTo>
                <a:cubicBezTo>
                  <a:pt x="669" y="551"/>
                  <a:pt x="669" y="546"/>
                  <a:pt x="672" y="546"/>
                </a:cubicBezTo>
                <a:cubicBezTo>
                  <a:pt x="677" y="547"/>
                  <a:pt x="681" y="551"/>
                  <a:pt x="684" y="555"/>
                </a:cubicBezTo>
                <a:cubicBezTo>
                  <a:pt x="686" y="557"/>
                  <a:pt x="685" y="561"/>
                  <a:pt x="687" y="562"/>
                </a:cubicBezTo>
                <a:cubicBezTo>
                  <a:pt x="689" y="564"/>
                  <a:pt x="693" y="561"/>
                  <a:pt x="696" y="562"/>
                </a:cubicBezTo>
                <a:cubicBezTo>
                  <a:pt x="697" y="562"/>
                  <a:pt x="697" y="565"/>
                  <a:pt x="698" y="566"/>
                </a:cubicBezTo>
                <a:cubicBezTo>
                  <a:pt x="699" y="568"/>
                  <a:pt x="701" y="570"/>
                  <a:pt x="704" y="571"/>
                </a:cubicBezTo>
                <a:cubicBezTo>
                  <a:pt x="707" y="570"/>
                  <a:pt x="709" y="573"/>
                  <a:pt x="712" y="572"/>
                </a:cubicBezTo>
                <a:cubicBezTo>
                  <a:pt x="714" y="571"/>
                  <a:pt x="714" y="567"/>
                  <a:pt x="716" y="567"/>
                </a:cubicBezTo>
                <a:cubicBezTo>
                  <a:pt x="718" y="567"/>
                  <a:pt x="715" y="570"/>
                  <a:pt x="715" y="572"/>
                </a:cubicBezTo>
                <a:cubicBezTo>
                  <a:pt x="718" y="575"/>
                  <a:pt x="722" y="577"/>
                  <a:pt x="725" y="580"/>
                </a:cubicBezTo>
                <a:cubicBezTo>
                  <a:pt x="727" y="580"/>
                  <a:pt x="730" y="580"/>
                  <a:pt x="733" y="580"/>
                </a:cubicBezTo>
                <a:cubicBezTo>
                  <a:pt x="735" y="578"/>
                  <a:pt x="738" y="575"/>
                  <a:pt x="740" y="574"/>
                </a:cubicBezTo>
                <a:cubicBezTo>
                  <a:pt x="743" y="572"/>
                  <a:pt x="747" y="573"/>
                  <a:pt x="750" y="571"/>
                </a:cubicBezTo>
                <a:cubicBezTo>
                  <a:pt x="752" y="570"/>
                  <a:pt x="754" y="567"/>
                  <a:pt x="756" y="565"/>
                </a:cubicBezTo>
                <a:cubicBezTo>
                  <a:pt x="759" y="562"/>
                  <a:pt x="762" y="559"/>
                  <a:pt x="765" y="557"/>
                </a:cubicBezTo>
                <a:cubicBezTo>
                  <a:pt x="767" y="556"/>
                  <a:pt x="769" y="558"/>
                  <a:pt x="771" y="557"/>
                </a:cubicBezTo>
                <a:cubicBezTo>
                  <a:pt x="772" y="556"/>
                  <a:pt x="772" y="554"/>
                  <a:pt x="774" y="553"/>
                </a:cubicBezTo>
                <a:cubicBezTo>
                  <a:pt x="775" y="552"/>
                  <a:pt x="777" y="554"/>
                  <a:pt x="779" y="553"/>
                </a:cubicBezTo>
                <a:cubicBezTo>
                  <a:pt x="780" y="553"/>
                  <a:pt x="781" y="551"/>
                  <a:pt x="782" y="551"/>
                </a:cubicBezTo>
                <a:cubicBezTo>
                  <a:pt x="783" y="551"/>
                  <a:pt x="784" y="552"/>
                  <a:pt x="785" y="552"/>
                </a:cubicBezTo>
                <a:cubicBezTo>
                  <a:pt x="786" y="552"/>
                  <a:pt x="787" y="550"/>
                  <a:pt x="788" y="550"/>
                </a:cubicBezTo>
                <a:cubicBezTo>
                  <a:pt x="790" y="551"/>
                  <a:pt x="790" y="553"/>
                  <a:pt x="792" y="553"/>
                </a:cubicBezTo>
                <a:cubicBezTo>
                  <a:pt x="796" y="554"/>
                  <a:pt x="801" y="553"/>
                  <a:pt x="806" y="555"/>
                </a:cubicBezTo>
                <a:cubicBezTo>
                  <a:pt x="807" y="555"/>
                  <a:pt x="806" y="557"/>
                  <a:pt x="806" y="558"/>
                </a:cubicBezTo>
                <a:cubicBezTo>
                  <a:pt x="807" y="560"/>
                  <a:pt x="808" y="562"/>
                  <a:pt x="810" y="563"/>
                </a:cubicBezTo>
                <a:cubicBezTo>
                  <a:pt x="813" y="565"/>
                  <a:pt x="817" y="566"/>
                  <a:pt x="820" y="567"/>
                </a:cubicBezTo>
                <a:cubicBezTo>
                  <a:pt x="823" y="567"/>
                  <a:pt x="826" y="566"/>
                  <a:pt x="828" y="566"/>
                </a:cubicBezTo>
                <a:cubicBezTo>
                  <a:pt x="832" y="566"/>
                  <a:pt x="835" y="566"/>
                  <a:pt x="839" y="566"/>
                </a:cubicBezTo>
                <a:cubicBezTo>
                  <a:pt x="841" y="567"/>
                  <a:pt x="843" y="568"/>
                  <a:pt x="845" y="568"/>
                </a:cubicBezTo>
                <a:cubicBezTo>
                  <a:pt x="847" y="568"/>
                  <a:pt x="849" y="567"/>
                  <a:pt x="850" y="565"/>
                </a:cubicBezTo>
                <a:cubicBezTo>
                  <a:pt x="852" y="564"/>
                  <a:pt x="854" y="561"/>
                  <a:pt x="853" y="559"/>
                </a:cubicBezTo>
                <a:cubicBezTo>
                  <a:pt x="853" y="556"/>
                  <a:pt x="850" y="555"/>
                  <a:pt x="849" y="553"/>
                </a:cubicBezTo>
                <a:cubicBezTo>
                  <a:pt x="848" y="550"/>
                  <a:pt x="847" y="547"/>
                  <a:pt x="846" y="545"/>
                </a:cubicBezTo>
                <a:cubicBezTo>
                  <a:pt x="846" y="542"/>
                  <a:pt x="847" y="539"/>
                  <a:pt x="848" y="537"/>
                </a:cubicBezTo>
                <a:cubicBezTo>
                  <a:pt x="848" y="536"/>
                  <a:pt x="850" y="537"/>
                  <a:pt x="851" y="536"/>
                </a:cubicBezTo>
                <a:cubicBezTo>
                  <a:pt x="852" y="533"/>
                  <a:pt x="850" y="527"/>
                  <a:pt x="853" y="526"/>
                </a:cubicBezTo>
                <a:cubicBezTo>
                  <a:pt x="857" y="525"/>
                  <a:pt x="860" y="532"/>
                  <a:pt x="864" y="533"/>
                </a:cubicBezTo>
                <a:cubicBezTo>
                  <a:pt x="868" y="534"/>
                  <a:pt x="872" y="530"/>
                  <a:pt x="876" y="531"/>
                </a:cubicBezTo>
                <a:cubicBezTo>
                  <a:pt x="879" y="531"/>
                  <a:pt x="881" y="535"/>
                  <a:pt x="883" y="536"/>
                </a:cubicBezTo>
                <a:cubicBezTo>
                  <a:pt x="886" y="537"/>
                  <a:pt x="890" y="535"/>
                  <a:pt x="892" y="537"/>
                </a:cubicBezTo>
                <a:cubicBezTo>
                  <a:pt x="895" y="538"/>
                  <a:pt x="898" y="540"/>
                  <a:pt x="899" y="543"/>
                </a:cubicBezTo>
                <a:cubicBezTo>
                  <a:pt x="900" y="546"/>
                  <a:pt x="898" y="551"/>
                  <a:pt x="900" y="554"/>
                </a:cubicBezTo>
                <a:cubicBezTo>
                  <a:pt x="902" y="557"/>
                  <a:pt x="905" y="560"/>
                  <a:pt x="908" y="561"/>
                </a:cubicBezTo>
                <a:cubicBezTo>
                  <a:pt x="910" y="562"/>
                  <a:pt x="912" y="559"/>
                  <a:pt x="914" y="559"/>
                </a:cubicBezTo>
                <a:cubicBezTo>
                  <a:pt x="914" y="559"/>
                  <a:pt x="913" y="561"/>
                  <a:pt x="914" y="561"/>
                </a:cubicBezTo>
                <a:cubicBezTo>
                  <a:pt x="916" y="562"/>
                  <a:pt x="918" y="562"/>
                  <a:pt x="920" y="562"/>
                </a:cubicBezTo>
                <a:cubicBezTo>
                  <a:pt x="925" y="562"/>
                  <a:pt x="929" y="562"/>
                  <a:pt x="934" y="561"/>
                </a:cubicBezTo>
                <a:cubicBezTo>
                  <a:pt x="935" y="561"/>
                  <a:pt x="935" y="560"/>
                  <a:pt x="936" y="560"/>
                </a:cubicBezTo>
                <a:cubicBezTo>
                  <a:pt x="942" y="560"/>
                  <a:pt x="948" y="559"/>
                  <a:pt x="953" y="560"/>
                </a:cubicBezTo>
                <a:cubicBezTo>
                  <a:pt x="956" y="560"/>
                  <a:pt x="959" y="562"/>
                  <a:pt x="962" y="563"/>
                </a:cubicBezTo>
                <a:cubicBezTo>
                  <a:pt x="965" y="564"/>
                  <a:pt x="969" y="563"/>
                  <a:pt x="972" y="565"/>
                </a:cubicBezTo>
                <a:cubicBezTo>
                  <a:pt x="973" y="567"/>
                  <a:pt x="971" y="570"/>
                  <a:pt x="972" y="571"/>
                </a:cubicBezTo>
                <a:cubicBezTo>
                  <a:pt x="973" y="574"/>
                  <a:pt x="975" y="576"/>
                  <a:pt x="978" y="577"/>
                </a:cubicBezTo>
                <a:cubicBezTo>
                  <a:pt x="985" y="579"/>
                  <a:pt x="992" y="577"/>
                  <a:pt x="1000" y="578"/>
                </a:cubicBezTo>
                <a:cubicBezTo>
                  <a:pt x="1001" y="578"/>
                  <a:pt x="1003" y="580"/>
                  <a:pt x="1005" y="579"/>
                </a:cubicBezTo>
                <a:cubicBezTo>
                  <a:pt x="1008" y="578"/>
                  <a:pt x="1009" y="575"/>
                  <a:pt x="1011" y="575"/>
                </a:cubicBezTo>
                <a:cubicBezTo>
                  <a:pt x="1015" y="574"/>
                  <a:pt x="1019" y="575"/>
                  <a:pt x="1023" y="574"/>
                </a:cubicBezTo>
                <a:cubicBezTo>
                  <a:pt x="1025" y="574"/>
                  <a:pt x="1027" y="572"/>
                  <a:pt x="1029" y="571"/>
                </a:cubicBezTo>
                <a:cubicBezTo>
                  <a:pt x="1031" y="569"/>
                  <a:pt x="1032" y="568"/>
                  <a:pt x="1033" y="567"/>
                </a:cubicBezTo>
                <a:cubicBezTo>
                  <a:pt x="1036" y="565"/>
                  <a:pt x="1039" y="564"/>
                  <a:pt x="1042" y="563"/>
                </a:cubicBezTo>
                <a:cubicBezTo>
                  <a:pt x="1044" y="562"/>
                  <a:pt x="1047" y="560"/>
                  <a:pt x="1049" y="561"/>
                </a:cubicBezTo>
                <a:cubicBezTo>
                  <a:pt x="1052" y="561"/>
                  <a:pt x="1054" y="564"/>
                  <a:pt x="1057" y="565"/>
                </a:cubicBezTo>
                <a:cubicBezTo>
                  <a:pt x="1059" y="566"/>
                  <a:pt x="1061" y="567"/>
                  <a:pt x="1064" y="567"/>
                </a:cubicBezTo>
                <a:cubicBezTo>
                  <a:pt x="1066" y="567"/>
                  <a:pt x="1069" y="566"/>
                  <a:pt x="1071" y="566"/>
                </a:cubicBezTo>
                <a:cubicBezTo>
                  <a:pt x="1073" y="566"/>
                  <a:pt x="1074" y="568"/>
                  <a:pt x="1075" y="568"/>
                </a:cubicBezTo>
                <a:cubicBezTo>
                  <a:pt x="1080" y="570"/>
                  <a:pt x="1086" y="571"/>
                  <a:pt x="1091" y="572"/>
                </a:cubicBezTo>
                <a:cubicBezTo>
                  <a:pt x="1095" y="569"/>
                  <a:pt x="1101" y="567"/>
                  <a:pt x="1104" y="564"/>
                </a:cubicBezTo>
                <a:cubicBezTo>
                  <a:pt x="1105" y="563"/>
                  <a:pt x="1103" y="561"/>
                  <a:pt x="1103" y="560"/>
                </a:cubicBezTo>
                <a:cubicBezTo>
                  <a:pt x="1104" y="558"/>
                  <a:pt x="1106" y="556"/>
                  <a:pt x="1107" y="553"/>
                </a:cubicBezTo>
                <a:cubicBezTo>
                  <a:pt x="1107" y="549"/>
                  <a:pt x="1105" y="545"/>
                  <a:pt x="1107" y="540"/>
                </a:cubicBezTo>
                <a:cubicBezTo>
                  <a:pt x="1108" y="537"/>
                  <a:pt x="1112" y="536"/>
                  <a:pt x="1113" y="532"/>
                </a:cubicBezTo>
                <a:cubicBezTo>
                  <a:pt x="1114" y="528"/>
                  <a:pt x="1114" y="523"/>
                  <a:pt x="1112" y="520"/>
                </a:cubicBezTo>
                <a:cubicBezTo>
                  <a:pt x="1110" y="518"/>
                  <a:pt x="1108" y="523"/>
                  <a:pt x="1106" y="523"/>
                </a:cubicBezTo>
                <a:cubicBezTo>
                  <a:pt x="1104" y="522"/>
                  <a:pt x="1102" y="520"/>
                  <a:pt x="1103" y="519"/>
                </a:cubicBezTo>
                <a:cubicBezTo>
                  <a:pt x="1104" y="515"/>
                  <a:pt x="1107" y="512"/>
                  <a:pt x="1110" y="511"/>
                </a:cubicBezTo>
                <a:cubicBezTo>
                  <a:pt x="1112" y="509"/>
                  <a:pt x="1115" y="511"/>
                  <a:pt x="1117" y="511"/>
                </a:cubicBezTo>
                <a:cubicBezTo>
                  <a:pt x="1119" y="510"/>
                  <a:pt x="1121" y="508"/>
                  <a:pt x="1124" y="507"/>
                </a:cubicBezTo>
                <a:cubicBezTo>
                  <a:pt x="1129" y="506"/>
                  <a:pt x="1135" y="505"/>
                  <a:pt x="1141" y="505"/>
                </a:cubicBezTo>
                <a:cubicBezTo>
                  <a:pt x="1145" y="505"/>
                  <a:pt x="1148" y="507"/>
                  <a:pt x="1152" y="508"/>
                </a:cubicBezTo>
                <a:cubicBezTo>
                  <a:pt x="1153" y="509"/>
                  <a:pt x="1155" y="509"/>
                  <a:pt x="1156" y="509"/>
                </a:cubicBezTo>
                <a:cubicBezTo>
                  <a:pt x="1158" y="509"/>
                  <a:pt x="1159" y="508"/>
                  <a:pt x="1160" y="508"/>
                </a:cubicBezTo>
                <a:cubicBezTo>
                  <a:pt x="1164" y="510"/>
                  <a:pt x="1169" y="513"/>
                  <a:pt x="1173" y="516"/>
                </a:cubicBezTo>
                <a:cubicBezTo>
                  <a:pt x="1175" y="518"/>
                  <a:pt x="1175" y="522"/>
                  <a:pt x="1177" y="524"/>
                </a:cubicBezTo>
                <a:cubicBezTo>
                  <a:pt x="1177" y="525"/>
                  <a:pt x="1179" y="525"/>
                  <a:pt x="1179" y="526"/>
                </a:cubicBezTo>
                <a:cubicBezTo>
                  <a:pt x="1179" y="527"/>
                  <a:pt x="1177" y="528"/>
                  <a:pt x="1178" y="529"/>
                </a:cubicBezTo>
                <a:cubicBezTo>
                  <a:pt x="1180" y="533"/>
                  <a:pt x="1184" y="536"/>
                  <a:pt x="1187" y="540"/>
                </a:cubicBezTo>
                <a:cubicBezTo>
                  <a:pt x="1188" y="541"/>
                  <a:pt x="1187" y="543"/>
                  <a:pt x="1188" y="544"/>
                </a:cubicBezTo>
                <a:cubicBezTo>
                  <a:pt x="1189" y="546"/>
                  <a:pt x="1191" y="547"/>
                  <a:pt x="1192" y="548"/>
                </a:cubicBezTo>
                <a:cubicBezTo>
                  <a:pt x="1194" y="552"/>
                  <a:pt x="1196" y="555"/>
                  <a:pt x="1197" y="559"/>
                </a:cubicBezTo>
                <a:cubicBezTo>
                  <a:pt x="1198" y="561"/>
                  <a:pt x="1201" y="560"/>
                  <a:pt x="1202" y="561"/>
                </a:cubicBezTo>
                <a:cubicBezTo>
                  <a:pt x="1202" y="562"/>
                  <a:pt x="1200" y="563"/>
                  <a:pt x="1201" y="564"/>
                </a:cubicBezTo>
                <a:cubicBezTo>
                  <a:pt x="1201" y="566"/>
                  <a:pt x="1202" y="569"/>
                  <a:pt x="1204" y="570"/>
                </a:cubicBezTo>
                <a:cubicBezTo>
                  <a:pt x="1207" y="571"/>
                  <a:pt x="1211" y="570"/>
                  <a:pt x="1214" y="572"/>
                </a:cubicBezTo>
                <a:cubicBezTo>
                  <a:pt x="1217" y="572"/>
                  <a:pt x="1219" y="575"/>
                  <a:pt x="1222" y="575"/>
                </a:cubicBezTo>
                <a:cubicBezTo>
                  <a:pt x="1224" y="575"/>
                  <a:pt x="1225" y="572"/>
                  <a:pt x="1227" y="573"/>
                </a:cubicBezTo>
                <a:cubicBezTo>
                  <a:pt x="1231" y="575"/>
                  <a:pt x="1233" y="580"/>
                  <a:pt x="1237" y="583"/>
                </a:cubicBezTo>
                <a:cubicBezTo>
                  <a:pt x="1238" y="584"/>
                  <a:pt x="1241" y="583"/>
                  <a:pt x="1243" y="584"/>
                </a:cubicBezTo>
                <a:cubicBezTo>
                  <a:pt x="1244" y="586"/>
                  <a:pt x="1244" y="589"/>
                  <a:pt x="1245" y="592"/>
                </a:cubicBezTo>
                <a:cubicBezTo>
                  <a:pt x="1245" y="593"/>
                  <a:pt x="1244" y="595"/>
                  <a:pt x="1245" y="597"/>
                </a:cubicBezTo>
                <a:cubicBezTo>
                  <a:pt x="1246" y="600"/>
                  <a:pt x="1248" y="605"/>
                  <a:pt x="1251" y="605"/>
                </a:cubicBezTo>
                <a:cubicBezTo>
                  <a:pt x="1257" y="606"/>
                  <a:pt x="1264" y="605"/>
                  <a:pt x="1270" y="605"/>
                </a:cubicBezTo>
                <a:cubicBezTo>
                  <a:pt x="1272" y="605"/>
                  <a:pt x="1272" y="600"/>
                  <a:pt x="1274" y="599"/>
                </a:cubicBezTo>
                <a:cubicBezTo>
                  <a:pt x="1281" y="597"/>
                  <a:pt x="1287" y="594"/>
                  <a:pt x="1294" y="593"/>
                </a:cubicBezTo>
                <a:cubicBezTo>
                  <a:pt x="1296" y="593"/>
                  <a:pt x="1294" y="597"/>
                  <a:pt x="1295" y="598"/>
                </a:cubicBezTo>
                <a:cubicBezTo>
                  <a:pt x="1296" y="601"/>
                  <a:pt x="1298" y="604"/>
                  <a:pt x="1298" y="607"/>
                </a:cubicBezTo>
                <a:cubicBezTo>
                  <a:pt x="1298" y="610"/>
                  <a:pt x="1294" y="612"/>
                  <a:pt x="1294" y="614"/>
                </a:cubicBezTo>
                <a:cubicBezTo>
                  <a:pt x="1293" y="618"/>
                  <a:pt x="1294" y="622"/>
                  <a:pt x="1294" y="626"/>
                </a:cubicBezTo>
                <a:cubicBezTo>
                  <a:pt x="1294" y="629"/>
                  <a:pt x="1294" y="631"/>
                  <a:pt x="1293" y="634"/>
                </a:cubicBezTo>
                <a:cubicBezTo>
                  <a:pt x="1293" y="636"/>
                  <a:pt x="1293" y="639"/>
                  <a:pt x="1292" y="641"/>
                </a:cubicBezTo>
                <a:cubicBezTo>
                  <a:pt x="1292" y="642"/>
                  <a:pt x="1290" y="642"/>
                  <a:pt x="1289" y="644"/>
                </a:cubicBezTo>
                <a:cubicBezTo>
                  <a:pt x="1289" y="645"/>
                  <a:pt x="1290" y="648"/>
                  <a:pt x="1288" y="649"/>
                </a:cubicBezTo>
                <a:cubicBezTo>
                  <a:pt x="1287" y="650"/>
                  <a:pt x="1285" y="650"/>
                  <a:pt x="1284" y="650"/>
                </a:cubicBezTo>
                <a:cubicBezTo>
                  <a:pt x="1280" y="649"/>
                  <a:pt x="1277" y="646"/>
                  <a:pt x="1274" y="646"/>
                </a:cubicBezTo>
                <a:cubicBezTo>
                  <a:pt x="1272" y="647"/>
                  <a:pt x="1272" y="650"/>
                  <a:pt x="1271" y="652"/>
                </a:cubicBezTo>
                <a:cubicBezTo>
                  <a:pt x="1269" y="653"/>
                  <a:pt x="1266" y="653"/>
                  <a:pt x="1265" y="655"/>
                </a:cubicBezTo>
                <a:cubicBezTo>
                  <a:pt x="1264" y="655"/>
                  <a:pt x="1265" y="657"/>
                  <a:pt x="1266" y="657"/>
                </a:cubicBezTo>
                <a:cubicBezTo>
                  <a:pt x="1267" y="661"/>
                  <a:pt x="1271" y="665"/>
                  <a:pt x="1271" y="669"/>
                </a:cubicBezTo>
                <a:cubicBezTo>
                  <a:pt x="1273" y="674"/>
                  <a:pt x="1272" y="680"/>
                  <a:pt x="1271" y="686"/>
                </a:cubicBezTo>
                <a:cubicBezTo>
                  <a:pt x="1271" y="688"/>
                  <a:pt x="1268" y="687"/>
                  <a:pt x="1267" y="689"/>
                </a:cubicBezTo>
                <a:cubicBezTo>
                  <a:pt x="1266" y="690"/>
                  <a:pt x="1266" y="692"/>
                  <a:pt x="1266" y="69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97" name="Freeform 2902"/>
          <p:cNvSpPr>
            <a:spLocks noChangeAspect="1"/>
          </p:cNvSpPr>
          <p:nvPr/>
        </p:nvSpPr>
        <p:spPr bwMode="auto">
          <a:xfrm>
            <a:off x="8618925" y="3887203"/>
            <a:ext cx="654868" cy="769077"/>
          </a:xfrm>
          <a:custGeom>
            <a:avLst/>
            <a:gdLst>
              <a:gd name="T0" fmla="*/ 13 w 143"/>
              <a:gd name="T1" fmla="*/ 1 h 168"/>
              <a:gd name="T2" fmla="*/ 45 w 143"/>
              <a:gd name="T3" fmla="*/ 13 h 168"/>
              <a:gd name="T4" fmla="*/ 54 w 143"/>
              <a:gd name="T5" fmla="*/ 26 h 168"/>
              <a:gd name="T6" fmla="*/ 58 w 143"/>
              <a:gd name="T7" fmla="*/ 35 h 168"/>
              <a:gd name="T8" fmla="*/ 71 w 143"/>
              <a:gd name="T9" fmla="*/ 43 h 168"/>
              <a:gd name="T10" fmla="*/ 95 w 143"/>
              <a:gd name="T11" fmla="*/ 66 h 168"/>
              <a:gd name="T12" fmla="*/ 106 w 143"/>
              <a:gd name="T13" fmla="*/ 73 h 168"/>
              <a:gd name="T14" fmla="*/ 108 w 143"/>
              <a:gd name="T15" fmla="*/ 71 h 168"/>
              <a:gd name="T16" fmla="*/ 120 w 143"/>
              <a:gd name="T17" fmla="*/ 78 h 168"/>
              <a:gd name="T18" fmla="*/ 129 w 143"/>
              <a:gd name="T19" fmla="*/ 87 h 168"/>
              <a:gd name="T20" fmla="*/ 136 w 143"/>
              <a:gd name="T21" fmla="*/ 99 h 168"/>
              <a:gd name="T22" fmla="*/ 149 w 143"/>
              <a:gd name="T23" fmla="*/ 108 h 168"/>
              <a:gd name="T24" fmla="*/ 165 w 143"/>
              <a:gd name="T25" fmla="*/ 117 h 168"/>
              <a:gd name="T26" fmla="*/ 164 w 143"/>
              <a:gd name="T27" fmla="*/ 124 h 168"/>
              <a:gd name="T28" fmla="*/ 164 w 143"/>
              <a:gd name="T29" fmla="*/ 138 h 168"/>
              <a:gd name="T30" fmla="*/ 178 w 143"/>
              <a:gd name="T31" fmla="*/ 156 h 168"/>
              <a:gd name="T32" fmla="*/ 180 w 143"/>
              <a:gd name="T33" fmla="*/ 167 h 168"/>
              <a:gd name="T34" fmla="*/ 206 w 143"/>
              <a:gd name="T35" fmla="*/ 182 h 168"/>
              <a:gd name="T36" fmla="*/ 200 w 143"/>
              <a:gd name="T37" fmla="*/ 222 h 168"/>
              <a:gd name="T38" fmla="*/ 190 w 143"/>
              <a:gd name="T39" fmla="*/ 231 h 168"/>
              <a:gd name="T40" fmla="*/ 178 w 143"/>
              <a:gd name="T41" fmla="*/ 233 h 168"/>
              <a:gd name="T42" fmla="*/ 170 w 143"/>
              <a:gd name="T43" fmla="*/ 233 h 168"/>
              <a:gd name="T44" fmla="*/ 131 w 143"/>
              <a:gd name="T45" fmla="*/ 192 h 168"/>
              <a:gd name="T46" fmla="*/ 115 w 143"/>
              <a:gd name="T47" fmla="*/ 173 h 168"/>
              <a:gd name="T48" fmla="*/ 108 w 143"/>
              <a:gd name="T49" fmla="*/ 158 h 168"/>
              <a:gd name="T50" fmla="*/ 94 w 143"/>
              <a:gd name="T51" fmla="*/ 127 h 168"/>
              <a:gd name="T52" fmla="*/ 90 w 143"/>
              <a:gd name="T53" fmla="*/ 119 h 168"/>
              <a:gd name="T54" fmla="*/ 78 w 143"/>
              <a:gd name="T55" fmla="*/ 114 h 168"/>
              <a:gd name="T56" fmla="*/ 70 w 143"/>
              <a:gd name="T57" fmla="*/ 87 h 168"/>
              <a:gd name="T58" fmla="*/ 66 w 143"/>
              <a:gd name="T59" fmla="*/ 81 h 168"/>
              <a:gd name="T60" fmla="*/ 52 w 143"/>
              <a:gd name="T61" fmla="*/ 71 h 168"/>
              <a:gd name="T62" fmla="*/ 36 w 143"/>
              <a:gd name="T63" fmla="*/ 43 h 168"/>
              <a:gd name="T64" fmla="*/ 8 w 143"/>
              <a:gd name="T65" fmla="*/ 22 h 168"/>
              <a:gd name="T66" fmla="*/ 1 w 143"/>
              <a:gd name="T67" fmla="*/ 1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8"/>
              <a:gd name="T104" fmla="*/ 143 w 143"/>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8">
                <a:moveTo>
                  <a:pt x="1" y="1"/>
                </a:moveTo>
                <a:cubicBezTo>
                  <a:pt x="3" y="0"/>
                  <a:pt x="6" y="0"/>
                  <a:pt x="9" y="1"/>
                </a:cubicBezTo>
                <a:cubicBezTo>
                  <a:pt x="11" y="2"/>
                  <a:pt x="11" y="6"/>
                  <a:pt x="13" y="7"/>
                </a:cubicBezTo>
                <a:cubicBezTo>
                  <a:pt x="19" y="9"/>
                  <a:pt x="26" y="7"/>
                  <a:pt x="31" y="9"/>
                </a:cubicBezTo>
                <a:cubicBezTo>
                  <a:pt x="34" y="10"/>
                  <a:pt x="36" y="12"/>
                  <a:pt x="37" y="15"/>
                </a:cubicBezTo>
                <a:cubicBezTo>
                  <a:pt x="38" y="16"/>
                  <a:pt x="36" y="17"/>
                  <a:pt x="37" y="18"/>
                </a:cubicBezTo>
                <a:cubicBezTo>
                  <a:pt x="38" y="20"/>
                  <a:pt x="41" y="20"/>
                  <a:pt x="42" y="21"/>
                </a:cubicBezTo>
                <a:cubicBezTo>
                  <a:pt x="42" y="22"/>
                  <a:pt x="39" y="23"/>
                  <a:pt x="40" y="24"/>
                </a:cubicBezTo>
                <a:cubicBezTo>
                  <a:pt x="42" y="25"/>
                  <a:pt x="46" y="24"/>
                  <a:pt x="48" y="26"/>
                </a:cubicBezTo>
                <a:cubicBezTo>
                  <a:pt x="49" y="27"/>
                  <a:pt x="48" y="29"/>
                  <a:pt x="49" y="30"/>
                </a:cubicBezTo>
                <a:cubicBezTo>
                  <a:pt x="52" y="33"/>
                  <a:pt x="56" y="34"/>
                  <a:pt x="59" y="36"/>
                </a:cubicBezTo>
                <a:cubicBezTo>
                  <a:pt x="62" y="39"/>
                  <a:pt x="63" y="44"/>
                  <a:pt x="66" y="46"/>
                </a:cubicBezTo>
                <a:cubicBezTo>
                  <a:pt x="67" y="47"/>
                  <a:pt x="67" y="43"/>
                  <a:pt x="68" y="44"/>
                </a:cubicBezTo>
                <a:cubicBezTo>
                  <a:pt x="70" y="45"/>
                  <a:pt x="71" y="49"/>
                  <a:pt x="73" y="51"/>
                </a:cubicBezTo>
                <a:cubicBezTo>
                  <a:pt x="73" y="52"/>
                  <a:pt x="75" y="54"/>
                  <a:pt x="76" y="54"/>
                </a:cubicBezTo>
                <a:cubicBezTo>
                  <a:pt x="77" y="53"/>
                  <a:pt x="74" y="50"/>
                  <a:pt x="75" y="49"/>
                </a:cubicBezTo>
                <a:cubicBezTo>
                  <a:pt x="75" y="48"/>
                  <a:pt x="77" y="47"/>
                  <a:pt x="79" y="48"/>
                </a:cubicBezTo>
                <a:cubicBezTo>
                  <a:pt x="81" y="49"/>
                  <a:pt x="82" y="52"/>
                  <a:pt x="83" y="54"/>
                </a:cubicBezTo>
                <a:cubicBezTo>
                  <a:pt x="84" y="55"/>
                  <a:pt x="82" y="58"/>
                  <a:pt x="83" y="59"/>
                </a:cubicBezTo>
                <a:cubicBezTo>
                  <a:pt x="85" y="60"/>
                  <a:pt x="87" y="59"/>
                  <a:pt x="89" y="60"/>
                </a:cubicBezTo>
                <a:cubicBezTo>
                  <a:pt x="90" y="60"/>
                  <a:pt x="91" y="61"/>
                  <a:pt x="91" y="61"/>
                </a:cubicBezTo>
                <a:cubicBezTo>
                  <a:pt x="93" y="64"/>
                  <a:pt x="92" y="67"/>
                  <a:pt x="94" y="68"/>
                </a:cubicBezTo>
                <a:cubicBezTo>
                  <a:pt x="96" y="70"/>
                  <a:pt x="100" y="70"/>
                  <a:pt x="102" y="71"/>
                </a:cubicBezTo>
                <a:cubicBezTo>
                  <a:pt x="103" y="72"/>
                  <a:pt x="102" y="74"/>
                  <a:pt x="103" y="75"/>
                </a:cubicBezTo>
                <a:cubicBezTo>
                  <a:pt x="104" y="76"/>
                  <a:pt x="106" y="74"/>
                  <a:pt x="108" y="75"/>
                </a:cubicBezTo>
                <a:cubicBezTo>
                  <a:pt x="110" y="77"/>
                  <a:pt x="114" y="78"/>
                  <a:pt x="114" y="81"/>
                </a:cubicBezTo>
                <a:cubicBezTo>
                  <a:pt x="115" y="83"/>
                  <a:pt x="111" y="82"/>
                  <a:pt x="110" y="84"/>
                </a:cubicBezTo>
                <a:cubicBezTo>
                  <a:pt x="109" y="85"/>
                  <a:pt x="113" y="85"/>
                  <a:pt x="113" y="86"/>
                </a:cubicBezTo>
                <a:cubicBezTo>
                  <a:pt x="112" y="89"/>
                  <a:pt x="108" y="90"/>
                  <a:pt x="108" y="93"/>
                </a:cubicBezTo>
                <a:cubicBezTo>
                  <a:pt x="108" y="95"/>
                  <a:pt x="111" y="95"/>
                  <a:pt x="113" y="96"/>
                </a:cubicBezTo>
                <a:cubicBezTo>
                  <a:pt x="115" y="97"/>
                  <a:pt x="118" y="96"/>
                  <a:pt x="120" y="98"/>
                </a:cubicBezTo>
                <a:cubicBezTo>
                  <a:pt x="122" y="101"/>
                  <a:pt x="121" y="105"/>
                  <a:pt x="123" y="108"/>
                </a:cubicBezTo>
                <a:cubicBezTo>
                  <a:pt x="124" y="110"/>
                  <a:pt x="127" y="110"/>
                  <a:pt x="128" y="112"/>
                </a:cubicBezTo>
                <a:cubicBezTo>
                  <a:pt x="128" y="114"/>
                  <a:pt x="124" y="115"/>
                  <a:pt x="125" y="116"/>
                </a:cubicBezTo>
                <a:cubicBezTo>
                  <a:pt x="128" y="118"/>
                  <a:pt x="133" y="116"/>
                  <a:pt x="136" y="118"/>
                </a:cubicBezTo>
                <a:cubicBezTo>
                  <a:pt x="139" y="119"/>
                  <a:pt x="141" y="123"/>
                  <a:pt x="142" y="126"/>
                </a:cubicBezTo>
                <a:cubicBezTo>
                  <a:pt x="143" y="129"/>
                  <a:pt x="140" y="131"/>
                  <a:pt x="139" y="134"/>
                </a:cubicBezTo>
                <a:cubicBezTo>
                  <a:pt x="138" y="141"/>
                  <a:pt x="139" y="148"/>
                  <a:pt x="138" y="154"/>
                </a:cubicBezTo>
                <a:cubicBezTo>
                  <a:pt x="137" y="158"/>
                  <a:pt x="138" y="162"/>
                  <a:pt x="136" y="165"/>
                </a:cubicBezTo>
                <a:cubicBezTo>
                  <a:pt x="134" y="166"/>
                  <a:pt x="133" y="160"/>
                  <a:pt x="131" y="160"/>
                </a:cubicBezTo>
                <a:cubicBezTo>
                  <a:pt x="129" y="159"/>
                  <a:pt x="131" y="164"/>
                  <a:pt x="130" y="164"/>
                </a:cubicBezTo>
                <a:cubicBezTo>
                  <a:pt x="128" y="165"/>
                  <a:pt x="125" y="160"/>
                  <a:pt x="123" y="161"/>
                </a:cubicBezTo>
                <a:cubicBezTo>
                  <a:pt x="121" y="162"/>
                  <a:pt x="125" y="168"/>
                  <a:pt x="123" y="168"/>
                </a:cubicBezTo>
                <a:cubicBezTo>
                  <a:pt x="120" y="167"/>
                  <a:pt x="119" y="163"/>
                  <a:pt x="117" y="161"/>
                </a:cubicBezTo>
                <a:cubicBezTo>
                  <a:pt x="112" y="156"/>
                  <a:pt x="107" y="153"/>
                  <a:pt x="102" y="148"/>
                </a:cubicBezTo>
                <a:cubicBezTo>
                  <a:pt x="98" y="143"/>
                  <a:pt x="95" y="138"/>
                  <a:pt x="91" y="133"/>
                </a:cubicBezTo>
                <a:cubicBezTo>
                  <a:pt x="90" y="132"/>
                  <a:pt x="87" y="132"/>
                  <a:pt x="86" y="131"/>
                </a:cubicBezTo>
                <a:cubicBezTo>
                  <a:pt x="84" y="127"/>
                  <a:pt x="83" y="123"/>
                  <a:pt x="80" y="120"/>
                </a:cubicBezTo>
                <a:cubicBezTo>
                  <a:pt x="79" y="117"/>
                  <a:pt x="76" y="115"/>
                  <a:pt x="75" y="113"/>
                </a:cubicBezTo>
                <a:cubicBezTo>
                  <a:pt x="74" y="112"/>
                  <a:pt x="75" y="110"/>
                  <a:pt x="75" y="109"/>
                </a:cubicBezTo>
                <a:cubicBezTo>
                  <a:pt x="74" y="106"/>
                  <a:pt x="73" y="103"/>
                  <a:pt x="71" y="99"/>
                </a:cubicBezTo>
                <a:cubicBezTo>
                  <a:pt x="69" y="95"/>
                  <a:pt x="68" y="91"/>
                  <a:pt x="65" y="88"/>
                </a:cubicBezTo>
                <a:cubicBezTo>
                  <a:pt x="64" y="87"/>
                  <a:pt x="62" y="88"/>
                  <a:pt x="62" y="87"/>
                </a:cubicBezTo>
                <a:cubicBezTo>
                  <a:pt x="61" y="86"/>
                  <a:pt x="62" y="83"/>
                  <a:pt x="62" y="82"/>
                </a:cubicBezTo>
                <a:cubicBezTo>
                  <a:pt x="61" y="80"/>
                  <a:pt x="59" y="79"/>
                  <a:pt x="57" y="78"/>
                </a:cubicBezTo>
                <a:cubicBezTo>
                  <a:pt x="56" y="78"/>
                  <a:pt x="55" y="80"/>
                  <a:pt x="54" y="79"/>
                </a:cubicBezTo>
                <a:cubicBezTo>
                  <a:pt x="53" y="78"/>
                  <a:pt x="54" y="75"/>
                  <a:pt x="54" y="74"/>
                </a:cubicBezTo>
                <a:cubicBezTo>
                  <a:pt x="52" y="69"/>
                  <a:pt x="50" y="65"/>
                  <a:pt x="48" y="60"/>
                </a:cubicBezTo>
                <a:cubicBezTo>
                  <a:pt x="48" y="59"/>
                  <a:pt x="50" y="58"/>
                  <a:pt x="49" y="57"/>
                </a:cubicBezTo>
                <a:cubicBezTo>
                  <a:pt x="49" y="56"/>
                  <a:pt x="47" y="57"/>
                  <a:pt x="46" y="56"/>
                </a:cubicBezTo>
                <a:cubicBezTo>
                  <a:pt x="44" y="54"/>
                  <a:pt x="42" y="52"/>
                  <a:pt x="40" y="50"/>
                </a:cubicBezTo>
                <a:cubicBezTo>
                  <a:pt x="39" y="50"/>
                  <a:pt x="37" y="51"/>
                  <a:pt x="36" y="49"/>
                </a:cubicBezTo>
                <a:cubicBezTo>
                  <a:pt x="35" y="48"/>
                  <a:pt x="36" y="45"/>
                  <a:pt x="35" y="43"/>
                </a:cubicBezTo>
                <a:cubicBezTo>
                  <a:pt x="33" y="38"/>
                  <a:pt x="29" y="34"/>
                  <a:pt x="25" y="30"/>
                </a:cubicBezTo>
                <a:cubicBezTo>
                  <a:pt x="23" y="28"/>
                  <a:pt x="20" y="28"/>
                  <a:pt x="18" y="27"/>
                </a:cubicBezTo>
                <a:cubicBezTo>
                  <a:pt x="13" y="23"/>
                  <a:pt x="9" y="20"/>
                  <a:pt x="6" y="15"/>
                </a:cubicBezTo>
                <a:cubicBezTo>
                  <a:pt x="4" y="12"/>
                  <a:pt x="3" y="9"/>
                  <a:pt x="2" y="5"/>
                </a:cubicBezTo>
                <a:cubicBezTo>
                  <a:pt x="1" y="4"/>
                  <a:pt x="0" y="2"/>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98" name="Freeform 2903"/>
          <p:cNvSpPr>
            <a:spLocks noChangeAspect="1"/>
          </p:cNvSpPr>
          <p:nvPr/>
        </p:nvSpPr>
        <p:spPr bwMode="auto">
          <a:xfrm>
            <a:off x="9022507" y="4142293"/>
            <a:ext cx="76147" cy="60917"/>
          </a:xfrm>
          <a:custGeom>
            <a:avLst/>
            <a:gdLst>
              <a:gd name="T0" fmla="*/ 2 w 17"/>
              <a:gd name="T1" fmla="*/ 1 h 13"/>
              <a:gd name="T2" fmla="*/ 15 w 17"/>
              <a:gd name="T3" fmla="*/ 6 h 13"/>
              <a:gd name="T4" fmla="*/ 15 w 17"/>
              <a:gd name="T5" fmla="*/ 14 h 13"/>
              <a:gd name="T6" fmla="*/ 24 w 17"/>
              <a:gd name="T7" fmla="*/ 17 h 13"/>
              <a:gd name="T8" fmla="*/ 21 w 17"/>
              <a:gd name="T9" fmla="*/ 20 h 13"/>
              <a:gd name="T10" fmla="*/ 9 w 17"/>
              <a:gd name="T11" fmla="*/ 17 h 13"/>
              <a:gd name="T12" fmla="*/ 8 w 17"/>
              <a:gd name="T13" fmla="*/ 7 h 13"/>
              <a:gd name="T14" fmla="*/ 2 w 17"/>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3"/>
              <a:gd name="T26" fmla="*/ 17 w 1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3">
                <a:moveTo>
                  <a:pt x="2" y="1"/>
                </a:moveTo>
                <a:cubicBezTo>
                  <a:pt x="5" y="0"/>
                  <a:pt x="8" y="2"/>
                  <a:pt x="11" y="4"/>
                </a:cubicBezTo>
                <a:cubicBezTo>
                  <a:pt x="12" y="5"/>
                  <a:pt x="10" y="8"/>
                  <a:pt x="11" y="9"/>
                </a:cubicBezTo>
                <a:cubicBezTo>
                  <a:pt x="12" y="10"/>
                  <a:pt x="15" y="9"/>
                  <a:pt x="17" y="11"/>
                </a:cubicBezTo>
                <a:cubicBezTo>
                  <a:pt x="17" y="11"/>
                  <a:pt x="16" y="13"/>
                  <a:pt x="15" y="13"/>
                </a:cubicBezTo>
                <a:cubicBezTo>
                  <a:pt x="12" y="13"/>
                  <a:pt x="9" y="12"/>
                  <a:pt x="7" y="11"/>
                </a:cubicBezTo>
                <a:cubicBezTo>
                  <a:pt x="6" y="9"/>
                  <a:pt x="7" y="6"/>
                  <a:pt x="6" y="5"/>
                </a:cubicBezTo>
                <a:cubicBezTo>
                  <a:pt x="5" y="3"/>
                  <a:pt x="0" y="1"/>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99" name="Freeform 2904"/>
          <p:cNvSpPr>
            <a:spLocks noChangeAspect="1"/>
          </p:cNvSpPr>
          <p:nvPr/>
        </p:nvSpPr>
        <p:spPr bwMode="auto">
          <a:xfrm>
            <a:off x="9003470" y="4123255"/>
            <a:ext cx="19037" cy="30458"/>
          </a:xfrm>
          <a:custGeom>
            <a:avLst/>
            <a:gdLst>
              <a:gd name="T0" fmla="*/ 4 w 4"/>
              <a:gd name="T1" fmla="*/ 0 h 6"/>
              <a:gd name="T2" fmla="*/ 6 w 4"/>
              <a:gd name="T3" fmla="*/ 4 h 6"/>
              <a:gd name="T4" fmla="*/ 4 w 4"/>
              <a:gd name="T5" fmla="*/ 9 h 6"/>
              <a:gd name="T6" fmla="*/ 0 w 4"/>
              <a:gd name="T7" fmla="*/ 5 h 6"/>
              <a:gd name="T8" fmla="*/ 4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3"/>
                  <a:pt x="3" y="5"/>
                  <a:pt x="2" y="5"/>
                </a:cubicBezTo>
                <a:cubicBezTo>
                  <a:pt x="1" y="6"/>
                  <a:pt x="0" y="4"/>
                  <a:pt x="0" y="3"/>
                </a:cubicBezTo>
                <a:cubicBezTo>
                  <a:pt x="0" y="2"/>
                  <a:pt x="1" y="0"/>
                  <a:pt x="2"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00" name="Freeform 2905"/>
          <p:cNvSpPr>
            <a:spLocks noChangeAspect="1"/>
          </p:cNvSpPr>
          <p:nvPr/>
        </p:nvSpPr>
        <p:spPr bwMode="auto">
          <a:xfrm>
            <a:off x="9212875" y="4351694"/>
            <a:ext cx="106606" cy="110412"/>
          </a:xfrm>
          <a:custGeom>
            <a:avLst/>
            <a:gdLst>
              <a:gd name="T0" fmla="*/ 16 w 23"/>
              <a:gd name="T1" fmla="*/ 1 h 24"/>
              <a:gd name="T2" fmla="*/ 22 w 23"/>
              <a:gd name="T3" fmla="*/ 21 h 24"/>
              <a:gd name="T4" fmla="*/ 29 w 23"/>
              <a:gd name="T5" fmla="*/ 25 h 24"/>
              <a:gd name="T6" fmla="*/ 32 w 23"/>
              <a:gd name="T7" fmla="*/ 35 h 24"/>
              <a:gd name="T8" fmla="*/ 15 w 23"/>
              <a:gd name="T9" fmla="*/ 25 h 24"/>
              <a:gd name="T10" fmla="*/ 12 w 23"/>
              <a:gd name="T11" fmla="*/ 15 h 24"/>
              <a:gd name="T12" fmla="*/ 0 w 23"/>
              <a:gd name="T13" fmla="*/ 13 h 24"/>
              <a:gd name="T14" fmla="*/ 7 w 23"/>
              <a:gd name="T15" fmla="*/ 5 h 24"/>
              <a:gd name="T16" fmla="*/ 13 w 23"/>
              <a:gd name="T17" fmla="*/ 5 h 24"/>
              <a:gd name="T18" fmla="*/ 16 w 2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11" y="1"/>
                </a:moveTo>
                <a:cubicBezTo>
                  <a:pt x="13" y="5"/>
                  <a:pt x="13" y="10"/>
                  <a:pt x="15" y="14"/>
                </a:cubicBezTo>
                <a:cubicBezTo>
                  <a:pt x="16" y="16"/>
                  <a:pt x="20" y="15"/>
                  <a:pt x="20" y="17"/>
                </a:cubicBezTo>
                <a:cubicBezTo>
                  <a:pt x="22" y="19"/>
                  <a:pt x="23" y="24"/>
                  <a:pt x="21" y="24"/>
                </a:cubicBezTo>
                <a:cubicBezTo>
                  <a:pt x="17" y="24"/>
                  <a:pt x="13" y="20"/>
                  <a:pt x="10" y="17"/>
                </a:cubicBezTo>
                <a:cubicBezTo>
                  <a:pt x="9" y="16"/>
                  <a:pt x="10" y="12"/>
                  <a:pt x="8" y="10"/>
                </a:cubicBezTo>
                <a:cubicBezTo>
                  <a:pt x="6" y="8"/>
                  <a:pt x="1" y="11"/>
                  <a:pt x="0" y="9"/>
                </a:cubicBezTo>
                <a:cubicBezTo>
                  <a:pt x="0" y="6"/>
                  <a:pt x="3" y="4"/>
                  <a:pt x="5" y="3"/>
                </a:cubicBezTo>
                <a:cubicBezTo>
                  <a:pt x="6" y="2"/>
                  <a:pt x="8" y="4"/>
                  <a:pt x="9" y="3"/>
                </a:cubicBezTo>
                <a:cubicBezTo>
                  <a:pt x="10" y="3"/>
                  <a:pt x="11" y="0"/>
                  <a:pt x="1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01" name="Freeform 2906"/>
          <p:cNvSpPr>
            <a:spLocks noChangeAspect="1"/>
          </p:cNvSpPr>
          <p:nvPr/>
        </p:nvSpPr>
        <p:spPr bwMode="auto">
          <a:xfrm>
            <a:off x="9357555" y="4416419"/>
            <a:ext cx="49496" cy="60917"/>
          </a:xfrm>
          <a:custGeom>
            <a:avLst/>
            <a:gdLst>
              <a:gd name="T0" fmla="*/ 5 w 11"/>
              <a:gd name="T1" fmla="*/ 2 h 13"/>
              <a:gd name="T2" fmla="*/ 14 w 11"/>
              <a:gd name="T3" fmla="*/ 9 h 13"/>
              <a:gd name="T4" fmla="*/ 7 w 11"/>
              <a:gd name="T5" fmla="*/ 18 h 13"/>
              <a:gd name="T6" fmla="*/ 6 w 11"/>
              <a:gd name="T7" fmla="*/ 14 h 13"/>
              <a:gd name="T8" fmla="*/ 1 w 11"/>
              <a:gd name="T9" fmla="*/ 18 h 13"/>
              <a:gd name="T10" fmla="*/ 5 w 11"/>
              <a:gd name="T11" fmla="*/ 2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3" y="2"/>
                </a:moveTo>
                <a:cubicBezTo>
                  <a:pt x="5" y="0"/>
                  <a:pt x="9" y="3"/>
                  <a:pt x="10" y="6"/>
                </a:cubicBezTo>
                <a:cubicBezTo>
                  <a:pt x="11" y="9"/>
                  <a:pt x="8" y="11"/>
                  <a:pt x="5" y="12"/>
                </a:cubicBezTo>
                <a:cubicBezTo>
                  <a:pt x="4" y="13"/>
                  <a:pt x="5" y="10"/>
                  <a:pt x="4" y="9"/>
                </a:cubicBezTo>
                <a:cubicBezTo>
                  <a:pt x="3" y="9"/>
                  <a:pt x="1" y="13"/>
                  <a:pt x="1" y="12"/>
                </a:cubicBezTo>
                <a:cubicBezTo>
                  <a:pt x="0" y="8"/>
                  <a:pt x="0" y="3"/>
                  <a:pt x="3"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02" name="Freeform 2907"/>
          <p:cNvSpPr>
            <a:spLocks noChangeAspect="1"/>
          </p:cNvSpPr>
          <p:nvPr/>
        </p:nvSpPr>
        <p:spPr bwMode="auto">
          <a:xfrm>
            <a:off x="8653192" y="4069953"/>
            <a:ext cx="57111" cy="41880"/>
          </a:xfrm>
          <a:custGeom>
            <a:avLst/>
            <a:gdLst>
              <a:gd name="T0" fmla="*/ 6 w 13"/>
              <a:gd name="T1" fmla="*/ 0 h 9"/>
              <a:gd name="T2" fmla="*/ 12 w 13"/>
              <a:gd name="T3" fmla="*/ 7 h 9"/>
              <a:gd name="T4" fmla="*/ 17 w 13"/>
              <a:gd name="T5" fmla="*/ 9 h 9"/>
              <a:gd name="T6" fmla="*/ 14 w 13"/>
              <a:gd name="T7" fmla="*/ 13 h 9"/>
              <a:gd name="T8" fmla="*/ 8 w 13"/>
              <a:gd name="T9" fmla="*/ 9 h 9"/>
              <a:gd name="T10" fmla="*/ 0 w 13"/>
              <a:gd name="T11" fmla="*/ 6 h 9"/>
              <a:gd name="T12" fmla="*/ 6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0"/>
                </a:moveTo>
                <a:cubicBezTo>
                  <a:pt x="6" y="0"/>
                  <a:pt x="7" y="4"/>
                  <a:pt x="9" y="5"/>
                </a:cubicBezTo>
                <a:cubicBezTo>
                  <a:pt x="10" y="6"/>
                  <a:pt x="12" y="5"/>
                  <a:pt x="13" y="6"/>
                </a:cubicBezTo>
                <a:cubicBezTo>
                  <a:pt x="13" y="7"/>
                  <a:pt x="12" y="9"/>
                  <a:pt x="10" y="9"/>
                </a:cubicBezTo>
                <a:cubicBezTo>
                  <a:pt x="9" y="9"/>
                  <a:pt x="8" y="6"/>
                  <a:pt x="6" y="6"/>
                </a:cubicBezTo>
                <a:cubicBezTo>
                  <a:pt x="4" y="5"/>
                  <a:pt x="1" y="6"/>
                  <a:pt x="0" y="4"/>
                </a:cubicBezTo>
                <a:cubicBezTo>
                  <a:pt x="0" y="3"/>
                  <a:pt x="2" y="0"/>
                  <a:pt x="4" y="0"/>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03" name="Freeform 2908"/>
          <p:cNvSpPr>
            <a:spLocks noChangeAspect="1"/>
          </p:cNvSpPr>
          <p:nvPr/>
        </p:nvSpPr>
        <p:spPr bwMode="auto">
          <a:xfrm>
            <a:off x="8736953" y="4157521"/>
            <a:ext cx="60918" cy="76146"/>
          </a:xfrm>
          <a:custGeom>
            <a:avLst/>
            <a:gdLst>
              <a:gd name="T0" fmla="*/ 9 w 13"/>
              <a:gd name="T1" fmla="*/ 1 h 17"/>
              <a:gd name="T2" fmla="*/ 17 w 13"/>
              <a:gd name="T3" fmla="*/ 11 h 17"/>
              <a:gd name="T4" fmla="*/ 15 w 13"/>
              <a:gd name="T5" fmla="*/ 22 h 17"/>
              <a:gd name="T6" fmla="*/ 9 w 13"/>
              <a:gd name="T7" fmla="*/ 14 h 17"/>
              <a:gd name="T8" fmla="*/ 0 w 13"/>
              <a:gd name="T9" fmla="*/ 2 h 17"/>
              <a:gd name="T10" fmla="*/ 7 w 13"/>
              <a:gd name="T11" fmla="*/ 2 h 17"/>
              <a:gd name="T12" fmla="*/ 9 w 13"/>
              <a:gd name="T13" fmla="*/ 1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6" y="1"/>
                </a:moveTo>
                <a:cubicBezTo>
                  <a:pt x="9" y="2"/>
                  <a:pt x="11" y="5"/>
                  <a:pt x="11" y="8"/>
                </a:cubicBezTo>
                <a:cubicBezTo>
                  <a:pt x="12" y="10"/>
                  <a:pt x="13" y="15"/>
                  <a:pt x="10" y="16"/>
                </a:cubicBezTo>
                <a:cubicBezTo>
                  <a:pt x="8" y="17"/>
                  <a:pt x="7" y="12"/>
                  <a:pt x="6" y="10"/>
                </a:cubicBezTo>
                <a:cubicBezTo>
                  <a:pt x="4" y="7"/>
                  <a:pt x="1" y="5"/>
                  <a:pt x="0" y="2"/>
                </a:cubicBezTo>
                <a:cubicBezTo>
                  <a:pt x="0" y="1"/>
                  <a:pt x="3" y="2"/>
                  <a:pt x="5" y="2"/>
                </a:cubicBezTo>
                <a:cubicBezTo>
                  <a:pt x="5" y="2"/>
                  <a:pt x="6" y="0"/>
                  <a:pt x="6"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04" name="Freeform 2909"/>
          <p:cNvSpPr>
            <a:spLocks noChangeAspect="1"/>
          </p:cNvSpPr>
          <p:nvPr/>
        </p:nvSpPr>
        <p:spPr bwMode="auto">
          <a:xfrm>
            <a:off x="8835945" y="4321236"/>
            <a:ext cx="38074" cy="60917"/>
          </a:xfrm>
          <a:custGeom>
            <a:avLst/>
            <a:gdLst>
              <a:gd name="T0" fmla="*/ 1 w 9"/>
              <a:gd name="T1" fmla="*/ 1 h 13"/>
              <a:gd name="T2" fmla="*/ 10 w 9"/>
              <a:gd name="T3" fmla="*/ 15 h 13"/>
              <a:gd name="T4" fmla="*/ 9 w 9"/>
              <a:gd name="T5" fmla="*/ 18 h 13"/>
              <a:gd name="T6" fmla="*/ 2 w 9"/>
              <a:gd name="T7" fmla="*/ 12 h 13"/>
              <a:gd name="T8" fmla="*/ 1 w 9"/>
              <a:gd name="T9" fmla="*/ 5 h 13"/>
              <a:gd name="T10" fmla="*/ 1 w 9"/>
              <a:gd name="T11" fmla="*/ 1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1" y="1"/>
                </a:moveTo>
                <a:cubicBezTo>
                  <a:pt x="4" y="3"/>
                  <a:pt x="6" y="7"/>
                  <a:pt x="8" y="10"/>
                </a:cubicBezTo>
                <a:cubicBezTo>
                  <a:pt x="9" y="11"/>
                  <a:pt x="8" y="13"/>
                  <a:pt x="7" y="12"/>
                </a:cubicBezTo>
                <a:cubicBezTo>
                  <a:pt x="5" y="12"/>
                  <a:pt x="4" y="10"/>
                  <a:pt x="2" y="8"/>
                </a:cubicBezTo>
                <a:cubicBezTo>
                  <a:pt x="1" y="7"/>
                  <a:pt x="1" y="5"/>
                  <a:pt x="1" y="3"/>
                </a:cubicBezTo>
                <a:cubicBezTo>
                  <a:pt x="0" y="2"/>
                  <a:pt x="0" y="0"/>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05" name="Oval 2910"/>
          <p:cNvSpPr>
            <a:spLocks noChangeAspect="1" noChangeArrowheads="1"/>
          </p:cNvSpPr>
          <p:nvPr/>
        </p:nvSpPr>
        <p:spPr bwMode="auto">
          <a:xfrm>
            <a:off x="9167187" y="4283163"/>
            <a:ext cx="19037" cy="19037"/>
          </a:xfrm>
          <a:prstGeom prst="ellipse">
            <a:avLst/>
          </a:prstGeom>
          <a:solidFill>
            <a:schemeClr val="bg1"/>
          </a:solidFill>
          <a:ln w="3175" cap="rnd">
            <a:solidFill>
              <a:schemeClr val="tx1"/>
            </a:solidFill>
            <a:round/>
            <a:headEnd/>
            <a:tailEnd/>
          </a:ln>
        </p:spPr>
        <p:txBody>
          <a:bodyPr/>
          <a:lstStyle>
            <a:lvl1pPr>
              <a:lnSpc>
                <a:spcPct val="85000"/>
              </a:lnSpc>
              <a:spcBef>
                <a:spcPct val="20000"/>
              </a:spcBef>
              <a:buClr>
                <a:schemeClr val="accent1"/>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lnSpc>
                <a:spcPct val="85000"/>
              </a:lnSpc>
              <a:buChar char="–"/>
              <a:defRPr sz="2800">
                <a:solidFill>
                  <a:schemeClr val="tx1"/>
                </a:solidFill>
                <a:latin typeface="Arial" panose="020B0604020202020204" pitchFamily="34" charset="0"/>
              </a:defRPr>
            </a:lvl2pPr>
            <a:lvl3pPr marL="1143000" indent="-228600">
              <a:lnSpc>
                <a:spcPct val="85000"/>
              </a:lnSpc>
              <a:spcBef>
                <a:spcPct val="15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100000"/>
              </a:lnSpc>
              <a:spcBef>
                <a:spcPct val="0"/>
              </a:spcBef>
              <a:spcAft>
                <a:spcPct val="0"/>
              </a:spcAft>
              <a:buClrTx/>
              <a:buSzTx/>
              <a:buFontTx/>
              <a:buNone/>
            </a:pPr>
            <a:endParaRPr lang="es-ES_tradnl" altLang="en-US" sz="2400" dirty="0">
              <a:solidFill>
                <a:prstClr val="black"/>
              </a:solidFill>
              <a:latin typeface="Times New Roman" panose="02020603050405020304" pitchFamily="18" charset="0"/>
            </a:endParaRPr>
          </a:p>
        </p:txBody>
      </p:sp>
      <p:sp>
        <p:nvSpPr>
          <p:cNvPr id="406" name="Freeform 2911"/>
          <p:cNvSpPr>
            <a:spLocks noChangeAspect="1"/>
          </p:cNvSpPr>
          <p:nvPr/>
        </p:nvSpPr>
        <p:spPr bwMode="auto">
          <a:xfrm>
            <a:off x="8927322" y="4450684"/>
            <a:ext cx="22844" cy="30458"/>
          </a:xfrm>
          <a:custGeom>
            <a:avLst/>
            <a:gdLst>
              <a:gd name="T0" fmla="*/ 6 w 5"/>
              <a:gd name="T1" fmla="*/ 3 h 7"/>
              <a:gd name="T2" fmla="*/ 6 w 5"/>
              <a:gd name="T3" fmla="*/ 8 h 7"/>
              <a:gd name="T4" fmla="*/ 1 w 5"/>
              <a:gd name="T5" fmla="*/ 6 h 7"/>
              <a:gd name="T6" fmla="*/ 1 w 5"/>
              <a:gd name="T7" fmla="*/ 0 h 7"/>
              <a:gd name="T8" fmla="*/ 6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3"/>
                </a:moveTo>
                <a:cubicBezTo>
                  <a:pt x="4" y="4"/>
                  <a:pt x="5" y="6"/>
                  <a:pt x="4" y="6"/>
                </a:cubicBezTo>
                <a:cubicBezTo>
                  <a:pt x="3" y="7"/>
                  <a:pt x="2" y="5"/>
                  <a:pt x="1" y="4"/>
                </a:cubicBezTo>
                <a:cubicBezTo>
                  <a:pt x="1" y="3"/>
                  <a:pt x="0" y="1"/>
                  <a:pt x="1" y="0"/>
                </a:cubicBezTo>
                <a:cubicBezTo>
                  <a:pt x="2" y="0"/>
                  <a:pt x="3" y="2"/>
                  <a:pt x="4" y="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07" name="Freeform 2912"/>
          <p:cNvSpPr>
            <a:spLocks noChangeAspect="1"/>
          </p:cNvSpPr>
          <p:nvPr/>
        </p:nvSpPr>
        <p:spPr bwMode="auto">
          <a:xfrm>
            <a:off x="8904477" y="4416419"/>
            <a:ext cx="22844" cy="26651"/>
          </a:xfrm>
          <a:custGeom>
            <a:avLst/>
            <a:gdLst>
              <a:gd name="T0" fmla="*/ 6 w 5"/>
              <a:gd name="T1" fmla="*/ 5 h 6"/>
              <a:gd name="T2" fmla="*/ 6 w 5"/>
              <a:gd name="T3" fmla="*/ 8 h 6"/>
              <a:gd name="T4" fmla="*/ 2 w 5"/>
              <a:gd name="T5" fmla="*/ 6 h 6"/>
              <a:gd name="T6" fmla="*/ 1 w 5"/>
              <a:gd name="T7" fmla="*/ 1 h 6"/>
              <a:gd name="T8" fmla="*/ 6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5"/>
                  <a:pt x="2" y="4"/>
                </a:cubicBezTo>
                <a:cubicBezTo>
                  <a:pt x="1" y="3"/>
                  <a:pt x="0" y="1"/>
                  <a:pt x="1" y="1"/>
                </a:cubicBezTo>
                <a:cubicBezTo>
                  <a:pt x="2" y="0"/>
                  <a:pt x="3" y="2"/>
                  <a:pt x="4" y="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08" name="Freeform 2913"/>
          <p:cNvSpPr>
            <a:spLocks noChangeAspect="1"/>
          </p:cNvSpPr>
          <p:nvPr/>
        </p:nvSpPr>
        <p:spPr bwMode="auto">
          <a:xfrm>
            <a:off x="8885442" y="4397382"/>
            <a:ext cx="19037" cy="19037"/>
          </a:xfrm>
          <a:custGeom>
            <a:avLst/>
            <a:gdLst>
              <a:gd name="T0" fmla="*/ 5 w 4"/>
              <a:gd name="T1" fmla="*/ 4 h 4"/>
              <a:gd name="T2" fmla="*/ 5 w 4"/>
              <a:gd name="T3" fmla="*/ 6 h 4"/>
              <a:gd name="T4" fmla="*/ 1 w 4"/>
              <a:gd name="T5" fmla="*/ 5 h 4"/>
              <a:gd name="T6" fmla="*/ 1 w 4"/>
              <a:gd name="T7" fmla="*/ 0 h 4"/>
              <a:gd name="T8" fmla="*/ 5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2" y="4"/>
                  <a:pt x="1" y="3"/>
                  <a:pt x="1" y="3"/>
                </a:cubicBezTo>
                <a:cubicBezTo>
                  <a:pt x="1" y="2"/>
                  <a:pt x="0" y="0"/>
                  <a:pt x="1" y="0"/>
                </a:cubicBezTo>
                <a:cubicBezTo>
                  <a:pt x="2" y="0"/>
                  <a:pt x="2" y="1"/>
                  <a:pt x="3"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09" name="Freeform 2914"/>
          <p:cNvSpPr>
            <a:spLocks noChangeAspect="1"/>
          </p:cNvSpPr>
          <p:nvPr/>
        </p:nvSpPr>
        <p:spPr bwMode="auto">
          <a:xfrm>
            <a:off x="8752184" y="4111833"/>
            <a:ext cx="15229" cy="11422"/>
          </a:xfrm>
          <a:custGeom>
            <a:avLst/>
            <a:gdLst>
              <a:gd name="T0" fmla="*/ 4 w 3"/>
              <a:gd name="T1" fmla="*/ 1 h 3"/>
              <a:gd name="T2" fmla="*/ 5 w 3"/>
              <a:gd name="T3" fmla="*/ 3 h 3"/>
              <a:gd name="T4" fmla="*/ 1 w 3"/>
              <a:gd name="T5" fmla="*/ 2 h 3"/>
              <a:gd name="T6" fmla="*/ 0 w 3"/>
              <a:gd name="T7" fmla="*/ 0 h 3"/>
              <a:gd name="T8" fmla="*/ 4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3"/>
                  <a:pt x="3" y="3"/>
                </a:cubicBezTo>
                <a:cubicBezTo>
                  <a:pt x="2" y="3"/>
                  <a:pt x="1" y="3"/>
                  <a:pt x="1" y="2"/>
                </a:cubicBezTo>
                <a:cubicBezTo>
                  <a:pt x="0" y="2"/>
                  <a:pt x="0" y="1"/>
                  <a:pt x="0" y="0"/>
                </a:cubicBezTo>
                <a:cubicBezTo>
                  <a:pt x="1" y="0"/>
                  <a:pt x="2" y="1"/>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10" name="Freeform 2915"/>
          <p:cNvSpPr>
            <a:spLocks noChangeAspect="1"/>
          </p:cNvSpPr>
          <p:nvPr/>
        </p:nvSpPr>
        <p:spPr bwMode="auto">
          <a:xfrm>
            <a:off x="9186224" y="4256512"/>
            <a:ext cx="3807" cy="15229"/>
          </a:xfrm>
          <a:custGeom>
            <a:avLst/>
            <a:gdLst>
              <a:gd name="T0" fmla="*/ 1 w 1"/>
              <a:gd name="T1" fmla="*/ 4 h 3"/>
              <a:gd name="T2" fmla="*/ 0 w 1"/>
              <a:gd name="T3" fmla="*/ 5 h 3"/>
              <a:gd name="T4" fmla="*/ 0 w 1"/>
              <a:gd name="T5" fmla="*/ 4 h 3"/>
              <a:gd name="T6" fmla="*/ 1 w 1"/>
              <a:gd name="T7" fmla="*/ 1 h 3"/>
              <a:gd name="T8" fmla="*/ 1 w 1"/>
              <a:gd name="T9" fmla="*/ 4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11" name="Freeform 2916"/>
          <p:cNvSpPr>
            <a:spLocks noChangeAspect="1"/>
          </p:cNvSpPr>
          <p:nvPr/>
        </p:nvSpPr>
        <p:spPr bwMode="auto">
          <a:xfrm>
            <a:off x="9182417" y="4187980"/>
            <a:ext cx="7615" cy="15229"/>
          </a:xfrm>
          <a:custGeom>
            <a:avLst/>
            <a:gdLst>
              <a:gd name="T0" fmla="*/ 2 w 2"/>
              <a:gd name="T1" fmla="*/ 4 h 3"/>
              <a:gd name="T2" fmla="*/ 1 w 2"/>
              <a:gd name="T3" fmla="*/ 5 h 3"/>
              <a:gd name="T4" fmla="*/ 0 w 2"/>
              <a:gd name="T5" fmla="*/ 4 h 3"/>
              <a:gd name="T6" fmla="*/ 1 w 2"/>
              <a:gd name="T7" fmla="*/ 1 h 3"/>
              <a:gd name="T8" fmla="*/ 2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1"/>
                  <a:pt x="2"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12" name="Freeform 2917"/>
          <p:cNvSpPr>
            <a:spLocks noChangeAspect="1"/>
          </p:cNvSpPr>
          <p:nvPr/>
        </p:nvSpPr>
        <p:spPr bwMode="auto">
          <a:xfrm>
            <a:off x="9159571" y="4180366"/>
            <a:ext cx="11422" cy="7615"/>
          </a:xfrm>
          <a:custGeom>
            <a:avLst/>
            <a:gdLst>
              <a:gd name="T0" fmla="*/ 1 w 3"/>
              <a:gd name="T1" fmla="*/ 2 h 2"/>
              <a:gd name="T2" fmla="*/ 0 w 3"/>
              <a:gd name="T3" fmla="*/ 2 h 2"/>
              <a:gd name="T4" fmla="*/ 1 w 3"/>
              <a:gd name="T5" fmla="*/ 1 h 2"/>
              <a:gd name="T6" fmla="*/ 2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1" y="2"/>
                  <a:pt x="0" y="2"/>
                </a:cubicBezTo>
                <a:cubicBezTo>
                  <a:pt x="0" y="1"/>
                  <a:pt x="1" y="1"/>
                  <a:pt x="1" y="1"/>
                </a:cubicBezTo>
                <a:cubicBezTo>
                  <a:pt x="1" y="1"/>
                  <a:pt x="2" y="0"/>
                  <a:pt x="2" y="1"/>
                </a:cubicBezTo>
                <a:cubicBezTo>
                  <a:pt x="3" y="2"/>
                  <a:pt x="2" y="2"/>
                  <a:pt x="1"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13" name="Freeform 2918"/>
          <p:cNvSpPr>
            <a:spLocks noChangeAspect="1"/>
          </p:cNvSpPr>
          <p:nvPr/>
        </p:nvSpPr>
        <p:spPr bwMode="auto">
          <a:xfrm>
            <a:off x="9155764" y="4199402"/>
            <a:ext cx="11422" cy="7615"/>
          </a:xfrm>
          <a:custGeom>
            <a:avLst/>
            <a:gdLst>
              <a:gd name="T0" fmla="*/ 2 w 3"/>
              <a:gd name="T1" fmla="*/ 2 h 2"/>
              <a:gd name="T2" fmla="*/ 1 w 3"/>
              <a:gd name="T3" fmla="*/ 2 h 2"/>
              <a:gd name="T4" fmla="*/ 1 w 3"/>
              <a:gd name="T5" fmla="*/ 1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2" y="0"/>
                  <a:pt x="3" y="1"/>
                </a:cubicBezTo>
                <a:cubicBezTo>
                  <a:pt x="3" y="1"/>
                  <a:pt x="2" y="2"/>
                  <a:pt x="2"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14" name="Freeform 2919"/>
          <p:cNvSpPr>
            <a:spLocks noChangeAspect="1"/>
          </p:cNvSpPr>
          <p:nvPr/>
        </p:nvSpPr>
        <p:spPr bwMode="auto">
          <a:xfrm>
            <a:off x="8820716" y="4146100"/>
            <a:ext cx="7615" cy="15229"/>
          </a:xfrm>
          <a:custGeom>
            <a:avLst/>
            <a:gdLst>
              <a:gd name="T0" fmla="*/ 2 w 2"/>
              <a:gd name="T1" fmla="*/ 1 h 3"/>
              <a:gd name="T2" fmla="*/ 2 w 2"/>
              <a:gd name="T3" fmla="*/ 5 h 3"/>
              <a:gd name="T4" fmla="*/ 1 w 2"/>
              <a:gd name="T5" fmla="*/ 4 h 3"/>
              <a:gd name="T6" fmla="*/ 0 w 2"/>
              <a:gd name="T7" fmla="*/ 1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2"/>
                  <a:pt x="1" y="2"/>
                </a:cubicBezTo>
                <a:cubicBezTo>
                  <a:pt x="0" y="2"/>
                  <a:pt x="0" y="1"/>
                  <a:pt x="0" y="1"/>
                </a:cubicBezTo>
                <a:cubicBezTo>
                  <a:pt x="1" y="0"/>
                  <a:pt x="1" y="1"/>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15" name="Freeform 2920"/>
          <p:cNvSpPr>
            <a:spLocks noChangeAspect="1"/>
          </p:cNvSpPr>
          <p:nvPr/>
        </p:nvSpPr>
        <p:spPr bwMode="auto">
          <a:xfrm>
            <a:off x="8744569" y="4115641"/>
            <a:ext cx="3807" cy="7615"/>
          </a:xfrm>
          <a:custGeom>
            <a:avLst/>
            <a:gdLst>
              <a:gd name="T0" fmla="*/ 1 w 1"/>
              <a:gd name="T1" fmla="*/ 1 h 2"/>
              <a:gd name="T2" fmla="*/ 1 w 1"/>
              <a:gd name="T3" fmla="*/ 2 h 2"/>
              <a:gd name="T4" fmla="*/ 0 w 1"/>
              <a:gd name="T5" fmla="*/ 2 h 2"/>
              <a:gd name="T6" fmla="*/ 0 w 1"/>
              <a:gd name="T7" fmla="*/ 1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1" y="2"/>
                  <a:pt x="0" y="2"/>
                  <a:pt x="0" y="2"/>
                </a:cubicBezTo>
                <a:cubicBezTo>
                  <a:pt x="0" y="1"/>
                  <a:pt x="0" y="1"/>
                  <a:pt x="0" y="1"/>
                </a:cubicBezTo>
                <a:cubicBezTo>
                  <a:pt x="0" y="0"/>
                  <a:pt x="1" y="1"/>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16" name="Freeform 2921"/>
          <p:cNvSpPr>
            <a:spLocks noChangeAspect="1"/>
          </p:cNvSpPr>
          <p:nvPr/>
        </p:nvSpPr>
        <p:spPr bwMode="auto">
          <a:xfrm>
            <a:off x="8710301" y="4119448"/>
            <a:ext cx="11422" cy="11422"/>
          </a:xfrm>
          <a:custGeom>
            <a:avLst/>
            <a:gdLst>
              <a:gd name="T0" fmla="*/ 3 w 2"/>
              <a:gd name="T1" fmla="*/ 3 h 2"/>
              <a:gd name="T2" fmla="*/ 3 w 2"/>
              <a:gd name="T3" fmla="*/ 5 h 2"/>
              <a:gd name="T4" fmla="*/ 0 w 2"/>
              <a:gd name="T5" fmla="*/ 5 h 2"/>
              <a:gd name="T6" fmla="*/ 0 w 2"/>
              <a:gd name="T7" fmla="*/ 3 h 2"/>
              <a:gd name="T8" fmla="*/ 3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1"/>
                  <a:pt x="2" y="2"/>
                  <a:pt x="1" y="2"/>
                </a:cubicBezTo>
                <a:cubicBezTo>
                  <a:pt x="1" y="2"/>
                  <a:pt x="1" y="2"/>
                  <a:pt x="0" y="2"/>
                </a:cubicBezTo>
                <a:cubicBezTo>
                  <a:pt x="0" y="1"/>
                  <a:pt x="0" y="1"/>
                  <a:pt x="0" y="1"/>
                </a:cubicBezTo>
                <a:cubicBezTo>
                  <a:pt x="1" y="0"/>
                  <a:pt x="1" y="1"/>
                  <a:pt x="1"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17" name="Freeform 2922"/>
          <p:cNvSpPr>
            <a:spLocks noChangeAspect="1"/>
          </p:cNvSpPr>
          <p:nvPr/>
        </p:nvSpPr>
        <p:spPr bwMode="auto">
          <a:xfrm>
            <a:off x="8820716" y="4283163"/>
            <a:ext cx="7615" cy="15229"/>
          </a:xfrm>
          <a:custGeom>
            <a:avLst/>
            <a:gdLst>
              <a:gd name="T0" fmla="*/ 2 w 2"/>
              <a:gd name="T1" fmla="*/ 4 h 3"/>
              <a:gd name="T2" fmla="*/ 1 w 2"/>
              <a:gd name="T3" fmla="*/ 5 h 3"/>
              <a:gd name="T4" fmla="*/ 0 w 2"/>
              <a:gd name="T5" fmla="*/ 4 h 3"/>
              <a:gd name="T6" fmla="*/ 1 w 2"/>
              <a:gd name="T7" fmla="*/ 1 h 3"/>
              <a:gd name="T8" fmla="*/ 2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1" y="1"/>
                  <a:pt x="1" y="0"/>
                  <a:pt x="1" y="1"/>
                </a:cubicBezTo>
                <a:cubicBezTo>
                  <a:pt x="2" y="1"/>
                  <a:pt x="2" y="2"/>
                  <a:pt x="2"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18" name="Freeform 2923"/>
          <p:cNvSpPr>
            <a:spLocks noChangeAspect="1"/>
          </p:cNvSpPr>
          <p:nvPr/>
        </p:nvSpPr>
        <p:spPr bwMode="auto">
          <a:xfrm>
            <a:off x="8824524" y="4267933"/>
            <a:ext cx="15229" cy="11422"/>
          </a:xfrm>
          <a:custGeom>
            <a:avLst/>
            <a:gdLst>
              <a:gd name="T0" fmla="*/ 4 w 3"/>
              <a:gd name="T1" fmla="*/ 1 h 3"/>
              <a:gd name="T2" fmla="*/ 4 w 3"/>
              <a:gd name="T3" fmla="*/ 2 h 3"/>
              <a:gd name="T4" fmla="*/ 1 w 3"/>
              <a:gd name="T5" fmla="*/ 2 h 3"/>
              <a:gd name="T6" fmla="*/ 0 w 3"/>
              <a:gd name="T7" fmla="*/ 1 h 3"/>
              <a:gd name="T8" fmla="*/ 4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2" y="1"/>
                  <a:pt x="2"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19" name="Freeform 2924"/>
          <p:cNvSpPr>
            <a:spLocks noChangeAspect="1"/>
          </p:cNvSpPr>
          <p:nvPr/>
        </p:nvSpPr>
        <p:spPr bwMode="auto">
          <a:xfrm>
            <a:off x="8824524" y="4248897"/>
            <a:ext cx="19037" cy="7615"/>
          </a:xfrm>
          <a:custGeom>
            <a:avLst/>
            <a:gdLst>
              <a:gd name="T0" fmla="*/ 5 w 4"/>
              <a:gd name="T1" fmla="*/ 1 h 2"/>
              <a:gd name="T2" fmla="*/ 6 w 4"/>
              <a:gd name="T3" fmla="*/ 1 h 2"/>
              <a:gd name="T4" fmla="*/ 4 w 4"/>
              <a:gd name="T5" fmla="*/ 2 h 2"/>
              <a:gd name="T6" fmla="*/ 1 w 4"/>
              <a:gd name="T7" fmla="*/ 1 h 2"/>
              <a:gd name="T8" fmla="*/ 5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cubicBezTo>
                  <a:pt x="3" y="1"/>
                  <a:pt x="4" y="1"/>
                  <a:pt x="4" y="1"/>
                </a:cubicBezTo>
                <a:cubicBezTo>
                  <a:pt x="4" y="2"/>
                  <a:pt x="3" y="2"/>
                  <a:pt x="2" y="2"/>
                </a:cubicBezTo>
                <a:cubicBezTo>
                  <a:pt x="2" y="2"/>
                  <a:pt x="0" y="2"/>
                  <a:pt x="1" y="1"/>
                </a:cubicBezTo>
                <a:cubicBezTo>
                  <a:pt x="1" y="0"/>
                  <a:pt x="2" y="1"/>
                  <a:pt x="3" y="1"/>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20" name="Freeform 2925"/>
          <p:cNvSpPr>
            <a:spLocks noChangeAspect="1"/>
          </p:cNvSpPr>
          <p:nvPr/>
        </p:nvSpPr>
        <p:spPr bwMode="auto">
          <a:xfrm>
            <a:off x="9121498" y="4157522"/>
            <a:ext cx="38074" cy="19037"/>
          </a:xfrm>
          <a:custGeom>
            <a:avLst/>
            <a:gdLst>
              <a:gd name="T0" fmla="*/ 6 w 8"/>
              <a:gd name="T1" fmla="*/ 6 h 4"/>
              <a:gd name="T2" fmla="*/ 0 w 8"/>
              <a:gd name="T3" fmla="*/ 4 h 4"/>
              <a:gd name="T4" fmla="*/ 8 w 8"/>
              <a:gd name="T5" fmla="*/ 0 h 4"/>
              <a:gd name="T6" fmla="*/ 13 w 8"/>
              <a:gd name="T7" fmla="*/ 4 h 4"/>
              <a:gd name="T8" fmla="*/ 6 w 8"/>
              <a:gd name="T9" fmla="*/ 6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4" y="4"/>
                </a:moveTo>
                <a:cubicBezTo>
                  <a:pt x="3" y="3"/>
                  <a:pt x="1" y="3"/>
                  <a:pt x="0" y="2"/>
                </a:cubicBezTo>
                <a:cubicBezTo>
                  <a:pt x="1" y="1"/>
                  <a:pt x="3" y="0"/>
                  <a:pt x="5" y="0"/>
                </a:cubicBezTo>
                <a:cubicBezTo>
                  <a:pt x="6" y="0"/>
                  <a:pt x="6" y="1"/>
                  <a:pt x="8" y="2"/>
                </a:cubicBezTo>
                <a:cubicBezTo>
                  <a:pt x="6" y="4"/>
                  <a:pt x="5" y="4"/>
                  <a:pt x="4" y="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21" name="Freeform 2926"/>
          <p:cNvSpPr>
            <a:spLocks noChangeAspect="1"/>
          </p:cNvSpPr>
          <p:nvPr/>
        </p:nvSpPr>
        <p:spPr bwMode="auto">
          <a:xfrm>
            <a:off x="9212875" y="4644857"/>
            <a:ext cx="544454" cy="197980"/>
          </a:xfrm>
          <a:custGeom>
            <a:avLst/>
            <a:gdLst>
              <a:gd name="T0" fmla="*/ 13 w 119"/>
              <a:gd name="T1" fmla="*/ 2 h 43"/>
              <a:gd name="T2" fmla="*/ 30 w 119"/>
              <a:gd name="T3" fmla="*/ 5 h 43"/>
              <a:gd name="T4" fmla="*/ 30 w 119"/>
              <a:gd name="T5" fmla="*/ 1 h 43"/>
              <a:gd name="T6" fmla="*/ 38 w 119"/>
              <a:gd name="T7" fmla="*/ 2 h 43"/>
              <a:gd name="T8" fmla="*/ 46 w 119"/>
              <a:gd name="T9" fmla="*/ 8 h 43"/>
              <a:gd name="T10" fmla="*/ 58 w 119"/>
              <a:gd name="T11" fmla="*/ 10 h 43"/>
              <a:gd name="T12" fmla="*/ 64 w 119"/>
              <a:gd name="T13" fmla="*/ 21 h 43"/>
              <a:gd name="T14" fmla="*/ 100 w 119"/>
              <a:gd name="T15" fmla="*/ 23 h 43"/>
              <a:gd name="T16" fmla="*/ 102 w 119"/>
              <a:gd name="T17" fmla="*/ 15 h 43"/>
              <a:gd name="T18" fmla="*/ 117 w 119"/>
              <a:gd name="T19" fmla="*/ 19 h 43"/>
              <a:gd name="T20" fmla="*/ 133 w 119"/>
              <a:gd name="T21" fmla="*/ 25 h 43"/>
              <a:gd name="T22" fmla="*/ 136 w 119"/>
              <a:gd name="T23" fmla="*/ 36 h 43"/>
              <a:gd name="T24" fmla="*/ 151 w 119"/>
              <a:gd name="T25" fmla="*/ 41 h 43"/>
              <a:gd name="T26" fmla="*/ 165 w 119"/>
              <a:gd name="T27" fmla="*/ 41 h 43"/>
              <a:gd name="T28" fmla="*/ 165 w 119"/>
              <a:gd name="T29" fmla="*/ 56 h 43"/>
              <a:gd name="T30" fmla="*/ 169 w 119"/>
              <a:gd name="T31" fmla="*/ 63 h 43"/>
              <a:gd name="T32" fmla="*/ 144 w 119"/>
              <a:gd name="T33" fmla="*/ 56 h 43"/>
              <a:gd name="T34" fmla="*/ 136 w 119"/>
              <a:gd name="T35" fmla="*/ 57 h 43"/>
              <a:gd name="T36" fmla="*/ 113 w 119"/>
              <a:gd name="T37" fmla="*/ 53 h 43"/>
              <a:gd name="T38" fmla="*/ 107 w 119"/>
              <a:gd name="T39" fmla="*/ 54 h 43"/>
              <a:gd name="T40" fmla="*/ 85 w 119"/>
              <a:gd name="T41" fmla="*/ 44 h 43"/>
              <a:gd name="T42" fmla="*/ 67 w 119"/>
              <a:gd name="T43" fmla="*/ 41 h 43"/>
              <a:gd name="T44" fmla="*/ 50 w 119"/>
              <a:gd name="T45" fmla="*/ 42 h 43"/>
              <a:gd name="T46" fmla="*/ 34 w 119"/>
              <a:gd name="T47" fmla="*/ 34 h 43"/>
              <a:gd name="T48" fmla="*/ 20 w 119"/>
              <a:gd name="T49" fmla="*/ 33 h 43"/>
              <a:gd name="T50" fmla="*/ 20 w 119"/>
              <a:gd name="T51" fmla="*/ 25 h 43"/>
              <a:gd name="T52" fmla="*/ 1 w 119"/>
              <a:gd name="T53" fmla="*/ 18 h 43"/>
              <a:gd name="T54" fmla="*/ 12 w 119"/>
              <a:gd name="T55" fmla="*/ 7 h 43"/>
              <a:gd name="T56" fmla="*/ 13 w 119"/>
              <a:gd name="T57" fmla="*/ 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43"/>
              <a:gd name="T89" fmla="*/ 119 w 119"/>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43">
                <a:moveTo>
                  <a:pt x="9" y="2"/>
                </a:moveTo>
                <a:cubicBezTo>
                  <a:pt x="13" y="1"/>
                  <a:pt x="17" y="4"/>
                  <a:pt x="21" y="3"/>
                </a:cubicBezTo>
                <a:cubicBezTo>
                  <a:pt x="22" y="3"/>
                  <a:pt x="21" y="1"/>
                  <a:pt x="21" y="1"/>
                </a:cubicBezTo>
                <a:cubicBezTo>
                  <a:pt x="23" y="0"/>
                  <a:pt x="25" y="1"/>
                  <a:pt x="27" y="2"/>
                </a:cubicBezTo>
                <a:cubicBezTo>
                  <a:pt x="29" y="3"/>
                  <a:pt x="30" y="6"/>
                  <a:pt x="32" y="6"/>
                </a:cubicBezTo>
                <a:cubicBezTo>
                  <a:pt x="35" y="7"/>
                  <a:pt x="38" y="6"/>
                  <a:pt x="40" y="7"/>
                </a:cubicBezTo>
                <a:cubicBezTo>
                  <a:pt x="42" y="9"/>
                  <a:pt x="41" y="14"/>
                  <a:pt x="44" y="14"/>
                </a:cubicBezTo>
                <a:cubicBezTo>
                  <a:pt x="52" y="17"/>
                  <a:pt x="61" y="17"/>
                  <a:pt x="69" y="16"/>
                </a:cubicBezTo>
                <a:cubicBezTo>
                  <a:pt x="71" y="15"/>
                  <a:pt x="68" y="10"/>
                  <a:pt x="71" y="10"/>
                </a:cubicBezTo>
                <a:cubicBezTo>
                  <a:pt x="74" y="9"/>
                  <a:pt x="78" y="11"/>
                  <a:pt x="81" y="13"/>
                </a:cubicBezTo>
                <a:cubicBezTo>
                  <a:pt x="85" y="14"/>
                  <a:pt x="89" y="15"/>
                  <a:pt x="92" y="17"/>
                </a:cubicBezTo>
                <a:cubicBezTo>
                  <a:pt x="94" y="19"/>
                  <a:pt x="92" y="23"/>
                  <a:pt x="94" y="25"/>
                </a:cubicBezTo>
                <a:cubicBezTo>
                  <a:pt x="97" y="27"/>
                  <a:pt x="101" y="28"/>
                  <a:pt x="105" y="28"/>
                </a:cubicBezTo>
                <a:cubicBezTo>
                  <a:pt x="108" y="29"/>
                  <a:pt x="112" y="26"/>
                  <a:pt x="114" y="28"/>
                </a:cubicBezTo>
                <a:cubicBezTo>
                  <a:pt x="116" y="31"/>
                  <a:pt x="114" y="35"/>
                  <a:pt x="114" y="38"/>
                </a:cubicBezTo>
                <a:cubicBezTo>
                  <a:pt x="115" y="40"/>
                  <a:pt x="119" y="43"/>
                  <a:pt x="117" y="43"/>
                </a:cubicBezTo>
                <a:cubicBezTo>
                  <a:pt x="111" y="43"/>
                  <a:pt x="106" y="39"/>
                  <a:pt x="100" y="38"/>
                </a:cubicBezTo>
                <a:cubicBezTo>
                  <a:pt x="98" y="38"/>
                  <a:pt x="96" y="39"/>
                  <a:pt x="94" y="39"/>
                </a:cubicBezTo>
                <a:cubicBezTo>
                  <a:pt x="88" y="39"/>
                  <a:pt x="84" y="37"/>
                  <a:pt x="78" y="36"/>
                </a:cubicBezTo>
                <a:cubicBezTo>
                  <a:pt x="77" y="36"/>
                  <a:pt x="75" y="38"/>
                  <a:pt x="74" y="37"/>
                </a:cubicBezTo>
                <a:cubicBezTo>
                  <a:pt x="69" y="36"/>
                  <a:pt x="64" y="32"/>
                  <a:pt x="59" y="30"/>
                </a:cubicBezTo>
                <a:cubicBezTo>
                  <a:pt x="55" y="29"/>
                  <a:pt x="51" y="28"/>
                  <a:pt x="47" y="28"/>
                </a:cubicBezTo>
                <a:cubicBezTo>
                  <a:pt x="43" y="28"/>
                  <a:pt x="39" y="30"/>
                  <a:pt x="35" y="29"/>
                </a:cubicBezTo>
                <a:cubicBezTo>
                  <a:pt x="31" y="28"/>
                  <a:pt x="27" y="25"/>
                  <a:pt x="23" y="23"/>
                </a:cubicBezTo>
                <a:cubicBezTo>
                  <a:pt x="20" y="22"/>
                  <a:pt x="17" y="23"/>
                  <a:pt x="14" y="22"/>
                </a:cubicBezTo>
                <a:cubicBezTo>
                  <a:pt x="13" y="21"/>
                  <a:pt x="16" y="18"/>
                  <a:pt x="14" y="17"/>
                </a:cubicBezTo>
                <a:cubicBezTo>
                  <a:pt x="11" y="14"/>
                  <a:pt x="4" y="16"/>
                  <a:pt x="1" y="12"/>
                </a:cubicBezTo>
                <a:cubicBezTo>
                  <a:pt x="0" y="9"/>
                  <a:pt x="6" y="8"/>
                  <a:pt x="8" y="5"/>
                </a:cubicBezTo>
                <a:cubicBezTo>
                  <a:pt x="9" y="4"/>
                  <a:pt x="7" y="2"/>
                  <a:pt x="9"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422" name="Freeform 2927"/>
          <p:cNvSpPr>
            <a:spLocks noChangeAspect="1"/>
          </p:cNvSpPr>
          <p:nvPr/>
        </p:nvSpPr>
        <p:spPr bwMode="auto">
          <a:xfrm>
            <a:off x="9426087" y="3978578"/>
            <a:ext cx="605372" cy="555867"/>
          </a:xfrm>
          <a:custGeom>
            <a:avLst/>
            <a:gdLst>
              <a:gd name="T0" fmla="*/ 163 w 133"/>
              <a:gd name="T1" fmla="*/ 13 h 122"/>
              <a:gd name="T2" fmla="*/ 161 w 133"/>
              <a:gd name="T3" fmla="*/ 23 h 122"/>
              <a:gd name="T4" fmla="*/ 160 w 133"/>
              <a:gd name="T5" fmla="*/ 43 h 122"/>
              <a:gd name="T6" fmla="*/ 183 w 133"/>
              <a:gd name="T7" fmla="*/ 65 h 122"/>
              <a:gd name="T8" fmla="*/ 181 w 133"/>
              <a:gd name="T9" fmla="*/ 72 h 122"/>
              <a:gd name="T10" fmla="*/ 167 w 133"/>
              <a:gd name="T11" fmla="*/ 73 h 122"/>
              <a:gd name="T12" fmla="*/ 159 w 133"/>
              <a:gd name="T13" fmla="*/ 83 h 122"/>
              <a:gd name="T14" fmla="*/ 158 w 133"/>
              <a:gd name="T15" fmla="*/ 104 h 122"/>
              <a:gd name="T16" fmla="*/ 137 w 133"/>
              <a:gd name="T17" fmla="*/ 122 h 122"/>
              <a:gd name="T18" fmla="*/ 141 w 133"/>
              <a:gd name="T19" fmla="*/ 141 h 122"/>
              <a:gd name="T20" fmla="*/ 137 w 133"/>
              <a:gd name="T21" fmla="*/ 151 h 122"/>
              <a:gd name="T22" fmla="*/ 127 w 133"/>
              <a:gd name="T23" fmla="*/ 163 h 122"/>
              <a:gd name="T24" fmla="*/ 104 w 133"/>
              <a:gd name="T25" fmla="*/ 160 h 122"/>
              <a:gd name="T26" fmla="*/ 88 w 133"/>
              <a:gd name="T27" fmla="*/ 160 h 122"/>
              <a:gd name="T28" fmla="*/ 82 w 133"/>
              <a:gd name="T29" fmla="*/ 158 h 122"/>
              <a:gd name="T30" fmla="*/ 75 w 133"/>
              <a:gd name="T31" fmla="*/ 158 h 122"/>
              <a:gd name="T32" fmla="*/ 54 w 133"/>
              <a:gd name="T33" fmla="*/ 162 h 122"/>
              <a:gd name="T34" fmla="*/ 54 w 133"/>
              <a:gd name="T35" fmla="*/ 147 h 122"/>
              <a:gd name="T36" fmla="*/ 35 w 133"/>
              <a:gd name="T37" fmla="*/ 148 h 122"/>
              <a:gd name="T38" fmla="*/ 26 w 133"/>
              <a:gd name="T39" fmla="*/ 134 h 122"/>
              <a:gd name="T40" fmla="*/ 22 w 133"/>
              <a:gd name="T41" fmla="*/ 115 h 122"/>
              <a:gd name="T42" fmla="*/ 14 w 133"/>
              <a:gd name="T43" fmla="*/ 104 h 122"/>
              <a:gd name="T44" fmla="*/ 8 w 133"/>
              <a:gd name="T45" fmla="*/ 95 h 122"/>
              <a:gd name="T46" fmla="*/ 1 w 133"/>
              <a:gd name="T47" fmla="*/ 79 h 122"/>
              <a:gd name="T48" fmla="*/ 12 w 133"/>
              <a:gd name="T49" fmla="*/ 45 h 122"/>
              <a:gd name="T50" fmla="*/ 20 w 133"/>
              <a:gd name="T51" fmla="*/ 57 h 122"/>
              <a:gd name="T52" fmla="*/ 36 w 133"/>
              <a:gd name="T53" fmla="*/ 71 h 122"/>
              <a:gd name="T54" fmla="*/ 57 w 133"/>
              <a:gd name="T55" fmla="*/ 68 h 122"/>
              <a:gd name="T56" fmla="*/ 65 w 133"/>
              <a:gd name="T57" fmla="*/ 59 h 122"/>
              <a:gd name="T58" fmla="*/ 75 w 133"/>
              <a:gd name="T59" fmla="*/ 60 h 122"/>
              <a:gd name="T60" fmla="*/ 88 w 133"/>
              <a:gd name="T61" fmla="*/ 65 h 122"/>
              <a:gd name="T62" fmla="*/ 105 w 133"/>
              <a:gd name="T63" fmla="*/ 59 h 122"/>
              <a:gd name="T64" fmla="*/ 116 w 133"/>
              <a:gd name="T65" fmla="*/ 35 h 122"/>
              <a:gd name="T66" fmla="*/ 124 w 133"/>
              <a:gd name="T67" fmla="*/ 6 h 122"/>
              <a:gd name="T68" fmla="*/ 145 w 133"/>
              <a:gd name="T69" fmla="*/ 6 h 122"/>
              <a:gd name="T70" fmla="*/ 164 w 133"/>
              <a:gd name="T71" fmla="*/ 7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22"/>
              <a:gd name="T110" fmla="*/ 133 w 133"/>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22">
                <a:moveTo>
                  <a:pt x="115" y="5"/>
                </a:moveTo>
                <a:cubicBezTo>
                  <a:pt x="115" y="6"/>
                  <a:pt x="115" y="8"/>
                  <a:pt x="114" y="9"/>
                </a:cubicBezTo>
                <a:cubicBezTo>
                  <a:pt x="112" y="11"/>
                  <a:pt x="108" y="8"/>
                  <a:pt x="107" y="10"/>
                </a:cubicBezTo>
                <a:cubicBezTo>
                  <a:pt x="107" y="13"/>
                  <a:pt x="111" y="14"/>
                  <a:pt x="113" y="16"/>
                </a:cubicBezTo>
                <a:cubicBezTo>
                  <a:pt x="115" y="21"/>
                  <a:pt x="119" y="25"/>
                  <a:pt x="118" y="29"/>
                </a:cubicBezTo>
                <a:cubicBezTo>
                  <a:pt x="118" y="31"/>
                  <a:pt x="112" y="28"/>
                  <a:pt x="112" y="30"/>
                </a:cubicBezTo>
                <a:cubicBezTo>
                  <a:pt x="112" y="33"/>
                  <a:pt x="115" y="35"/>
                  <a:pt x="118" y="37"/>
                </a:cubicBezTo>
                <a:cubicBezTo>
                  <a:pt x="121" y="40"/>
                  <a:pt x="125" y="43"/>
                  <a:pt x="128" y="45"/>
                </a:cubicBezTo>
                <a:cubicBezTo>
                  <a:pt x="130" y="46"/>
                  <a:pt x="133" y="44"/>
                  <a:pt x="133" y="46"/>
                </a:cubicBezTo>
                <a:cubicBezTo>
                  <a:pt x="132" y="48"/>
                  <a:pt x="129" y="50"/>
                  <a:pt x="126" y="50"/>
                </a:cubicBezTo>
                <a:cubicBezTo>
                  <a:pt x="123" y="50"/>
                  <a:pt x="120" y="46"/>
                  <a:pt x="116" y="47"/>
                </a:cubicBezTo>
                <a:cubicBezTo>
                  <a:pt x="115" y="47"/>
                  <a:pt x="117" y="50"/>
                  <a:pt x="117" y="51"/>
                </a:cubicBezTo>
                <a:cubicBezTo>
                  <a:pt x="116" y="52"/>
                  <a:pt x="114" y="50"/>
                  <a:pt x="113" y="51"/>
                </a:cubicBezTo>
                <a:cubicBezTo>
                  <a:pt x="112" y="53"/>
                  <a:pt x="111" y="56"/>
                  <a:pt x="111" y="58"/>
                </a:cubicBezTo>
                <a:cubicBezTo>
                  <a:pt x="110" y="61"/>
                  <a:pt x="110" y="64"/>
                  <a:pt x="110" y="66"/>
                </a:cubicBezTo>
                <a:cubicBezTo>
                  <a:pt x="110" y="69"/>
                  <a:pt x="112" y="71"/>
                  <a:pt x="110" y="73"/>
                </a:cubicBezTo>
                <a:cubicBezTo>
                  <a:pt x="108" y="76"/>
                  <a:pt x="105" y="76"/>
                  <a:pt x="102" y="78"/>
                </a:cubicBezTo>
                <a:cubicBezTo>
                  <a:pt x="100" y="80"/>
                  <a:pt x="97" y="82"/>
                  <a:pt x="96" y="85"/>
                </a:cubicBezTo>
                <a:cubicBezTo>
                  <a:pt x="96" y="88"/>
                  <a:pt x="98" y="91"/>
                  <a:pt x="99" y="93"/>
                </a:cubicBezTo>
                <a:cubicBezTo>
                  <a:pt x="99" y="95"/>
                  <a:pt x="100" y="97"/>
                  <a:pt x="99" y="99"/>
                </a:cubicBezTo>
                <a:cubicBezTo>
                  <a:pt x="99" y="100"/>
                  <a:pt x="97" y="98"/>
                  <a:pt x="96" y="99"/>
                </a:cubicBezTo>
                <a:cubicBezTo>
                  <a:pt x="95" y="101"/>
                  <a:pt x="97" y="103"/>
                  <a:pt x="96" y="105"/>
                </a:cubicBezTo>
                <a:cubicBezTo>
                  <a:pt x="96" y="106"/>
                  <a:pt x="93" y="104"/>
                  <a:pt x="92" y="105"/>
                </a:cubicBezTo>
                <a:cubicBezTo>
                  <a:pt x="91" y="108"/>
                  <a:pt x="92" y="112"/>
                  <a:pt x="89" y="114"/>
                </a:cubicBezTo>
                <a:cubicBezTo>
                  <a:pt x="85" y="118"/>
                  <a:pt x="80" y="122"/>
                  <a:pt x="75" y="121"/>
                </a:cubicBezTo>
                <a:cubicBezTo>
                  <a:pt x="72" y="121"/>
                  <a:pt x="75" y="114"/>
                  <a:pt x="73" y="112"/>
                </a:cubicBezTo>
                <a:cubicBezTo>
                  <a:pt x="72" y="110"/>
                  <a:pt x="69" y="110"/>
                  <a:pt x="67" y="110"/>
                </a:cubicBezTo>
                <a:cubicBezTo>
                  <a:pt x="65" y="110"/>
                  <a:pt x="64" y="113"/>
                  <a:pt x="62" y="112"/>
                </a:cubicBezTo>
                <a:cubicBezTo>
                  <a:pt x="61" y="112"/>
                  <a:pt x="62" y="110"/>
                  <a:pt x="61" y="109"/>
                </a:cubicBezTo>
                <a:cubicBezTo>
                  <a:pt x="60" y="108"/>
                  <a:pt x="59" y="110"/>
                  <a:pt x="58" y="110"/>
                </a:cubicBezTo>
                <a:cubicBezTo>
                  <a:pt x="57" y="109"/>
                  <a:pt x="57" y="106"/>
                  <a:pt x="56" y="106"/>
                </a:cubicBezTo>
                <a:cubicBezTo>
                  <a:pt x="54" y="106"/>
                  <a:pt x="55" y="109"/>
                  <a:pt x="53" y="110"/>
                </a:cubicBezTo>
                <a:cubicBezTo>
                  <a:pt x="51" y="111"/>
                  <a:pt x="48" y="112"/>
                  <a:pt x="46" y="112"/>
                </a:cubicBezTo>
                <a:cubicBezTo>
                  <a:pt x="43" y="113"/>
                  <a:pt x="41" y="113"/>
                  <a:pt x="38" y="113"/>
                </a:cubicBezTo>
                <a:cubicBezTo>
                  <a:pt x="38" y="112"/>
                  <a:pt x="38" y="111"/>
                  <a:pt x="38" y="110"/>
                </a:cubicBezTo>
                <a:cubicBezTo>
                  <a:pt x="38" y="107"/>
                  <a:pt x="40" y="104"/>
                  <a:pt x="38" y="103"/>
                </a:cubicBezTo>
                <a:cubicBezTo>
                  <a:pt x="36" y="101"/>
                  <a:pt x="33" y="105"/>
                  <a:pt x="31" y="105"/>
                </a:cubicBezTo>
                <a:cubicBezTo>
                  <a:pt x="29" y="105"/>
                  <a:pt x="26" y="104"/>
                  <a:pt x="24" y="104"/>
                </a:cubicBezTo>
                <a:cubicBezTo>
                  <a:pt x="23" y="103"/>
                  <a:pt x="21" y="105"/>
                  <a:pt x="20" y="104"/>
                </a:cubicBezTo>
                <a:cubicBezTo>
                  <a:pt x="18" y="101"/>
                  <a:pt x="18" y="97"/>
                  <a:pt x="18" y="94"/>
                </a:cubicBezTo>
                <a:cubicBezTo>
                  <a:pt x="17" y="92"/>
                  <a:pt x="18" y="89"/>
                  <a:pt x="17" y="86"/>
                </a:cubicBezTo>
                <a:cubicBezTo>
                  <a:pt x="17" y="84"/>
                  <a:pt x="16" y="82"/>
                  <a:pt x="15" y="80"/>
                </a:cubicBezTo>
                <a:cubicBezTo>
                  <a:pt x="14" y="79"/>
                  <a:pt x="11" y="80"/>
                  <a:pt x="10" y="78"/>
                </a:cubicBezTo>
                <a:cubicBezTo>
                  <a:pt x="9" y="77"/>
                  <a:pt x="11" y="75"/>
                  <a:pt x="10" y="73"/>
                </a:cubicBezTo>
                <a:cubicBezTo>
                  <a:pt x="9" y="72"/>
                  <a:pt x="6" y="75"/>
                  <a:pt x="6" y="73"/>
                </a:cubicBezTo>
                <a:cubicBezTo>
                  <a:pt x="4" y="71"/>
                  <a:pt x="5" y="68"/>
                  <a:pt x="6" y="66"/>
                </a:cubicBezTo>
                <a:cubicBezTo>
                  <a:pt x="6" y="64"/>
                  <a:pt x="8" y="62"/>
                  <a:pt x="8" y="60"/>
                </a:cubicBezTo>
                <a:cubicBezTo>
                  <a:pt x="7" y="57"/>
                  <a:pt x="2" y="58"/>
                  <a:pt x="1" y="55"/>
                </a:cubicBezTo>
                <a:cubicBezTo>
                  <a:pt x="0" y="51"/>
                  <a:pt x="1" y="46"/>
                  <a:pt x="2" y="41"/>
                </a:cubicBezTo>
                <a:cubicBezTo>
                  <a:pt x="3" y="38"/>
                  <a:pt x="6" y="35"/>
                  <a:pt x="8" y="32"/>
                </a:cubicBezTo>
                <a:cubicBezTo>
                  <a:pt x="9" y="32"/>
                  <a:pt x="11" y="32"/>
                  <a:pt x="12" y="32"/>
                </a:cubicBezTo>
                <a:cubicBezTo>
                  <a:pt x="13" y="35"/>
                  <a:pt x="12" y="38"/>
                  <a:pt x="14" y="40"/>
                </a:cubicBezTo>
                <a:cubicBezTo>
                  <a:pt x="16" y="43"/>
                  <a:pt x="20" y="44"/>
                  <a:pt x="23" y="46"/>
                </a:cubicBezTo>
                <a:cubicBezTo>
                  <a:pt x="24" y="47"/>
                  <a:pt x="24" y="49"/>
                  <a:pt x="25" y="49"/>
                </a:cubicBezTo>
                <a:cubicBezTo>
                  <a:pt x="27" y="49"/>
                  <a:pt x="29" y="47"/>
                  <a:pt x="31" y="46"/>
                </a:cubicBezTo>
                <a:cubicBezTo>
                  <a:pt x="34" y="46"/>
                  <a:pt x="37" y="48"/>
                  <a:pt x="40" y="48"/>
                </a:cubicBezTo>
                <a:cubicBezTo>
                  <a:pt x="42" y="47"/>
                  <a:pt x="44" y="46"/>
                  <a:pt x="45" y="45"/>
                </a:cubicBezTo>
                <a:cubicBezTo>
                  <a:pt x="46" y="44"/>
                  <a:pt x="44" y="41"/>
                  <a:pt x="45" y="41"/>
                </a:cubicBezTo>
                <a:cubicBezTo>
                  <a:pt x="48" y="39"/>
                  <a:pt x="51" y="40"/>
                  <a:pt x="54" y="40"/>
                </a:cubicBezTo>
                <a:cubicBezTo>
                  <a:pt x="54" y="40"/>
                  <a:pt x="53" y="42"/>
                  <a:pt x="53" y="42"/>
                </a:cubicBezTo>
                <a:cubicBezTo>
                  <a:pt x="54" y="43"/>
                  <a:pt x="55" y="41"/>
                  <a:pt x="57" y="41"/>
                </a:cubicBezTo>
                <a:cubicBezTo>
                  <a:pt x="59" y="42"/>
                  <a:pt x="60" y="45"/>
                  <a:pt x="62" y="45"/>
                </a:cubicBezTo>
                <a:cubicBezTo>
                  <a:pt x="64" y="44"/>
                  <a:pt x="64" y="41"/>
                  <a:pt x="66" y="41"/>
                </a:cubicBezTo>
                <a:cubicBezTo>
                  <a:pt x="69" y="40"/>
                  <a:pt x="72" y="42"/>
                  <a:pt x="74" y="41"/>
                </a:cubicBezTo>
                <a:cubicBezTo>
                  <a:pt x="75" y="40"/>
                  <a:pt x="73" y="38"/>
                  <a:pt x="74" y="36"/>
                </a:cubicBezTo>
                <a:cubicBezTo>
                  <a:pt x="76" y="32"/>
                  <a:pt x="79" y="28"/>
                  <a:pt x="81" y="24"/>
                </a:cubicBezTo>
                <a:cubicBezTo>
                  <a:pt x="83" y="21"/>
                  <a:pt x="86" y="18"/>
                  <a:pt x="87" y="15"/>
                </a:cubicBezTo>
                <a:cubicBezTo>
                  <a:pt x="88" y="11"/>
                  <a:pt x="85" y="7"/>
                  <a:pt x="87" y="4"/>
                </a:cubicBezTo>
                <a:cubicBezTo>
                  <a:pt x="89" y="1"/>
                  <a:pt x="93" y="1"/>
                  <a:pt x="96" y="1"/>
                </a:cubicBezTo>
                <a:cubicBezTo>
                  <a:pt x="98" y="0"/>
                  <a:pt x="99" y="3"/>
                  <a:pt x="101" y="4"/>
                </a:cubicBezTo>
                <a:cubicBezTo>
                  <a:pt x="103" y="4"/>
                  <a:pt x="106" y="2"/>
                  <a:pt x="108" y="2"/>
                </a:cubicBezTo>
                <a:cubicBezTo>
                  <a:pt x="111" y="3"/>
                  <a:pt x="113" y="4"/>
                  <a:pt x="115" y="5"/>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612" name="Freeform 3117"/>
          <p:cNvSpPr>
            <a:spLocks noChangeAspect="1"/>
          </p:cNvSpPr>
          <p:nvPr/>
        </p:nvSpPr>
        <p:spPr bwMode="auto">
          <a:xfrm>
            <a:off x="7092169" y="8021942"/>
            <a:ext cx="30459" cy="22844"/>
          </a:xfrm>
          <a:custGeom>
            <a:avLst/>
            <a:gdLst>
              <a:gd name="T0" fmla="*/ 4 w 6"/>
              <a:gd name="T1" fmla="*/ 6 h 5"/>
              <a:gd name="T2" fmla="*/ 1 w 6"/>
              <a:gd name="T3" fmla="*/ 2 h 5"/>
              <a:gd name="T4" fmla="*/ 5 w 6"/>
              <a:gd name="T5" fmla="*/ 1 h 5"/>
              <a:gd name="T6" fmla="*/ 11 w 6"/>
              <a:gd name="T7" fmla="*/ 5 h 5"/>
              <a:gd name="T8" fmla="*/ 4 w 6"/>
              <a:gd name="T9" fmla="*/ 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3"/>
                  <a:pt x="1" y="2"/>
                </a:cubicBezTo>
                <a:cubicBezTo>
                  <a:pt x="1" y="0"/>
                  <a:pt x="3" y="0"/>
                  <a:pt x="3" y="1"/>
                </a:cubicBezTo>
                <a:cubicBezTo>
                  <a:pt x="4" y="1"/>
                  <a:pt x="6" y="2"/>
                  <a:pt x="6" y="3"/>
                </a:cubicBezTo>
                <a:cubicBezTo>
                  <a:pt x="5" y="5"/>
                  <a:pt x="3" y="4"/>
                  <a:pt x="2" y="4"/>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632" name="Freeform 3137"/>
          <p:cNvSpPr>
            <a:spLocks noChangeAspect="1"/>
          </p:cNvSpPr>
          <p:nvPr/>
        </p:nvSpPr>
        <p:spPr bwMode="auto">
          <a:xfrm>
            <a:off x="6878957" y="7664055"/>
            <a:ext cx="114221" cy="102797"/>
          </a:xfrm>
          <a:custGeom>
            <a:avLst/>
            <a:gdLst>
              <a:gd name="T0" fmla="*/ 5 w 25"/>
              <a:gd name="T1" fmla="*/ 2 h 23"/>
              <a:gd name="T2" fmla="*/ 10 w 25"/>
              <a:gd name="T3" fmla="*/ 6 h 23"/>
              <a:gd name="T4" fmla="*/ 7 w 25"/>
              <a:gd name="T5" fmla="*/ 14 h 23"/>
              <a:gd name="T6" fmla="*/ 12 w 25"/>
              <a:gd name="T7" fmla="*/ 14 h 23"/>
              <a:gd name="T8" fmla="*/ 20 w 25"/>
              <a:gd name="T9" fmla="*/ 11 h 23"/>
              <a:gd name="T10" fmla="*/ 17 w 25"/>
              <a:gd name="T11" fmla="*/ 16 h 23"/>
              <a:gd name="T12" fmla="*/ 24 w 25"/>
              <a:gd name="T13" fmla="*/ 16 h 23"/>
              <a:gd name="T14" fmla="*/ 35 w 25"/>
              <a:gd name="T15" fmla="*/ 14 h 23"/>
              <a:gd name="T16" fmla="*/ 35 w 25"/>
              <a:gd name="T17" fmla="*/ 19 h 23"/>
              <a:gd name="T18" fmla="*/ 24 w 25"/>
              <a:gd name="T19" fmla="*/ 22 h 23"/>
              <a:gd name="T20" fmla="*/ 23 w 25"/>
              <a:gd name="T21" fmla="*/ 25 h 23"/>
              <a:gd name="T22" fmla="*/ 30 w 25"/>
              <a:gd name="T23" fmla="*/ 26 h 23"/>
              <a:gd name="T24" fmla="*/ 29 w 25"/>
              <a:gd name="T25" fmla="*/ 29 h 23"/>
              <a:gd name="T26" fmla="*/ 22 w 25"/>
              <a:gd name="T27" fmla="*/ 27 h 23"/>
              <a:gd name="T28" fmla="*/ 17 w 25"/>
              <a:gd name="T29" fmla="*/ 26 h 23"/>
              <a:gd name="T30" fmla="*/ 12 w 25"/>
              <a:gd name="T31" fmla="*/ 26 h 23"/>
              <a:gd name="T32" fmla="*/ 6 w 25"/>
              <a:gd name="T33" fmla="*/ 31 h 23"/>
              <a:gd name="T34" fmla="*/ 0 w 25"/>
              <a:gd name="T35" fmla="*/ 27 h 23"/>
              <a:gd name="T36" fmla="*/ 1 w 25"/>
              <a:gd name="T37" fmla="*/ 14 h 23"/>
              <a:gd name="T38" fmla="*/ 5 w 25"/>
              <a:gd name="T39" fmla="*/ 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3"/>
              <a:gd name="T62" fmla="*/ 25 w 25"/>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3">
                <a:moveTo>
                  <a:pt x="3" y="2"/>
                </a:moveTo>
                <a:cubicBezTo>
                  <a:pt x="4" y="0"/>
                  <a:pt x="6" y="3"/>
                  <a:pt x="7" y="4"/>
                </a:cubicBezTo>
                <a:cubicBezTo>
                  <a:pt x="7" y="6"/>
                  <a:pt x="4" y="8"/>
                  <a:pt x="5" y="10"/>
                </a:cubicBezTo>
                <a:cubicBezTo>
                  <a:pt x="5" y="12"/>
                  <a:pt x="7" y="10"/>
                  <a:pt x="8" y="10"/>
                </a:cubicBezTo>
                <a:cubicBezTo>
                  <a:pt x="10" y="9"/>
                  <a:pt x="12" y="7"/>
                  <a:pt x="14" y="8"/>
                </a:cubicBezTo>
                <a:cubicBezTo>
                  <a:pt x="16" y="8"/>
                  <a:pt x="11" y="11"/>
                  <a:pt x="12" y="12"/>
                </a:cubicBezTo>
                <a:cubicBezTo>
                  <a:pt x="13" y="13"/>
                  <a:pt x="15" y="12"/>
                  <a:pt x="17" y="12"/>
                </a:cubicBezTo>
                <a:cubicBezTo>
                  <a:pt x="19" y="12"/>
                  <a:pt x="21" y="9"/>
                  <a:pt x="24" y="10"/>
                </a:cubicBezTo>
                <a:cubicBezTo>
                  <a:pt x="25" y="10"/>
                  <a:pt x="25" y="13"/>
                  <a:pt x="24" y="14"/>
                </a:cubicBezTo>
                <a:cubicBezTo>
                  <a:pt x="22" y="16"/>
                  <a:pt x="19" y="15"/>
                  <a:pt x="17" y="16"/>
                </a:cubicBezTo>
                <a:cubicBezTo>
                  <a:pt x="16" y="16"/>
                  <a:pt x="15" y="18"/>
                  <a:pt x="16" y="18"/>
                </a:cubicBezTo>
                <a:cubicBezTo>
                  <a:pt x="17" y="19"/>
                  <a:pt x="19" y="18"/>
                  <a:pt x="21" y="19"/>
                </a:cubicBezTo>
                <a:cubicBezTo>
                  <a:pt x="21" y="19"/>
                  <a:pt x="21" y="21"/>
                  <a:pt x="20" y="21"/>
                </a:cubicBezTo>
                <a:cubicBezTo>
                  <a:pt x="19" y="22"/>
                  <a:pt x="17" y="21"/>
                  <a:pt x="15" y="20"/>
                </a:cubicBezTo>
                <a:cubicBezTo>
                  <a:pt x="14" y="20"/>
                  <a:pt x="13" y="19"/>
                  <a:pt x="12" y="19"/>
                </a:cubicBezTo>
                <a:cubicBezTo>
                  <a:pt x="11" y="19"/>
                  <a:pt x="10" y="19"/>
                  <a:pt x="8" y="19"/>
                </a:cubicBezTo>
                <a:cubicBezTo>
                  <a:pt x="7" y="20"/>
                  <a:pt x="6" y="22"/>
                  <a:pt x="4" y="22"/>
                </a:cubicBezTo>
                <a:cubicBezTo>
                  <a:pt x="2" y="23"/>
                  <a:pt x="1" y="22"/>
                  <a:pt x="0" y="20"/>
                </a:cubicBezTo>
                <a:cubicBezTo>
                  <a:pt x="1" y="17"/>
                  <a:pt x="1" y="13"/>
                  <a:pt x="1" y="10"/>
                </a:cubicBezTo>
                <a:cubicBezTo>
                  <a:pt x="2" y="7"/>
                  <a:pt x="2" y="4"/>
                  <a:pt x="3"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775" name="Freeform 3280"/>
          <p:cNvSpPr>
            <a:spLocks noChangeAspect="1"/>
          </p:cNvSpPr>
          <p:nvPr/>
        </p:nvSpPr>
        <p:spPr bwMode="auto">
          <a:xfrm>
            <a:off x="5199905" y="7523184"/>
            <a:ext cx="11422" cy="15229"/>
          </a:xfrm>
          <a:custGeom>
            <a:avLst/>
            <a:gdLst>
              <a:gd name="T0" fmla="*/ 3 w 2"/>
              <a:gd name="T1" fmla="*/ 4 h 3"/>
              <a:gd name="T2" fmla="*/ 0 w 2"/>
              <a:gd name="T3" fmla="*/ 4 h 3"/>
              <a:gd name="T4" fmla="*/ 3 w 2"/>
              <a:gd name="T5" fmla="*/ 1 h 3"/>
              <a:gd name="T6" fmla="*/ 5 w 2"/>
              <a:gd name="T7" fmla="*/ 1 h 3"/>
              <a:gd name="T8" fmla="*/ 3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2"/>
                </a:cubicBezTo>
                <a:cubicBezTo>
                  <a:pt x="0" y="1"/>
                  <a:pt x="0" y="1"/>
                  <a:pt x="1" y="1"/>
                </a:cubicBezTo>
                <a:cubicBezTo>
                  <a:pt x="1" y="1"/>
                  <a:pt x="2" y="0"/>
                  <a:pt x="2" y="1"/>
                </a:cubicBezTo>
                <a:cubicBezTo>
                  <a:pt x="2" y="2"/>
                  <a:pt x="1" y="2"/>
                  <a:pt x="1" y="2"/>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1144" name="Freeform 3649"/>
          <p:cNvSpPr>
            <a:spLocks noChangeAspect="1"/>
          </p:cNvSpPr>
          <p:nvPr/>
        </p:nvSpPr>
        <p:spPr bwMode="auto">
          <a:xfrm>
            <a:off x="9365169" y="3982385"/>
            <a:ext cx="45688" cy="41880"/>
          </a:xfrm>
          <a:custGeom>
            <a:avLst/>
            <a:gdLst>
              <a:gd name="T0" fmla="*/ 1 w 10"/>
              <a:gd name="T1" fmla="*/ 5 h 9"/>
              <a:gd name="T2" fmla="*/ 8 w 10"/>
              <a:gd name="T3" fmla="*/ 1 h 9"/>
              <a:gd name="T4" fmla="*/ 13 w 10"/>
              <a:gd name="T5" fmla="*/ 11 h 9"/>
              <a:gd name="T6" fmla="*/ 6 w 10"/>
              <a:gd name="T7" fmla="*/ 9 h 9"/>
              <a:gd name="T8" fmla="*/ 1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 y="3"/>
                </a:moveTo>
                <a:cubicBezTo>
                  <a:pt x="2" y="1"/>
                  <a:pt x="5" y="0"/>
                  <a:pt x="6" y="1"/>
                </a:cubicBezTo>
                <a:cubicBezTo>
                  <a:pt x="8" y="2"/>
                  <a:pt x="10" y="5"/>
                  <a:pt x="9" y="7"/>
                </a:cubicBezTo>
                <a:cubicBezTo>
                  <a:pt x="8" y="9"/>
                  <a:pt x="5" y="7"/>
                  <a:pt x="4" y="6"/>
                </a:cubicBezTo>
                <a:cubicBezTo>
                  <a:pt x="2" y="5"/>
                  <a:pt x="0" y="4"/>
                  <a:pt x="1" y="3"/>
                </a:cubicBezTo>
                <a:close/>
              </a:path>
            </a:pathLst>
          </a:custGeom>
          <a:solidFill>
            <a:schemeClr val="bg1"/>
          </a:solidFill>
          <a:ln w="3175" cap="rnd">
            <a:solidFill>
              <a:schemeClr val="tx1"/>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27" name="Rectangle 326"/>
          <p:cNvSpPr/>
          <p:nvPr/>
        </p:nvSpPr>
        <p:spPr>
          <a:xfrm>
            <a:off x="7430728" y="1491647"/>
            <a:ext cx="1000274" cy="184666"/>
          </a:xfrm>
          <a:prstGeom prst="rect">
            <a:avLst/>
          </a:prstGeom>
          <a:noFill/>
        </p:spPr>
        <p:txBody>
          <a:bodyPr wrap="none" lIns="0" tIns="0" rIns="0" bIns="0">
            <a:spAutoFit/>
          </a:bodyPr>
          <a:lstStyle/>
          <a:p>
            <a:pPr eaLnBrk="0" fontAlgn="base" hangingPunct="0">
              <a:spcBef>
                <a:spcPct val="0"/>
              </a:spcBef>
              <a:spcAft>
                <a:spcPct val="0"/>
              </a:spcAft>
            </a:pPr>
            <a:r>
              <a:rPr lang="es-ES_tradnl" sz="1200" b="1" dirty="0" smtClean="0">
                <a:solidFill>
                  <a:prstClr val="black"/>
                </a:solidFill>
                <a:latin typeface="Times New Roman" panose="02020603050405020304" pitchFamily="18" charset="0"/>
              </a:rPr>
              <a:t>KIRGUIST</a:t>
            </a:r>
            <a:r>
              <a:rPr lang="es-ES_tradnl" sz="1200" b="1" dirty="0" smtClean="0">
                <a:solidFill>
                  <a:prstClr val="black"/>
                </a:solidFill>
                <a:latin typeface="Times New Roman" panose="02020603050405020304" pitchFamily="18" charset="0"/>
              </a:rPr>
              <a:t>Á</a:t>
            </a:r>
            <a:r>
              <a:rPr lang="es-ES_tradnl" sz="1200" b="1" dirty="0" smtClean="0">
                <a:solidFill>
                  <a:prstClr val="black"/>
                </a:solidFill>
                <a:latin typeface="Times New Roman" panose="02020603050405020304" pitchFamily="18" charset="0"/>
              </a:rPr>
              <a:t>N</a:t>
            </a:r>
            <a:endParaRPr lang="es-ES_tradnl" sz="1200" b="1" dirty="0">
              <a:solidFill>
                <a:prstClr val="black"/>
              </a:solidFill>
              <a:latin typeface="Times New Roman" panose="02020603050405020304" pitchFamily="18" charset="0"/>
            </a:endParaRPr>
          </a:p>
        </p:txBody>
      </p:sp>
      <p:sp>
        <p:nvSpPr>
          <p:cNvPr id="321" name="Rectangle 320"/>
          <p:cNvSpPr/>
          <p:nvPr/>
        </p:nvSpPr>
        <p:spPr>
          <a:xfrm>
            <a:off x="8666985" y="3031573"/>
            <a:ext cx="1733332" cy="184666"/>
          </a:xfrm>
          <a:prstGeom prst="rect">
            <a:avLst/>
          </a:prstGeom>
          <a:noFill/>
        </p:spPr>
        <p:txBody>
          <a:bodyPr wrap="square" lIns="0" tIns="0" rIns="0" bIns="0">
            <a:spAutoFit/>
          </a:bodyPr>
          <a:lstStyle/>
          <a:p>
            <a:pPr eaLnBrk="0" fontAlgn="base" hangingPunct="0">
              <a:spcBef>
                <a:spcPct val="0"/>
              </a:spcBef>
              <a:spcAft>
                <a:spcPct val="0"/>
              </a:spcAft>
            </a:pPr>
            <a:r>
              <a:rPr lang="es-ES_tradnl" sz="1200" b="1" dirty="0" smtClean="0">
                <a:solidFill>
                  <a:schemeClr val="tx2"/>
                </a:solidFill>
                <a:latin typeface="Times New Roman" panose="02020603050405020304" pitchFamily="18" charset="0"/>
              </a:rPr>
              <a:t>TAILANDIA</a:t>
            </a:r>
            <a:r>
              <a:rPr lang="es-ES_tradnl" sz="1200" b="1" dirty="0" smtClean="0">
                <a:solidFill>
                  <a:schemeClr val="tx2"/>
                </a:solidFill>
                <a:latin typeface="Times New Roman" panose="02020603050405020304" pitchFamily="18" charset="0"/>
              </a:rPr>
              <a:t> (birmanos)</a:t>
            </a:r>
            <a:endParaRPr lang="es-ES_tradnl" sz="1200" b="1" dirty="0">
              <a:solidFill>
                <a:schemeClr val="tx2"/>
              </a:solidFill>
              <a:latin typeface="Times New Roman" panose="02020603050405020304" pitchFamily="18" charset="0"/>
            </a:endParaRPr>
          </a:p>
        </p:txBody>
      </p:sp>
      <p:sp>
        <p:nvSpPr>
          <p:cNvPr id="324" name="Freeform 130"/>
          <p:cNvSpPr>
            <a:spLocks noChangeAspect="1"/>
          </p:cNvSpPr>
          <p:nvPr/>
        </p:nvSpPr>
        <p:spPr bwMode="auto">
          <a:xfrm>
            <a:off x="9482316" y="3788212"/>
            <a:ext cx="560301" cy="427385"/>
          </a:xfrm>
          <a:custGeom>
            <a:avLst/>
            <a:gdLst>
              <a:gd name="T0" fmla="*/ 371750002 w 122"/>
              <a:gd name="T1" fmla="*/ 157846841 h 87"/>
              <a:gd name="T2" fmla="*/ 404232698 w 122"/>
              <a:gd name="T3" fmla="*/ 146834004 h 87"/>
              <a:gd name="T4" fmla="*/ 389796155 w 122"/>
              <a:gd name="T5" fmla="*/ 135821166 h 87"/>
              <a:gd name="T6" fmla="*/ 375359613 w 122"/>
              <a:gd name="T7" fmla="*/ 121137382 h 87"/>
              <a:gd name="T8" fmla="*/ 375359613 w 122"/>
              <a:gd name="T9" fmla="*/ 110124545 h 87"/>
              <a:gd name="T10" fmla="*/ 400623088 w 122"/>
              <a:gd name="T11" fmla="*/ 113795491 h 87"/>
              <a:gd name="T12" fmla="*/ 433105784 w 122"/>
              <a:gd name="T13" fmla="*/ 102782653 h 87"/>
              <a:gd name="T14" fmla="*/ 436715394 w 122"/>
              <a:gd name="T15" fmla="*/ 84429839 h 87"/>
              <a:gd name="T16" fmla="*/ 422278852 w 122"/>
              <a:gd name="T17" fmla="*/ 80758894 h 87"/>
              <a:gd name="T18" fmla="*/ 397013477 w 122"/>
              <a:gd name="T19" fmla="*/ 73417002 h 87"/>
              <a:gd name="T20" fmla="*/ 378967323 w 122"/>
              <a:gd name="T21" fmla="*/ 84429839 h 87"/>
              <a:gd name="T22" fmla="*/ 357313459 w 122"/>
              <a:gd name="T23" fmla="*/ 77087948 h 87"/>
              <a:gd name="T24" fmla="*/ 353703848 w 122"/>
              <a:gd name="T25" fmla="*/ 47720381 h 87"/>
              <a:gd name="T26" fmla="*/ 360923070 w 122"/>
              <a:gd name="T27" fmla="*/ 36707543 h 87"/>
              <a:gd name="T28" fmla="*/ 346484627 w 122"/>
              <a:gd name="T29" fmla="*/ 33036597 h 87"/>
              <a:gd name="T30" fmla="*/ 328438474 w 122"/>
              <a:gd name="T31" fmla="*/ 11012838 h 87"/>
              <a:gd name="T32" fmla="*/ 317611541 w 122"/>
              <a:gd name="T33" fmla="*/ 22025675 h 87"/>
              <a:gd name="T34" fmla="*/ 303174999 w 122"/>
              <a:gd name="T35" fmla="*/ 3670946 h 87"/>
              <a:gd name="T36" fmla="*/ 288738456 w 122"/>
              <a:gd name="T37" fmla="*/ 44049435 h 87"/>
              <a:gd name="T38" fmla="*/ 274300013 w 122"/>
              <a:gd name="T39" fmla="*/ 84429839 h 87"/>
              <a:gd name="T40" fmla="*/ 256253860 w 122"/>
              <a:gd name="T41" fmla="*/ 84429839 h 87"/>
              <a:gd name="T42" fmla="*/ 252646149 w 122"/>
              <a:gd name="T43" fmla="*/ 95442677 h 87"/>
              <a:gd name="T44" fmla="*/ 263473081 w 122"/>
              <a:gd name="T45" fmla="*/ 99111707 h 87"/>
              <a:gd name="T46" fmla="*/ 263473081 w 122"/>
              <a:gd name="T47" fmla="*/ 110124545 h 87"/>
              <a:gd name="T48" fmla="*/ 234599995 w 122"/>
              <a:gd name="T49" fmla="*/ 113795491 h 87"/>
              <a:gd name="T50" fmla="*/ 194898078 w 122"/>
              <a:gd name="T51" fmla="*/ 128479274 h 87"/>
              <a:gd name="T52" fmla="*/ 194898078 w 122"/>
              <a:gd name="T53" fmla="*/ 154175895 h 87"/>
              <a:gd name="T54" fmla="*/ 133540396 w 122"/>
              <a:gd name="T55" fmla="*/ 205567222 h 87"/>
              <a:gd name="T56" fmla="*/ 90230767 w 122"/>
              <a:gd name="T57" fmla="*/ 216580059 h 87"/>
              <a:gd name="T58" fmla="*/ 83011546 w 122"/>
              <a:gd name="T59" fmla="*/ 242274765 h 87"/>
              <a:gd name="T60" fmla="*/ 68575003 w 122"/>
              <a:gd name="T61" fmla="*/ 238603819 h 87"/>
              <a:gd name="T62" fmla="*/ 75794225 w 122"/>
              <a:gd name="T63" fmla="*/ 256958548 h 87"/>
              <a:gd name="T64" fmla="*/ 57748071 w 122"/>
              <a:gd name="T65" fmla="*/ 286326115 h 87"/>
              <a:gd name="T66" fmla="*/ 32482696 w 122"/>
              <a:gd name="T67" fmla="*/ 271642332 h 87"/>
              <a:gd name="T68" fmla="*/ 28873086 w 122"/>
              <a:gd name="T69" fmla="*/ 275313278 h 87"/>
              <a:gd name="T70" fmla="*/ 14436543 w 122"/>
              <a:gd name="T71" fmla="*/ 275313278 h 87"/>
              <a:gd name="T72" fmla="*/ 0 w 122"/>
              <a:gd name="T73" fmla="*/ 256958548 h 87"/>
              <a:gd name="T74" fmla="*/ 7219221 w 122"/>
              <a:gd name="T75" fmla="*/ 286326115 h 87"/>
              <a:gd name="T76" fmla="*/ 39701918 w 122"/>
              <a:gd name="T77" fmla="*/ 308349875 h 87"/>
              <a:gd name="T78" fmla="*/ 46919239 w 122"/>
              <a:gd name="T79" fmla="*/ 319362712 h 87"/>
              <a:gd name="T80" fmla="*/ 68575003 w 122"/>
              <a:gd name="T81" fmla="*/ 308349875 h 87"/>
              <a:gd name="T82" fmla="*/ 101057700 w 122"/>
              <a:gd name="T83" fmla="*/ 315691766 h 87"/>
              <a:gd name="T84" fmla="*/ 119103853 w 122"/>
              <a:gd name="T85" fmla="*/ 304678929 h 87"/>
              <a:gd name="T86" fmla="*/ 119103853 w 122"/>
              <a:gd name="T87" fmla="*/ 289995145 h 87"/>
              <a:gd name="T88" fmla="*/ 151586549 w 122"/>
              <a:gd name="T89" fmla="*/ 286326115 h 87"/>
              <a:gd name="T90" fmla="*/ 147978839 w 122"/>
              <a:gd name="T91" fmla="*/ 293666091 h 87"/>
              <a:gd name="T92" fmla="*/ 162415381 w 122"/>
              <a:gd name="T93" fmla="*/ 289995145 h 87"/>
              <a:gd name="T94" fmla="*/ 180461535 w 122"/>
              <a:gd name="T95" fmla="*/ 304678929 h 87"/>
              <a:gd name="T96" fmla="*/ 194898078 w 122"/>
              <a:gd name="T97" fmla="*/ 289995145 h 87"/>
              <a:gd name="T98" fmla="*/ 223771163 w 122"/>
              <a:gd name="T99" fmla="*/ 289995145 h 87"/>
              <a:gd name="T100" fmla="*/ 223771163 w 122"/>
              <a:gd name="T101" fmla="*/ 271642332 h 87"/>
              <a:gd name="T102" fmla="*/ 249036538 w 122"/>
              <a:gd name="T103" fmla="*/ 227590981 h 87"/>
              <a:gd name="T104" fmla="*/ 270692302 w 122"/>
              <a:gd name="T105" fmla="*/ 194554384 h 87"/>
              <a:gd name="T106" fmla="*/ 270692302 w 122"/>
              <a:gd name="T107" fmla="*/ 154175895 h 87"/>
              <a:gd name="T108" fmla="*/ 303174999 w 122"/>
              <a:gd name="T109" fmla="*/ 143163058 h 87"/>
              <a:gd name="T110" fmla="*/ 321221152 w 122"/>
              <a:gd name="T111" fmla="*/ 154175895 h 87"/>
              <a:gd name="T112" fmla="*/ 346484627 w 122"/>
              <a:gd name="T113" fmla="*/ 146834004 h 87"/>
              <a:gd name="T114" fmla="*/ 371750002 w 122"/>
              <a:gd name="T115" fmla="*/ 157846841 h 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87"/>
              <a:gd name="T176" fmla="*/ 122 w 122"/>
              <a:gd name="T177" fmla="*/ 87 h 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87">
                <a:moveTo>
                  <a:pt x="103" y="43"/>
                </a:moveTo>
                <a:cubicBezTo>
                  <a:pt x="106" y="42"/>
                  <a:pt x="110" y="43"/>
                  <a:pt x="112" y="40"/>
                </a:cubicBezTo>
                <a:cubicBezTo>
                  <a:pt x="113" y="39"/>
                  <a:pt x="109" y="38"/>
                  <a:pt x="108" y="37"/>
                </a:cubicBezTo>
                <a:cubicBezTo>
                  <a:pt x="106" y="36"/>
                  <a:pt x="105" y="35"/>
                  <a:pt x="104" y="33"/>
                </a:cubicBezTo>
                <a:cubicBezTo>
                  <a:pt x="104" y="32"/>
                  <a:pt x="103" y="31"/>
                  <a:pt x="104" y="30"/>
                </a:cubicBezTo>
                <a:cubicBezTo>
                  <a:pt x="106" y="29"/>
                  <a:pt x="109" y="31"/>
                  <a:pt x="111" y="31"/>
                </a:cubicBezTo>
                <a:cubicBezTo>
                  <a:pt x="114" y="30"/>
                  <a:pt x="118" y="30"/>
                  <a:pt x="120" y="28"/>
                </a:cubicBezTo>
                <a:cubicBezTo>
                  <a:pt x="122" y="27"/>
                  <a:pt x="122" y="24"/>
                  <a:pt x="121" y="23"/>
                </a:cubicBezTo>
                <a:cubicBezTo>
                  <a:pt x="120" y="21"/>
                  <a:pt x="118" y="22"/>
                  <a:pt x="117" y="22"/>
                </a:cubicBezTo>
                <a:cubicBezTo>
                  <a:pt x="115" y="21"/>
                  <a:pt x="113" y="20"/>
                  <a:pt x="110" y="20"/>
                </a:cubicBezTo>
                <a:cubicBezTo>
                  <a:pt x="108" y="20"/>
                  <a:pt x="107" y="23"/>
                  <a:pt x="105" y="23"/>
                </a:cubicBezTo>
                <a:cubicBezTo>
                  <a:pt x="103" y="24"/>
                  <a:pt x="100" y="23"/>
                  <a:pt x="99" y="21"/>
                </a:cubicBezTo>
                <a:cubicBezTo>
                  <a:pt x="97" y="19"/>
                  <a:pt x="98" y="16"/>
                  <a:pt x="98" y="13"/>
                </a:cubicBezTo>
                <a:cubicBezTo>
                  <a:pt x="98" y="12"/>
                  <a:pt x="101" y="11"/>
                  <a:pt x="100" y="10"/>
                </a:cubicBezTo>
                <a:cubicBezTo>
                  <a:pt x="100" y="8"/>
                  <a:pt x="97" y="10"/>
                  <a:pt x="96" y="9"/>
                </a:cubicBezTo>
                <a:cubicBezTo>
                  <a:pt x="94" y="7"/>
                  <a:pt x="94" y="3"/>
                  <a:pt x="91" y="3"/>
                </a:cubicBezTo>
                <a:cubicBezTo>
                  <a:pt x="90" y="2"/>
                  <a:pt x="89" y="6"/>
                  <a:pt x="88" y="6"/>
                </a:cubicBezTo>
                <a:cubicBezTo>
                  <a:pt x="86" y="5"/>
                  <a:pt x="85" y="0"/>
                  <a:pt x="84" y="1"/>
                </a:cubicBezTo>
                <a:cubicBezTo>
                  <a:pt x="81" y="4"/>
                  <a:pt x="81" y="9"/>
                  <a:pt x="80" y="12"/>
                </a:cubicBezTo>
                <a:cubicBezTo>
                  <a:pt x="79" y="16"/>
                  <a:pt x="78" y="20"/>
                  <a:pt x="76" y="23"/>
                </a:cubicBezTo>
                <a:cubicBezTo>
                  <a:pt x="75" y="25"/>
                  <a:pt x="72" y="22"/>
                  <a:pt x="71" y="23"/>
                </a:cubicBezTo>
                <a:cubicBezTo>
                  <a:pt x="70" y="23"/>
                  <a:pt x="70" y="25"/>
                  <a:pt x="70" y="26"/>
                </a:cubicBezTo>
                <a:cubicBezTo>
                  <a:pt x="71" y="27"/>
                  <a:pt x="72" y="26"/>
                  <a:pt x="73" y="27"/>
                </a:cubicBezTo>
                <a:cubicBezTo>
                  <a:pt x="74" y="28"/>
                  <a:pt x="74" y="30"/>
                  <a:pt x="73" y="30"/>
                </a:cubicBezTo>
                <a:cubicBezTo>
                  <a:pt x="70" y="31"/>
                  <a:pt x="68" y="31"/>
                  <a:pt x="65" y="31"/>
                </a:cubicBezTo>
                <a:cubicBezTo>
                  <a:pt x="61" y="32"/>
                  <a:pt x="57" y="32"/>
                  <a:pt x="54" y="35"/>
                </a:cubicBezTo>
                <a:cubicBezTo>
                  <a:pt x="52" y="37"/>
                  <a:pt x="55" y="40"/>
                  <a:pt x="54" y="42"/>
                </a:cubicBezTo>
                <a:cubicBezTo>
                  <a:pt x="49" y="47"/>
                  <a:pt x="43" y="52"/>
                  <a:pt x="37" y="56"/>
                </a:cubicBezTo>
                <a:cubicBezTo>
                  <a:pt x="34" y="58"/>
                  <a:pt x="29" y="57"/>
                  <a:pt x="25" y="59"/>
                </a:cubicBezTo>
                <a:cubicBezTo>
                  <a:pt x="23" y="61"/>
                  <a:pt x="25" y="65"/>
                  <a:pt x="23" y="66"/>
                </a:cubicBezTo>
                <a:cubicBezTo>
                  <a:pt x="22" y="67"/>
                  <a:pt x="20" y="64"/>
                  <a:pt x="19" y="65"/>
                </a:cubicBezTo>
                <a:cubicBezTo>
                  <a:pt x="18" y="66"/>
                  <a:pt x="21" y="68"/>
                  <a:pt x="21" y="70"/>
                </a:cubicBezTo>
                <a:cubicBezTo>
                  <a:pt x="20" y="73"/>
                  <a:pt x="19" y="76"/>
                  <a:pt x="16" y="78"/>
                </a:cubicBezTo>
                <a:cubicBezTo>
                  <a:pt x="13" y="78"/>
                  <a:pt x="12" y="75"/>
                  <a:pt x="9" y="74"/>
                </a:cubicBezTo>
                <a:cubicBezTo>
                  <a:pt x="9" y="74"/>
                  <a:pt x="9" y="75"/>
                  <a:pt x="8" y="75"/>
                </a:cubicBezTo>
                <a:cubicBezTo>
                  <a:pt x="7" y="75"/>
                  <a:pt x="5" y="75"/>
                  <a:pt x="4" y="75"/>
                </a:cubicBezTo>
                <a:cubicBezTo>
                  <a:pt x="2" y="74"/>
                  <a:pt x="1" y="72"/>
                  <a:pt x="0" y="70"/>
                </a:cubicBezTo>
                <a:cubicBezTo>
                  <a:pt x="1" y="73"/>
                  <a:pt x="0" y="76"/>
                  <a:pt x="2" y="78"/>
                </a:cubicBezTo>
                <a:cubicBezTo>
                  <a:pt x="4" y="81"/>
                  <a:pt x="8" y="82"/>
                  <a:pt x="11" y="84"/>
                </a:cubicBezTo>
                <a:cubicBezTo>
                  <a:pt x="12" y="85"/>
                  <a:pt x="12" y="87"/>
                  <a:pt x="13" y="87"/>
                </a:cubicBezTo>
                <a:cubicBezTo>
                  <a:pt x="15" y="87"/>
                  <a:pt x="17" y="85"/>
                  <a:pt x="19" y="84"/>
                </a:cubicBezTo>
                <a:cubicBezTo>
                  <a:pt x="22" y="84"/>
                  <a:pt x="25" y="86"/>
                  <a:pt x="28" y="86"/>
                </a:cubicBezTo>
                <a:cubicBezTo>
                  <a:pt x="30" y="85"/>
                  <a:pt x="32" y="84"/>
                  <a:pt x="33" y="83"/>
                </a:cubicBezTo>
                <a:cubicBezTo>
                  <a:pt x="34" y="82"/>
                  <a:pt x="32" y="79"/>
                  <a:pt x="33" y="79"/>
                </a:cubicBezTo>
                <a:cubicBezTo>
                  <a:pt x="36" y="77"/>
                  <a:pt x="39" y="78"/>
                  <a:pt x="42" y="78"/>
                </a:cubicBezTo>
                <a:cubicBezTo>
                  <a:pt x="42" y="78"/>
                  <a:pt x="41" y="80"/>
                  <a:pt x="41" y="80"/>
                </a:cubicBezTo>
                <a:cubicBezTo>
                  <a:pt x="42" y="81"/>
                  <a:pt x="43" y="79"/>
                  <a:pt x="45" y="79"/>
                </a:cubicBezTo>
                <a:cubicBezTo>
                  <a:pt x="47" y="80"/>
                  <a:pt x="48" y="83"/>
                  <a:pt x="50" y="83"/>
                </a:cubicBezTo>
                <a:cubicBezTo>
                  <a:pt x="52" y="82"/>
                  <a:pt x="52" y="79"/>
                  <a:pt x="54" y="79"/>
                </a:cubicBezTo>
                <a:cubicBezTo>
                  <a:pt x="57" y="78"/>
                  <a:pt x="60" y="80"/>
                  <a:pt x="62" y="79"/>
                </a:cubicBezTo>
                <a:cubicBezTo>
                  <a:pt x="63" y="78"/>
                  <a:pt x="61" y="76"/>
                  <a:pt x="62" y="74"/>
                </a:cubicBezTo>
                <a:cubicBezTo>
                  <a:pt x="64" y="70"/>
                  <a:pt x="67" y="66"/>
                  <a:pt x="69" y="62"/>
                </a:cubicBezTo>
                <a:cubicBezTo>
                  <a:pt x="71" y="59"/>
                  <a:pt x="74" y="56"/>
                  <a:pt x="75" y="53"/>
                </a:cubicBezTo>
                <a:cubicBezTo>
                  <a:pt x="76" y="49"/>
                  <a:pt x="73" y="45"/>
                  <a:pt x="75" y="42"/>
                </a:cubicBezTo>
                <a:cubicBezTo>
                  <a:pt x="77" y="39"/>
                  <a:pt x="81" y="39"/>
                  <a:pt x="84" y="39"/>
                </a:cubicBezTo>
                <a:cubicBezTo>
                  <a:pt x="86" y="38"/>
                  <a:pt x="87" y="41"/>
                  <a:pt x="89" y="42"/>
                </a:cubicBezTo>
                <a:cubicBezTo>
                  <a:pt x="91" y="42"/>
                  <a:pt x="94" y="40"/>
                  <a:pt x="96" y="40"/>
                </a:cubicBezTo>
                <a:cubicBezTo>
                  <a:pt x="99" y="41"/>
                  <a:pt x="101" y="42"/>
                  <a:pt x="103" y="43"/>
                </a:cubicBezTo>
                <a:close/>
              </a:path>
            </a:pathLst>
          </a:custGeom>
          <a:solidFill>
            <a:schemeClr val="bg1"/>
          </a:solidFill>
          <a:ln w="3175" cap="rnd">
            <a:solidFill>
              <a:srgbClr val="181818"/>
            </a:solidFill>
            <a:round/>
            <a:headEnd/>
            <a:tailEnd/>
          </a:ln>
        </p:spPr>
        <p:txBody>
          <a:bodyPr/>
          <a:lstStyle/>
          <a:p>
            <a:pPr eaLnBrk="0" fontAlgn="base" hangingPunct="0">
              <a:spcBef>
                <a:spcPct val="0"/>
              </a:spcBef>
              <a:spcAft>
                <a:spcPct val="0"/>
              </a:spcAft>
            </a:pPr>
            <a:endParaRPr lang="es-ES_tradnl" sz="2400" dirty="0">
              <a:solidFill>
                <a:prstClr val="black"/>
              </a:solidFill>
              <a:latin typeface="Times New Roman" panose="02020603050405020304" pitchFamily="18" charset="0"/>
            </a:endParaRPr>
          </a:p>
        </p:txBody>
      </p:sp>
      <p:sp>
        <p:nvSpPr>
          <p:cNvPr id="323" name="Rectangle 322"/>
          <p:cNvSpPr/>
          <p:nvPr/>
        </p:nvSpPr>
        <p:spPr>
          <a:xfrm>
            <a:off x="9053277" y="3826285"/>
            <a:ext cx="1487587" cy="260755"/>
          </a:xfrm>
          <a:prstGeom prst="rect">
            <a:avLst/>
          </a:prstGeom>
          <a:noFill/>
        </p:spPr>
        <p:txBody>
          <a:bodyPr wrap="none" lIns="0" tIns="0" rIns="0" bIns="0">
            <a:spAutoFit/>
          </a:bodyPr>
          <a:lstStyle/>
          <a:p>
            <a:pPr eaLnBrk="0" fontAlgn="base" hangingPunct="0">
              <a:lnSpc>
                <a:spcPts val="1000"/>
              </a:lnSpc>
              <a:spcBef>
                <a:spcPct val="0"/>
              </a:spcBef>
              <a:spcAft>
                <a:spcPct val="0"/>
              </a:spcAft>
            </a:pPr>
            <a:r>
              <a:rPr lang="es-ES_tradnl" sz="1200" b="1" dirty="0" smtClean="0">
                <a:solidFill>
                  <a:schemeClr val="tx2"/>
                </a:solidFill>
                <a:latin typeface="Times New Roman" panose="02020603050405020304" pitchFamily="18" charset="0"/>
              </a:rPr>
              <a:t>MALASIA (birmanos)</a:t>
            </a:r>
          </a:p>
          <a:p>
            <a:pPr algn="ctr" eaLnBrk="0" fontAlgn="base" hangingPunct="0">
              <a:lnSpc>
                <a:spcPts val="1000"/>
              </a:lnSpc>
              <a:spcBef>
                <a:spcPct val="0"/>
              </a:spcBef>
              <a:spcAft>
                <a:spcPct val="0"/>
              </a:spcAft>
            </a:pPr>
            <a:r>
              <a:rPr lang="es-ES_tradnl" sz="1000" b="1" dirty="0" smtClean="0">
                <a:solidFill>
                  <a:prstClr val="black"/>
                </a:solidFill>
                <a:latin typeface="Times New Roman" panose="02020603050405020304" pitchFamily="18" charset="0"/>
              </a:rPr>
              <a:t> </a:t>
            </a:r>
            <a:endParaRPr lang="es-ES_tradnl" sz="1200" b="1" dirty="0">
              <a:solidFill>
                <a:srgbClr val="2F5597"/>
              </a:solidFill>
              <a:latin typeface="Times New Roman" panose="02020603050405020304" pitchFamily="18" charset="0"/>
            </a:endParaRPr>
          </a:p>
        </p:txBody>
      </p:sp>
      <p:cxnSp>
        <p:nvCxnSpPr>
          <p:cNvPr id="315" name="Straight Connector 314"/>
          <p:cNvCxnSpPr>
            <a:endCxn id="2" idx="1"/>
          </p:cNvCxnSpPr>
          <p:nvPr/>
        </p:nvCxnSpPr>
        <p:spPr>
          <a:xfrm flipV="1">
            <a:off x="5393103" y="4003619"/>
            <a:ext cx="1159369" cy="25517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4651757" y="4560367"/>
            <a:ext cx="1104889" cy="430887"/>
          </a:xfrm>
          <a:prstGeom prst="rect">
            <a:avLst/>
          </a:prstGeom>
          <a:noFill/>
        </p:spPr>
        <p:txBody>
          <a:bodyPr wrap="none" lIns="0" tIns="0" rIns="0" bIns="0">
            <a:spAutoFit/>
          </a:bodyPr>
          <a:lstStyle/>
          <a:p>
            <a:pPr algn="ctr" eaLnBrk="0" fontAlgn="base" hangingPunct="0">
              <a:spcBef>
                <a:spcPct val="0"/>
              </a:spcBef>
              <a:spcAft>
                <a:spcPct val="0"/>
              </a:spcAft>
            </a:pPr>
            <a:r>
              <a:rPr lang="es-ES_tradnl" sz="1100" b="1" dirty="0" smtClean="0">
                <a:solidFill>
                  <a:prstClr val="black"/>
                </a:solidFill>
                <a:latin typeface="Times New Roman" panose="02020603050405020304" pitchFamily="18" charset="0"/>
              </a:rPr>
              <a:t>TANZANIA</a:t>
            </a:r>
          </a:p>
          <a:p>
            <a:pPr algn="ctr" eaLnBrk="0" fontAlgn="base" hangingPunct="0">
              <a:spcBef>
                <a:spcPct val="0"/>
              </a:spcBef>
              <a:spcAft>
                <a:spcPct val="0"/>
              </a:spcAft>
            </a:pPr>
            <a:endParaRPr lang="es-ES_tradnl" sz="600" b="1" dirty="0" smtClean="0">
              <a:solidFill>
                <a:prstClr val="black"/>
              </a:solidFill>
              <a:latin typeface="Times New Roman" panose="02020603050405020304" pitchFamily="18" charset="0"/>
            </a:endParaRPr>
          </a:p>
          <a:p>
            <a:pPr algn="ctr" eaLnBrk="0" fontAlgn="base" hangingPunct="0">
              <a:spcBef>
                <a:spcPct val="0"/>
              </a:spcBef>
              <a:spcAft>
                <a:spcPct val="0"/>
              </a:spcAft>
            </a:pPr>
            <a:r>
              <a:rPr lang="es-ES_tradnl" sz="1100" b="1" dirty="0" smtClean="0">
                <a:solidFill>
                  <a:prstClr val="black"/>
                </a:solidFill>
                <a:latin typeface="Times New Roman" panose="02020603050405020304" pitchFamily="18" charset="0"/>
              </a:rPr>
              <a:t>(Rep. </a:t>
            </a:r>
            <a:r>
              <a:rPr lang="es-ES_tradnl" sz="1100" b="1" dirty="0" smtClean="0">
                <a:solidFill>
                  <a:prstClr val="black"/>
                </a:solidFill>
                <a:latin typeface="Times New Roman" panose="02020603050405020304" pitchFamily="18" charset="0"/>
              </a:rPr>
              <a:t>Dem</a:t>
            </a:r>
            <a:r>
              <a:rPr lang="es-ES_tradnl" sz="1100" b="1" dirty="0" smtClean="0">
                <a:solidFill>
                  <a:prstClr val="black"/>
                </a:solidFill>
                <a:latin typeface="Times New Roman" panose="02020603050405020304" pitchFamily="18" charset="0"/>
              </a:rPr>
              <a:t>. Congo</a:t>
            </a:r>
            <a:endParaRPr lang="es-ES_tradnl" sz="1100" b="1" dirty="0">
              <a:solidFill>
                <a:prstClr val="black"/>
              </a:solidFill>
              <a:latin typeface="Times New Roman" panose="02020603050405020304" pitchFamily="18" charset="0"/>
            </a:endParaRPr>
          </a:p>
        </p:txBody>
      </p:sp>
      <p:sp>
        <p:nvSpPr>
          <p:cNvPr id="330" name="Rectangle 329"/>
          <p:cNvSpPr/>
          <p:nvPr/>
        </p:nvSpPr>
        <p:spPr>
          <a:xfrm>
            <a:off x="2892637" y="4623066"/>
            <a:ext cx="2013372" cy="137645"/>
          </a:xfrm>
          <a:prstGeom prst="rect">
            <a:avLst/>
          </a:prstGeom>
          <a:noFill/>
        </p:spPr>
        <p:txBody>
          <a:bodyPr wrap="none" lIns="0" tIns="0" rIns="0" bIns="0">
            <a:spAutoFit/>
          </a:bodyPr>
          <a:lstStyle/>
          <a:p>
            <a:pPr eaLnBrk="0" fontAlgn="base" hangingPunct="0">
              <a:lnSpc>
                <a:spcPts val="1000"/>
              </a:lnSpc>
              <a:spcBef>
                <a:spcPct val="0"/>
              </a:spcBef>
              <a:spcAft>
                <a:spcPct val="0"/>
              </a:spcAft>
            </a:pPr>
            <a:r>
              <a:rPr lang="es-ES_tradnl" sz="1200" b="1" dirty="0" smtClean="0">
                <a:solidFill>
                  <a:schemeClr val="bg2"/>
                </a:solidFill>
                <a:latin typeface="Times New Roman" panose="02020603050405020304" pitchFamily="18" charset="0"/>
              </a:rPr>
              <a:t>UGANDA (</a:t>
            </a:r>
            <a:r>
              <a:rPr lang="es-ES_tradnl" sz="1200" b="1" dirty="0" smtClean="0">
                <a:solidFill>
                  <a:schemeClr val="bg2"/>
                </a:solidFill>
                <a:latin typeface="Times New Roman" panose="02020603050405020304" pitchFamily="18" charset="0"/>
              </a:rPr>
              <a:t>Rep. </a:t>
            </a:r>
            <a:r>
              <a:rPr lang="es-ES_tradnl" sz="1200" b="1" dirty="0" smtClean="0">
                <a:solidFill>
                  <a:schemeClr val="bg2"/>
                </a:solidFill>
                <a:latin typeface="Times New Roman" panose="02020603050405020304" pitchFamily="18" charset="0"/>
              </a:rPr>
              <a:t>Dem</a:t>
            </a:r>
            <a:r>
              <a:rPr lang="es-ES_tradnl" sz="1200" b="1" dirty="0" smtClean="0">
                <a:solidFill>
                  <a:schemeClr val="bg2"/>
                </a:solidFill>
                <a:latin typeface="Times New Roman" panose="02020603050405020304" pitchFamily="18" charset="0"/>
              </a:rPr>
              <a:t>. Congo)</a:t>
            </a:r>
            <a:r>
              <a:rPr lang="es-ES_tradnl" sz="1200" b="1" dirty="0" smtClean="0">
                <a:solidFill>
                  <a:prstClr val="black"/>
                </a:solidFill>
                <a:latin typeface="Times New Roman" panose="02020603050405020304" pitchFamily="18" charset="0"/>
              </a:rPr>
              <a:t>)</a:t>
            </a:r>
            <a:endParaRPr lang="es-ES_tradnl" sz="1200" b="1" dirty="0">
              <a:solidFill>
                <a:prstClr val="black"/>
              </a:solidFill>
              <a:latin typeface="Times New Roman" panose="02020603050405020304" pitchFamily="18" charset="0"/>
            </a:endParaRPr>
          </a:p>
        </p:txBody>
      </p:sp>
      <p:sp>
        <p:nvSpPr>
          <p:cNvPr id="365" name="Rectangle 364"/>
          <p:cNvSpPr/>
          <p:nvPr/>
        </p:nvSpPr>
        <p:spPr>
          <a:xfrm>
            <a:off x="2977307" y="5012078"/>
            <a:ext cx="2013372" cy="137645"/>
          </a:xfrm>
          <a:prstGeom prst="rect">
            <a:avLst/>
          </a:prstGeom>
          <a:noFill/>
        </p:spPr>
        <p:txBody>
          <a:bodyPr wrap="none" lIns="0" tIns="0" rIns="0" bIns="0">
            <a:spAutoFit/>
          </a:bodyPr>
          <a:lstStyle/>
          <a:p>
            <a:pPr eaLnBrk="0" fontAlgn="base" hangingPunct="0">
              <a:lnSpc>
                <a:spcPts val="1000"/>
              </a:lnSpc>
              <a:spcBef>
                <a:spcPct val="0"/>
              </a:spcBef>
              <a:spcAft>
                <a:spcPct val="0"/>
              </a:spcAft>
            </a:pPr>
            <a:r>
              <a:rPr lang="es-ES_tradnl" sz="1200" b="1" dirty="0" smtClean="0">
                <a:solidFill>
                  <a:schemeClr val="bg2"/>
                </a:solidFill>
                <a:latin typeface="Times New Roman" panose="02020603050405020304" pitchFamily="18" charset="0"/>
              </a:rPr>
              <a:t>BURUNDI (Rep. </a:t>
            </a:r>
            <a:r>
              <a:rPr lang="es-ES_tradnl" sz="1200" b="1" dirty="0" smtClean="0">
                <a:solidFill>
                  <a:schemeClr val="bg2"/>
                </a:solidFill>
                <a:latin typeface="Times New Roman" panose="02020603050405020304" pitchFamily="18" charset="0"/>
              </a:rPr>
              <a:t>Dem</a:t>
            </a:r>
            <a:r>
              <a:rPr lang="es-ES_tradnl" sz="1200" b="1" dirty="0" smtClean="0">
                <a:solidFill>
                  <a:schemeClr val="bg2"/>
                </a:solidFill>
                <a:latin typeface="Times New Roman" panose="02020603050405020304" pitchFamily="18" charset="0"/>
              </a:rPr>
              <a:t>. Congo)</a:t>
            </a:r>
            <a:endParaRPr lang="es-ES_tradnl" sz="1200" b="1" dirty="0">
              <a:solidFill>
                <a:schemeClr val="bg2"/>
              </a:solidFill>
              <a:latin typeface="Times New Roman" panose="02020603050405020304" pitchFamily="18" charset="0"/>
            </a:endParaRPr>
          </a:p>
        </p:txBody>
      </p:sp>
      <p:sp>
        <p:nvSpPr>
          <p:cNvPr id="375" name="Rectangle 374"/>
          <p:cNvSpPr/>
          <p:nvPr/>
        </p:nvSpPr>
        <p:spPr>
          <a:xfrm>
            <a:off x="4339275" y="5154778"/>
            <a:ext cx="1256754" cy="265885"/>
          </a:xfrm>
          <a:prstGeom prst="rect">
            <a:avLst/>
          </a:prstGeom>
          <a:noFill/>
        </p:spPr>
        <p:txBody>
          <a:bodyPr wrap="none" lIns="0" tIns="0" rIns="0" bIns="0">
            <a:spAutoFit/>
          </a:bodyPr>
          <a:lstStyle/>
          <a:p>
            <a:pPr eaLnBrk="0" fontAlgn="base" hangingPunct="0">
              <a:lnSpc>
                <a:spcPts val="1000"/>
              </a:lnSpc>
              <a:spcBef>
                <a:spcPct val="0"/>
              </a:spcBef>
              <a:spcAft>
                <a:spcPct val="0"/>
              </a:spcAft>
            </a:pPr>
            <a:r>
              <a:rPr lang="es-ES_tradnl" sz="1200" b="1" dirty="0" smtClean="0">
                <a:solidFill>
                  <a:prstClr val="black"/>
                </a:solidFill>
                <a:latin typeface="Times New Roman" panose="02020603050405020304" pitchFamily="18" charset="0"/>
              </a:rPr>
              <a:t>ZAMBIA</a:t>
            </a:r>
          </a:p>
          <a:p>
            <a:pPr eaLnBrk="0" fontAlgn="base" hangingPunct="0">
              <a:lnSpc>
                <a:spcPts val="1000"/>
              </a:lnSpc>
              <a:spcBef>
                <a:spcPct val="0"/>
              </a:spcBef>
              <a:spcAft>
                <a:spcPct val="0"/>
              </a:spcAft>
            </a:pPr>
            <a:r>
              <a:rPr lang="es-ES_tradnl" sz="1200" b="1" dirty="0" smtClean="0">
                <a:solidFill>
                  <a:prstClr val="black"/>
                </a:solidFill>
                <a:latin typeface="Times New Roman" panose="02020603050405020304" pitchFamily="18" charset="0"/>
              </a:rPr>
              <a:t>(Rep. </a:t>
            </a:r>
            <a:r>
              <a:rPr lang="es-ES_tradnl" sz="1200" b="1" dirty="0" smtClean="0">
                <a:solidFill>
                  <a:prstClr val="black"/>
                </a:solidFill>
                <a:latin typeface="Times New Roman" panose="02020603050405020304" pitchFamily="18" charset="0"/>
              </a:rPr>
              <a:t>Dem</a:t>
            </a:r>
            <a:r>
              <a:rPr lang="es-ES_tradnl" sz="1200" b="1" dirty="0">
                <a:solidFill>
                  <a:prstClr val="black"/>
                </a:solidFill>
                <a:latin typeface="Times New Roman" panose="02020603050405020304" pitchFamily="18" charset="0"/>
              </a:rPr>
              <a:t>.</a:t>
            </a:r>
            <a:r>
              <a:rPr lang="es-ES_tradnl" sz="1200" b="1" dirty="0" smtClean="0">
                <a:solidFill>
                  <a:prstClr val="black"/>
                </a:solidFill>
                <a:latin typeface="Times New Roman" panose="02020603050405020304" pitchFamily="18" charset="0"/>
              </a:rPr>
              <a:t> Congo)</a:t>
            </a:r>
            <a:endParaRPr lang="es-ES_tradnl" sz="1200" b="1" dirty="0">
              <a:solidFill>
                <a:prstClr val="black"/>
              </a:solidFill>
              <a:latin typeface="Times New Roman" panose="02020603050405020304" pitchFamily="18" charset="0"/>
            </a:endParaRPr>
          </a:p>
        </p:txBody>
      </p:sp>
      <p:cxnSp>
        <p:nvCxnSpPr>
          <p:cNvPr id="377" name="Straight Connector 376"/>
          <p:cNvCxnSpPr/>
          <p:nvPr/>
        </p:nvCxnSpPr>
        <p:spPr>
          <a:xfrm flipH="1">
            <a:off x="3821193" y="4567619"/>
            <a:ext cx="920754" cy="4035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80" name="Rectangle 379"/>
          <p:cNvSpPr/>
          <p:nvPr/>
        </p:nvSpPr>
        <p:spPr>
          <a:xfrm>
            <a:off x="3943422" y="3051265"/>
            <a:ext cx="568515" cy="137645"/>
          </a:xfrm>
          <a:prstGeom prst="rect">
            <a:avLst/>
          </a:prstGeom>
          <a:noFill/>
        </p:spPr>
        <p:txBody>
          <a:bodyPr wrap="none" lIns="0" tIns="0" rIns="0" bIns="0">
            <a:spAutoFit/>
          </a:bodyPr>
          <a:lstStyle/>
          <a:p>
            <a:pPr eaLnBrk="0" fontAlgn="base" hangingPunct="0">
              <a:lnSpc>
                <a:spcPts val="1000"/>
              </a:lnSpc>
              <a:spcBef>
                <a:spcPct val="0"/>
              </a:spcBef>
              <a:spcAft>
                <a:spcPct val="0"/>
              </a:spcAft>
            </a:pPr>
            <a:r>
              <a:rPr lang="es-ES_tradnl" sz="1200" b="1" dirty="0" smtClean="0">
                <a:solidFill>
                  <a:prstClr val="black"/>
                </a:solidFill>
                <a:latin typeface="Times New Roman" panose="02020603050405020304" pitchFamily="18" charset="0"/>
              </a:rPr>
              <a:t>   CHAD</a:t>
            </a:r>
            <a:endParaRPr lang="es-ES_tradnl" sz="1200" b="1" dirty="0">
              <a:solidFill>
                <a:prstClr val="black"/>
              </a:solidFill>
              <a:latin typeface="Times New Roman" panose="02020603050405020304" pitchFamily="18" charset="0"/>
            </a:endParaRPr>
          </a:p>
        </p:txBody>
      </p:sp>
      <p:sp>
        <p:nvSpPr>
          <p:cNvPr id="382" name="Rectangle 381"/>
          <p:cNvSpPr/>
          <p:nvPr/>
        </p:nvSpPr>
        <p:spPr>
          <a:xfrm>
            <a:off x="5148352" y="3316692"/>
            <a:ext cx="1376504" cy="212451"/>
          </a:xfrm>
          <a:prstGeom prst="rect">
            <a:avLst/>
          </a:prstGeom>
          <a:noFill/>
        </p:spPr>
        <p:txBody>
          <a:bodyPr wrap="none" lIns="0" tIns="0" rIns="0" bIns="0">
            <a:spAutoFit/>
          </a:bodyPr>
          <a:lstStyle/>
          <a:p>
            <a:pPr eaLnBrk="0" fontAlgn="base" hangingPunct="0">
              <a:lnSpc>
                <a:spcPts val="1700"/>
              </a:lnSpc>
              <a:spcBef>
                <a:spcPct val="0"/>
              </a:spcBef>
              <a:spcAft>
                <a:spcPct val="0"/>
              </a:spcAft>
            </a:pPr>
            <a:r>
              <a:rPr lang="es-ES_tradnl" sz="1200" b="1" dirty="0" smtClean="0">
                <a:solidFill>
                  <a:schemeClr val="bg2"/>
                </a:solidFill>
                <a:latin typeface="Times New Roman" panose="02020603050405020304" pitchFamily="18" charset="0"/>
              </a:rPr>
              <a:t> ETIOP</a:t>
            </a:r>
            <a:r>
              <a:rPr lang="es-ES_tradnl" sz="1200" b="1" dirty="0" smtClean="0">
                <a:solidFill>
                  <a:schemeClr val="bg2"/>
                </a:solidFill>
                <a:latin typeface="Times New Roman" panose="02020603050405020304" pitchFamily="18" charset="0"/>
              </a:rPr>
              <a:t>ÍA</a:t>
            </a:r>
            <a:r>
              <a:rPr lang="es-ES_tradnl" sz="1200" b="1" dirty="0" smtClean="0">
                <a:solidFill>
                  <a:schemeClr val="bg2"/>
                </a:solidFill>
                <a:latin typeface="Times New Roman" panose="02020603050405020304" pitchFamily="18" charset="0"/>
              </a:rPr>
              <a:t> (somal</a:t>
            </a:r>
            <a:r>
              <a:rPr lang="es-ES_tradnl" sz="1200" b="1" dirty="0" smtClean="0">
                <a:solidFill>
                  <a:schemeClr val="bg2"/>
                </a:solidFill>
                <a:latin typeface="Times New Roman" panose="02020603050405020304" pitchFamily="18" charset="0"/>
              </a:rPr>
              <a:t>íe</a:t>
            </a:r>
            <a:r>
              <a:rPr lang="es-ES_tradnl" sz="1200" b="1" dirty="0" smtClean="0">
                <a:solidFill>
                  <a:schemeClr val="bg2"/>
                </a:solidFill>
                <a:latin typeface="Times New Roman" panose="02020603050405020304" pitchFamily="18" charset="0"/>
              </a:rPr>
              <a:t>s) </a:t>
            </a:r>
            <a:endParaRPr lang="es-ES_tradnl" sz="1200" b="1" dirty="0">
              <a:solidFill>
                <a:schemeClr val="bg2"/>
              </a:solidFill>
              <a:latin typeface="Times New Roman" panose="02020603050405020304" pitchFamily="18" charset="0"/>
            </a:endParaRPr>
          </a:p>
        </p:txBody>
      </p:sp>
      <p:cxnSp>
        <p:nvCxnSpPr>
          <p:cNvPr id="384" name="Straight Connector 383"/>
          <p:cNvCxnSpPr/>
          <p:nvPr/>
        </p:nvCxnSpPr>
        <p:spPr>
          <a:xfrm flipH="1">
            <a:off x="7857450" y="2272573"/>
            <a:ext cx="89474" cy="827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89" name="Freeform 2640"/>
          <p:cNvSpPr>
            <a:spLocks noChangeAspect="1"/>
          </p:cNvSpPr>
          <p:nvPr/>
        </p:nvSpPr>
        <p:spPr bwMode="auto">
          <a:xfrm>
            <a:off x="10049760" y="1284427"/>
            <a:ext cx="299152" cy="363714"/>
          </a:xfrm>
          <a:custGeom>
            <a:avLst/>
            <a:gdLst>
              <a:gd name="T0" fmla="*/ 36 w 65"/>
              <a:gd name="T1" fmla="*/ 106 h 92"/>
              <a:gd name="T2" fmla="*/ 30 w 65"/>
              <a:gd name="T3" fmla="*/ 102 h 92"/>
              <a:gd name="T4" fmla="*/ 22 w 65"/>
              <a:gd name="T5" fmla="*/ 110 h 92"/>
              <a:gd name="T6" fmla="*/ 23 w 65"/>
              <a:gd name="T7" fmla="*/ 105 h 92"/>
              <a:gd name="T8" fmla="*/ 18 w 65"/>
              <a:gd name="T9" fmla="*/ 102 h 92"/>
              <a:gd name="T10" fmla="*/ 20 w 65"/>
              <a:gd name="T11" fmla="*/ 98 h 92"/>
              <a:gd name="T12" fmla="*/ 12 w 65"/>
              <a:gd name="T13" fmla="*/ 98 h 92"/>
              <a:gd name="T14" fmla="*/ 13 w 65"/>
              <a:gd name="T15" fmla="*/ 91 h 92"/>
              <a:gd name="T16" fmla="*/ 20 w 65"/>
              <a:gd name="T17" fmla="*/ 88 h 92"/>
              <a:gd name="T18" fmla="*/ 16 w 65"/>
              <a:gd name="T19" fmla="*/ 85 h 92"/>
              <a:gd name="T20" fmla="*/ 20 w 65"/>
              <a:gd name="T21" fmla="*/ 74 h 92"/>
              <a:gd name="T22" fmla="*/ 19 w 65"/>
              <a:gd name="T23" fmla="*/ 71 h 92"/>
              <a:gd name="T24" fmla="*/ 22 w 65"/>
              <a:gd name="T25" fmla="*/ 65 h 92"/>
              <a:gd name="T26" fmla="*/ 17 w 65"/>
              <a:gd name="T27" fmla="*/ 68 h 92"/>
              <a:gd name="T28" fmla="*/ 5 w 65"/>
              <a:gd name="T29" fmla="*/ 68 h 92"/>
              <a:gd name="T30" fmla="*/ 0 w 65"/>
              <a:gd name="T31" fmla="*/ 63 h 92"/>
              <a:gd name="T32" fmla="*/ 14 w 65"/>
              <a:gd name="T33" fmla="*/ 49 h 92"/>
              <a:gd name="T34" fmla="*/ 20 w 65"/>
              <a:gd name="T35" fmla="*/ 44 h 92"/>
              <a:gd name="T36" fmla="*/ 25 w 65"/>
              <a:gd name="T37" fmla="*/ 37 h 92"/>
              <a:gd name="T38" fmla="*/ 25 w 65"/>
              <a:gd name="T39" fmla="*/ 29 h 92"/>
              <a:gd name="T40" fmla="*/ 31 w 65"/>
              <a:gd name="T41" fmla="*/ 26 h 92"/>
              <a:gd name="T42" fmla="*/ 32 w 65"/>
              <a:gd name="T43" fmla="*/ 30 h 92"/>
              <a:gd name="T44" fmla="*/ 38 w 65"/>
              <a:gd name="T45" fmla="*/ 32 h 92"/>
              <a:gd name="T46" fmla="*/ 47 w 65"/>
              <a:gd name="T47" fmla="*/ 32 h 92"/>
              <a:gd name="T48" fmla="*/ 47 w 65"/>
              <a:gd name="T49" fmla="*/ 28 h 92"/>
              <a:gd name="T50" fmla="*/ 47 w 65"/>
              <a:gd name="T51" fmla="*/ 23 h 92"/>
              <a:gd name="T52" fmla="*/ 56 w 65"/>
              <a:gd name="T53" fmla="*/ 23 h 92"/>
              <a:gd name="T54" fmla="*/ 64 w 65"/>
              <a:gd name="T55" fmla="*/ 10 h 92"/>
              <a:gd name="T56" fmla="*/ 67 w 65"/>
              <a:gd name="T57" fmla="*/ 10 h 92"/>
              <a:gd name="T58" fmla="*/ 68 w 65"/>
              <a:gd name="T59" fmla="*/ 1 h 92"/>
              <a:gd name="T60" fmla="*/ 73 w 65"/>
              <a:gd name="T61" fmla="*/ 1 h 92"/>
              <a:gd name="T62" fmla="*/ 74 w 65"/>
              <a:gd name="T63" fmla="*/ 8 h 92"/>
              <a:gd name="T64" fmla="*/ 78 w 65"/>
              <a:gd name="T65" fmla="*/ 13 h 92"/>
              <a:gd name="T66" fmla="*/ 72 w 65"/>
              <a:gd name="T67" fmla="*/ 30 h 92"/>
              <a:gd name="T68" fmla="*/ 73 w 65"/>
              <a:gd name="T69" fmla="*/ 35 h 92"/>
              <a:gd name="T70" fmla="*/ 76 w 65"/>
              <a:gd name="T71" fmla="*/ 45 h 92"/>
              <a:gd name="T72" fmla="*/ 72 w 65"/>
              <a:gd name="T73" fmla="*/ 49 h 92"/>
              <a:gd name="T74" fmla="*/ 66 w 65"/>
              <a:gd name="T75" fmla="*/ 55 h 92"/>
              <a:gd name="T76" fmla="*/ 59 w 65"/>
              <a:gd name="T77" fmla="*/ 63 h 92"/>
              <a:gd name="T78" fmla="*/ 50 w 65"/>
              <a:gd name="T79" fmla="*/ 63 h 92"/>
              <a:gd name="T80" fmla="*/ 49 w 65"/>
              <a:gd name="T81" fmla="*/ 66 h 92"/>
              <a:gd name="T82" fmla="*/ 46 w 65"/>
              <a:gd name="T83" fmla="*/ 66 h 92"/>
              <a:gd name="T84" fmla="*/ 46 w 65"/>
              <a:gd name="T85" fmla="*/ 71 h 92"/>
              <a:gd name="T86" fmla="*/ 48 w 65"/>
              <a:gd name="T87" fmla="*/ 73 h 92"/>
              <a:gd name="T88" fmla="*/ 46 w 65"/>
              <a:gd name="T89" fmla="*/ 79 h 92"/>
              <a:gd name="T90" fmla="*/ 53 w 65"/>
              <a:gd name="T91" fmla="*/ 81 h 92"/>
              <a:gd name="T92" fmla="*/ 65 w 65"/>
              <a:gd name="T93" fmla="*/ 91 h 92"/>
              <a:gd name="T94" fmla="*/ 60 w 65"/>
              <a:gd name="T95" fmla="*/ 97 h 92"/>
              <a:gd name="T96" fmla="*/ 52 w 65"/>
              <a:gd name="T97" fmla="*/ 97 h 92"/>
              <a:gd name="T98" fmla="*/ 46 w 65"/>
              <a:gd name="T99" fmla="*/ 98 h 92"/>
              <a:gd name="T100" fmla="*/ 42 w 65"/>
              <a:gd name="T101" fmla="*/ 103 h 92"/>
              <a:gd name="T102" fmla="*/ 36 w 65"/>
              <a:gd name="T103" fmla="*/ 106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2"/>
              <a:gd name="T158" fmla="*/ 65 w 65"/>
              <a:gd name="T159" fmla="*/ 92 h 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2">
                <a:moveTo>
                  <a:pt x="30" y="89"/>
                </a:moveTo>
                <a:cubicBezTo>
                  <a:pt x="29" y="87"/>
                  <a:pt x="27" y="85"/>
                  <a:pt x="25" y="85"/>
                </a:cubicBezTo>
                <a:cubicBezTo>
                  <a:pt x="22" y="86"/>
                  <a:pt x="21" y="90"/>
                  <a:pt x="18" y="92"/>
                </a:cubicBezTo>
                <a:cubicBezTo>
                  <a:pt x="17" y="92"/>
                  <a:pt x="20" y="89"/>
                  <a:pt x="19" y="88"/>
                </a:cubicBezTo>
                <a:cubicBezTo>
                  <a:pt x="18" y="87"/>
                  <a:pt x="16" y="87"/>
                  <a:pt x="15" y="85"/>
                </a:cubicBezTo>
                <a:cubicBezTo>
                  <a:pt x="15" y="84"/>
                  <a:pt x="18" y="83"/>
                  <a:pt x="17" y="82"/>
                </a:cubicBezTo>
                <a:cubicBezTo>
                  <a:pt x="15" y="81"/>
                  <a:pt x="12" y="83"/>
                  <a:pt x="10" y="82"/>
                </a:cubicBezTo>
                <a:cubicBezTo>
                  <a:pt x="10" y="80"/>
                  <a:pt x="13" y="77"/>
                  <a:pt x="11" y="76"/>
                </a:cubicBezTo>
                <a:cubicBezTo>
                  <a:pt x="12" y="74"/>
                  <a:pt x="16" y="76"/>
                  <a:pt x="17" y="74"/>
                </a:cubicBezTo>
                <a:cubicBezTo>
                  <a:pt x="18" y="72"/>
                  <a:pt x="13" y="73"/>
                  <a:pt x="13" y="71"/>
                </a:cubicBezTo>
                <a:cubicBezTo>
                  <a:pt x="13" y="68"/>
                  <a:pt x="16" y="65"/>
                  <a:pt x="17" y="62"/>
                </a:cubicBezTo>
                <a:cubicBezTo>
                  <a:pt x="17" y="61"/>
                  <a:pt x="16" y="60"/>
                  <a:pt x="16" y="59"/>
                </a:cubicBezTo>
                <a:cubicBezTo>
                  <a:pt x="16" y="58"/>
                  <a:pt x="19" y="55"/>
                  <a:pt x="18" y="54"/>
                </a:cubicBezTo>
                <a:cubicBezTo>
                  <a:pt x="17" y="53"/>
                  <a:pt x="15" y="57"/>
                  <a:pt x="14" y="57"/>
                </a:cubicBezTo>
                <a:cubicBezTo>
                  <a:pt x="11" y="58"/>
                  <a:pt x="7" y="58"/>
                  <a:pt x="4" y="57"/>
                </a:cubicBezTo>
                <a:cubicBezTo>
                  <a:pt x="2" y="57"/>
                  <a:pt x="1" y="54"/>
                  <a:pt x="0" y="53"/>
                </a:cubicBezTo>
                <a:cubicBezTo>
                  <a:pt x="4" y="49"/>
                  <a:pt x="8" y="45"/>
                  <a:pt x="12" y="41"/>
                </a:cubicBezTo>
                <a:cubicBezTo>
                  <a:pt x="14" y="39"/>
                  <a:pt x="16" y="39"/>
                  <a:pt x="17" y="37"/>
                </a:cubicBezTo>
                <a:cubicBezTo>
                  <a:pt x="19" y="36"/>
                  <a:pt x="21" y="33"/>
                  <a:pt x="21" y="31"/>
                </a:cubicBezTo>
                <a:cubicBezTo>
                  <a:pt x="22" y="28"/>
                  <a:pt x="20" y="26"/>
                  <a:pt x="21" y="24"/>
                </a:cubicBezTo>
                <a:cubicBezTo>
                  <a:pt x="22" y="22"/>
                  <a:pt x="24" y="22"/>
                  <a:pt x="26" y="22"/>
                </a:cubicBezTo>
                <a:cubicBezTo>
                  <a:pt x="27" y="22"/>
                  <a:pt x="27" y="24"/>
                  <a:pt x="27" y="25"/>
                </a:cubicBezTo>
                <a:cubicBezTo>
                  <a:pt x="29" y="26"/>
                  <a:pt x="30" y="27"/>
                  <a:pt x="32" y="27"/>
                </a:cubicBezTo>
                <a:cubicBezTo>
                  <a:pt x="34" y="27"/>
                  <a:pt x="37" y="28"/>
                  <a:pt x="39" y="27"/>
                </a:cubicBezTo>
                <a:cubicBezTo>
                  <a:pt x="40" y="26"/>
                  <a:pt x="39" y="24"/>
                  <a:pt x="39" y="23"/>
                </a:cubicBezTo>
                <a:cubicBezTo>
                  <a:pt x="39" y="22"/>
                  <a:pt x="38" y="20"/>
                  <a:pt x="39" y="19"/>
                </a:cubicBezTo>
                <a:cubicBezTo>
                  <a:pt x="41" y="18"/>
                  <a:pt x="45" y="21"/>
                  <a:pt x="47" y="19"/>
                </a:cubicBezTo>
                <a:cubicBezTo>
                  <a:pt x="51" y="17"/>
                  <a:pt x="51" y="12"/>
                  <a:pt x="53" y="8"/>
                </a:cubicBezTo>
                <a:cubicBezTo>
                  <a:pt x="54" y="8"/>
                  <a:pt x="56" y="9"/>
                  <a:pt x="56" y="8"/>
                </a:cubicBezTo>
                <a:cubicBezTo>
                  <a:pt x="57" y="6"/>
                  <a:pt x="56" y="3"/>
                  <a:pt x="57" y="1"/>
                </a:cubicBezTo>
                <a:cubicBezTo>
                  <a:pt x="58" y="0"/>
                  <a:pt x="60" y="0"/>
                  <a:pt x="61" y="1"/>
                </a:cubicBezTo>
                <a:cubicBezTo>
                  <a:pt x="62" y="3"/>
                  <a:pt x="62" y="5"/>
                  <a:pt x="62" y="7"/>
                </a:cubicBezTo>
                <a:cubicBezTo>
                  <a:pt x="63" y="8"/>
                  <a:pt x="64" y="9"/>
                  <a:pt x="65" y="11"/>
                </a:cubicBezTo>
                <a:cubicBezTo>
                  <a:pt x="64" y="15"/>
                  <a:pt x="61" y="20"/>
                  <a:pt x="60" y="25"/>
                </a:cubicBezTo>
                <a:cubicBezTo>
                  <a:pt x="60" y="26"/>
                  <a:pt x="61" y="28"/>
                  <a:pt x="61" y="29"/>
                </a:cubicBezTo>
                <a:cubicBezTo>
                  <a:pt x="62" y="32"/>
                  <a:pt x="63" y="35"/>
                  <a:pt x="63" y="38"/>
                </a:cubicBezTo>
                <a:cubicBezTo>
                  <a:pt x="63" y="39"/>
                  <a:pt x="61" y="40"/>
                  <a:pt x="60" y="41"/>
                </a:cubicBezTo>
                <a:cubicBezTo>
                  <a:pt x="57" y="41"/>
                  <a:pt x="57" y="44"/>
                  <a:pt x="55" y="46"/>
                </a:cubicBezTo>
                <a:cubicBezTo>
                  <a:pt x="52" y="48"/>
                  <a:pt x="51" y="51"/>
                  <a:pt x="49" y="53"/>
                </a:cubicBezTo>
                <a:cubicBezTo>
                  <a:pt x="47" y="54"/>
                  <a:pt x="44" y="52"/>
                  <a:pt x="42" y="53"/>
                </a:cubicBezTo>
                <a:cubicBezTo>
                  <a:pt x="41" y="53"/>
                  <a:pt x="42" y="55"/>
                  <a:pt x="41" y="55"/>
                </a:cubicBezTo>
                <a:cubicBezTo>
                  <a:pt x="41" y="56"/>
                  <a:pt x="39" y="55"/>
                  <a:pt x="38" y="55"/>
                </a:cubicBezTo>
                <a:cubicBezTo>
                  <a:pt x="38" y="56"/>
                  <a:pt x="38" y="58"/>
                  <a:pt x="38" y="59"/>
                </a:cubicBezTo>
                <a:cubicBezTo>
                  <a:pt x="39" y="60"/>
                  <a:pt x="40" y="60"/>
                  <a:pt x="40" y="61"/>
                </a:cubicBezTo>
                <a:cubicBezTo>
                  <a:pt x="40" y="63"/>
                  <a:pt x="37" y="64"/>
                  <a:pt x="38" y="66"/>
                </a:cubicBezTo>
                <a:cubicBezTo>
                  <a:pt x="39" y="68"/>
                  <a:pt x="43" y="67"/>
                  <a:pt x="44" y="68"/>
                </a:cubicBezTo>
                <a:cubicBezTo>
                  <a:pt x="48" y="71"/>
                  <a:pt x="51" y="73"/>
                  <a:pt x="54" y="76"/>
                </a:cubicBezTo>
                <a:cubicBezTo>
                  <a:pt x="53" y="78"/>
                  <a:pt x="52" y="80"/>
                  <a:pt x="50" y="81"/>
                </a:cubicBezTo>
                <a:cubicBezTo>
                  <a:pt x="48" y="82"/>
                  <a:pt x="45" y="80"/>
                  <a:pt x="43" y="81"/>
                </a:cubicBezTo>
                <a:cubicBezTo>
                  <a:pt x="41" y="81"/>
                  <a:pt x="39" y="81"/>
                  <a:pt x="38" y="82"/>
                </a:cubicBezTo>
                <a:cubicBezTo>
                  <a:pt x="37" y="83"/>
                  <a:pt x="37" y="85"/>
                  <a:pt x="35" y="86"/>
                </a:cubicBezTo>
                <a:cubicBezTo>
                  <a:pt x="34" y="87"/>
                  <a:pt x="32" y="88"/>
                  <a:pt x="30" y="89"/>
                </a:cubicBezTo>
                <a:close/>
              </a:path>
            </a:pathLst>
          </a:custGeom>
          <a:solidFill>
            <a:schemeClr val="bg1"/>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endParaRPr lang="es-ES_tradnl" altLang="en-US" dirty="0">
              <a:solidFill>
                <a:prstClr val="black"/>
              </a:solidFill>
            </a:endParaRPr>
          </a:p>
        </p:txBody>
      </p:sp>
      <p:sp>
        <p:nvSpPr>
          <p:cNvPr id="390" name="Freeform 2641"/>
          <p:cNvSpPr>
            <a:spLocks noChangeAspect="1"/>
          </p:cNvSpPr>
          <p:nvPr/>
        </p:nvSpPr>
        <p:spPr bwMode="auto">
          <a:xfrm>
            <a:off x="10185543" y="1582668"/>
            <a:ext cx="214775" cy="274438"/>
          </a:xfrm>
          <a:custGeom>
            <a:avLst/>
            <a:gdLst>
              <a:gd name="T0" fmla="*/ 0 w 47"/>
              <a:gd name="T1" fmla="*/ 16 h 69"/>
              <a:gd name="T2" fmla="*/ 6 w 47"/>
              <a:gd name="T3" fmla="*/ 12 h 69"/>
              <a:gd name="T4" fmla="*/ 10 w 47"/>
              <a:gd name="T5" fmla="*/ 7 h 69"/>
              <a:gd name="T6" fmla="*/ 15 w 47"/>
              <a:gd name="T7" fmla="*/ 6 h 69"/>
              <a:gd name="T8" fmla="*/ 24 w 47"/>
              <a:gd name="T9" fmla="*/ 6 h 69"/>
              <a:gd name="T10" fmla="*/ 29 w 47"/>
              <a:gd name="T11" fmla="*/ 0 h 69"/>
              <a:gd name="T12" fmla="*/ 35 w 47"/>
              <a:gd name="T13" fmla="*/ 10 h 69"/>
              <a:gd name="T14" fmla="*/ 46 w 47"/>
              <a:gd name="T15" fmla="*/ 26 h 69"/>
              <a:gd name="T16" fmla="*/ 50 w 47"/>
              <a:gd name="T17" fmla="*/ 43 h 69"/>
              <a:gd name="T18" fmla="*/ 51 w 47"/>
              <a:gd name="T19" fmla="*/ 51 h 69"/>
              <a:gd name="T20" fmla="*/ 54 w 47"/>
              <a:gd name="T21" fmla="*/ 49 h 69"/>
              <a:gd name="T22" fmla="*/ 54 w 47"/>
              <a:gd name="T23" fmla="*/ 66 h 69"/>
              <a:gd name="T24" fmla="*/ 44 w 47"/>
              <a:gd name="T25" fmla="*/ 67 h 69"/>
              <a:gd name="T26" fmla="*/ 43 w 47"/>
              <a:gd name="T27" fmla="*/ 73 h 69"/>
              <a:gd name="T28" fmla="*/ 35 w 47"/>
              <a:gd name="T29" fmla="*/ 70 h 69"/>
              <a:gd name="T30" fmla="*/ 36 w 47"/>
              <a:gd name="T31" fmla="*/ 75 h 69"/>
              <a:gd name="T32" fmla="*/ 32 w 47"/>
              <a:gd name="T33" fmla="*/ 71 h 69"/>
              <a:gd name="T34" fmla="*/ 32 w 47"/>
              <a:gd name="T35" fmla="*/ 77 h 69"/>
              <a:gd name="T36" fmla="*/ 27 w 47"/>
              <a:gd name="T37" fmla="*/ 72 h 69"/>
              <a:gd name="T38" fmla="*/ 27 w 47"/>
              <a:gd name="T39" fmla="*/ 77 h 69"/>
              <a:gd name="T40" fmla="*/ 24 w 47"/>
              <a:gd name="T41" fmla="*/ 78 h 69"/>
              <a:gd name="T42" fmla="*/ 24 w 47"/>
              <a:gd name="T43" fmla="*/ 73 h 69"/>
              <a:gd name="T44" fmla="*/ 19 w 47"/>
              <a:gd name="T45" fmla="*/ 79 h 69"/>
              <a:gd name="T46" fmla="*/ 18 w 47"/>
              <a:gd name="T47" fmla="*/ 77 h 69"/>
              <a:gd name="T48" fmla="*/ 13 w 47"/>
              <a:gd name="T49" fmla="*/ 83 h 69"/>
              <a:gd name="T50" fmla="*/ 11 w 47"/>
              <a:gd name="T51" fmla="*/ 76 h 69"/>
              <a:gd name="T52" fmla="*/ 13 w 47"/>
              <a:gd name="T53" fmla="*/ 72 h 69"/>
              <a:gd name="T54" fmla="*/ 10 w 47"/>
              <a:gd name="T55" fmla="*/ 65 h 69"/>
              <a:gd name="T56" fmla="*/ 12 w 47"/>
              <a:gd name="T57" fmla="*/ 59 h 69"/>
              <a:gd name="T58" fmla="*/ 10 w 47"/>
              <a:gd name="T59" fmla="*/ 59 h 69"/>
              <a:gd name="T60" fmla="*/ 11 w 47"/>
              <a:gd name="T61" fmla="*/ 51 h 69"/>
              <a:gd name="T62" fmla="*/ 7 w 47"/>
              <a:gd name="T63" fmla="*/ 35 h 69"/>
              <a:gd name="T64" fmla="*/ 1 w 47"/>
              <a:gd name="T65" fmla="*/ 34 h 69"/>
              <a:gd name="T66" fmla="*/ 4 w 47"/>
              <a:gd name="T67" fmla="*/ 30 h 69"/>
              <a:gd name="T68" fmla="*/ 10 w 47"/>
              <a:gd name="T69" fmla="*/ 30 h 69"/>
              <a:gd name="T70" fmla="*/ 8 w 47"/>
              <a:gd name="T71" fmla="*/ 23 h 69"/>
              <a:gd name="T72" fmla="*/ 5 w 47"/>
              <a:gd name="T73" fmla="*/ 18 h 69"/>
              <a:gd name="T74" fmla="*/ 1 w 47"/>
              <a:gd name="T75" fmla="*/ 18 h 69"/>
              <a:gd name="T76" fmla="*/ 0 w 47"/>
              <a:gd name="T77" fmla="*/ 16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69"/>
              <a:gd name="T119" fmla="*/ 47 w 47"/>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69">
                <a:moveTo>
                  <a:pt x="0" y="13"/>
                </a:moveTo>
                <a:cubicBezTo>
                  <a:pt x="2" y="12"/>
                  <a:pt x="4" y="11"/>
                  <a:pt x="5" y="10"/>
                </a:cubicBezTo>
                <a:cubicBezTo>
                  <a:pt x="7" y="9"/>
                  <a:pt x="7" y="7"/>
                  <a:pt x="8" y="6"/>
                </a:cubicBezTo>
                <a:cubicBezTo>
                  <a:pt x="9" y="5"/>
                  <a:pt x="11" y="5"/>
                  <a:pt x="13" y="5"/>
                </a:cubicBezTo>
                <a:cubicBezTo>
                  <a:pt x="15" y="4"/>
                  <a:pt x="18" y="6"/>
                  <a:pt x="20" y="5"/>
                </a:cubicBezTo>
                <a:cubicBezTo>
                  <a:pt x="22" y="4"/>
                  <a:pt x="23" y="2"/>
                  <a:pt x="24" y="0"/>
                </a:cubicBezTo>
                <a:cubicBezTo>
                  <a:pt x="25" y="3"/>
                  <a:pt x="27" y="6"/>
                  <a:pt x="29" y="8"/>
                </a:cubicBezTo>
                <a:cubicBezTo>
                  <a:pt x="32" y="13"/>
                  <a:pt x="36" y="17"/>
                  <a:pt x="39" y="22"/>
                </a:cubicBezTo>
                <a:cubicBezTo>
                  <a:pt x="41" y="26"/>
                  <a:pt x="41" y="31"/>
                  <a:pt x="42" y="36"/>
                </a:cubicBezTo>
                <a:cubicBezTo>
                  <a:pt x="43" y="38"/>
                  <a:pt x="42" y="40"/>
                  <a:pt x="43" y="42"/>
                </a:cubicBezTo>
                <a:cubicBezTo>
                  <a:pt x="43" y="43"/>
                  <a:pt x="45" y="40"/>
                  <a:pt x="45" y="41"/>
                </a:cubicBezTo>
                <a:cubicBezTo>
                  <a:pt x="46" y="46"/>
                  <a:pt x="47" y="51"/>
                  <a:pt x="45" y="55"/>
                </a:cubicBezTo>
                <a:cubicBezTo>
                  <a:pt x="43" y="58"/>
                  <a:pt x="39" y="55"/>
                  <a:pt x="37" y="56"/>
                </a:cubicBezTo>
                <a:cubicBezTo>
                  <a:pt x="36" y="57"/>
                  <a:pt x="38" y="61"/>
                  <a:pt x="36" y="61"/>
                </a:cubicBezTo>
                <a:cubicBezTo>
                  <a:pt x="34" y="62"/>
                  <a:pt x="32" y="58"/>
                  <a:pt x="29" y="58"/>
                </a:cubicBezTo>
                <a:cubicBezTo>
                  <a:pt x="28" y="59"/>
                  <a:pt x="30" y="61"/>
                  <a:pt x="30" y="62"/>
                </a:cubicBezTo>
                <a:cubicBezTo>
                  <a:pt x="28" y="62"/>
                  <a:pt x="28" y="58"/>
                  <a:pt x="27" y="59"/>
                </a:cubicBezTo>
                <a:cubicBezTo>
                  <a:pt x="26" y="60"/>
                  <a:pt x="27" y="63"/>
                  <a:pt x="27" y="64"/>
                </a:cubicBezTo>
                <a:cubicBezTo>
                  <a:pt x="25" y="64"/>
                  <a:pt x="25" y="61"/>
                  <a:pt x="23" y="60"/>
                </a:cubicBezTo>
                <a:cubicBezTo>
                  <a:pt x="22" y="60"/>
                  <a:pt x="24" y="63"/>
                  <a:pt x="23" y="64"/>
                </a:cubicBezTo>
                <a:cubicBezTo>
                  <a:pt x="23" y="65"/>
                  <a:pt x="21" y="65"/>
                  <a:pt x="20" y="65"/>
                </a:cubicBezTo>
                <a:cubicBezTo>
                  <a:pt x="20" y="64"/>
                  <a:pt x="21" y="61"/>
                  <a:pt x="20" y="61"/>
                </a:cubicBezTo>
                <a:cubicBezTo>
                  <a:pt x="18" y="62"/>
                  <a:pt x="18" y="65"/>
                  <a:pt x="16" y="66"/>
                </a:cubicBezTo>
                <a:cubicBezTo>
                  <a:pt x="15" y="67"/>
                  <a:pt x="15" y="64"/>
                  <a:pt x="15" y="64"/>
                </a:cubicBezTo>
                <a:cubicBezTo>
                  <a:pt x="13" y="65"/>
                  <a:pt x="13" y="69"/>
                  <a:pt x="11" y="69"/>
                </a:cubicBezTo>
                <a:cubicBezTo>
                  <a:pt x="9" y="68"/>
                  <a:pt x="9" y="65"/>
                  <a:pt x="9" y="63"/>
                </a:cubicBezTo>
                <a:cubicBezTo>
                  <a:pt x="9" y="62"/>
                  <a:pt x="11" y="61"/>
                  <a:pt x="11" y="60"/>
                </a:cubicBezTo>
                <a:cubicBezTo>
                  <a:pt x="11" y="58"/>
                  <a:pt x="9" y="56"/>
                  <a:pt x="8" y="54"/>
                </a:cubicBezTo>
                <a:cubicBezTo>
                  <a:pt x="8" y="52"/>
                  <a:pt x="10" y="51"/>
                  <a:pt x="10" y="49"/>
                </a:cubicBezTo>
                <a:cubicBezTo>
                  <a:pt x="10" y="48"/>
                  <a:pt x="8" y="49"/>
                  <a:pt x="8" y="49"/>
                </a:cubicBezTo>
                <a:cubicBezTo>
                  <a:pt x="8" y="46"/>
                  <a:pt x="10" y="44"/>
                  <a:pt x="9" y="42"/>
                </a:cubicBezTo>
                <a:cubicBezTo>
                  <a:pt x="9" y="37"/>
                  <a:pt x="8" y="33"/>
                  <a:pt x="6" y="29"/>
                </a:cubicBezTo>
                <a:cubicBezTo>
                  <a:pt x="5" y="28"/>
                  <a:pt x="2" y="30"/>
                  <a:pt x="1" y="28"/>
                </a:cubicBezTo>
                <a:cubicBezTo>
                  <a:pt x="0" y="27"/>
                  <a:pt x="2" y="25"/>
                  <a:pt x="3" y="25"/>
                </a:cubicBezTo>
                <a:cubicBezTo>
                  <a:pt x="5" y="24"/>
                  <a:pt x="7" y="26"/>
                  <a:pt x="8" y="25"/>
                </a:cubicBezTo>
                <a:cubicBezTo>
                  <a:pt x="9" y="23"/>
                  <a:pt x="8" y="21"/>
                  <a:pt x="7" y="19"/>
                </a:cubicBezTo>
                <a:cubicBezTo>
                  <a:pt x="6" y="17"/>
                  <a:pt x="5" y="16"/>
                  <a:pt x="4" y="15"/>
                </a:cubicBezTo>
                <a:cubicBezTo>
                  <a:pt x="3" y="14"/>
                  <a:pt x="2" y="15"/>
                  <a:pt x="1" y="15"/>
                </a:cubicBezTo>
                <a:cubicBezTo>
                  <a:pt x="1" y="14"/>
                  <a:pt x="1" y="13"/>
                  <a:pt x="0" y="13"/>
                </a:cubicBezTo>
                <a:close/>
              </a:path>
            </a:pathLst>
          </a:custGeom>
          <a:solidFill>
            <a:schemeClr val="bg1"/>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endParaRPr lang="es-ES_tradnl" altLang="en-US" dirty="0">
              <a:solidFill>
                <a:prstClr val="black"/>
              </a:solidFill>
            </a:endParaRPr>
          </a:p>
        </p:txBody>
      </p:sp>
      <p:graphicFrame>
        <p:nvGraphicFramePr>
          <p:cNvPr id="379" name="Table 378"/>
          <p:cNvGraphicFramePr>
            <a:graphicFrameLocks noGrp="1"/>
          </p:cNvGraphicFramePr>
          <p:nvPr>
            <p:extLst>
              <p:ext uri="{D42A27DB-BD31-4B8C-83A1-F6EECF244321}">
                <p14:modId xmlns:p14="http://schemas.microsoft.com/office/powerpoint/2010/main" val="3206567332"/>
              </p:ext>
            </p:extLst>
          </p:nvPr>
        </p:nvGraphicFramePr>
        <p:xfrm>
          <a:off x="8142943" y="4560101"/>
          <a:ext cx="2044679" cy="2024790"/>
        </p:xfrm>
        <a:graphic>
          <a:graphicData uri="http://schemas.openxmlformats.org/drawingml/2006/table">
            <a:tbl>
              <a:tblPr firstRow="1" bandRow="1">
                <a:tableStyleId>{073A0DAA-6AF3-43AB-8588-CEC1D06C72B9}</a:tableStyleId>
              </a:tblPr>
              <a:tblGrid>
                <a:gridCol w="1000273"/>
                <a:gridCol w="1044406"/>
              </a:tblGrid>
              <a:tr h="416926">
                <a:tc>
                  <a:txBody>
                    <a:bodyPr/>
                    <a:lstStyle/>
                    <a:p>
                      <a:pPr algn="ctr"/>
                      <a:r>
                        <a:rPr lang="es-ES_tradnl" sz="1200" noProof="0" dirty="0" smtClean="0"/>
                        <a:t>Nacionali-dad</a:t>
                      </a:r>
                      <a:endParaRPr lang="es-ES_tradnl" sz="1200" noProof="0" dirty="0"/>
                    </a:p>
                  </a:txBody>
                  <a:tcPr marL="27432" anchor="ctr"/>
                </a:tc>
                <a:tc>
                  <a:txBody>
                    <a:bodyPr/>
                    <a:lstStyle/>
                    <a:p>
                      <a:pPr algn="ctr"/>
                      <a:r>
                        <a:rPr lang="es-ES_tradnl" sz="1200" baseline="0" noProof="0" dirty="0" smtClean="0"/>
                        <a:t>Salidas, años </a:t>
                      </a:r>
                      <a:r>
                        <a:rPr lang="es-ES_tradnl" sz="1200" noProof="0" dirty="0" smtClean="0"/>
                        <a:t>2014-2016*</a:t>
                      </a:r>
                      <a:endParaRPr lang="es-ES_tradnl" sz="1200" noProof="0" dirty="0"/>
                    </a:p>
                  </a:txBody>
                  <a:tcPr marL="27432" marR="0" anchor="ctr"/>
                </a:tc>
              </a:tr>
              <a:tr h="238461">
                <a:tc>
                  <a:txBody>
                    <a:bodyPr/>
                    <a:lstStyle/>
                    <a:p>
                      <a:pPr algn="ctr" fontAlgn="b"/>
                      <a:r>
                        <a:rPr lang="es-ES_tradnl" sz="1200" u="none" strike="noStrike" noProof="0" dirty="0" smtClean="0">
                          <a:effectLst/>
                        </a:rPr>
                        <a:t>Birmanos</a:t>
                      </a:r>
                      <a:endParaRPr lang="es-ES_tradnl" sz="1200" b="0" i="0"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S_tradnl" sz="1200" u="none" strike="noStrike" noProof="0" dirty="0" smtClean="0">
                          <a:effectLst/>
                        </a:rPr>
                        <a:t>35,685</a:t>
                      </a:r>
                      <a:endParaRPr lang="es-ES_tradnl" sz="1200" b="0" i="0" u="none" strike="noStrike" noProof="0" dirty="0">
                        <a:solidFill>
                          <a:srgbClr val="000000"/>
                        </a:solidFill>
                        <a:effectLst/>
                        <a:latin typeface="Calibri" panose="020F0502020204030204" pitchFamily="34" charset="0"/>
                      </a:endParaRPr>
                    </a:p>
                  </a:txBody>
                  <a:tcPr marL="9525" marR="9525" marT="9525" marB="0" anchor="ctr"/>
                </a:tc>
              </a:tr>
              <a:tr h="238461">
                <a:tc>
                  <a:txBody>
                    <a:bodyPr/>
                    <a:lstStyle/>
                    <a:p>
                      <a:pPr algn="ctr" fontAlgn="b"/>
                      <a:r>
                        <a:rPr lang="es-ES_tradnl" sz="1200" u="none" strike="noStrike" noProof="0" dirty="0" smtClean="0">
                          <a:effectLst/>
                        </a:rPr>
                        <a:t>Iraqu</a:t>
                      </a:r>
                      <a:r>
                        <a:rPr lang="es-ES_tradnl" sz="1200" u="none" strike="noStrike" noProof="0" dirty="0" smtClean="0">
                          <a:effectLst/>
                        </a:rPr>
                        <a:t>íes</a:t>
                      </a:r>
                      <a:endParaRPr lang="es-ES_tradnl" sz="1200" b="0" i="0"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S_tradnl" sz="1200" u="none" strike="noStrike" noProof="0" dirty="0" smtClean="0">
                          <a:effectLst/>
                        </a:rPr>
                        <a:t>34,420</a:t>
                      </a:r>
                      <a:endParaRPr lang="es-ES_tradnl" sz="1200" b="0" i="0" u="none" strike="noStrike" noProof="0" dirty="0">
                        <a:solidFill>
                          <a:srgbClr val="000000"/>
                        </a:solidFill>
                        <a:effectLst/>
                        <a:latin typeface="Calibri" panose="020F0502020204030204" pitchFamily="34" charset="0"/>
                      </a:endParaRPr>
                    </a:p>
                  </a:txBody>
                  <a:tcPr marL="9525" marR="9525" marT="9525" marB="0" anchor="ctr"/>
                </a:tc>
              </a:tr>
              <a:tr h="238461">
                <a:tc>
                  <a:txBody>
                    <a:bodyPr/>
                    <a:lstStyle/>
                    <a:p>
                      <a:pPr algn="ctr" fontAlgn="b"/>
                      <a:r>
                        <a:rPr lang="es-ES_tradnl" sz="1200" u="none" strike="noStrike" noProof="0" dirty="0" smtClean="0">
                          <a:effectLst/>
                        </a:rPr>
                        <a:t>Somal</a:t>
                      </a:r>
                      <a:r>
                        <a:rPr lang="es-ES_tradnl" sz="1200" u="none" strike="noStrike" noProof="0" dirty="0" smtClean="0">
                          <a:effectLst/>
                        </a:rPr>
                        <a:t>íes</a:t>
                      </a:r>
                      <a:endParaRPr lang="es-ES_tradnl" sz="1200" b="0" i="0"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S_tradnl" sz="1200" u="none" strike="noStrike" noProof="0" dirty="0" smtClean="0">
                          <a:effectLst/>
                        </a:rPr>
                        <a:t>19,594</a:t>
                      </a:r>
                      <a:endParaRPr lang="es-ES_tradnl" sz="1200" b="0" i="0" u="none" strike="noStrike" noProof="0" dirty="0">
                        <a:solidFill>
                          <a:srgbClr val="000000"/>
                        </a:solidFill>
                        <a:effectLst/>
                        <a:latin typeface="Calibri" panose="020F0502020204030204" pitchFamily="34" charset="0"/>
                      </a:endParaRPr>
                    </a:p>
                  </a:txBody>
                  <a:tcPr marL="9525" marR="9525" marT="9525" marB="0" anchor="ctr"/>
                </a:tc>
              </a:tr>
              <a:tr h="238461">
                <a:tc>
                  <a:txBody>
                    <a:bodyPr/>
                    <a:lstStyle/>
                    <a:p>
                      <a:pPr algn="ctr" fontAlgn="b"/>
                      <a:r>
                        <a:rPr lang="es-ES_tradnl" sz="1200" u="none" strike="noStrike" noProof="0" dirty="0" smtClean="0">
                          <a:effectLst/>
                        </a:rPr>
                        <a:t>Butaneses</a:t>
                      </a:r>
                      <a:endParaRPr lang="es-ES_tradnl" sz="1200" b="0" i="0" u="none" strike="noStrike" noProof="0" dirty="0">
                        <a:solidFill>
                          <a:srgbClr val="000000"/>
                        </a:solidFill>
                        <a:effectLst/>
                        <a:latin typeface="Calibri" panose="020F0502020204030204" pitchFamily="34" charset="0"/>
                      </a:endParaRP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ctr" fontAlgn="b"/>
                      <a:r>
                        <a:rPr lang="es-ES_tradnl" sz="1200" u="none" strike="noStrike" noProof="0" dirty="0" smtClean="0">
                          <a:effectLst/>
                        </a:rPr>
                        <a:t>15,120</a:t>
                      </a:r>
                      <a:endParaRPr lang="es-ES_tradnl" sz="1200" b="0" i="0" u="none" strike="noStrike" noProof="0" dirty="0">
                        <a:solidFill>
                          <a:srgbClr val="000000"/>
                        </a:solidFill>
                        <a:effectLst/>
                        <a:latin typeface="Calibri" panose="020F0502020204030204" pitchFamily="34" charset="0"/>
                      </a:endParaRPr>
                    </a:p>
                  </a:txBody>
                  <a:tcPr marL="9525" marR="9525" marT="9525" marB="0" anchor="ctr">
                    <a:lnB w="12700" cap="flat" cmpd="sng" algn="ctr">
                      <a:solidFill>
                        <a:schemeClr val="bg1"/>
                      </a:solidFill>
                      <a:prstDash val="solid"/>
                      <a:round/>
                      <a:headEnd type="none" w="med" len="med"/>
                      <a:tailEnd type="none" w="med" len="med"/>
                    </a:lnB>
                  </a:tcPr>
                </a:tc>
              </a:tr>
              <a:tr h="238461">
                <a:tc>
                  <a:txBody>
                    <a:bodyPr/>
                    <a:lstStyle/>
                    <a:p>
                      <a:pPr algn="ctr" fontAlgn="b"/>
                      <a:r>
                        <a:rPr lang="es-ES_tradnl" sz="1200" u="none" strike="noStrike" noProof="0" dirty="0" smtClean="0">
                          <a:effectLst/>
                        </a:rPr>
                        <a:t>Rep. Dem. Congo</a:t>
                      </a:r>
                      <a:endParaRPr lang="es-ES_tradnl" sz="1200" b="0" i="0" u="none" strike="noStrike" noProof="0" dirty="0">
                        <a:solidFill>
                          <a:srgbClr val="000000"/>
                        </a:solidFill>
                        <a:effectLst/>
                        <a:latin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ES_tradnl" sz="1200" u="none" strike="noStrike" noProof="0" dirty="0" smtClean="0">
                          <a:effectLst/>
                        </a:rPr>
                        <a:t>14,020</a:t>
                      </a:r>
                      <a:endParaRPr lang="es-ES_tradnl" sz="1200" u="none" strike="noStrike" noProof="0" dirty="0" smtClean="0">
                        <a:effectLs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38461">
                <a:tc gridSpan="2">
                  <a:txBody>
                    <a:bodyPr/>
                    <a:lstStyle/>
                    <a:p>
                      <a:pPr algn="r" fontAlgn="b"/>
                      <a:r>
                        <a:rPr lang="es-ES_tradnl" sz="1200" b="0" i="0" u="none" strike="noStrike" noProof="0" dirty="0" smtClean="0">
                          <a:solidFill>
                            <a:schemeClr val="tx2"/>
                          </a:solidFill>
                          <a:effectLst/>
                          <a:latin typeface="Calibri" panose="020F0502020204030204" pitchFamily="34" charset="0"/>
                        </a:rPr>
                        <a:t>*Hasta enero de</a:t>
                      </a:r>
                      <a:r>
                        <a:rPr lang="es-ES_tradnl" sz="1200" b="0" i="0" u="none" strike="noStrike" baseline="0" noProof="0" dirty="0" smtClean="0">
                          <a:solidFill>
                            <a:schemeClr val="tx2"/>
                          </a:solidFill>
                          <a:effectLst/>
                          <a:latin typeface="Calibri" panose="020F0502020204030204" pitchFamily="34" charset="0"/>
                        </a:rPr>
                        <a:t> 2016</a:t>
                      </a:r>
                      <a:endParaRPr lang="es-ES_tradnl" sz="1200" b="0" i="0" u="none" strike="noStrike" noProof="0" dirty="0">
                        <a:solidFill>
                          <a:schemeClr val="tx2"/>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425" name="Oval 424"/>
          <p:cNvSpPr/>
          <p:nvPr/>
        </p:nvSpPr>
        <p:spPr>
          <a:xfrm rot="10800000">
            <a:off x="4945782" y="4715803"/>
            <a:ext cx="146304" cy="146304"/>
          </a:xfrm>
          <a:prstGeom prst="ellipse">
            <a:avLst/>
          </a:prstGeom>
          <a:solidFill>
            <a:srgbClr val="C00000"/>
          </a:solidFill>
          <a:ln>
            <a:solidFill>
              <a:srgbClr val="C00000"/>
            </a:solidFill>
          </a:ln>
        </p:spPr>
        <p:style>
          <a:lnRef idx="1">
            <a:schemeClr val="accent2"/>
          </a:lnRef>
          <a:fillRef idx="2">
            <a:schemeClr val="accent2"/>
          </a:fillRef>
          <a:effectRef idx="1">
            <a:schemeClr val="accent2"/>
          </a:effectRef>
          <a:fontRef idx="minor">
            <a:schemeClr val="dk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sp>
        <p:nvSpPr>
          <p:cNvPr id="426" name="Oval 425"/>
          <p:cNvSpPr/>
          <p:nvPr/>
        </p:nvSpPr>
        <p:spPr>
          <a:xfrm rot="10800000">
            <a:off x="5111624" y="4743235"/>
            <a:ext cx="91440" cy="91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ctr" anchorCtr="0"/>
          <a:lstStyle/>
          <a:p>
            <a:pPr algn="ctr" eaLnBrk="0" fontAlgn="base" hangingPunct="0">
              <a:spcBef>
                <a:spcPct val="0"/>
              </a:spcBef>
              <a:spcAft>
                <a:spcPct val="0"/>
              </a:spcAft>
            </a:pPr>
            <a:endParaRPr lang="es-ES_tradnl" sz="1600" dirty="0">
              <a:solidFill>
                <a:prstClr val="black"/>
              </a:solidFill>
            </a:endParaRPr>
          </a:p>
        </p:txBody>
      </p:sp>
      <p:sp>
        <p:nvSpPr>
          <p:cNvPr id="427" name="Oval 426"/>
          <p:cNvSpPr/>
          <p:nvPr/>
        </p:nvSpPr>
        <p:spPr>
          <a:xfrm rot="10800000">
            <a:off x="5290724" y="4764760"/>
            <a:ext cx="36576" cy="3657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eaLnBrk="0" fontAlgn="base" hangingPunct="0">
              <a:spcBef>
                <a:spcPct val="0"/>
              </a:spcBef>
              <a:spcAft>
                <a:spcPct val="0"/>
              </a:spcAft>
            </a:pPr>
            <a:endParaRPr lang="es-ES_tradnl" sz="1600" dirty="0">
              <a:solidFill>
                <a:prstClr val="black"/>
              </a:solidFill>
            </a:endParaRPr>
          </a:p>
        </p:txBody>
      </p:sp>
      <p:sp>
        <p:nvSpPr>
          <p:cNvPr id="429" name="Oval 428"/>
          <p:cNvSpPr/>
          <p:nvPr/>
        </p:nvSpPr>
        <p:spPr>
          <a:xfrm rot="10800000">
            <a:off x="5225775" y="4762118"/>
            <a:ext cx="36576" cy="365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eaLnBrk="0" fontAlgn="base" hangingPunct="0">
              <a:spcBef>
                <a:spcPct val="0"/>
              </a:spcBef>
              <a:spcAft>
                <a:spcPct val="0"/>
              </a:spcAft>
            </a:pPr>
            <a:endParaRPr lang="es-ES_tradnl" sz="1600" dirty="0">
              <a:solidFill>
                <a:prstClr val="black"/>
              </a:solidFill>
            </a:endParaRPr>
          </a:p>
        </p:txBody>
      </p:sp>
      <p:sp>
        <p:nvSpPr>
          <p:cNvPr id="430" name="Oval 429"/>
          <p:cNvSpPr/>
          <p:nvPr/>
        </p:nvSpPr>
        <p:spPr>
          <a:xfrm rot="10800000">
            <a:off x="4781421" y="4431263"/>
            <a:ext cx="155448" cy="155448"/>
          </a:xfrm>
          <a:prstGeom prst="ellipse">
            <a:avLst/>
          </a:prstGeom>
          <a:solidFill>
            <a:srgbClr val="55E6E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eaLnBrk="0" fontAlgn="base" hangingPunct="0">
              <a:spcBef>
                <a:spcPct val="0"/>
              </a:spcBef>
              <a:spcAft>
                <a:spcPct val="0"/>
              </a:spcAft>
            </a:pPr>
            <a:endParaRPr lang="es-ES_tradnl" sz="1600" dirty="0">
              <a:solidFill>
                <a:prstClr val="black"/>
              </a:solidFill>
            </a:endParaRPr>
          </a:p>
        </p:txBody>
      </p:sp>
      <p:sp>
        <p:nvSpPr>
          <p:cNvPr id="431" name="Oval 430"/>
          <p:cNvSpPr/>
          <p:nvPr/>
        </p:nvSpPr>
        <p:spPr>
          <a:xfrm rot="10800000">
            <a:off x="4997175" y="4152518"/>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eaLnBrk="0" fontAlgn="base" hangingPunct="0">
              <a:spcBef>
                <a:spcPct val="0"/>
              </a:spcBef>
              <a:spcAft>
                <a:spcPct val="0"/>
              </a:spcAft>
            </a:pPr>
            <a:endParaRPr lang="es-ES_tradnl" sz="1600" dirty="0">
              <a:solidFill>
                <a:prstClr val="black"/>
              </a:solidFill>
            </a:endParaRPr>
          </a:p>
        </p:txBody>
      </p:sp>
      <p:sp>
        <p:nvSpPr>
          <p:cNvPr id="432" name="Oval 431"/>
          <p:cNvSpPr/>
          <p:nvPr/>
        </p:nvSpPr>
        <p:spPr>
          <a:xfrm rot="10800000">
            <a:off x="4859144" y="5151239"/>
            <a:ext cx="91440" cy="91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ctr" anchorCtr="0"/>
          <a:lstStyle/>
          <a:p>
            <a:pPr algn="ctr" eaLnBrk="0" fontAlgn="base" hangingPunct="0">
              <a:spcBef>
                <a:spcPct val="0"/>
              </a:spcBef>
              <a:spcAft>
                <a:spcPct val="0"/>
              </a:spcAft>
            </a:pPr>
            <a:endParaRPr lang="es-ES_tradnl" sz="1600" dirty="0">
              <a:solidFill>
                <a:prstClr val="black"/>
              </a:solidFill>
            </a:endParaRPr>
          </a:p>
        </p:txBody>
      </p:sp>
      <p:sp>
        <p:nvSpPr>
          <p:cNvPr id="433" name="Oval 432"/>
          <p:cNvSpPr/>
          <p:nvPr/>
        </p:nvSpPr>
        <p:spPr>
          <a:xfrm rot="10800000">
            <a:off x="5148352" y="3521377"/>
            <a:ext cx="457200" cy="457200"/>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eaLnBrk="0" fontAlgn="base" hangingPunct="0">
              <a:spcBef>
                <a:spcPct val="0"/>
              </a:spcBef>
              <a:spcAft>
                <a:spcPct val="0"/>
              </a:spcAft>
            </a:pPr>
            <a:endParaRPr lang="es-ES_tradnl" sz="1600" dirty="0">
              <a:solidFill>
                <a:prstClr val="black"/>
              </a:solidFill>
            </a:endParaRPr>
          </a:p>
        </p:txBody>
      </p:sp>
      <p:sp>
        <p:nvSpPr>
          <p:cNvPr id="436" name="Oval 435"/>
          <p:cNvSpPr/>
          <p:nvPr/>
        </p:nvSpPr>
        <p:spPr>
          <a:xfrm rot="10800000">
            <a:off x="4163058" y="3210684"/>
            <a:ext cx="36576" cy="36576"/>
          </a:xfrm>
          <a:prstGeom prst="ellipse">
            <a:avLst/>
          </a:prstGeom>
          <a:solidFill>
            <a:schemeClr val="tx1"/>
          </a:solidFill>
          <a:ln>
            <a:solidFill>
              <a:srgbClr val="181717"/>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eaLnBrk="0" fontAlgn="base" hangingPunct="0">
              <a:spcBef>
                <a:spcPct val="0"/>
              </a:spcBef>
              <a:spcAft>
                <a:spcPct val="0"/>
              </a:spcAft>
            </a:pPr>
            <a:endParaRPr lang="es-ES_tradnl" sz="1600" dirty="0">
              <a:solidFill>
                <a:prstClr val="black"/>
              </a:solidFill>
            </a:endParaRPr>
          </a:p>
        </p:txBody>
      </p:sp>
      <p:sp>
        <p:nvSpPr>
          <p:cNvPr id="440" name="Oval 439"/>
          <p:cNvSpPr/>
          <p:nvPr/>
        </p:nvSpPr>
        <p:spPr>
          <a:xfrm rot="10800000">
            <a:off x="7180484" y="1503400"/>
            <a:ext cx="36576" cy="3657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eaLnBrk="0" fontAlgn="base" hangingPunct="0">
              <a:spcBef>
                <a:spcPct val="0"/>
              </a:spcBef>
              <a:spcAft>
                <a:spcPct val="0"/>
              </a:spcAft>
            </a:pPr>
            <a:endParaRPr lang="es-ES_tradnl" sz="1600" dirty="0">
              <a:solidFill>
                <a:prstClr val="black"/>
              </a:solidFill>
            </a:endParaRPr>
          </a:p>
        </p:txBody>
      </p:sp>
      <p:sp>
        <p:nvSpPr>
          <p:cNvPr id="457" name="Oval 456"/>
          <p:cNvSpPr/>
          <p:nvPr/>
        </p:nvSpPr>
        <p:spPr>
          <a:xfrm rot="10800000">
            <a:off x="7945142" y="3223854"/>
            <a:ext cx="749808" cy="749808"/>
          </a:xfrm>
          <a:prstGeom prst="ellipse">
            <a:avLst/>
          </a:prstGeom>
          <a:solidFill>
            <a:srgbClr val="764A1E"/>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eaLnBrk="0" fontAlgn="base" hangingPunct="0">
              <a:spcBef>
                <a:spcPct val="0"/>
              </a:spcBef>
              <a:spcAft>
                <a:spcPct val="0"/>
              </a:spcAft>
            </a:pPr>
            <a:endParaRPr lang="es-ES_tradnl" sz="1600" dirty="0">
              <a:solidFill>
                <a:prstClr val="black"/>
              </a:solidFill>
            </a:endParaRPr>
          </a:p>
        </p:txBody>
      </p:sp>
      <p:sp>
        <p:nvSpPr>
          <p:cNvPr id="458" name="Oval 457"/>
          <p:cNvSpPr/>
          <p:nvPr/>
        </p:nvSpPr>
        <p:spPr>
          <a:xfrm rot="10800000">
            <a:off x="7909683" y="3638796"/>
            <a:ext cx="219456" cy="219456"/>
          </a:xfrm>
          <a:prstGeom prst="ellipse">
            <a:avLst/>
          </a:prstGeom>
          <a:solidFill>
            <a:srgbClr val="F94FEF"/>
          </a:solidFill>
          <a:ln>
            <a:solidFill>
              <a:srgbClr val="F260D3"/>
            </a:solid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sp>
        <p:nvSpPr>
          <p:cNvPr id="459" name="Oval 458"/>
          <p:cNvSpPr/>
          <p:nvPr/>
        </p:nvSpPr>
        <p:spPr>
          <a:xfrm rot="10800000">
            <a:off x="7892978" y="3329279"/>
            <a:ext cx="219456" cy="2194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sp>
        <p:nvSpPr>
          <p:cNvPr id="460" name="Oval 459"/>
          <p:cNvSpPr/>
          <p:nvPr/>
        </p:nvSpPr>
        <p:spPr>
          <a:xfrm rot="10800000">
            <a:off x="7856000" y="3582602"/>
            <a:ext cx="45719" cy="45719"/>
          </a:xfrm>
          <a:prstGeom prst="ellipse">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eaLnBrk="0" fontAlgn="base" hangingPunct="0">
              <a:spcBef>
                <a:spcPct val="0"/>
              </a:spcBef>
              <a:spcAft>
                <a:spcPct val="0"/>
              </a:spcAft>
            </a:pPr>
            <a:endParaRPr lang="es-ES_tradnl" sz="1600" dirty="0">
              <a:solidFill>
                <a:prstClr val="black"/>
              </a:solidFill>
            </a:endParaRPr>
          </a:p>
        </p:txBody>
      </p:sp>
      <p:cxnSp>
        <p:nvCxnSpPr>
          <p:cNvPr id="461" name="Straight Connector 460"/>
          <p:cNvCxnSpPr/>
          <p:nvPr/>
        </p:nvCxnSpPr>
        <p:spPr>
          <a:xfrm flipH="1">
            <a:off x="8683651" y="3238056"/>
            <a:ext cx="262709" cy="1554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62" name="Oval 461"/>
          <p:cNvSpPr/>
          <p:nvPr/>
        </p:nvSpPr>
        <p:spPr>
          <a:xfrm rot="10800000">
            <a:off x="8966050" y="3964327"/>
            <a:ext cx="155448" cy="15544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nchorCtr="0"/>
          <a:lstStyle/>
          <a:p>
            <a:pPr algn="ctr" eaLnBrk="0" fontAlgn="base" hangingPunct="0">
              <a:spcBef>
                <a:spcPct val="0"/>
              </a:spcBef>
              <a:spcAft>
                <a:spcPct val="0"/>
              </a:spcAft>
            </a:pPr>
            <a:endParaRPr lang="es-ES_tradnl" sz="1600" dirty="0">
              <a:solidFill>
                <a:prstClr val="black"/>
              </a:solidFill>
            </a:endParaRPr>
          </a:p>
        </p:txBody>
      </p:sp>
      <p:grpSp>
        <p:nvGrpSpPr>
          <p:cNvPr id="37" name="Group 36"/>
          <p:cNvGrpSpPr/>
          <p:nvPr/>
        </p:nvGrpSpPr>
        <p:grpSpPr>
          <a:xfrm>
            <a:off x="1658598" y="3562159"/>
            <a:ext cx="1675695" cy="3336811"/>
            <a:chOff x="330437" y="3890928"/>
            <a:chExt cx="1675695" cy="3336811"/>
          </a:xfrm>
        </p:grpSpPr>
        <p:sp>
          <p:nvSpPr>
            <p:cNvPr id="447" name="Rectangle 446"/>
            <p:cNvSpPr/>
            <p:nvPr/>
          </p:nvSpPr>
          <p:spPr>
            <a:xfrm rot="10800000">
              <a:off x="330437" y="4033197"/>
              <a:ext cx="274320" cy="1371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sp>
          <p:nvSpPr>
            <p:cNvPr id="448" name="Rectangle 447"/>
            <p:cNvSpPr/>
            <p:nvPr/>
          </p:nvSpPr>
          <p:spPr>
            <a:xfrm rot="10800000">
              <a:off x="330437" y="4324097"/>
              <a:ext cx="274320" cy="137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sp>
          <p:nvSpPr>
            <p:cNvPr id="449" name="Rectangle 448"/>
            <p:cNvSpPr/>
            <p:nvPr/>
          </p:nvSpPr>
          <p:spPr>
            <a:xfrm rot="10800000">
              <a:off x="330437" y="4614996"/>
              <a:ext cx="274320" cy="137160"/>
            </a:xfrm>
            <a:prstGeom prst="rect">
              <a:avLst/>
            </a:prstGeom>
            <a:solidFill>
              <a:srgbClr val="55E6ED"/>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sp>
          <p:nvSpPr>
            <p:cNvPr id="450" name="Rectangle 449"/>
            <p:cNvSpPr/>
            <p:nvPr/>
          </p:nvSpPr>
          <p:spPr>
            <a:xfrm rot="10800000">
              <a:off x="330437" y="5197952"/>
              <a:ext cx="274320" cy="137160"/>
            </a:xfrm>
            <a:prstGeom prst="rect">
              <a:avLst/>
            </a:prstGeom>
            <a:solidFill>
              <a:schemeClr val="tx1"/>
            </a:solidFill>
            <a:ln>
              <a:solidFill>
                <a:srgbClr val="181717"/>
              </a:solid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sp>
          <p:nvSpPr>
            <p:cNvPr id="451" name="Rectangle 450"/>
            <p:cNvSpPr/>
            <p:nvPr/>
          </p:nvSpPr>
          <p:spPr>
            <a:xfrm rot="10800000">
              <a:off x="330437" y="5492339"/>
              <a:ext cx="274320" cy="137160"/>
            </a:xfrm>
            <a:prstGeom prst="rect">
              <a:avLst/>
            </a:prstGeom>
            <a:noFill/>
            <a:ln w="254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sp>
          <p:nvSpPr>
            <p:cNvPr id="452" name="Rectangle 451"/>
            <p:cNvSpPr/>
            <p:nvPr/>
          </p:nvSpPr>
          <p:spPr>
            <a:xfrm rot="10800000">
              <a:off x="330437" y="5768798"/>
              <a:ext cx="274320" cy="137160"/>
            </a:xfrm>
            <a:prstGeom prst="rect">
              <a:avLst/>
            </a:prstGeom>
            <a:solidFill>
              <a:srgbClr val="764A1E"/>
            </a:solidFill>
            <a:ln>
              <a:solidFill>
                <a:srgbClr val="663300"/>
              </a:solid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sp>
          <p:nvSpPr>
            <p:cNvPr id="453" name="TextBox 452"/>
            <p:cNvSpPr txBox="1"/>
            <p:nvPr/>
          </p:nvSpPr>
          <p:spPr>
            <a:xfrm>
              <a:off x="562564" y="3890928"/>
              <a:ext cx="1443568" cy="3336811"/>
            </a:xfrm>
            <a:prstGeom prst="rect">
              <a:avLst/>
            </a:prstGeom>
            <a:noFill/>
          </p:spPr>
          <p:txBody>
            <a:bodyPr wrap="square" rtlCol="0">
              <a:spAutoFit/>
            </a:bodyPr>
            <a:lstStyle/>
            <a:p>
              <a:pPr eaLnBrk="0" fontAlgn="base" hangingPunct="0">
                <a:lnSpc>
                  <a:spcPts val="2300"/>
                </a:lnSpc>
                <a:spcBef>
                  <a:spcPct val="0"/>
                </a:spcBef>
                <a:spcAft>
                  <a:spcPct val="0"/>
                </a:spcAft>
              </a:pPr>
              <a:r>
                <a:rPr lang="es-ES_tradnl" sz="1400" dirty="0" smtClean="0">
                  <a:solidFill>
                    <a:schemeClr val="bg2"/>
                  </a:solidFill>
                  <a:latin typeface="Times New Roman" panose="02020603050405020304" pitchFamily="18" charset="0"/>
                </a:rPr>
                <a:t>Sarampi</a:t>
              </a:r>
              <a:r>
                <a:rPr lang="es-ES_tradnl" sz="1400" dirty="0" smtClean="0">
                  <a:solidFill>
                    <a:schemeClr val="bg2"/>
                  </a:solidFill>
                  <a:latin typeface="Times New Roman" panose="02020603050405020304" pitchFamily="18" charset="0"/>
                </a:rPr>
                <a:t>ón</a:t>
              </a:r>
              <a:endParaRPr lang="es-ES_tradnl" sz="1400" dirty="0" smtClean="0">
                <a:solidFill>
                  <a:schemeClr val="bg2"/>
                </a:solidFill>
                <a:latin typeface="Times New Roman" panose="02020603050405020304" pitchFamily="18" charset="0"/>
              </a:endParaRPr>
            </a:p>
            <a:p>
              <a:pPr eaLnBrk="0" fontAlgn="base" hangingPunct="0">
                <a:lnSpc>
                  <a:spcPts val="2300"/>
                </a:lnSpc>
                <a:spcBef>
                  <a:spcPct val="0"/>
                </a:spcBef>
                <a:spcAft>
                  <a:spcPct val="0"/>
                </a:spcAft>
              </a:pPr>
              <a:r>
                <a:rPr lang="es-ES_tradnl" sz="1400" dirty="0" smtClean="0">
                  <a:solidFill>
                    <a:schemeClr val="bg2"/>
                  </a:solidFill>
                  <a:latin typeface="Times New Roman" panose="02020603050405020304" pitchFamily="18" charset="0"/>
                </a:rPr>
                <a:t>Paperas</a:t>
              </a:r>
            </a:p>
            <a:p>
              <a:pPr eaLnBrk="0" fontAlgn="base" hangingPunct="0">
                <a:lnSpc>
                  <a:spcPts val="2300"/>
                </a:lnSpc>
                <a:spcBef>
                  <a:spcPct val="0"/>
                </a:spcBef>
                <a:spcAft>
                  <a:spcPct val="0"/>
                </a:spcAft>
              </a:pPr>
              <a:r>
                <a:rPr lang="es-ES_tradnl" sz="1400" dirty="0" smtClean="0">
                  <a:solidFill>
                    <a:schemeClr val="bg2"/>
                  </a:solidFill>
                  <a:latin typeface="Times New Roman" panose="02020603050405020304" pitchFamily="18" charset="0"/>
                </a:rPr>
                <a:t>Rubeola</a:t>
              </a:r>
            </a:p>
            <a:p>
              <a:pPr eaLnBrk="0" fontAlgn="base" hangingPunct="0">
                <a:lnSpc>
                  <a:spcPts val="2300"/>
                </a:lnSpc>
                <a:spcBef>
                  <a:spcPct val="0"/>
                </a:spcBef>
                <a:spcAft>
                  <a:spcPct val="0"/>
                </a:spcAft>
              </a:pPr>
              <a:r>
                <a:rPr lang="es-ES_tradnl" sz="1400" dirty="0" smtClean="0">
                  <a:solidFill>
                    <a:schemeClr val="bg2"/>
                  </a:solidFill>
                  <a:latin typeface="Times New Roman" panose="02020603050405020304" pitchFamily="18" charset="0"/>
                </a:rPr>
                <a:t>Varicela</a:t>
              </a:r>
            </a:p>
            <a:p>
              <a:pPr eaLnBrk="0" fontAlgn="base" hangingPunct="0">
                <a:lnSpc>
                  <a:spcPts val="2300"/>
                </a:lnSpc>
                <a:spcBef>
                  <a:spcPct val="0"/>
                </a:spcBef>
                <a:spcAft>
                  <a:spcPct val="0"/>
                </a:spcAft>
              </a:pPr>
              <a:r>
                <a:rPr lang="es-ES_tradnl" sz="1400" dirty="0">
                  <a:solidFill>
                    <a:schemeClr val="bg2"/>
                  </a:solidFill>
                  <a:latin typeface="Times New Roman" panose="02020603050405020304" pitchFamily="18" charset="0"/>
                </a:rPr>
                <a:t>T</a:t>
              </a:r>
              <a:r>
                <a:rPr lang="es-ES_tradnl" sz="1400" dirty="0" smtClean="0">
                  <a:solidFill>
                    <a:schemeClr val="bg2"/>
                  </a:solidFill>
                  <a:latin typeface="Times New Roman" panose="02020603050405020304" pitchFamily="18" charset="0"/>
                </a:rPr>
                <a:t>ifoidea</a:t>
              </a:r>
            </a:p>
            <a:p>
              <a:pPr eaLnBrk="0" fontAlgn="base" hangingPunct="0">
                <a:lnSpc>
                  <a:spcPts val="2300"/>
                </a:lnSpc>
                <a:spcBef>
                  <a:spcPct val="0"/>
                </a:spcBef>
                <a:spcAft>
                  <a:spcPct val="0"/>
                </a:spcAft>
              </a:pPr>
              <a:r>
                <a:rPr lang="es-ES_tradnl" sz="1400" dirty="0" smtClean="0">
                  <a:solidFill>
                    <a:schemeClr val="bg2"/>
                  </a:solidFill>
                  <a:latin typeface="Times New Roman" panose="02020603050405020304" pitchFamily="18" charset="0"/>
                </a:rPr>
                <a:t>C</a:t>
              </a:r>
              <a:r>
                <a:rPr lang="es-ES_tradnl" sz="1400" dirty="0" smtClean="0">
                  <a:solidFill>
                    <a:schemeClr val="bg2"/>
                  </a:solidFill>
                  <a:latin typeface="Times New Roman" panose="02020603050405020304" pitchFamily="18" charset="0"/>
                </a:rPr>
                <a:t>ó</a:t>
              </a:r>
              <a:r>
                <a:rPr lang="es-ES_tradnl" sz="1400" dirty="0" smtClean="0">
                  <a:solidFill>
                    <a:schemeClr val="bg2"/>
                  </a:solidFill>
                  <a:latin typeface="Times New Roman" panose="02020603050405020304" pitchFamily="18" charset="0"/>
                </a:rPr>
                <a:t>lera</a:t>
              </a:r>
            </a:p>
            <a:p>
              <a:pPr eaLnBrk="0" fontAlgn="base" hangingPunct="0">
                <a:lnSpc>
                  <a:spcPts val="2300"/>
                </a:lnSpc>
                <a:spcBef>
                  <a:spcPct val="0"/>
                </a:spcBef>
                <a:spcAft>
                  <a:spcPct val="0"/>
                </a:spcAft>
              </a:pPr>
              <a:r>
                <a:rPr lang="es-ES_tradnl" sz="1400" dirty="0" smtClean="0">
                  <a:solidFill>
                    <a:schemeClr val="bg2"/>
                  </a:solidFill>
                  <a:latin typeface="Times New Roman" panose="02020603050405020304" pitchFamily="18" charset="0"/>
                </a:rPr>
                <a:t>Diarrea acuosa</a:t>
              </a:r>
            </a:p>
            <a:p>
              <a:pPr eaLnBrk="0" fontAlgn="base" hangingPunct="0">
                <a:lnSpc>
                  <a:spcPts val="2300"/>
                </a:lnSpc>
                <a:spcBef>
                  <a:spcPct val="0"/>
                </a:spcBef>
                <a:spcAft>
                  <a:spcPct val="0"/>
                </a:spcAft>
              </a:pPr>
              <a:r>
                <a:rPr lang="es-ES_tradnl" sz="1400" dirty="0" smtClean="0">
                  <a:solidFill>
                    <a:schemeClr val="bg2"/>
                  </a:solidFill>
                  <a:latin typeface="Times New Roman" panose="02020603050405020304" pitchFamily="18" charset="0"/>
                </a:rPr>
                <a:t>Hepatitis E</a:t>
              </a:r>
            </a:p>
            <a:p>
              <a:pPr eaLnBrk="0" fontAlgn="base" hangingPunct="0">
                <a:lnSpc>
                  <a:spcPts val="2300"/>
                </a:lnSpc>
                <a:spcBef>
                  <a:spcPct val="0"/>
                </a:spcBef>
                <a:spcAft>
                  <a:spcPct val="0"/>
                </a:spcAft>
              </a:pPr>
              <a:r>
                <a:rPr lang="es-ES_tradnl" sz="1400" dirty="0" smtClean="0">
                  <a:solidFill>
                    <a:schemeClr val="bg2"/>
                  </a:solidFill>
                  <a:latin typeface="Times New Roman" panose="02020603050405020304" pitchFamily="18" charset="0"/>
                </a:rPr>
                <a:t>Meningitis</a:t>
              </a:r>
            </a:p>
            <a:p>
              <a:pPr eaLnBrk="0" fontAlgn="base" hangingPunct="0">
                <a:lnSpc>
                  <a:spcPts val="2300"/>
                </a:lnSpc>
                <a:spcBef>
                  <a:spcPct val="0"/>
                </a:spcBef>
                <a:spcAft>
                  <a:spcPct val="0"/>
                </a:spcAft>
              </a:pPr>
              <a:r>
                <a:rPr lang="es-ES_tradnl" sz="1400" dirty="0" smtClean="0">
                  <a:solidFill>
                    <a:schemeClr val="bg2"/>
                  </a:solidFill>
                  <a:latin typeface="Times New Roman" panose="02020603050405020304" pitchFamily="18" charset="0"/>
                </a:rPr>
                <a:t>Influenza A</a:t>
              </a:r>
            </a:p>
            <a:p>
              <a:pPr eaLnBrk="0" fontAlgn="base" hangingPunct="0">
                <a:lnSpc>
                  <a:spcPts val="2300"/>
                </a:lnSpc>
                <a:spcBef>
                  <a:spcPct val="0"/>
                </a:spcBef>
                <a:spcAft>
                  <a:spcPct val="0"/>
                </a:spcAft>
              </a:pPr>
              <a:endParaRPr lang="es-ES_tradnl" sz="1400" dirty="0">
                <a:solidFill>
                  <a:prstClr val="black"/>
                </a:solidFill>
                <a:latin typeface="Times New Roman" panose="02020603050405020304" pitchFamily="18" charset="0"/>
              </a:endParaRPr>
            </a:p>
          </p:txBody>
        </p:sp>
        <p:sp>
          <p:nvSpPr>
            <p:cNvPr id="454" name="Rectangle 453"/>
            <p:cNvSpPr/>
            <p:nvPr/>
          </p:nvSpPr>
          <p:spPr>
            <a:xfrm rot="10800000">
              <a:off x="330437" y="6073077"/>
              <a:ext cx="274320" cy="137160"/>
            </a:xfrm>
            <a:prstGeom prst="rect">
              <a:avLst/>
            </a:prstGeom>
            <a:solidFill>
              <a:srgbClr val="E2F0D9"/>
            </a:solidFill>
            <a:ln>
              <a:solidFill>
                <a:srgbClr val="70AD47"/>
              </a:solid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sp>
          <p:nvSpPr>
            <p:cNvPr id="455" name="Rectangle 454"/>
            <p:cNvSpPr/>
            <p:nvPr/>
          </p:nvSpPr>
          <p:spPr>
            <a:xfrm rot="10800000">
              <a:off x="330437" y="6367464"/>
              <a:ext cx="274320" cy="1371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sp>
          <p:nvSpPr>
            <p:cNvPr id="456" name="Rectangle 455"/>
            <p:cNvSpPr/>
            <p:nvPr/>
          </p:nvSpPr>
          <p:spPr>
            <a:xfrm rot="10800000">
              <a:off x="330437" y="6658560"/>
              <a:ext cx="274320" cy="137160"/>
            </a:xfrm>
            <a:prstGeom prst="rect">
              <a:avLst/>
            </a:prstGeom>
            <a:solidFill>
              <a:srgbClr val="F94FEF"/>
            </a:solidFill>
            <a:ln>
              <a:solidFill>
                <a:srgbClr val="F260D3"/>
              </a:solid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sp>
          <p:nvSpPr>
            <p:cNvPr id="463" name="Rectangle 462"/>
            <p:cNvSpPr/>
            <p:nvPr/>
          </p:nvSpPr>
          <p:spPr>
            <a:xfrm rot="10800000">
              <a:off x="330437" y="4917617"/>
              <a:ext cx="274320" cy="13716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grpSp>
      <p:sp>
        <p:nvSpPr>
          <p:cNvPr id="2" name="Rectangle 1"/>
          <p:cNvSpPr/>
          <p:nvPr/>
        </p:nvSpPr>
        <p:spPr>
          <a:xfrm>
            <a:off x="6552472" y="3818953"/>
            <a:ext cx="658158" cy="369332"/>
          </a:xfrm>
          <a:prstGeom prst="rect">
            <a:avLst/>
          </a:prstGeom>
          <a:noFill/>
        </p:spPr>
        <p:txBody>
          <a:bodyPr wrap="none" lIns="0" tIns="0" rIns="0" bIns="0">
            <a:spAutoFit/>
          </a:bodyPr>
          <a:lstStyle/>
          <a:p>
            <a:pPr eaLnBrk="0" fontAlgn="base" hangingPunct="0">
              <a:spcBef>
                <a:spcPct val="0"/>
              </a:spcBef>
              <a:spcAft>
                <a:spcPct val="0"/>
              </a:spcAft>
            </a:pPr>
            <a:r>
              <a:rPr lang="es-ES_tradnl" sz="1200" b="1" dirty="0" smtClean="0">
                <a:solidFill>
                  <a:schemeClr val="bg2"/>
                </a:solidFill>
                <a:latin typeface="Times New Roman" panose="02020603050405020304" pitchFamily="18" charset="0"/>
              </a:rPr>
              <a:t>KENIA </a:t>
            </a:r>
          </a:p>
          <a:p>
            <a:pPr eaLnBrk="0" fontAlgn="base" hangingPunct="0">
              <a:spcBef>
                <a:spcPct val="0"/>
              </a:spcBef>
              <a:spcAft>
                <a:spcPct val="0"/>
              </a:spcAft>
            </a:pPr>
            <a:r>
              <a:rPr lang="es-ES_tradnl" sz="1200" b="1" dirty="0" smtClean="0">
                <a:solidFill>
                  <a:schemeClr val="bg2"/>
                </a:solidFill>
                <a:latin typeface="Times New Roman" panose="02020603050405020304" pitchFamily="18" charset="0"/>
              </a:rPr>
              <a:t>(</a:t>
            </a:r>
            <a:r>
              <a:rPr lang="es-ES_tradnl" sz="1200" b="1" dirty="0" smtClean="0">
                <a:solidFill>
                  <a:schemeClr val="bg2"/>
                </a:solidFill>
                <a:latin typeface="Times New Roman" panose="02020603050405020304" pitchFamily="18" charset="0"/>
              </a:rPr>
              <a:t>somal</a:t>
            </a:r>
            <a:r>
              <a:rPr lang="es-ES_tradnl" sz="1200" b="1" dirty="0" smtClean="0">
                <a:solidFill>
                  <a:schemeClr val="bg2"/>
                </a:solidFill>
                <a:latin typeface="Times New Roman" panose="02020603050405020304" pitchFamily="18" charset="0"/>
              </a:rPr>
              <a:t>íe</a:t>
            </a:r>
            <a:r>
              <a:rPr lang="es-ES_tradnl" sz="1200" b="1" dirty="0" smtClean="0">
                <a:solidFill>
                  <a:schemeClr val="bg2"/>
                </a:solidFill>
                <a:latin typeface="Times New Roman" panose="02020603050405020304" pitchFamily="18" charset="0"/>
              </a:rPr>
              <a:t>s)</a:t>
            </a:r>
            <a:endParaRPr lang="es-ES_tradnl" sz="1200" b="1" dirty="0">
              <a:solidFill>
                <a:schemeClr val="bg2"/>
              </a:solidFill>
              <a:latin typeface="Times New Roman" panose="02020603050405020304" pitchFamily="18" charset="0"/>
            </a:endParaRPr>
          </a:p>
        </p:txBody>
      </p:sp>
      <p:sp>
        <p:nvSpPr>
          <p:cNvPr id="22" name="TextBox 21"/>
          <p:cNvSpPr txBox="1"/>
          <p:nvPr/>
        </p:nvSpPr>
        <p:spPr>
          <a:xfrm>
            <a:off x="1561937" y="6522021"/>
            <a:ext cx="5619172" cy="307777"/>
          </a:xfrm>
          <a:prstGeom prst="rect">
            <a:avLst/>
          </a:prstGeom>
          <a:noFill/>
        </p:spPr>
        <p:txBody>
          <a:bodyPr wrap="none" rtlCol="0">
            <a:spAutoFit/>
          </a:bodyPr>
          <a:lstStyle/>
          <a:p>
            <a:pPr eaLnBrk="0" fontAlgn="base" hangingPunct="0">
              <a:spcBef>
                <a:spcPct val="0"/>
              </a:spcBef>
              <a:spcAft>
                <a:spcPct val="0"/>
              </a:spcAft>
            </a:pPr>
            <a:r>
              <a:rPr lang="es-ES_tradnl" sz="1400" dirty="0" smtClean="0">
                <a:solidFill>
                  <a:schemeClr val="bg2"/>
                </a:solidFill>
                <a:latin typeface="Times New Roman" panose="02020603050405020304" pitchFamily="18" charset="0"/>
              </a:rPr>
              <a:t>No se incluye</a:t>
            </a:r>
            <a:r>
              <a:rPr lang="es-ES_tradnl" sz="1400" dirty="0" smtClean="0">
                <a:solidFill>
                  <a:schemeClr val="bg2"/>
                </a:solidFill>
                <a:latin typeface="Times New Roman" panose="02020603050405020304" pitchFamily="18" charset="0"/>
              </a:rPr>
              <a:t>: Malaria en un campo de refugiados de Kenia, ~25,000 casos</a:t>
            </a:r>
            <a:endParaRPr lang="es-ES_tradnl" sz="1400" dirty="0">
              <a:solidFill>
                <a:schemeClr val="bg2"/>
              </a:solidFill>
              <a:latin typeface="Times New Roman" panose="02020603050405020304" pitchFamily="18" charset="0"/>
            </a:endParaRPr>
          </a:p>
        </p:txBody>
      </p:sp>
      <p:sp>
        <p:nvSpPr>
          <p:cNvPr id="364" name="Rectangle 363"/>
          <p:cNvSpPr/>
          <p:nvPr/>
        </p:nvSpPr>
        <p:spPr>
          <a:xfrm>
            <a:off x="5226263" y="1820764"/>
            <a:ext cx="632610" cy="369332"/>
          </a:xfrm>
          <a:prstGeom prst="rect">
            <a:avLst/>
          </a:prstGeom>
          <a:solidFill>
            <a:schemeClr val="bg1"/>
          </a:solidFill>
        </p:spPr>
        <p:txBody>
          <a:bodyPr wrap="none" lIns="0" tIns="0" rIns="0" bIns="0">
            <a:spAutoFit/>
          </a:bodyPr>
          <a:lstStyle/>
          <a:p>
            <a:pPr algn="ctr" eaLnBrk="0" fontAlgn="base" hangingPunct="0">
              <a:spcBef>
                <a:spcPct val="0"/>
              </a:spcBef>
              <a:spcAft>
                <a:spcPct val="0"/>
              </a:spcAft>
            </a:pPr>
            <a:r>
              <a:rPr lang="es-ES_tradnl" sz="1200" b="1" dirty="0" smtClean="0">
                <a:solidFill>
                  <a:prstClr val="black"/>
                </a:solidFill>
                <a:latin typeface="Times New Roman" panose="02020603050405020304" pitchFamily="18" charset="0"/>
              </a:rPr>
              <a:t> IRAK</a:t>
            </a:r>
          </a:p>
          <a:p>
            <a:pPr algn="ctr" eaLnBrk="0" fontAlgn="base" hangingPunct="0">
              <a:spcBef>
                <a:spcPct val="0"/>
              </a:spcBef>
              <a:spcAft>
                <a:spcPct val="0"/>
              </a:spcAft>
            </a:pPr>
            <a:r>
              <a:rPr lang="es-ES_tradnl" sz="1200" b="1" dirty="0" smtClean="0">
                <a:solidFill>
                  <a:prstClr val="black"/>
                </a:solidFill>
                <a:latin typeface="Times New Roman" panose="02020603050405020304" pitchFamily="18" charset="0"/>
              </a:rPr>
              <a:t>(iraqu</a:t>
            </a:r>
            <a:r>
              <a:rPr lang="es-ES_tradnl" sz="1200" b="1" dirty="0" smtClean="0">
                <a:solidFill>
                  <a:prstClr val="black"/>
                </a:solidFill>
                <a:latin typeface="Times New Roman" panose="02020603050405020304" pitchFamily="18" charset="0"/>
              </a:rPr>
              <a:t>íes</a:t>
            </a:r>
            <a:r>
              <a:rPr lang="es-ES_tradnl" sz="1200" b="1" dirty="0" smtClean="0">
                <a:solidFill>
                  <a:prstClr val="black"/>
                </a:solidFill>
                <a:latin typeface="Times New Roman" panose="02020603050405020304" pitchFamily="18" charset="0"/>
              </a:rPr>
              <a:t>) </a:t>
            </a:r>
            <a:endParaRPr lang="es-ES_tradnl" sz="1200" b="1" dirty="0">
              <a:solidFill>
                <a:prstClr val="black"/>
              </a:solidFill>
              <a:latin typeface="Times New Roman" panose="02020603050405020304" pitchFamily="18" charset="0"/>
            </a:endParaRPr>
          </a:p>
        </p:txBody>
      </p:sp>
      <p:sp>
        <p:nvSpPr>
          <p:cNvPr id="378" name="Oval 377"/>
          <p:cNvSpPr/>
          <p:nvPr/>
        </p:nvSpPr>
        <p:spPr>
          <a:xfrm>
            <a:off x="2377299" y="-2269220"/>
            <a:ext cx="4937760" cy="4937760"/>
          </a:xfrm>
          <a:prstGeom prst="ellipse">
            <a:avLst/>
          </a:prstGeom>
          <a:noFill/>
          <a:ln w="28575">
            <a:solidFill>
              <a:srgbClr val="C00000"/>
            </a:solidFill>
          </a:ln>
        </p:spPr>
        <p:style>
          <a:lnRef idx="1">
            <a:schemeClr val="accent2"/>
          </a:lnRef>
          <a:fillRef idx="2">
            <a:schemeClr val="accent2"/>
          </a:fillRef>
          <a:effectRef idx="1">
            <a:schemeClr val="accent2"/>
          </a:effectRef>
          <a:fontRef idx="minor">
            <a:schemeClr val="dk1"/>
          </a:fontRef>
        </p:style>
        <p:txBody>
          <a:bodyPr wrap="none" rtlCol="0" anchor="ctr"/>
          <a:lstStyle/>
          <a:p>
            <a:pPr algn="ctr" eaLnBrk="0" fontAlgn="base" hangingPunct="0">
              <a:spcBef>
                <a:spcPct val="0"/>
              </a:spcBef>
              <a:spcAft>
                <a:spcPct val="0"/>
              </a:spcAft>
            </a:pPr>
            <a:endParaRPr lang="es-ES_tradnl" sz="1600" dirty="0">
              <a:solidFill>
                <a:prstClr val="white"/>
              </a:solidFill>
            </a:endParaRPr>
          </a:p>
        </p:txBody>
      </p:sp>
      <p:sp>
        <p:nvSpPr>
          <p:cNvPr id="383" name="Rectangle 382"/>
          <p:cNvSpPr/>
          <p:nvPr/>
        </p:nvSpPr>
        <p:spPr>
          <a:xfrm>
            <a:off x="7831331" y="2004554"/>
            <a:ext cx="1283930" cy="391560"/>
          </a:xfrm>
          <a:prstGeom prst="rect">
            <a:avLst/>
          </a:prstGeom>
          <a:noFill/>
        </p:spPr>
        <p:txBody>
          <a:bodyPr wrap="none" lIns="0" tIns="0" rIns="0" bIns="0">
            <a:spAutoFit/>
          </a:bodyPr>
          <a:lstStyle/>
          <a:p>
            <a:pPr eaLnBrk="0" fontAlgn="base" hangingPunct="0">
              <a:lnSpc>
                <a:spcPts val="1000"/>
              </a:lnSpc>
              <a:spcBef>
                <a:spcPct val="0"/>
              </a:spcBef>
              <a:spcAft>
                <a:spcPct val="0"/>
              </a:spcAft>
            </a:pPr>
            <a:r>
              <a:rPr lang="es-ES_tradnl" sz="1200" b="1" dirty="0" smtClean="0">
                <a:solidFill>
                  <a:prstClr val="black"/>
                </a:solidFill>
                <a:latin typeface="Times New Roman" panose="02020603050405020304" pitchFamily="18" charset="0"/>
              </a:rPr>
              <a:t>  </a:t>
            </a:r>
            <a:endParaRPr lang="es-ES_tradnl" sz="1400" b="1" dirty="0" smtClean="0">
              <a:solidFill>
                <a:srgbClr val="ED7D31"/>
              </a:solidFill>
              <a:latin typeface="Times New Roman" panose="02020603050405020304" pitchFamily="18" charset="0"/>
            </a:endParaRPr>
          </a:p>
          <a:p>
            <a:pPr eaLnBrk="0" fontAlgn="base" hangingPunct="0">
              <a:lnSpc>
                <a:spcPts val="1000"/>
              </a:lnSpc>
              <a:spcBef>
                <a:spcPct val="0"/>
              </a:spcBef>
              <a:spcAft>
                <a:spcPct val="0"/>
              </a:spcAft>
            </a:pPr>
            <a:r>
              <a:rPr lang="es-ES_tradnl" sz="1200" b="1" dirty="0" smtClean="0">
                <a:solidFill>
                  <a:prstClr val="black"/>
                </a:solidFill>
                <a:latin typeface="Times New Roman" panose="02020603050405020304" pitchFamily="18" charset="0"/>
              </a:rPr>
              <a:t>NEPAL (butaneses)</a:t>
            </a:r>
          </a:p>
          <a:p>
            <a:pPr eaLnBrk="0" fontAlgn="base" hangingPunct="0">
              <a:lnSpc>
                <a:spcPts val="1000"/>
              </a:lnSpc>
              <a:spcBef>
                <a:spcPct val="0"/>
              </a:spcBef>
              <a:spcAft>
                <a:spcPct val="0"/>
              </a:spcAft>
            </a:pPr>
            <a:r>
              <a:rPr lang="es-ES_tradnl" sz="1100" b="1" dirty="0" smtClean="0">
                <a:solidFill>
                  <a:srgbClr val="2F5597"/>
                </a:solidFill>
                <a:latin typeface="Times New Roman" panose="02020603050405020304" pitchFamily="18" charset="0"/>
              </a:rPr>
              <a:t>      </a:t>
            </a:r>
            <a:endParaRPr lang="es-ES_tradnl" sz="1100" b="1" dirty="0">
              <a:solidFill>
                <a:srgbClr val="2F5597"/>
              </a:solidFill>
              <a:latin typeface="Times New Roman" panose="02020603050405020304" pitchFamily="18" charset="0"/>
            </a:endParaRPr>
          </a:p>
        </p:txBody>
      </p:sp>
      <p:sp>
        <p:nvSpPr>
          <p:cNvPr id="437" name="Oval 436"/>
          <p:cNvSpPr/>
          <p:nvPr/>
        </p:nvSpPr>
        <p:spPr>
          <a:xfrm rot="10800000">
            <a:off x="7897392" y="2306134"/>
            <a:ext cx="219456" cy="2194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sp>
        <p:nvSpPr>
          <p:cNvPr id="438" name="Oval 437"/>
          <p:cNvSpPr/>
          <p:nvPr/>
        </p:nvSpPr>
        <p:spPr>
          <a:xfrm rot="10800000">
            <a:off x="8036142" y="2345111"/>
            <a:ext cx="155448" cy="155448"/>
          </a:xfrm>
          <a:prstGeom prst="ellipse">
            <a:avLst/>
          </a:prstGeom>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eaLnBrk="0" fontAlgn="base" hangingPunct="0">
              <a:spcBef>
                <a:spcPct val="0"/>
              </a:spcBef>
              <a:spcAft>
                <a:spcPct val="0"/>
              </a:spcAft>
            </a:pPr>
            <a:endParaRPr lang="es-ES_tradnl" sz="1600" dirty="0">
              <a:solidFill>
                <a:prstClr val="black"/>
              </a:solidFill>
            </a:endParaRPr>
          </a:p>
        </p:txBody>
      </p:sp>
      <p:sp>
        <p:nvSpPr>
          <p:cNvPr id="320" name="TextBox 319"/>
          <p:cNvSpPr txBox="1"/>
          <p:nvPr/>
        </p:nvSpPr>
        <p:spPr>
          <a:xfrm>
            <a:off x="3375121" y="139952"/>
            <a:ext cx="5441758" cy="1015663"/>
          </a:xfrm>
          <a:prstGeom prst="rect">
            <a:avLst/>
          </a:prstGeom>
          <a:solidFill>
            <a:srgbClr val="FFFFCC"/>
          </a:solidFill>
          <a:ln>
            <a:solidFill>
              <a:schemeClr val="tx1">
                <a:lumMod val="50000"/>
                <a:lumOff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eaLnBrk="0" fontAlgn="base" hangingPunct="0">
              <a:spcBef>
                <a:spcPct val="0"/>
              </a:spcBef>
              <a:spcAft>
                <a:spcPct val="0"/>
              </a:spcAft>
            </a:pPr>
            <a:r>
              <a:rPr lang="es-ES_tradnl" sz="2000" dirty="0" smtClean="0">
                <a:solidFill>
                  <a:prstClr val="black"/>
                </a:solidFill>
              </a:rPr>
              <a:t>Brotes de enfermedades cerca de </a:t>
            </a:r>
            <a:r>
              <a:rPr lang="es-ES_tradnl" sz="2000" dirty="0" smtClean="0">
                <a:solidFill>
                  <a:prstClr val="black"/>
                </a:solidFill>
              </a:rPr>
              <a:t>refugiados con destino a los Estados Unidos</a:t>
            </a:r>
            <a:r>
              <a:rPr lang="es-ES_tradnl" sz="2000" dirty="0" smtClean="0">
                <a:solidFill>
                  <a:prstClr val="black"/>
                </a:solidFill>
              </a:rPr>
              <a:t>, año fiscal 2014-2016</a:t>
            </a:r>
            <a:endParaRPr lang="es-ES_tradnl" sz="2000" dirty="0">
              <a:solidFill>
                <a:prstClr val="black"/>
              </a:solidFill>
            </a:endParaRPr>
          </a:p>
        </p:txBody>
      </p:sp>
      <p:cxnSp>
        <p:nvCxnSpPr>
          <p:cNvPr id="376" name="Straight Connector 375"/>
          <p:cNvCxnSpPr/>
          <p:nvPr/>
        </p:nvCxnSpPr>
        <p:spPr>
          <a:xfrm flipH="1">
            <a:off x="3692186" y="4196367"/>
            <a:ext cx="1263943" cy="38167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rot="16200000">
            <a:off x="6244484" y="3928855"/>
            <a:ext cx="457200" cy="1165170"/>
            <a:chOff x="4943228" y="4177098"/>
            <a:chExt cx="457200" cy="1165170"/>
          </a:xfrm>
        </p:grpSpPr>
        <p:grpSp>
          <p:nvGrpSpPr>
            <p:cNvPr id="3" name="Group 2"/>
            <p:cNvGrpSpPr/>
            <p:nvPr/>
          </p:nvGrpSpPr>
          <p:grpSpPr>
            <a:xfrm>
              <a:off x="4943228" y="4177098"/>
              <a:ext cx="457200" cy="1165170"/>
              <a:chOff x="4388677" y="5015603"/>
              <a:chExt cx="457200" cy="1165170"/>
            </a:xfrm>
          </p:grpSpPr>
          <p:sp>
            <p:nvSpPr>
              <p:cNvPr id="393" name="Oval 392"/>
              <p:cNvSpPr/>
              <p:nvPr/>
            </p:nvSpPr>
            <p:spPr>
              <a:xfrm rot="5400000">
                <a:off x="4388677" y="5015603"/>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eaLnBrk="0" fontAlgn="base" hangingPunct="0">
                  <a:spcBef>
                    <a:spcPct val="0"/>
                  </a:spcBef>
                  <a:spcAft>
                    <a:spcPct val="0"/>
                  </a:spcAft>
                </a:pPr>
                <a:r>
                  <a:rPr lang="es-ES_tradnl" sz="1600" dirty="0" smtClean="0">
                    <a:solidFill>
                      <a:prstClr val="white"/>
                    </a:solidFill>
                  </a:rPr>
                  <a:t>150</a:t>
                </a:r>
                <a:endParaRPr lang="es-ES_tradnl" sz="1600" dirty="0">
                  <a:solidFill>
                    <a:prstClr val="white"/>
                  </a:solidFill>
                </a:endParaRPr>
              </a:p>
            </p:txBody>
          </p:sp>
          <p:sp>
            <p:nvSpPr>
              <p:cNvPr id="395" name="Oval 394"/>
              <p:cNvSpPr/>
              <p:nvPr/>
            </p:nvSpPr>
            <p:spPr>
              <a:xfrm rot="10800000">
                <a:off x="4548729" y="5802565"/>
                <a:ext cx="155448" cy="15544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nchorCtr="0"/>
              <a:lstStyle/>
              <a:p>
                <a:pPr algn="ctr" eaLnBrk="0" fontAlgn="base" hangingPunct="0">
                  <a:spcBef>
                    <a:spcPct val="0"/>
                  </a:spcBef>
                  <a:spcAft>
                    <a:spcPct val="0"/>
                  </a:spcAft>
                </a:pPr>
                <a:endParaRPr lang="es-ES_tradnl" sz="1600" dirty="0">
                  <a:solidFill>
                    <a:prstClr val="black"/>
                  </a:solidFill>
                </a:endParaRPr>
              </a:p>
            </p:txBody>
          </p:sp>
          <p:sp>
            <p:nvSpPr>
              <p:cNvPr id="396" name="Oval 395"/>
              <p:cNvSpPr/>
              <p:nvPr/>
            </p:nvSpPr>
            <p:spPr>
              <a:xfrm rot="10800000">
                <a:off x="4548729" y="6025325"/>
                <a:ext cx="155448" cy="155448"/>
              </a:xfrm>
              <a:prstGeom prst="ellipse">
                <a:avLst/>
              </a:prstGeom>
              <a:solidFill>
                <a:srgbClr val="55E6E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eaLnBrk="0" fontAlgn="base" hangingPunct="0">
                  <a:spcBef>
                    <a:spcPct val="0"/>
                  </a:spcBef>
                  <a:spcAft>
                    <a:spcPct val="0"/>
                  </a:spcAft>
                </a:pPr>
                <a:endParaRPr lang="es-ES_tradnl" sz="1600" dirty="0">
                  <a:solidFill>
                    <a:prstClr val="black"/>
                  </a:solidFill>
                </a:endParaRPr>
              </a:p>
            </p:txBody>
          </p:sp>
        </p:grpSp>
        <p:sp>
          <p:nvSpPr>
            <p:cNvPr id="394" name="Oval 393"/>
            <p:cNvSpPr/>
            <p:nvPr/>
          </p:nvSpPr>
          <p:spPr>
            <a:xfrm rot="10800000">
              <a:off x="5063371" y="4698889"/>
              <a:ext cx="219456" cy="2194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eaLnBrk="0" fontAlgn="base" hangingPunct="0">
                <a:spcBef>
                  <a:spcPct val="0"/>
                </a:spcBef>
                <a:spcAft>
                  <a:spcPct val="0"/>
                </a:spcAft>
              </a:pPr>
              <a:endParaRPr lang="es-ES_tradnl" sz="2400" dirty="0">
                <a:solidFill>
                  <a:prstClr val="black"/>
                </a:solidFill>
              </a:endParaRPr>
            </a:p>
          </p:txBody>
        </p:sp>
      </p:grpSp>
      <p:sp>
        <p:nvSpPr>
          <p:cNvPr id="385" name="TextBox 384"/>
          <p:cNvSpPr txBox="1"/>
          <p:nvPr/>
        </p:nvSpPr>
        <p:spPr>
          <a:xfrm>
            <a:off x="6437420" y="2890549"/>
            <a:ext cx="641121" cy="338554"/>
          </a:xfrm>
          <a:prstGeom prst="rect">
            <a:avLst/>
          </a:prstGeom>
          <a:noFill/>
        </p:spPr>
        <p:txBody>
          <a:bodyPr wrap="none" rtlCol="0">
            <a:spAutoFit/>
          </a:bodyPr>
          <a:lstStyle/>
          <a:p>
            <a:pPr eaLnBrk="0" fontAlgn="base" hangingPunct="0">
              <a:spcBef>
                <a:spcPct val="0"/>
              </a:spcBef>
              <a:spcAft>
                <a:spcPct val="0"/>
              </a:spcAft>
            </a:pPr>
            <a:r>
              <a:rPr lang="es-ES_tradnl" sz="1600" dirty="0" smtClean="0">
                <a:solidFill>
                  <a:schemeClr val="bg2"/>
                </a:solidFill>
                <a:cs typeface="Times New Roman" panose="02020603050405020304" pitchFamily="18" charset="0"/>
              </a:rPr>
              <a:t>5000</a:t>
            </a:r>
            <a:endParaRPr lang="es-ES_tradnl" sz="1600" dirty="0">
              <a:solidFill>
                <a:schemeClr val="bg2"/>
              </a:solidFill>
              <a:cs typeface="Times New Roman" panose="02020603050405020304" pitchFamily="18" charset="0"/>
            </a:endParaRPr>
          </a:p>
        </p:txBody>
      </p:sp>
      <p:cxnSp>
        <p:nvCxnSpPr>
          <p:cNvPr id="386" name="Straight Connector 385"/>
          <p:cNvCxnSpPr>
            <a:endCxn id="385" idx="0"/>
          </p:cNvCxnSpPr>
          <p:nvPr/>
        </p:nvCxnSpPr>
        <p:spPr>
          <a:xfrm>
            <a:off x="6391611" y="2173591"/>
            <a:ext cx="366370" cy="7169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806017" y="4370488"/>
            <a:ext cx="360996" cy="276999"/>
          </a:xfrm>
          <a:prstGeom prst="rect">
            <a:avLst/>
          </a:prstGeom>
          <a:noFill/>
        </p:spPr>
        <p:txBody>
          <a:bodyPr wrap="none" rtlCol="0">
            <a:spAutoFit/>
          </a:bodyPr>
          <a:lstStyle/>
          <a:p>
            <a:pPr eaLnBrk="0" fontAlgn="base" hangingPunct="0">
              <a:spcBef>
                <a:spcPct val="0"/>
              </a:spcBef>
              <a:spcAft>
                <a:spcPct val="0"/>
              </a:spcAft>
            </a:pPr>
            <a:r>
              <a:rPr lang="es-ES_tradnl" sz="1200" b="1" dirty="0" smtClean="0">
                <a:solidFill>
                  <a:schemeClr val="bg2"/>
                </a:solidFill>
              </a:rPr>
              <a:t>25</a:t>
            </a:r>
            <a:endParaRPr lang="es-ES_tradnl" sz="1200" b="1" dirty="0">
              <a:solidFill>
                <a:schemeClr val="bg2"/>
              </a:solidFill>
            </a:endParaRPr>
          </a:p>
        </p:txBody>
      </p:sp>
      <p:cxnSp>
        <p:nvCxnSpPr>
          <p:cNvPr id="387" name="Straight Connector 386"/>
          <p:cNvCxnSpPr>
            <a:endCxn id="122" idx="43"/>
          </p:cNvCxnSpPr>
          <p:nvPr/>
        </p:nvCxnSpPr>
        <p:spPr>
          <a:xfrm flipH="1" flipV="1">
            <a:off x="7238796" y="1525532"/>
            <a:ext cx="180532" cy="5700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916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894" y="990601"/>
            <a:ext cx="9117106" cy="5903259"/>
          </a:xfrm>
          <a:prstGeom prst="rect">
            <a:avLst/>
          </a:prstGeom>
        </p:spPr>
      </p:pic>
      <p:sp>
        <p:nvSpPr>
          <p:cNvPr id="5" name="Title 1"/>
          <p:cNvSpPr>
            <a:spLocks noGrp="1"/>
          </p:cNvSpPr>
          <p:nvPr>
            <p:ph type="title"/>
          </p:nvPr>
        </p:nvSpPr>
        <p:spPr>
          <a:xfrm>
            <a:off x="1981200" y="311730"/>
            <a:ext cx="8229600" cy="1143000"/>
          </a:xfrm>
        </p:spPr>
        <p:txBody>
          <a:bodyPr/>
          <a:lstStyle/>
          <a:p>
            <a:r>
              <a:rPr lang="es-ES_tradnl" b="1" dirty="0" smtClean="0">
                <a:solidFill>
                  <a:schemeClr val="bg1"/>
                </a:solidFill>
              </a:rPr>
              <a:t>Resumen de la crisis mundial de refugiados</a:t>
            </a:r>
            <a:endParaRPr lang="es-ES_tradnl" b="1" dirty="0">
              <a:solidFill>
                <a:schemeClr val="bg1"/>
              </a:solidFill>
            </a:endParaRPr>
          </a:p>
        </p:txBody>
      </p:sp>
    </p:spTree>
    <p:extLst>
      <p:ext uri="{BB962C8B-B14F-4D97-AF65-F5344CB8AC3E}">
        <p14:creationId xmlns:p14="http://schemas.microsoft.com/office/powerpoint/2010/main" val="380202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45592"/>
            <a:ext cx="8229600" cy="1143000"/>
          </a:xfrm>
        </p:spPr>
        <p:txBody>
          <a:bodyPr/>
          <a:lstStyle/>
          <a:p>
            <a:r>
              <a:rPr lang="es-ES_tradnl" b="1" dirty="0" smtClean="0">
                <a:solidFill>
                  <a:schemeClr val="bg1"/>
                </a:solidFill>
              </a:rPr>
              <a:t>Detecci</a:t>
            </a:r>
            <a:r>
              <a:rPr lang="es-ES_tradnl" b="1" dirty="0" smtClean="0">
                <a:solidFill>
                  <a:schemeClr val="bg1"/>
                </a:solidFill>
              </a:rPr>
              <a:t>ón de brotes y respuesta</a:t>
            </a:r>
            <a:endParaRPr lang="es-ES_tradnl" b="1" dirty="0">
              <a:solidFill>
                <a:schemeClr val="bg1"/>
              </a:solidFill>
            </a:endParaRPr>
          </a:p>
        </p:txBody>
      </p:sp>
      <p:sp>
        <p:nvSpPr>
          <p:cNvPr id="6" name="Text Box 8"/>
          <p:cNvSpPr txBox="1">
            <a:spLocks noChangeArrowheads="1"/>
          </p:cNvSpPr>
          <p:nvPr/>
        </p:nvSpPr>
        <p:spPr bwMode="auto">
          <a:xfrm>
            <a:off x="6460164" y="5081602"/>
            <a:ext cx="3055716" cy="646331"/>
          </a:xfrm>
          <a:prstGeom prst="rect">
            <a:avLst/>
          </a:prstGeom>
          <a:solidFill>
            <a:schemeClr val="accent1"/>
          </a:solidFill>
          <a:ln w="9525">
            <a:solidFill>
              <a:schemeClr val="accent2"/>
            </a:solidFill>
            <a:miter lim="800000"/>
            <a:headEnd/>
            <a:tailEnd/>
          </a:ln>
        </p:spPr>
        <p:txBody>
          <a:bodyPr wrap="squar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s-ES_tradnl" altLang="en-US" sz="1800" b="1" dirty="0" smtClean="0">
                <a:latin typeface="+mn-lt"/>
                <a:ea typeface="ＭＳ Ｐゴシック" panose="020B0600070205080204" pitchFamily="34" charset="-128"/>
              </a:rPr>
              <a:t>Sospecha de </a:t>
            </a:r>
            <a:r>
              <a:rPr lang="es-ES_tradnl" altLang="en-US" sz="1800" b="1" dirty="0" smtClean="0">
                <a:latin typeface="+mn-lt"/>
                <a:ea typeface="ＭＳ Ｐゴシック" panose="020B0600070205080204" pitchFamily="34" charset="-128"/>
              </a:rPr>
              <a:t>Ébola</a:t>
            </a:r>
            <a:r>
              <a:rPr lang="es-ES_tradnl" altLang="en-US" sz="1800" b="1" dirty="0" smtClean="0">
                <a:latin typeface="+mn-lt"/>
                <a:ea typeface="ＭＳ Ｐゴシック" panose="020B0600070205080204" pitchFamily="34" charset="-128"/>
              </a:rPr>
              <a:t>, Tanzania</a:t>
            </a:r>
            <a:endParaRPr lang="es-ES_tradnl" altLang="en-US" sz="1800" b="1" dirty="0">
              <a:latin typeface="+mn-lt"/>
              <a:ea typeface="ＭＳ Ｐゴシック" panose="020B0600070205080204" pitchFamily="34" charset="-128"/>
            </a:endParaRPr>
          </a:p>
        </p:txBody>
      </p:sp>
      <p:pic>
        <p:nvPicPr>
          <p:cNvPr id="7" name="Picture 2" descr="C:\Users\nmarano\Pictures\2012-11-18\06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3258" y="1475118"/>
            <a:ext cx="4572438"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2329" y="5079176"/>
            <a:ext cx="4006926" cy="369332"/>
          </a:xfrm>
          <a:prstGeom prst="rect">
            <a:avLst/>
          </a:prstGeom>
          <a:solidFill>
            <a:schemeClr val="accent1"/>
          </a:solidFill>
        </p:spPr>
        <p:txBody>
          <a:bodyPr wrap="none" rtlCol="0">
            <a:spAutoFit/>
          </a:bodyPr>
          <a:lstStyle/>
          <a:p>
            <a:r>
              <a:rPr lang="es-ES_tradnl" b="1" dirty="0" smtClean="0">
                <a:solidFill>
                  <a:schemeClr val="bg1"/>
                </a:solidFill>
              </a:rPr>
              <a:t>Brote de hepatitis E, </a:t>
            </a:r>
            <a:r>
              <a:rPr lang="es-ES_tradnl" b="1" dirty="0">
                <a:solidFill>
                  <a:schemeClr val="bg1"/>
                </a:solidFill>
              </a:rPr>
              <a:t>S</a:t>
            </a:r>
            <a:r>
              <a:rPr lang="es-ES_tradnl" b="1" dirty="0" smtClean="0">
                <a:solidFill>
                  <a:schemeClr val="bg1"/>
                </a:solidFill>
              </a:rPr>
              <a:t>ud</a:t>
            </a:r>
            <a:r>
              <a:rPr lang="es-ES_tradnl" b="1" dirty="0" smtClean="0">
                <a:solidFill>
                  <a:schemeClr val="bg1"/>
                </a:solidFill>
              </a:rPr>
              <a:t>án del Sur</a:t>
            </a:r>
            <a:endParaRPr lang="es-ES_tradnl" b="1" dirty="0">
              <a:solidFill>
                <a:schemeClr val="bg1"/>
              </a:solidFill>
            </a:endParaRPr>
          </a:p>
        </p:txBody>
      </p:sp>
      <p:pic>
        <p:nvPicPr>
          <p:cNvPr id="8" name="Picture 7"/>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1475118"/>
            <a:ext cx="4484914" cy="3352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3176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Rectangle 784"/>
          <p:cNvSpPr/>
          <p:nvPr/>
        </p:nvSpPr>
        <p:spPr>
          <a:xfrm>
            <a:off x="4795707" y="5819975"/>
            <a:ext cx="1108704" cy="80375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prstClr val="white"/>
              </a:solidFill>
            </a:endParaRPr>
          </a:p>
        </p:txBody>
      </p:sp>
      <p:sp>
        <p:nvSpPr>
          <p:cNvPr id="773" name="TextBox 772"/>
          <p:cNvSpPr txBox="1"/>
          <p:nvPr/>
        </p:nvSpPr>
        <p:spPr>
          <a:xfrm>
            <a:off x="2177143" y="7978791"/>
            <a:ext cx="7139709" cy="2554545"/>
          </a:xfrm>
          <a:prstGeom prst="rect">
            <a:avLst/>
          </a:prstGeom>
          <a:noFill/>
        </p:spPr>
        <p:txBody>
          <a:bodyPr wrap="square" rtlCol="0">
            <a:spAutoFit/>
          </a:bodyPr>
          <a:lstStyle/>
          <a:p>
            <a:r>
              <a:rPr lang="es-ES_tradnl" sz="2000" dirty="0" smtClean="0">
                <a:solidFill>
                  <a:prstClr val="black"/>
                </a:solidFill>
                <a:latin typeface="Calibri" panose="020F0502020204030204"/>
                <a:cs typeface="Arial" panose="020B0604020202020204" pitchFamily="34" charset="0"/>
              </a:rPr>
              <a:t>Por lo general, el MDR TB y otras enfermedades contagiosas mortales ocurren en pa</a:t>
            </a:r>
            <a:r>
              <a:rPr lang="es-ES_tradnl" sz="2000" dirty="0" smtClean="0">
                <a:solidFill>
                  <a:prstClr val="black"/>
                </a:solidFill>
                <a:latin typeface="Calibri" panose="020F0502020204030204"/>
                <a:cs typeface="Arial" panose="020B0604020202020204" pitchFamily="34" charset="0"/>
              </a:rPr>
              <a:t>íses en conflicto</a:t>
            </a:r>
            <a:r>
              <a:rPr lang="es-ES_tradnl" sz="2000" dirty="0" smtClean="0">
                <a:solidFill>
                  <a:prstClr val="black"/>
                </a:solidFill>
                <a:latin typeface="Calibri" panose="020F0502020204030204"/>
                <a:cs typeface="Arial" panose="020B0604020202020204" pitchFamily="34" charset="0"/>
              </a:rPr>
              <a:t>. Por ejemplo, in 2013 se report</a:t>
            </a:r>
            <a:r>
              <a:rPr lang="es-ES_tradnl" sz="2000" dirty="0" smtClean="0">
                <a:solidFill>
                  <a:prstClr val="black"/>
                </a:solidFill>
                <a:latin typeface="Calibri" panose="020F0502020204030204"/>
                <a:cs typeface="Arial" panose="020B0604020202020204" pitchFamily="34" charset="0"/>
              </a:rPr>
              <a:t>aron casos de</a:t>
            </a:r>
            <a:r>
              <a:rPr lang="es-ES_tradnl" sz="2000" dirty="0">
                <a:solidFill>
                  <a:prstClr val="black"/>
                </a:solidFill>
                <a:latin typeface="Calibri" panose="020F0502020204030204"/>
                <a:cs typeface="Arial" panose="020B0604020202020204" pitchFamily="34" charset="0"/>
              </a:rPr>
              <a:t> </a:t>
            </a:r>
            <a:r>
              <a:rPr lang="es-ES_tradnl" sz="2000" dirty="0" smtClean="0">
                <a:solidFill>
                  <a:prstClr val="black"/>
                </a:solidFill>
                <a:latin typeface="Calibri" panose="020F0502020204030204"/>
                <a:cs typeface="Arial" panose="020B0604020202020204" pitchFamily="34" charset="0"/>
              </a:rPr>
              <a:t>MDR TB en las ciudades kenianas de </a:t>
            </a:r>
            <a:r>
              <a:rPr lang="es-ES_tradnl" sz="2000" dirty="0" smtClean="0">
                <a:solidFill>
                  <a:prstClr val="black"/>
                </a:solidFill>
                <a:latin typeface="Calibri" panose="020F0502020204030204"/>
                <a:cs typeface="Arial" panose="020B0604020202020204" pitchFamily="34" charset="0"/>
              </a:rPr>
              <a:t>Dadaab</a:t>
            </a:r>
            <a:r>
              <a:rPr lang="es-ES_tradnl" sz="2000" dirty="0" smtClean="0">
                <a:solidFill>
                  <a:prstClr val="black"/>
                </a:solidFill>
                <a:latin typeface="Calibri" panose="020F0502020204030204"/>
                <a:cs typeface="Arial" panose="020B0604020202020204" pitchFamily="34" charset="0"/>
              </a:rPr>
              <a:t> e </a:t>
            </a:r>
            <a:r>
              <a:rPr lang="es-ES_tradnl" sz="2000" dirty="0" smtClean="0">
                <a:solidFill>
                  <a:prstClr val="black"/>
                </a:solidFill>
                <a:latin typeface="Calibri" panose="020F0502020204030204"/>
                <a:cs typeface="Arial" panose="020B0604020202020204" pitchFamily="34" charset="0"/>
              </a:rPr>
              <a:t>Eastleigh</a:t>
            </a:r>
            <a:r>
              <a:rPr lang="es-ES_tradnl" sz="2000" dirty="0" smtClean="0">
                <a:solidFill>
                  <a:prstClr val="black"/>
                </a:solidFill>
                <a:latin typeface="Calibri" panose="020F0502020204030204"/>
                <a:cs typeface="Arial" panose="020B0604020202020204" pitchFamily="34" charset="0"/>
              </a:rPr>
              <a:t>. M</a:t>
            </a:r>
            <a:r>
              <a:rPr lang="es-ES_tradnl" sz="2000" dirty="0" smtClean="0">
                <a:solidFill>
                  <a:prstClr val="black"/>
                </a:solidFill>
                <a:latin typeface="Calibri" panose="020F0502020204030204"/>
                <a:cs typeface="Arial" panose="020B0604020202020204" pitchFamily="34" charset="0"/>
              </a:rPr>
              <a:t>ás del</a:t>
            </a:r>
            <a:r>
              <a:rPr lang="es-ES_tradnl" sz="2000" dirty="0" smtClean="0">
                <a:solidFill>
                  <a:prstClr val="black"/>
                </a:solidFill>
                <a:latin typeface="Calibri" panose="020F0502020204030204"/>
                <a:cs typeface="Arial" panose="020B0604020202020204" pitchFamily="34" charset="0"/>
              </a:rPr>
              <a:t> 80% de estos casos eran pacientes que proven</a:t>
            </a:r>
            <a:r>
              <a:rPr lang="es-ES_tradnl" sz="2000" dirty="0" smtClean="0">
                <a:solidFill>
                  <a:prstClr val="black"/>
                </a:solidFill>
                <a:latin typeface="Calibri" panose="020F0502020204030204"/>
                <a:cs typeface="Arial" panose="020B0604020202020204" pitchFamily="34" charset="0"/>
              </a:rPr>
              <a:t>ían de Somalia</a:t>
            </a:r>
            <a:r>
              <a:rPr lang="es-ES_tradnl" sz="2000" dirty="0" smtClean="0">
                <a:solidFill>
                  <a:prstClr val="black"/>
                </a:solidFill>
                <a:latin typeface="Calibri" panose="020F0502020204030204"/>
                <a:cs typeface="Arial" panose="020B0604020202020204" pitchFamily="34" charset="0"/>
              </a:rPr>
              <a:t>. </a:t>
            </a:r>
          </a:p>
          <a:p>
            <a:endParaRPr lang="es-ES_tradnl" sz="2000" dirty="0" smtClean="0">
              <a:solidFill>
                <a:prstClr val="black"/>
              </a:solidFill>
              <a:latin typeface="Calibri" panose="020F0502020204030204"/>
              <a:cs typeface="Arial" panose="020B0604020202020204" pitchFamily="34" charset="0"/>
            </a:endParaRPr>
          </a:p>
          <a:p>
            <a:r>
              <a:rPr lang="es-ES_tradnl" sz="2000" dirty="0" smtClean="0">
                <a:solidFill>
                  <a:prstClr val="black"/>
                </a:solidFill>
                <a:latin typeface="Calibri" panose="020F0502020204030204"/>
                <a:cs typeface="Arial" panose="020B0604020202020204" pitchFamily="34" charset="0"/>
              </a:rPr>
              <a:t>El mapa ilustra que la </a:t>
            </a:r>
            <a:r>
              <a:rPr lang="es-ES_tradnl" sz="2000" dirty="0" smtClean="0">
                <a:solidFill>
                  <a:prstClr val="black"/>
                </a:solidFill>
                <a:latin typeface="Calibri" panose="020F0502020204030204"/>
                <a:cs typeface="Arial" panose="020B0604020202020204" pitchFamily="34" charset="0"/>
              </a:rPr>
              <a:t>emigraci</a:t>
            </a:r>
            <a:r>
              <a:rPr lang="es-ES_tradnl" sz="2000" dirty="0" smtClean="0">
                <a:solidFill>
                  <a:prstClr val="black"/>
                </a:solidFill>
                <a:latin typeface="Calibri" panose="020F0502020204030204"/>
                <a:cs typeface="Arial" panose="020B0604020202020204" pitchFamily="34" charset="0"/>
              </a:rPr>
              <a:t>ón de Somalia es global. La tuberculosis en cualquier lugar es tuberculosis en todas partes.</a:t>
            </a:r>
            <a:endParaRPr lang="es-ES_tradnl" sz="2000" dirty="0">
              <a:solidFill>
                <a:prstClr val="black"/>
              </a:solidFill>
              <a:latin typeface="Calibri" panose="020F0502020204030204"/>
              <a:cs typeface="Arial" panose="020B0604020202020204" pitchFamily="34" charset="0"/>
            </a:endParaRPr>
          </a:p>
        </p:txBody>
      </p:sp>
      <p:grpSp>
        <p:nvGrpSpPr>
          <p:cNvPr id="818" name="Group 817"/>
          <p:cNvGrpSpPr/>
          <p:nvPr/>
        </p:nvGrpSpPr>
        <p:grpSpPr>
          <a:xfrm>
            <a:off x="-394406" y="-649109"/>
            <a:ext cx="11062406" cy="7926907"/>
            <a:chOff x="-1918406" y="-736193"/>
            <a:chExt cx="11062406" cy="7926907"/>
          </a:xfrm>
        </p:grpSpPr>
        <p:grpSp>
          <p:nvGrpSpPr>
            <p:cNvPr id="815" name="Group 814"/>
            <p:cNvGrpSpPr/>
            <p:nvPr/>
          </p:nvGrpSpPr>
          <p:grpSpPr>
            <a:xfrm>
              <a:off x="-1918406" y="-736193"/>
              <a:ext cx="11062406" cy="7926907"/>
              <a:chOff x="-751456" y="-797154"/>
              <a:chExt cx="11062406" cy="7926907"/>
            </a:xfrm>
          </p:grpSpPr>
          <p:sp>
            <p:nvSpPr>
              <p:cNvPr id="813" name="Rectangle 812"/>
              <p:cNvSpPr/>
              <p:nvPr/>
            </p:nvSpPr>
            <p:spPr>
              <a:xfrm>
                <a:off x="2038110" y="4815840"/>
                <a:ext cx="1062141" cy="7851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000" b="1" dirty="0">
                  <a:solidFill>
                    <a:prstClr val="white"/>
                  </a:solidFill>
                </a:endParaRPr>
              </a:p>
            </p:txBody>
          </p:sp>
          <p:grpSp>
            <p:nvGrpSpPr>
              <p:cNvPr id="765" name="Group 764"/>
              <p:cNvGrpSpPr>
                <a:grpSpLocks noChangeAspect="1"/>
              </p:cNvGrpSpPr>
              <p:nvPr/>
            </p:nvGrpSpPr>
            <p:grpSpPr>
              <a:xfrm>
                <a:off x="-344156" y="-475369"/>
                <a:ext cx="6761189" cy="6165139"/>
                <a:chOff x="2531916" y="3829743"/>
                <a:chExt cx="1348268" cy="1229408"/>
              </a:xfrm>
            </p:grpSpPr>
            <p:sp>
              <p:nvSpPr>
                <p:cNvPr id="766" name="Freeform 2521"/>
                <p:cNvSpPr>
                  <a:spLocks noChangeAspect="1"/>
                </p:cNvSpPr>
                <p:nvPr/>
              </p:nvSpPr>
              <p:spPr bwMode="auto">
                <a:xfrm>
                  <a:off x="2825702" y="4952906"/>
                  <a:ext cx="76070" cy="103716"/>
                </a:xfrm>
                <a:custGeom>
                  <a:avLst/>
                  <a:gdLst>
                    <a:gd name="T0" fmla="*/ 8 w 24"/>
                    <a:gd name="T1" fmla="*/ 41 h 34"/>
                    <a:gd name="T2" fmla="*/ 6 w 24"/>
                    <a:gd name="T3" fmla="*/ 31 h 34"/>
                    <a:gd name="T4" fmla="*/ 4 w 24"/>
                    <a:gd name="T5" fmla="*/ 16 h 34"/>
                    <a:gd name="T6" fmla="*/ 5 w 24"/>
                    <a:gd name="T7" fmla="*/ 11 h 34"/>
                    <a:gd name="T8" fmla="*/ 0 w 24"/>
                    <a:gd name="T9" fmla="*/ 6 h 34"/>
                    <a:gd name="T10" fmla="*/ 5 w 24"/>
                    <a:gd name="T11" fmla="*/ 5 h 34"/>
                    <a:gd name="T12" fmla="*/ 7 w 24"/>
                    <a:gd name="T13" fmla="*/ 7 h 34"/>
                    <a:gd name="T14" fmla="*/ 12 w 24"/>
                    <a:gd name="T15" fmla="*/ 7 h 34"/>
                    <a:gd name="T16" fmla="*/ 15 w 24"/>
                    <a:gd name="T17" fmla="*/ 1 h 34"/>
                    <a:gd name="T18" fmla="*/ 21 w 24"/>
                    <a:gd name="T19" fmla="*/ 2 h 34"/>
                    <a:gd name="T20" fmla="*/ 24 w 24"/>
                    <a:gd name="T21" fmla="*/ 5 h 34"/>
                    <a:gd name="T22" fmla="*/ 24 w 24"/>
                    <a:gd name="T23" fmla="*/ 8 h 34"/>
                    <a:gd name="T24" fmla="*/ 29 w 24"/>
                    <a:gd name="T25" fmla="*/ 12 h 34"/>
                    <a:gd name="T26" fmla="*/ 29 w 24"/>
                    <a:gd name="T27" fmla="*/ 17 h 34"/>
                    <a:gd name="T28" fmla="*/ 23 w 24"/>
                    <a:gd name="T29" fmla="*/ 23 h 34"/>
                    <a:gd name="T30" fmla="*/ 19 w 24"/>
                    <a:gd name="T31" fmla="*/ 29 h 34"/>
                    <a:gd name="T32" fmla="*/ 8 w 24"/>
                    <a:gd name="T33" fmla="*/ 4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67" name="Freeform 2522"/>
                <p:cNvSpPr>
                  <a:spLocks noChangeAspect="1"/>
                </p:cNvSpPr>
                <p:nvPr/>
              </p:nvSpPr>
              <p:spPr bwMode="auto">
                <a:xfrm>
                  <a:off x="2823078" y="4897254"/>
                  <a:ext cx="81317" cy="75889"/>
                </a:xfrm>
                <a:custGeom>
                  <a:avLst/>
                  <a:gdLst>
                    <a:gd name="T0" fmla="*/ 1 w 26"/>
                    <a:gd name="T1" fmla="*/ 29 h 25"/>
                    <a:gd name="T2" fmla="*/ 0 w 26"/>
                    <a:gd name="T3" fmla="*/ 24 h 25"/>
                    <a:gd name="T4" fmla="*/ 5 w 26"/>
                    <a:gd name="T5" fmla="*/ 10 h 25"/>
                    <a:gd name="T6" fmla="*/ 10 w 26"/>
                    <a:gd name="T7" fmla="*/ 4 h 25"/>
                    <a:gd name="T8" fmla="*/ 17 w 26"/>
                    <a:gd name="T9" fmla="*/ 5 h 25"/>
                    <a:gd name="T10" fmla="*/ 23 w 26"/>
                    <a:gd name="T11" fmla="*/ 0 h 25"/>
                    <a:gd name="T12" fmla="*/ 29 w 26"/>
                    <a:gd name="T13" fmla="*/ 7 h 25"/>
                    <a:gd name="T14" fmla="*/ 29 w 26"/>
                    <a:gd name="T15" fmla="*/ 16 h 25"/>
                    <a:gd name="T16" fmla="*/ 31 w 26"/>
                    <a:gd name="T17" fmla="*/ 22 h 25"/>
                    <a:gd name="T18" fmla="*/ 25 w 26"/>
                    <a:gd name="T19" fmla="*/ 28 h 25"/>
                    <a:gd name="T20" fmla="*/ 21 w 26"/>
                    <a:gd name="T21" fmla="*/ 25 h 25"/>
                    <a:gd name="T22" fmla="*/ 16 w 26"/>
                    <a:gd name="T23" fmla="*/ 24 h 25"/>
                    <a:gd name="T24" fmla="*/ 13 w 26"/>
                    <a:gd name="T25" fmla="*/ 30 h 25"/>
                    <a:gd name="T26" fmla="*/ 8 w 26"/>
                    <a:gd name="T27" fmla="*/ 30 h 25"/>
                    <a:gd name="T28" fmla="*/ 6 w 26"/>
                    <a:gd name="T29" fmla="*/ 28 h 25"/>
                    <a:gd name="T30" fmla="*/ 1 w 26"/>
                    <a:gd name="T31" fmla="*/ 29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5"/>
                    <a:gd name="T50" fmla="*/ 26 w 2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5">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68" name="Freeform 2574"/>
                <p:cNvSpPr>
                  <a:spLocks noChangeAspect="1"/>
                </p:cNvSpPr>
                <p:nvPr/>
              </p:nvSpPr>
              <p:spPr bwMode="auto">
                <a:xfrm>
                  <a:off x="3009318" y="4613933"/>
                  <a:ext cx="317395" cy="445218"/>
                </a:xfrm>
                <a:custGeom>
                  <a:avLst/>
                  <a:gdLst>
                    <a:gd name="T0" fmla="*/ 121 w 101"/>
                    <a:gd name="T1" fmla="*/ 26 h 147"/>
                    <a:gd name="T2" fmla="*/ 115 w 101"/>
                    <a:gd name="T3" fmla="*/ 26 h 147"/>
                    <a:gd name="T4" fmla="*/ 108 w 101"/>
                    <a:gd name="T5" fmla="*/ 19 h 147"/>
                    <a:gd name="T6" fmla="*/ 93 w 101"/>
                    <a:gd name="T7" fmla="*/ 26 h 147"/>
                    <a:gd name="T8" fmla="*/ 91 w 101"/>
                    <a:gd name="T9" fmla="*/ 34 h 147"/>
                    <a:gd name="T10" fmla="*/ 69 w 101"/>
                    <a:gd name="T11" fmla="*/ 32 h 147"/>
                    <a:gd name="T12" fmla="*/ 53 w 101"/>
                    <a:gd name="T13" fmla="*/ 18 h 147"/>
                    <a:gd name="T14" fmla="*/ 43 w 101"/>
                    <a:gd name="T15" fmla="*/ 17 h 147"/>
                    <a:gd name="T16" fmla="*/ 35 w 101"/>
                    <a:gd name="T17" fmla="*/ 14 h 147"/>
                    <a:gd name="T18" fmla="*/ 34 w 101"/>
                    <a:gd name="T19" fmla="*/ 2 h 147"/>
                    <a:gd name="T20" fmla="*/ 25 w 101"/>
                    <a:gd name="T21" fmla="*/ 0 h 147"/>
                    <a:gd name="T22" fmla="*/ 6 w 101"/>
                    <a:gd name="T23" fmla="*/ 20 h 147"/>
                    <a:gd name="T24" fmla="*/ 8 w 101"/>
                    <a:gd name="T25" fmla="*/ 26 h 147"/>
                    <a:gd name="T26" fmla="*/ 13 w 101"/>
                    <a:gd name="T27" fmla="*/ 29 h 147"/>
                    <a:gd name="T28" fmla="*/ 14 w 101"/>
                    <a:gd name="T29" fmla="*/ 40 h 147"/>
                    <a:gd name="T30" fmla="*/ 22 w 101"/>
                    <a:gd name="T31" fmla="*/ 50 h 147"/>
                    <a:gd name="T32" fmla="*/ 23 w 101"/>
                    <a:gd name="T33" fmla="*/ 63 h 147"/>
                    <a:gd name="T34" fmla="*/ 16 w 101"/>
                    <a:gd name="T35" fmla="*/ 74 h 147"/>
                    <a:gd name="T36" fmla="*/ 6 w 101"/>
                    <a:gd name="T37" fmla="*/ 86 h 147"/>
                    <a:gd name="T38" fmla="*/ 0 w 101"/>
                    <a:gd name="T39" fmla="*/ 107 h 147"/>
                    <a:gd name="T40" fmla="*/ 60 w 101"/>
                    <a:gd name="T41" fmla="*/ 146 h 147"/>
                    <a:gd name="T42" fmla="*/ 61 w 101"/>
                    <a:gd name="T43" fmla="*/ 153 h 147"/>
                    <a:gd name="T44" fmla="*/ 86 w 101"/>
                    <a:gd name="T45" fmla="*/ 176 h 147"/>
                    <a:gd name="T46" fmla="*/ 87 w 101"/>
                    <a:gd name="T47" fmla="*/ 170 h 147"/>
                    <a:gd name="T48" fmla="*/ 90 w 101"/>
                    <a:gd name="T49" fmla="*/ 163 h 147"/>
                    <a:gd name="T50" fmla="*/ 96 w 101"/>
                    <a:gd name="T51" fmla="*/ 152 h 147"/>
                    <a:gd name="T52" fmla="*/ 99 w 101"/>
                    <a:gd name="T53" fmla="*/ 144 h 147"/>
                    <a:gd name="T54" fmla="*/ 99 w 101"/>
                    <a:gd name="T55" fmla="*/ 138 h 147"/>
                    <a:gd name="T56" fmla="*/ 105 w 101"/>
                    <a:gd name="T57" fmla="*/ 136 h 147"/>
                    <a:gd name="T58" fmla="*/ 109 w 101"/>
                    <a:gd name="T59" fmla="*/ 131 h 147"/>
                    <a:gd name="T60" fmla="*/ 114 w 101"/>
                    <a:gd name="T61" fmla="*/ 126 h 147"/>
                    <a:gd name="T62" fmla="*/ 120 w 101"/>
                    <a:gd name="T63" fmla="*/ 122 h 147"/>
                    <a:gd name="T64" fmla="*/ 110 w 101"/>
                    <a:gd name="T65" fmla="*/ 110 h 147"/>
                    <a:gd name="T66" fmla="*/ 110 w 101"/>
                    <a:gd name="T67" fmla="*/ 45 h 147"/>
                    <a:gd name="T68" fmla="*/ 117 w 101"/>
                    <a:gd name="T69" fmla="*/ 37 h 147"/>
                    <a:gd name="T70" fmla="*/ 121 w 101"/>
                    <a:gd name="T71" fmla="*/ 26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47"/>
                    <a:gd name="T110" fmla="*/ 101 w 10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47">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69" name="Freeform 2575"/>
                <p:cNvSpPr>
                  <a:spLocks noChangeAspect="1"/>
                </p:cNvSpPr>
                <p:nvPr/>
              </p:nvSpPr>
              <p:spPr bwMode="auto">
                <a:xfrm>
                  <a:off x="2846687" y="4664526"/>
                  <a:ext cx="225586" cy="247905"/>
                </a:xfrm>
                <a:custGeom>
                  <a:avLst/>
                  <a:gdLst>
                    <a:gd name="T0" fmla="*/ 62 w 71"/>
                    <a:gd name="T1" fmla="*/ 87 h 81"/>
                    <a:gd name="T2" fmla="*/ 56 w 71"/>
                    <a:gd name="T3" fmla="*/ 91 h 81"/>
                    <a:gd name="T4" fmla="*/ 41 w 71"/>
                    <a:gd name="T5" fmla="*/ 91 h 81"/>
                    <a:gd name="T6" fmla="*/ 23 w 71"/>
                    <a:gd name="T7" fmla="*/ 90 h 81"/>
                    <a:gd name="T8" fmla="*/ 13 w 71"/>
                    <a:gd name="T9" fmla="*/ 92 h 81"/>
                    <a:gd name="T10" fmla="*/ 7 w 71"/>
                    <a:gd name="T11" fmla="*/ 97 h 81"/>
                    <a:gd name="T12" fmla="*/ 0 w 71"/>
                    <a:gd name="T13" fmla="*/ 96 h 81"/>
                    <a:gd name="T14" fmla="*/ 1 w 71"/>
                    <a:gd name="T15" fmla="*/ 82 h 81"/>
                    <a:gd name="T16" fmla="*/ 2 w 71"/>
                    <a:gd name="T17" fmla="*/ 75 h 81"/>
                    <a:gd name="T18" fmla="*/ 6 w 71"/>
                    <a:gd name="T19" fmla="*/ 64 h 81"/>
                    <a:gd name="T20" fmla="*/ 10 w 71"/>
                    <a:gd name="T21" fmla="*/ 56 h 81"/>
                    <a:gd name="T22" fmla="*/ 13 w 71"/>
                    <a:gd name="T23" fmla="*/ 52 h 81"/>
                    <a:gd name="T24" fmla="*/ 15 w 71"/>
                    <a:gd name="T25" fmla="*/ 46 h 81"/>
                    <a:gd name="T26" fmla="*/ 21 w 71"/>
                    <a:gd name="T27" fmla="*/ 41 h 81"/>
                    <a:gd name="T28" fmla="*/ 27 w 71"/>
                    <a:gd name="T29" fmla="*/ 36 h 81"/>
                    <a:gd name="T30" fmla="*/ 19 w 71"/>
                    <a:gd name="T31" fmla="*/ 34 h 81"/>
                    <a:gd name="T32" fmla="*/ 22 w 71"/>
                    <a:gd name="T33" fmla="*/ 25 h 81"/>
                    <a:gd name="T34" fmla="*/ 17 w 71"/>
                    <a:gd name="T35" fmla="*/ 22 h 81"/>
                    <a:gd name="T36" fmla="*/ 19 w 71"/>
                    <a:gd name="T37" fmla="*/ 18 h 81"/>
                    <a:gd name="T38" fmla="*/ 17 w 71"/>
                    <a:gd name="T39" fmla="*/ 13 h 81"/>
                    <a:gd name="T40" fmla="*/ 21 w 71"/>
                    <a:gd name="T41" fmla="*/ 10 h 81"/>
                    <a:gd name="T42" fmla="*/ 29 w 71"/>
                    <a:gd name="T43" fmla="*/ 10 h 81"/>
                    <a:gd name="T44" fmla="*/ 35 w 71"/>
                    <a:gd name="T45" fmla="*/ 6 h 81"/>
                    <a:gd name="T46" fmla="*/ 39 w 71"/>
                    <a:gd name="T47" fmla="*/ 11 h 81"/>
                    <a:gd name="T48" fmla="*/ 44 w 71"/>
                    <a:gd name="T49" fmla="*/ 8 h 81"/>
                    <a:gd name="T50" fmla="*/ 52 w 71"/>
                    <a:gd name="T51" fmla="*/ 5 h 81"/>
                    <a:gd name="T52" fmla="*/ 56 w 71"/>
                    <a:gd name="T53" fmla="*/ 7 h 81"/>
                    <a:gd name="T54" fmla="*/ 62 w 71"/>
                    <a:gd name="T55" fmla="*/ 7 h 81"/>
                    <a:gd name="T56" fmla="*/ 68 w 71"/>
                    <a:gd name="T57" fmla="*/ 0 h 81"/>
                    <a:gd name="T58" fmla="*/ 70 w 71"/>
                    <a:gd name="T59" fmla="*/ 6 h 81"/>
                    <a:gd name="T60" fmla="*/ 75 w 71"/>
                    <a:gd name="T61" fmla="*/ 8 h 81"/>
                    <a:gd name="T62" fmla="*/ 76 w 71"/>
                    <a:gd name="T63" fmla="*/ 19 h 81"/>
                    <a:gd name="T64" fmla="*/ 84 w 71"/>
                    <a:gd name="T65" fmla="*/ 30 h 81"/>
                    <a:gd name="T66" fmla="*/ 85 w 71"/>
                    <a:gd name="T67" fmla="*/ 44 h 81"/>
                    <a:gd name="T68" fmla="*/ 78 w 71"/>
                    <a:gd name="T69" fmla="*/ 54 h 81"/>
                    <a:gd name="T70" fmla="*/ 68 w 71"/>
                    <a:gd name="T71" fmla="*/ 67 h 81"/>
                    <a:gd name="T72" fmla="*/ 62 w 71"/>
                    <a:gd name="T73" fmla="*/ 8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81"/>
                    <a:gd name="T113" fmla="*/ 71 w 71"/>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81">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70" name="Freeform 2576"/>
                <p:cNvSpPr>
                  <a:spLocks noChangeAspect="1"/>
                </p:cNvSpPr>
                <p:nvPr/>
              </p:nvSpPr>
              <p:spPr bwMode="auto">
                <a:xfrm>
                  <a:off x="2974238" y="4188953"/>
                  <a:ext cx="608557" cy="510989"/>
                </a:xfrm>
                <a:custGeom>
                  <a:avLst/>
                  <a:gdLst>
                    <a:gd name="T0" fmla="*/ 139 w 193"/>
                    <a:gd name="T1" fmla="*/ 55 h 168"/>
                    <a:gd name="T2" fmla="*/ 135 w 193"/>
                    <a:gd name="T3" fmla="*/ 72 h 168"/>
                    <a:gd name="T4" fmla="*/ 144 w 193"/>
                    <a:gd name="T5" fmla="*/ 72 h 168"/>
                    <a:gd name="T6" fmla="*/ 145 w 193"/>
                    <a:gd name="T7" fmla="*/ 83 h 168"/>
                    <a:gd name="T8" fmla="*/ 157 w 193"/>
                    <a:gd name="T9" fmla="*/ 99 h 168"/>
                    <a:gd name="T10" fmla="*/ 214 w 193"/>
                    <a:gd name="T11" fmla="*/ 125 h 168"/>
                    <a:gd name="T12" fmla="*/ 184 w 193"/>
                    <a:gd name="T13" fmla="*/ 177 h 168"/>
                    <a:gd name="T14" fmla="*/ 150 w 193"/>
                    <a:gd name="T15" fmla="*/ 185 h 168"/>
                    <a:gd name="T16" fmla="*/ 129 w 193"/>
                    <a:gd name="T17" fmla="*/ 195 h 168"/>
                    <a:gd name="T18" fmla="*/ 107 w 193"/>
                    <a:gd name="T19" fmla="*/ 195 h 168"/>
                    <a:gd name="T20" fmla="*/ 83 w 193"/>
                    <a:gd name="T21" fmla="*/ 201 h 168"/>
                    <a:gd name="T22" fmla="*/ 56 w 193"/>
                    <a:gd name="T23" fmla="*/ 185 h 168"/>
                    <a:gd name="T24" fmla="*/ 47 w 193"/>
                    <a:gd name="T25" fmla="*/ 171 h 168"/>
                    <a:gd name="T26" fmla="*/ 35 w 193"/>
                    <a:gd name="T27" fmla="*/ 162 h 168"/>
                    <a:gd name="T28" fmla="*/ 24 w 193"/>
                    <a:gd name="T29" fmla="*/ 141 h 168"/>
                    <a:gd name="T30" fmla="*/ 2 w 193"/>
                    <a:gd name="T31" fmla="*/ 127 h 168"/>
                    <a:gd name="T32" fmla="*/ 13 w 193"/>
                    <a:gd name="T33" fmla="*/ 117 h 168"/>
                    <a:gd name="T34" fmla="*/ 19 w 193"/>
                    <a:gd name="T35" fmla="*/ 100 h 168"/>
                    <a:gd name="T36" fmla="*/ 19 w 193"/>
                    <a:gd name="T37" fmla="*/ 81 h 168"/>
                    <a:gd name="T38" fmla="*/ 28 w 193"/>
                    <a:gd name="T39" fmla="*/ 77 h 168"/>
                    <a:gd name="T40" fmla="*/ 32 w 193"/>
                    <a:gd name="T41" fmla="*/ 55 h 168"/>
                    <a:gd name="T42" fmla="*/ 41 w 193"/>
                    <a:gd name="T43" fmla="*/ 41 h 168"/>
                    <a:gd name="T44" fmla="*/ 49 w 193"/>
                    <a:gd name="T45" fmla="*/ 35 h 168"/>
                    <a:gd name="T46" fmla="*/ 53 w 193"/>
                    <a:gd name="T47" fmla="*/ 19 h 168"/>
                    <a:gd name="T48" fmla="*/ 63 w 193"/>
                    <a:gd name="T49" fmla="*/ 14 h 168"/>
                    <a:gd name="T50" fmla="*/ 71 w 193"/>
                    <a:gd name="T51" fmla="*/ 16 h 168"/>
                    <a:gd name="T52" fmla="*/ 79 w 193"/>
                    <a:gd name="T53" fmla="*/ 7 h 168"/>
                    <a:gd name="T54" fmla="*/ 90 w 193"/>
                    <a:gd name="T55" fmla="*/ 10 h 168"/>
                    <a:gd name="T56" fmla="*/ 99 w 193"/>
                    <a:gd name="T57" fmla="*/ 11 h 168"/>
                    <a:gd name="T58" fmla="*/ 120 w 193"/>
                    <a:gd name="T59" fmla="*/ 18 h 168"/>
                    <a:gd name="T60" fmla="*/ 136 w 193"/>
                    <a:gd name="T61" fmla="*/ 36 h 168"/>
                    <a:gd name="T62" fmla="*/ 143 w 193"/>
                    <a:gd name="T63" fmla="*/ 4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68"/>
                    <a:gd name="T98" fmla="*/ 193 w 193"/>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68">
                      <a:moveTo>
                        <a:pt x="119" y="39"/>
                      </a:moveTo>
                      <a:cubicBezTo>
                        <a:pt x="118" y="41"/>
                        <a:pt x="117" y="44"/>
                        <a:pt x="116" y="46"/>
                      </a:cubicBezTo>
                      <a:cubicBezTo>
                        <a:pt x="115" y="48"/>
                        <a:pt x="113" y="50"/>
                        <a:pt x="112" y="52"/>
                      </a:cubicBezTo>
                      <a:cubicBezTo>
                        <a:pt x="112" y="55"/>
                        <a:pt x="112" y="57"/>
                        <a:pt x="112" y="60"/>
                      </a:cubicBezTo>
                      <a:cubicBezTo>
                        <a:pt x="113" y="61"/>
                        <a:pt x="114" y="62"/>
                        <a:pt x="115" y="62"/>
                      </a:cubicBezTo>
                      <a:cubicBezTo>
                        <a:pt x="117" y="62"/>
                        <a:pt x="118" y="60"/>
                        <a:pt x="120" y="60"/>
                      </a:cubicBezTo>
                      <a:cubicBezTo>
                        <a:pt x="122" y="60"/>
                        <a:pt x="124" y="60"/>
                        <a:pt x="126" y="60"/>
                      </a:cubicBezTo>
                      <a:cubicBezTo>
                        <a:pt x="124" y="63"/>
                        <a:pt x="120" y="66"/>
                        <a:pt x="121" y="69"/>
                      </a:cubicBezTo>
                      <a:cubicBezTo>
                        <a:pt x="122" y="73"/>
                        <a:pt x="127" y="74"/>
                        <a:pt x="129" y="77"/>
                      </a:cubicBezTo>
                      <a:cubicBezTo>
                        <a:pt x="130" y="78"/>
                        <a:pt x="130" y="80"/>
                        <a:pt x="131" y="82"/>
                      </a:cubicBezTo>
                      <a:cubicBezTo>
                        <a:pt x="133" y="84"/>
                        <a:pt x="134" y="87"/>
                        <a:pt x="137" y="88"/>
                      </a:cubicBezTo>
                      <a:lnTo>
                        <a:pt x="178" y="104"/>
                      </a:lnTo>
                      <a:cubicBezTo>
                        <a:pt x="182" y="105"/>
                        <a:pt x="193" y="99"/>
                        <a:pt x="190" y="102"/>
                      </a:cubicBezTo>
                      <a:lnTo>
                        <a:pt x="153" y="147"/>
                      </a:lnTo>
                      <a:cubicBezTo>
                        <a:pt x="150" y="151"/>
                        <a:pt x="143" y="147"/>
                        <a:pt x="139" y="148"/>
                      </a:cubicBezTo>
                      <a:cubicBezTo>
                        <a:pt x="134" y="149"/>
                        <a:pt x="130" y="152"/>
                        <a:pt x="125" y="154"/>
                      </a:cubicBezTo>
                      <a:cubicBezTo>
                        <a:pt x="121" y="156"/>
                        <a:pt x="116" y="160"/>
                        <a:pt x="112" y="162"/>
                      </a:cubicBezTo>
                      <a:cubicBezTo>
                        <a:pt x="111" y="162"/>
                        <a:pt x="108" y="163"/>
                        <a:pt x="107" y="162"/>
                      </a:cubicBezTo>
                      <a:cubicBezTo>
                        <a:pt x="104" y="161"/>
                        <a:pt x="104" y="156"/>
                        <a:pt x="101" y="156"/>
                      </a:cubicBezTo>
                      <a:cubicBezTo>
                        <a:pt x="96" y="156"/>
                        <a:pt x="93" y="159"/>
                        <a:pt x="89" y="162"/>
                      </a:cubicBezTo>
                      <a:cubicBezTo>
                        <a:pt x="88" y="163"/>
                        <a:pt x="89" y="168"/>
                        <a:pt x="87" y="168"/>
                      </a:cubicBezTo>
                      <a:lnTo>
                        <a:pt x="69" y="167"/>
                      </a:lnTo>
                      <a:cubicBezTo>
                        <a:pt x="63" y="166"/>
                        <a:pt x="60" y="158"/>
                        <a:pt x="55" y="155"/>
                      </a:cubicBezTo>
                      <a:cubicBezTo>
                        <a:pt x="52" y="154"/>
                        <a:pt x="49" y="155"/>
                        <a:pt x="47" y="154"/>
                      </a:cubicBezTo>
                      <a:cubicBezTo>
                        <a:pt x="44" y="154"/>
                        <a:pt x="41" y="154"/>
                        <a:pt x="40" y="152"/>
                      </a:cubicBezTo>
                      <a:cubicBezTo>
                        <a:pt x="38" y="149"/>
                        <a:pt x="41" y="145"/>
                        <a:pt x="39" y="142"/>
                      </a:cubicBezTo>
                      <a:cubicBezTo>
                        <a:pt x="38" y="140"/>
                        <a:pt x="34" y="141"/>
                        <a:pt x="32" y="140"/>
                      </a:cubicBezTo>
                      <a:cubicBezTo>
                        <a:pt x="31" y="138"/>
                        <a:pt x="29" y="137"/>
                        <a:pt x="29" y="135"/>
                      </a:cubicBezTo>
                      <a:cubicBezTo>
                        <a:pt x="27" y="132"/>
                        <a:pt x="28" y="128"/>
                        <a:pt x="26" y="125"/>
                      </a:cubicBezTo>
                      <a:cubicBezTo>
                        <a:pt x="25" y="122"/>
                        <a:pt x="22" y="120"/>
                        <a:pt x="20" y="117"/>
                      </a:cubicBezTo>
                      <a:cubicBezTo>
                        <a:pt x="17" y="114"/>
                        <a:pt x="16" y="109"/>
                        <a:pt x="12" y="107"/>
                      </a:cubicBezTo>
                      <a:cubicBezTo>
                        <a:pt x="9" y="105"/>
                        <a:pt x="5" y="108"/>
                        <a:pt x="2" y="106"/>
                      </a:cubicBezTo>
                      <a:cubicBezTo>
                        <a:pt x="0" y="104"/>
                        <a:pt x="1" y="100"/>
                        <a:pt x="3" y="98"/>
                      </a:cubicBezTo>
                      <a:cubicBezTo>
                        <a:pt x="5" y="96"/>
                        <a:pt x="9" y="98"/>
                        <a:pt x="11" y="97"/>
                      </a:cubicBezTo>
                      <a:cubicBezTo>
                        <a:pt x="13" y="97"/>
                        <a:pt x="16" y="97"/>
                        <a:pt x="16" y="96"/>
                      </a:cubicBezTo>
                      <a:cubicBezTo>
                        <a:pt x="18" y="92"/>
                        <a:pt x="15" y="87"/>
                        <a:pt x="16" y="83"/>
                      </a:cubicBezTo>
                      <a:cubicBezTo>
                        <a:pt x="16" y="79"/>
                        <a:pt x="18" y="75"/>
                        <a:pt x="18" y="71"/>
                      </a:cubicBezTo>
                      <a:cubicBezTo>
                        <a:pt x="18" y="70"/>
                        <a:pt x="16" y="69"/>
                        <a:pt x="16" y="67"/>
                      </a:cubicBezTo>
                      <a:cubicBezTo>
                        <a:pt x="16" y="65"/>
                        <a:pt x="17" y="64"/>
                        <a:pt x="19" y="63"/>
                      </a:cubicBezTo>
                      <a:cubicBezTo>
                        <a:pt x="20" y="63"/>
                        <a:pt x="21" y="64"/>
                        <a:pt x="23" y="64"/>
                      </a:cubicBezTo>
                      <a:cubicBezTo>
                        <a:pt x="24" y="64"/>
                        <a:pt x="26" y="65"/>
                        <a:pt x="26" y="64"/>
                      </a:cubicBezTo>
                      <a:cubicBezTo>
                        <a:pt x="27" y="58"/>
                        <a:pt x="25" y="52"/>
                        <a:pt x="27" y="46"/>
                      </a:cubicBezTo>
                      <a:cubicBezTo>
                        <a:pt x="27" y="44"/>
                        <a:pt x="30" y="44"/>
                        <a:pt x="31" y="43"/>
                      </a:cubicBezTo>
                      <a:cubicBezTo>
                        <a:pt x="32" y="40"/>
                        <a:pt x="32" y="36"/>
                        <a:pt x="34" y="34"/>
                      </a:cubicBezTo>
                      <a:cubicBezTo>
                        <a:pt x="36" y="32"/>
                        <a:pt x="39" y="33"/>
                        <a:pt x="41" y="32"/>
                      </a:cubicBezTo>
                      <a:cubicBezTo>
                        <a:pt x="42" y="31"/>
                        <a:pt x="40" y="30"/>
                        <a:pt x="41" y="29"/>
                      </a:cubicBezTo>
                      <a:cubicBezTo>
                        <a:pt x="42" y="26"/>
                        <a:pt x="44" y="24"/>
                        <a:pt x="44" y="22"/>
                      </a:cubicBezTo>
                      <a:cubicBezTo>
                        <a:pt x="45" y="20"/>
                        <a:pt x="43" y="18"/>
                        <a:pt x="44" y="16"/>
                      </a:cubicBezTo>
                      <a:cubicBezTo>
                        <a:pt x="44" y="14"/>
                        <a:pt x="46" y="13"/>
                        <a:pt x="47" y="12"/>
                      </a:cubicBezTo>
                      <a:cubicBezTo>
                        <a:pt x="48" y="12"/>
                        <a:pt x="50" y="12"/>
                        <a:pt x="52" y="12"/>
                      </a:cubicBezTo>
                      <a:cubicBezTo>
                        <a:pt x="53" y="12"/>
                        <a:pt x="54" y="9"/>
                        <a:pt x="55" y="9"/>
                      </a:cubicBezTo>
                      <a:cubicBezTo>
                        <a:pt x="57" y="9"/>
                        <a:pt x="58" y="15"/>
                        <a:pt x="59" y="13"/>
                      </a:cubicBezTo>
                      <a:cubicBezTo>
                        <a:pt x="62" y="11"/>
                        <a:pt x="60" y="5"/>
                        <a:pt x="62" y="2"/>
                      </a:cubicBezTo>
                      <a:cubicBezTo>
                        <a:pt x="63" y="0"/>
                        <a:pt x="64" y="5"/>
                        <a:pt x="66" y="6"/>
                      </a:cubicBezTo>
                      <a:cubicBezTo>
                        <a:pt x="67" y="7"/>
                        <a:pt x="68" y="8"/>
                        <a:pt x="69" y="9"/>
                      </a:cubicBezTo>
                      <a:cubicBezTo>
                        <a:pt x="71" y="9"/>
                        <a:pt x="73" y="8"/>
                        <a:pt x="75" y="8"/>
                      </a:cubicBezTo>
                      <a:cubicBezTo>
                        <a:pt x="76" y="8"/>
                        <a:pt x="77" y="6"/>
                        <a:pt x="78" y="6"/>
                      </a:cubicBezTo>
                      <a:cubicBezTo>
                        <a:pt x="79" y="6"/>
                        <a:pt x="80" y="8"/>
                        <a:pt x="82" y="9"/>
                      </a:cubicBezTo>
                      <a:cubicBezTo>
                        <a:pt x="86" y="10"/>
                        <a:pt x="89" y="9"/>
                        <a:pt x="93" y="10"/>
                      </a:cubicBezTo>
                      <a:cubicBezTo>
                        <a:pt x="95" y="11"/>
                        <a:pt x="98" y="13"/>
                        <a:pt x="100" y="15"/>
                      </a:cubicBezTo>
                      <a:cubicBezTo>
                        <a:pt x="102" y="17"/>
                        <a:pt x="102" y="20"/>
                        <a:pt x="104" y="22"/>
                      </a:cubicBezTo>
                      <a:cubicBezTo>
                        <a:pt x="107" y="25"/>
                        <a:pt x="110" y="27"/>
                        <a:pt x="113" y="30"/>
                      </a:cubicBezTo>
                      <a:cubicBezTo>
                        <a:pt x="114" y="31"/>
                        <a:pt x="114" y="33"/>
                        <a:pt x="115" y="35"/>
                      </a:cubicBezTo>
                      <a:cubicBezTo>
                        <a:pt x="116" y="36"/>
                        <a:pt x="118" y="38"/>
                        <a:pt x="119" y="39"/>
                      </a:cubicBez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71" name="Freeform 2577"/>
                <p:cNvSpPr>
                  <a:spLocks noChangeAspect="1"/>
                </p:cNvSpPr>
                <p:nvPr/>
              </p:nvSpPr>
              <p:spPr bwMode="auto">
                <a:xfrm>
                  <a:off x="3326711" y="4297727"/>
                  <a:ext cx="68200" cy="78420"/>
                </a:xfrm>
                <a:custGeom>
                  <a:avLst/>
                  <a:gdLst>
                    <a:gd name="T0" fmla="*/ 17 w 22"/>
                    <a:gd name="T1" fmla="*/ 29 h 26"/>
                    <a:gd name="T2" fmla="*/ 9 w 22"/>
                    <a:gd name="T3" fmla="*/ 29 h 26"/>
                    <a:gd name="T4" fmla="*/ 4 w 22"/>
                    <a:gd name="T5" fmla="*/ 31 h 26"/>
                    <a:gd name="T6" fmla="*/ 0 w 22"/>
                    <a:gd name="T7" fmla="*/ 29 h 26"/>
                    <a:gd name="T8" fmla="*/ 0 w 22"/>
                    <a:gd name="T9" fmla="*/ 19 h 26"/>
                    <a:gd name="T10" fmla="*/ 5 w 22"/>
                    <a:gd name="T11" fmla="*/ 12 h 26"/>
                    <a:gd name="T12" fmla="*/ 8 w 22"/>
                    <a:gd name="T13" fmla="*/ 4 h 26"/>
                    <a:gd name="T14" fmla="*/ 14 w 22"/>
                    <a:gd name="T15" fmla="*/ 5 h 26"/>
                    <a:gd name="T16" fmla="*/ 17 w 22"/>
                    <a:gd name="T17" fmla="*/ 1 h 26"/>
                    <a:gd name="T18" fmla="*/ 20 w 22"/>
                    <a:gd name="T19" fmla="*/ 1 h 26"/>
                    <a:gd name="T20" fmla="*/ 22 w 22"/>
                    <a:gd name="T21" fmla="*/ 6 h 26"/>
                    <a:gd name="T22" fmla="*/ 25 w 22"/>
                    <a:gd name="T23" fmla="*/ 12 h 26"/>
                    <a:gd name="T24" fmla="*/ 18 w 22"/>
                    <a:gd name="T25" fmla="*/ 16 h 26"/>
                    <a:gd name="T26" fmla="*/ 9 w 22"/>
                    <a:gd name="T27" fmla="*/ 23 h 26"/>
                    <a:gd name="T28" fmla="*/ 18 w 22"/>
                    <a:gd name="T29" fmla="*/ 21 h 26"/>
                    <a:gd name="T30" fmla="*/ 24 w 22"/>
                    <a:gd name="T31" fmla="*/ 24 h 26"/>
                    <a:gd name="T32" fmla="*/ 20 w 22"/>
                    <a:gd name="T33" fmla="*/ 26 h 26"/>
                    <a:gd name="T34" fmla="*/ 17 w 22"/>
                    <a:gd name="T35" fmla="*/ 29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6"/>
                    <a:gd name="T56" fmla="*/ 22 w 2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6">
                      <a:moveTo>
                        <a:pt x="14" y="24"/>
                      </a:moveTo>
                      <a:cubicBezTo>
                        <a:pt x="12" y="24"/>
                        <a:pt x="10" y="24"/>
                        <a:pt x="8" y="24"/>
                      </a:cubicBezTo>
                      <a:cubicBezTo>
                        <a:pt x="6" y="24"/>
                        <a:pt x="5" y="26"/>
                        <a:pt x="3" y="26"/>
                      </a:cubicBezTo>
                      <a:cubicBezTo>
                        <a:pt x="2" y="26"/>
                        <a:pt x="1" y="25"/>
                        <a:pt x="0" y="24"/>
                      </a:cubicBezTo>
                      <a:cubicBezTo>
                        <a:pt x="0" y="21"/>
                        <a:pt x="0" y="19"/>
                        <a:pt x="0" y="16"/>
                      </a:cubicBezTo>
                      <a:cubicBezTo>
                        <a:pt x="1" y="14"/>
                        <a:pt x="3" y="12"/>
                        <a:pt x="4" y="10"/>
                      </a:cubicBezTo>
                      <a:cubicBezTo>
                        <a:pt x="5" y="8"/>
                        <a:pt x="6" y="5"/>
                        <a:pt x="7" y="3"/>
                      </a:cubicBezTo>
                      <a:cubicBezTo>
                        <a:pt x="9" y="3"/>
                        <a:pt x="10" y="5"/>
                        <a:pt x="12" y="4"/>
                      </a:cubicBezTo>
                      <a:cubicBezTo>
                        <a:pt x="13" y="4"/>
                        <a:pt x="13" y="2"/>
                        <a:pt x="14" y="1"/>
                      </a:cubicBezTo>
                      <a:cubicBezTo>
                        <a:pt x="14" y="0"/>
                        <a:pt x="16" y="1"/>
                        <a:pt x="17" y="1"/>
                      </a:cubicBezTo>
                      <a:cubicBezTo>
                        <a:pt x="18" y="2"/>
                        <a:pt x="18" y="4"/>
                        <a:pt x="19" y="5"/>
                      </a:cubicBezTo>
                      <a:cubicBezTo>
                        <a:pt x="20" y="6"/>
                        <a:pt x="22" y="8"/>
                        <a:pt x="21" y="10"/>
                      </a:cubicBezTo>
                      <a:cubicBezTo>
                        <a:pt x="20" y="12"/>
                        <a:pt x="17" y="12"/>
                        <a:pt x="15" y="13"/>
                      </a:cubicBezTo>
                      <a:cubicBezTo>
                        <a:pt x="12" y="15"/>
                        <a:pt x="8" y="16"/>
                        <a:pt x="8" y="19"/>
                      </a:cubicBezTo>
                      <a:cubicBezTo>
                        <a:pt x="8" y="21"/>
                        <a:pt x="12" y="18"/>
                        <a:pt x="15" y="18"/>
                      </a:cubicBezTo>
                      <a:cubicBezTo>
                        <a:pt x="16" y="19"/>
                        <a:pt x="18" y="19"/>
                        <a:pt x="20" y="20"/>
                      </a:cubicBezTo>
                      <a:cubicBezTo>
                        <a:pt x="19" y="21"/>
                        <a:pt x="18" y="21"/>
                        <a:pt x="17" y="22"/>
                      </a:cubicBezTo>
                      <a:cubicBezTo>
                        <a:pt x="16" y="23"/>
                        <a:pt x="15" y="24"/>
                        <a:pt x="14" y="24"/>
                      </a:cubicBez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72" name="Freeform 2578"/>
                <p:cNvSpPr>
                  <a:spLocks noChangeAspect="1"/>
                </p:cNvSpPr>
                <p:nvPr/>
              </p:nvSpPr>
              <p:spPr bwMode="auto">
                <a:xfrm>
                  <a:off x="3108996" y="4064999"/>
                  <a:ext cx="270179" cy="247905"/>
                </a:xfrm>
                <a:custGeom>
                  <a:avLst/>
                  <a:gdLst>
                    <a:gd name="T0" fmla="*/ 103 w 86"/>
                    <a:gd name="T1" fmla="*/ 93 h 82"/>
                    <a:gd name="T2" fmla="*/ 98 w 86"/>
                    <a:gd name="T3" fmla="*/ 88 h 82"/>
                    <a:gd name="T4" fmla="*/ 92 w 86"/>
                    <a:gd name="T5" fmla="*/ 81 h 82"/>
                    <a:gd name="T6" fmla="*/ 90 w 86"/>
                    <a:gd name="T7" fmla="*/ 78 h 82"/>
                    <a:gd name="T8" fmla="*/ 80 w 86"/>
                    <a:gd name="T9" fmla="*/ 69 h 82"/>
                    <a:gd name="T10" fmla="*/ 73 w 86"/>
                    <a:gd name="T11" fmla="*/ 60 h 82"/>
                    <a:gd name="T12" fmla="*/ 67 w 86"/>
                    <a:gd name="T13" fmla="*/ 56 h 82"/>
                    <a:gd name="T14" fmla="*/ 65 w 86"/>
                    <a:gd name="T15" fmla="*/ 53 h 82"/>
                    <a:gd name="T16" fmla="*/ 60 w 86"/>
                    <a:gd name="T17" fmla="*/ 53 h 82"/>
                    <a:gd name="T18" fmla="*/ 55 w 86"/>
                    <a:gd name="T19" fmla="*/ 50 h 82"/>
                    <a:gd name="T20" fmla="*/ 52 w 86"/>
                    <a:gd name="T21" fmla="*/ 44 h 82"/>
                    <a:gd name="T22" fmla="*/ 48 w 86"/>
                    <a:gd name="T23" fmla="*/ 48 h 82"/>
                    <a:gd name="T24" fmla="*/ 44 w 86"/>
                    <a:gd name="T25" fmla="*/ 39 h 82"/>
                    <a:gd name="T26" fmla="*/ 42 w 86"/>
                    <a:gd name="T27" fmla="*/ 30 h 82"/>
                    <a:gd name="T28" fmla="*/ 38 w 86"/>
                    <a:gd name="T29" fmla="*/ 17 h 82"/>
                    <a:gd name="T30" fmla="*/ 34 w 86"/>
                    <a:gd name="T31" fmla="*/ 0 h 82"/>
                    <a:gd name="T32" fmla="*/ 26 w 86"/>
                    <a:gd name="T33" fmla="*/ 4 h 82"/>
                    <a:gd name="T34" fmla="*/ 22 w 86"/>
                    <a:gd name="T35" fmla="*/ 7 h 82"/>
                    <a:gd name="T36" fmla="*/ 17 w 86"/>
                    <a:gd name="T37" fmla="*/ 5 h 82"/>
                    <a:gd name="T38" fmla="*/ 14 w 86"/>
                    <a:gd name="T39" fmla="*/ 12 h 82"/>
                    <a:gd name="T40" fmla="*/ 8 w 86"/>
                    <a:gd name="T41" fmla="*/ 12 h 82"/>
                    <a:gd name="T42" fmla="*/ 7 w 86"/>
                    <a:gd name="T43" fmla="*/ 18 h 82"/>
                    <a:gd name="T44" fmla="*/ 5 w 86"/>
                    <a:gd name="T45" fmla="*/ 23 h 82"/>
                    <a:gd name="T46" fmla="*/ 8 w 86"/>
                    <a:gd name="T47" fmla="*/ 27 h 82"/>
                    <a:gd name="T48" fmla="*/ 5 w 86"/>
                    <a:gd name="T49" fmla="*/ 38 h 82"/>
                    <a:gd name="T50" fmla="*/ 1 w 86"/>
                    <a:gd name="T51" fmla="*/ 45 h 82"/>
                    <a:gd name="T52" fmla="*/ 2 w 86"/>
                    <a:gd name="T53" fmla="*/ 57 h 82"/>
                    <a:gd name="T54" fmla="*/ 5 w 86"/>
                    <a:gd name="T55" fmla="*/ 63 h 82"/>
                    <a:gd name="T56" fmla="*/ 11 w 86"/>
                    <a:gd name="T57" fmla="*/ 63 h 82"/>
                    <a:gd name="T58" fmla="*/ 14 w 86"/>
                    <a:gd name="T59" fmla="*/ 60 h 82"/>
                    <a:gd name="T60" fmla="*/ 19 w 86"/>
                    <a:gd name="T61" fmla="*/ 65 h 82"/>
                    <a:gd name="T62" fmla="*/ 23 w 86"/>
                    <a:gd name="T63" fmla="*/ 51 h 82"/>
                    <a:gd name="T64" fmla="*/ 28 w 86"/>
                    <a:gd name="T65" fmla="*/ 56 h 82"/>
                    <a:gd name="T66" fmla="*/ 31 w 86"/>
                    <a:gd name="T67" fmla="*/ 60 h 82"/>
                    <a:gd name="T68" fmla="*/ 38 w 86"/>
                    <a:gd name="T69" fmla="*/ 59 h 82"/>
                    <a:gd name="T70" fmla="*/ 42 w 86"/>
                    <a:gd name="T71" fmla="*/ 56 h 82"/>
                    <a:gd name="T72" fmla="*/ 47 w 86"/>
                    <a:gd name="T73" fmla="*/ 60 h 82"/>
                    <a:gd name="T74" fmla="*/ 60 w 86"/>
                    <a:gd name="T75" fmla="*/ 61 h 82"/>
                    <a:gd name="T76" fmla="*/ 68 w 86"/>
                    <a:gd name="T77" fmla="*/ 67 h 82"/>
                    <a:gd name="T78" fmla="*/ 73 w 86"/>
                    <a:gd name="T79" fmla="*/ 75 h 82"/>
                    <a:gd name="T80" fmla="*/ 84 w 86"/>
                    <a:gd name="T81" fmla="*/ 85 h 82"/>
                    <a:gd name="T82" fmla="*/ 86 w 86"/>
                    <a:gd name="T83" fmla="*/ 91 h 82"/>
                    <a:gd name="T84" fmla="*/ 91 w 86"/>
                    <a:gd name="T85" fmla="*/ 96 h 82"/>
                    <a:gd name="T86" fmla="*/ 97 w 86"/>
                    <a:gd name="T87" fmla="*/ 97 h 82"/>
                    <a:gd name="T88" fmla="*/ 99 w 86"/>
                    <a:gd name="T89" fmla="*/ 93 h 82"/>
                    <a:gd name="T90" fmla="*/ 103 w 86"/>
                    <a:gd name="T91" fmla="*/ 93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2"/>
                    <a:gd name="T140" fmla="*/ 86 w 86"/>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2">
                      <a:moveTo>
                        <a:pt x="86" y="78"/>
                      </a:moveTo>
                      <a:cubicBezTo>
                        <a:pt x="85" y="77"/>
                        <a:pt x="83" y="76"/>
                        <a:pt x="82" y="74"/>
                      </a:cubicBezTo>
                      <a:cubicBezTo>
                        <a:pt x="80" y="72"/>
                        <a:pt x="79" y="70"/>
                        <a:pt x="77" y="68"/>
                      </a:cubicBezTo>
                      <a:cubicBezTo>
                        <a:pt x="77" y="67"/>
                        <a:pt x="76" y="66"/>
                        <a:pt x="75" y="65"/>
                      </a:cubicBezTo>
                      <a:cubicBezTo>
                        <a:pt x="73" y="62"/>
                        <a:pt x="69" y="61"/>
                        <a:pt x="67" y="58"/>
                      </a:cubicBezTo>
                      <a:cubicBezTo>
                        <a:pt x="65" y="56"/>
                        <a:pt x="64" y="53"/>
                        <a:pt x="61" y="50"/>
                      </a:cubicBezTo>
                      <a:cubicBezTo>
                        <a:pt x="60" y="49"/>
                        <a:pt x="58" y="49"/>
                        <a:pt x="56" y="47"/>
                      </a:cubicBezTo>
                      <a:cubicBezTo>
                        <a:pt x="55" y="46"/>
                        <a:pt x="55" y="45"/>
                        <a:pt x="54" y="44"/>
                      </a:cubicBezTo>
                      <a:cubicBezTo>
                        <a:pt x="53" y="43"/>
                        <a:pt x="51" y="45"/>
                        <a:pt x="50" y="44"/>
                      </a:cubicBezTo>
                      <a:cubicBezTo>
                        <a:pt x="48" y="44"/>
                        <a:pt x="47" y="43"/>
                        <a:pt x="46" y="42"/>
                      </a:cubicBezTo>
                      <a:cubicBezTo>
                        <a:pt x="45" y="41"/>
                        <a:pt x="45" y="38"/>
                        <a:pt x="43" y="37"/>
                      </a:cubicBezTo>
                      <a:cubicBezTo>
                        <a:pt x="42" y="37"/>
                        <a:pt x="41" y="41"/>
                        <a:pt x="40" y="40"/>
                      </a:cubicBezTo>
                      <a:cubicBezTo>
                        <a:pt x="38" y="39"/>
                        <a:pt x="38" y="36"/>
                        <a:pt x="37" y="33"/>
                      </a:cubicBezTo>
                      <a:cubicBezTo>
                        <a:pt x="37" y="31"/>
                        <a:pt x="36" y="28"/>
                        <a:pt x="35" y="25"/>
                      </a:cubicBezTo>
                      <a:cubicBezTo>
                        <a:pt x="34" y="21"/>
                        <a:pt x="33" y="17"/>
                        <a:pt x="32" y="14"/>
                      </a:cubicBezTo>
                      <a:cubicBezTo>
                        <a:pt x="31" y="9"/>
                        <a:pt x="29" y="4"/>
                        <a:pt x="28" y="0"/>
                      </a:cubicBezTo>
                      <a:cubicBezTo>
                        <a:pt x="26" y="1"/>
                        <a:pt x="24" y="2"/>
                        <a:pt x="22" y="3"/>
                      </a:cubicBezTo>
                      <a:cubicBezTo>
                        <a:pt x="20" y="3"/>
                        <a:pt x="19" y="5"/>
                        <a:pt x="18" y="6"/>
                      </a:cubicBezTo>
                      <a:cubicBezTo>
                        <a:pt x="16" y="6"/>
                        <a:pt x="15" y="3"/>
                        <a:pt x="14" y="4"/>
                      </a:cubicBezTo>
                      <a:cubicBezTo>
                        <a:pt x="13" y="5"/>
                        <a:pt x="14" y="9"/>
                        <a:pt x="12" y="10"/>
                      </a:cubicBezTo>
                      <a:cubicBezTo>
                        <a:pt x="10" y="11"/>
                        <a:pt x="8" y="9"/>
                        <a:pt x="7" y="10"/>
                      </a:cubicBezTo>
                      <a:cubicBezTo>
                        <a:pt x="6" y="11"/>
                        <a:pt x="7" y="13"/>
                        <a:pt x="6" y="15"/>
                      </a:cubicBezTo>
                      <a:cubicBezTo>
                        <a:pt x="6" y="16"/>
                        <a:pt x="4" y="18"/>
                        <a:pt x="4" y="19"/>
                      </a:cubicBezTo>
                      <a:cubicBezTo>
                        <a:pt x="4" y="21"/>
                        <a:pt x="6" y="22"/>
                        <a:pt x="7" y="23"/>
                      </a:cubicBezTo>
                      <a:cubicBezTo>
                        <a:pt x="7" y="26"/>
                        <a:pt x="6" y="29"/>
                        <a:pt x="4" y="32"/>
                      </a:cubicBezTo>
                      <a:cubicBezTo>
                        <a:pt x="4" y="35"/>
                        <a:pt x="1" y="36"/>
                        <a:pt x="1" y="38"/>
                      </a:cubicBezTo>
                      <a:cubicBezTo>
                        <a:pt x="0" y="41"/>
                        <a:pt x="1" y="45"/>
                        <a:pt x="2" y="48"/>
                      </a:cubicBezTo>
                      <a:cubicBezTo>
                        <a:pt x="2" y="50"/>
                        <a:pt x="3" y="51"/>
                        <a:pt x="4" y="53"/>
                      </a:cubicBezTo>
                      <a:cubicBezTo>
                        <a:pt x="5" y="53"/>
                        <a:pt x="7" y="53"/>
                        <a:pt x="9" y="53"/>
                      </a:cubicBezTo>
                      <a:cubicBezTo>
                        <a:pt x="10" y="53"/>
                        <a:pt x="11" y="50"/>
                        <a:pt x="12" y="50"/>
                      </a:cubicBezTo>
                      <a:cubicBezTo>
                        <a:pt x="14" y="50"/>
                        <a:pt x="15" y="56"/>
                        <a:pt x="16" y="54"/>
                      </a:cubicBezTo>
                      <a:cubicBezTo>
                        <a:pt x="19" y="52"/>
                        <a:pt x="17" y="46"/>
                        <a:pt x="19" y="43"/>
                      </a:cubicBezTo>
                      <a:cubicBezTo>
                        <a:pt x="20" y="41"/>
                        <a:pt x="21" y="46"/>
                        <a:pt x="23" y="47"/>
                      </a:cubicBezTo>
                      <a:cubicBezTo>
                        <a:pt x="24" y="48"/>
                        <a:pt x="25" y="49"/>
                        <a:pt x="26" y="50"/>
                      </a:cubicBezTo>
                      <a:cubicBezTo>
                        <a:pt x="28" y="50"/>
                        <a:pt x="30" y="49"/>
                        <a:pt x="32" y="49"/>
                      </a:cubicBezTo>
                      <a:cubicBezTo>
                        <a:pt x="33" y="49"/>
                        <a:pt x="34" y="47"/>
                        <a:pt x="35" y="47"/>
                      </a:cubicBezTo>
                      <a:cubicBezTo>
                        <a:pt x="36" y="47"/>
                        <a:pt x="37" y="49"/>
                        <a:pt x="39" y="50"/>
                      </a:cubicBezTo>
                      <a:cubicBezTo>
                        <a:pt x="43" y="51"/>
                        <a:pt x="46" y="50"/>
                        <a:pt x="50" y="51"/>
                      </a:cubicBezTo>
                      <a:cubicBezTo>
                        <a:pt x="52" y="52"/>
                        <a:pt x="55" y="54"/>
                        <a:pt x="57" y="56"/>
                      </a:cubicBezTo>
                      <a:cubicBezTo>
                        <a:pt x="59" y="58"/>
                        <a:pt x="59" y="61"/>
                        <a:pt x="61" y="63"/>
                      </a:cubicBezTo>
                      <a:cubicBezTo>
                        <a:pt x="64" y="66"/>
                        <a:pt x="67" y="68"/>
                        <a:pt x="70" y="71"/>
                      </a:cubicBezTo>
                      <a:cubicBezTo>
                        <a:pt x="71" y="72"/>
                        <a:pt x="71" y="74"/>
                        <a:pt x="72" y="76"/>
                      </a:cubicBezTo>
                      <a:cubicBezTo>
                        <a:pt x="73" y="77"/>
                        <a:pt x="75" y="79"/>
                        <a:pt x="76" y="80"/>
                      </a:cubicBezTo>
                      <a:cubicBezTo>
                        <a:pt x="78" y="80"/>
                        <a:pt x="79" y="82"/>
                        <a:pt x="81" y="81"/>
                      </a:cubicBezTo>
                      <a:cubicBezTo>
                        <a:pt x="82" y="81"/>
                        <a:pt x="82" y="79"/>
                        <a:pt x="83" y="78"/>
                      </a:cubicBezTo>
                      <a:cubicBezTo>
                        <a:pt x="83" y="77"/>
                        <a:pt x="85" y="78"/>
                        <a:pt x="86" y="78"/>
                      </a:cubicBez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74" name="Freeform 2579"/>
                <p:cNvSpPr>
                  <a:spLocks noChangeAspect="1"/>
                </p:cNvSpPr>
                <p:nvPr/>
              </p:nvSpPr>
              <p:spPr bwMode="auto">
                <a:xfrm>
                  <a:off x="2531916" y="3829743"/>
                  <a:ext cx="666265" cy="870198"/>
                </a:xfrm>
                <a:custGeom>
                  <a:avLst/>
                  <a:gdLst>
                    <a:gd name="T0" fmla="*/ 223 w 211"/>
                    <a:gd name="T1" fmla="*/ 150 h 286"/>
                    <a:gd name="T2" fmla="*/ 225 w 211"/>
                    <a:gd name="T3" fmla="*/ 131 h 286"/>
                    <a:gd name="T4" fmla="*/ 225 w 211"/>
                    <a:gd name="T5" fmla="*/ 115 h 286"/>
                    <a:gd name="T6" fmla="*/ 229 w 211"/>
                    <a:gd name="T7" fmla="*/ 105 h 286"/>
                    <a:gd name="T8" fmla="*/ 237 w 211"/>
                    <a:gd name="T9" fmla="*/ 97 h 286"/>
                    <a:gd name="T10" fmla="*/ 247 w 211"/>
                    <a:gd name="T11" fmla="*/ 96 h 286"/>
                    <a:gd name="T12" fmla="*/ 244 w 211"/>
                    <a:gd name="T13" fmla="*/ 87 h 286"/>
                    <a:gd name="T14" fmla="*/ 237 w 211"/>
                    <a:gd name="T15" fmla="*/ 77 h 286"/>
                    <a:gd name="T16" fmla="*/ 230 w 211"/>
                    <a:gd name="T17" fmla="*/ 52 h 286"/>
                    <a:gd name="T18" fmla="*/ 225 w 211"/>
                    <a:gd name="T19" fmla="*/ 26 h 286"/>
                    <a:gd name="T20" fmla="*/ 215 w 211"/>
                    <a:gd name="T21" fmla="*/ 6 h 286"/>
                    <a:gd name="T22" fmla="*/ 206 w 211"/>
                    <a:gd name="T23" fmla="*/ 0 h 286"/>
                    <a:gd name="T24" fmla="*/ 193 w 211"/>
                    <a:gd name="T25" fmla="*/ 7 h 286"/>
                    <a:gd name="T26" fmla="*/ 184 w 211"/>
                    <a:gd name="T27" fmla="*/ 16 h 286"/>
                    <a:gd name="T28" fmla="*/ 176 w 211"/>
                    <a:gd name="T29" fmla="*/ 26 h 286"/>
                    <a:gd name="T30" fmla="*/ 46 w 211"/>
                    <a:gd name="T31" fmla="*/ 19 h 286"/>
                    <a:gd name="T32" fmla="*/ 31 w 211"/>
                    <a:gd name="T33" fmla="*/ 58 h 286"/>
                    <a:gd name="T34" fmla="*/ 30 w 211"/>
                    <a:gd name="T35" fmla="*/ 130 h 286"/>
                    <a:gd name="T36" fmla="*/ 17 w 211"/>
                    <a:gd name="T37" fmla="*/ 134 h 286"/>
                    <a:gd name="T38" fmla="*/ 12 w 211"/>
                    <a:gd name="T39" fmla="*/ 148 h 286"/>
                    <a:gd name="T40" fmla="*/ 12 w 211"/>
                    <a:gd name="T41" fmla="*/ 159 h 286"/>
                    <a:gd name="T42" fmla="*/ 7 w 211"/>
                    <a:gd name="T43" fmla="*/ 173 h 286"/>
                    <a:gd name="T44" fmla="*/ 1 w 211"/>
                    <a:gd name="T45" fmla="*/ 186 h 286"/>
                    <a:gd name="T46" fmla="*/ 11 w 211"/>
                    <a:gd name="T47" fmla="*/ 196 h 286"/>
                    <a:gd name="T48" fmla="*/ 11 w 211"/>
                    <a:gd name="T49" fmla="*/ 202 h 286"/>
                    <a:gd name="T50" fmla="*/ 16 w 211"/>
                    <a:gd name="T51" fmla="*/ 214 h 286"/>
                    <a:gd name="T52" fmla="*/ 30 w 211"/>
                    <a:gd name="T53" fmla="*/ 235 h 286"/>
                    <a:gd name="T54" fmla="*/ 25 w 211"/>
                    <a:gd name="T55" fmla="*/ 248 h 286"/>
                    <a:gd name="T56" fmla="*/ 39 w 211"/>
                    <a:gd name="T57" fmla="*/ 254 h 286"/>
                    <a:gd name="T58" fmla="*/ 49 w 211"/>
                    <a:gd name="T59" fmla="*/ 262 h 286"/>
                    <a:gd name="T60" fmla="*/ 55 w 211"/>
                    <a:gd name="T61" fmla="*/ 268 h 286"/>
                    <a:gd name="T62" fmla="*/ 60 w 211"/>
                    <a:gd name="T63" fmla="*/ 281 h 286"/>
                    <a:gd name="T64" fmla="*/ 75 w 211"/>
                    <a:gd name="T65" fmla="*/ 291 h 286"/>
                    <a:gd name="T66" fmla="*/ 79 w 211"/>
                    <a:gd name="T67" fmla="*/ 299 h 286"/>
                    <a:gd name="T68" fmla="*/ 88 w 211"/>
                    <a:gd name="T69" fmla="*/ 310 h 286"/>
                    <a:gd name="T70" fmla="*/ 94 w 211"/>
                    <a:gd name="T71" fmla="*/ 324 h 286"/>
                    <a:gd name="T72" fmla="*/ 107 w 211"/>
                    <a:gd name="T73" fmla="*/ 325 h 286"/>
                    <a:gd name="T74" fmla="*/ 119 w 211"/>
                    <a:gd name="T75" fmla="*/ 321 h 286"/>
                    <a:gd name="T76" fmla="*/ 134 w 211"/>
                    <a:gd name="T77" fmla="*/ 340 h 286"/>
                    <a:gd name="T78" fmla="*/ 141 w 211"/>
                    <a:gd name="T79" fmla="*/ 340 h 286"/>
                    <a:gd name="T80" fmla="*/ 155 w 211"/>
                    <a:gd name="T81" fmla="*/ 337 h 286"/>
                    <a:gd name="T82" fmla="*/ 164 w 211"/>
                    <a:gd name="T83" fmla="*/ 339 h 286"/>
                    <a:gd name="T84" fmla="*/ 176 w 211"/>
                    <a:gd name="T85" fmla="*/ 338 h 286"/>
                    <a:gd name="T86" fmla="*/ 188 w 211"/>
                    <a:gd name="T87" fmla="*/ 331 h 286"/>
                    <a:gd name="T88" fmla="*/ 203 w 211"/>
                    <a:gd name="T89" fmla="*/ 304 h 286"/>
                    <a:gd name="T90" fmla="*/ 193 w 211"/>
                    <a:gd name="T91" fmla="*/ 283 h 286"/>
                    <a:gd name="T92" fmla="*/ 171 w 211"/>
                    <a:gd name="T93" fmla="*/ 269 h 286"/>
                    <a:gd name="T94" fmla="*/ 182 w 211"/>
                    <a:gd name="T95" fmla="*/ 259 h 286"/>
                    <a:gd name="T96" fmla="*/ 188 w 211"/>
                    <a:gd name="T97" fmla="*/ 242 h 286"/>
                    <a:gd name="T98" fmla="*/ 188 w 211"/>
                    <a:gd name="T99" fmla="*/ 223 h 286"/>
                    <a:gd name="T100" fmla="*/ 196 w 211"/>
                    <a:gd name="T101" fmla="*/ 219 h 286"/>
                    <a:gd name="T102" fmla="*/ 201 w 211"/>
                    <a:gd name="T103" fmla="*/ 197 h 286"/>
                    <a:gd name="T104" fmla="*/ 209 w 211"/>
                    <a:gd name="T105" fmla="*/ 183 h 286"/>
                    <a:gd name="T106" fmla="*/ 218 w 211"/>
                    <a:gd name="T107" fmla="*/ 177 h 286"/>
                    <a:gd name="T108" fmla="*/ 221 w 211"/>
                    <a:gd name="T109" fmla="*/ 161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1"/>
                    <a:gd name="T166" fmla="*/ 0 h 286"/>
                    <a:gd name="T167" fmla="*/ 211 w 21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1" h="286">
                      <a:moveTo>
                        <a:pt x="187" y="130"/>
                      </a:moveTo>
                      <a:cubicBezTo>
                        <a:pt x="186" y="128"/>
                        <a:pt x="185" y="127"/>
                        <a:pt x="185" y="125"/>
                      </a:cubicBezTo>
                      <a:cubicBezTo>
                        <a:pt x="184" y="122"/>
                        <a:pt x="183" y="118"/>
                        <a:pt x="184" y="115"/>
                      </a:cubicBezTo>
                      <a:cubicBezTo>
                        <a:pt x="184" y="113"/>
                        <a:pt x="187" y="112"/>
                        <a:pt x="187" y="109"/>
                      </a:cubicBezTo>
                      <a:cubicBezTo>
                        <a:pt x="189" y="106"/>
                        <a:pt x="190" y="103"/>
                        <a:pt x="190" y="100"/>
                      </a:cubicBezTo>
                      <a:cubicBezTo>
                        <a:pt x="189" y="99"/>
                        <a:pt x="187" y="98"/>
                        <a:pt x="187" y="96"/>
                      </a:cubicBezTo>
                      <a:cubicBezTo>
                        <a:pt x="187" y="95"/>
                        <a:pt x="189" y="93"/>
                        <a:pt x="189" y="92"/>
                      </a:cubicBezTo>
                      <a:cubicBezTo>
                        <a:pt x="190" y="90"/>
                        <a:pt x="189" y="88"/>
                        <a:pt x="190" y="87"/>
                      </a:cubicBezTo>
                      <a:cubicBezTo>
                        <a:pt x="191" y="86"/>
                        <a:pt x="193" y="88"/>
                        <a:pt x="195" y="87"/>
                      </a:cubicBezTo>
                      <a:cubicBezTo>
                        <a:pt x="197" y="86"/>
                        <a:pt x="196" y="82"/>
                        <a:pt x="197" y="81"/>
                      </a:cubicBezTo>
                      <a:cubicBezTo>
                        <a:pt x="198" y="80"/>
                        <a:pt x="199" y="83"/>
                        <a:pt x="201" y="83"/>
                      </a:cubicBezTo>
                      <a:cubicBezTo>
                        <a:pt x="202" y="82"/>
                        <a:pt x="203" y="80"/>
                        <a:pt x="205" y="80"/>
                      </a:cubicBezTo>
                      <a:cubicBezTo>
                        <a:pt x="207" y="79"/>
                        <a:pt x="209" y="78"/>
                        <a:pt x="211" y="77"/>
                      </a:cubicBezTo>
                      <a:cubicBezTo>
                        <a:pt x="208" y="75"/>
                        <a:pt x="205" y="74"/>
                        <a:pt x="203" y="72"/>
                      </a:cubicBezTo>
                      <a:cubicBezTo>
                        <a:pt x="203" y="71"/>
                        <a:pt x="204" y="69"/>
                        <a:pt x="203" y="69"/>
                      </a:cubicBezTo>
                      <a:cubicBezTo>
                        <a:pt x="202" y="67"/>
                        <a:pt x="198" y="66"/>
                        <a:pt x="197" y="64"/>
                      </a:cubicBezTo>
                      <a:cubicBezTo>
                        <a:pt x="195" y="62"/>
                        <a:pt x="193" y="60"/>
                        <a:pt x="192" y="57"/>
                      </a:cubicBezTo>
                      <a:cubicBezTo>
                        <a:pt x="191" y="52"/>
                        <a:pt x="191" y="47"/>
                        <a:pt x="191" y="43"/>
                      </a:cubicBezTo>
                      <a:cubicBezTo>
                        <a:pt x="191" y="38"/>
                        <a:pt x="192" y="34"/>
                        <a:pt x="191" y="30"/>
                      </a:cubicBezTo>
                      <a:cubicBezTo>
                        <a:pt x="191" y="27"/>
                        <a:pt x="187" y="25"/>
                        <a:pt x="187" y="22"/>
                      </a:cubicBezTo>
                      <a:cubicBezTo>
                        <a:pt x="186" y="19"/>
                        <a:pt x="189" y="17"/>
                        <a:pt x="188" y="15"/>
                      </a:cubicBezTo>
                      <a:cubicBezTo>
                        <a:pt x="186" y="11"/>
                        <a:pt x="183" y="8"/>
                        <a:pt x="179" y="5"/>
                      </a:cubicBezTo>
                      <a:cubicBezTo>
                        <a:pt x="178" y="5"/>
                        <a:pt x="176" y="6"/>
                        <a:pt x="175" y="5"/>
                      </a:cubicBezTo>
                      <a:cubicBezTo>
                        <a:pt x="174" y="4"/>
                        <a:pt x="173" y="2"/>
                        <a:pt x="171" y="0"/>
                      </a:cubicBezTo>
                      <a:cubicBezTo>
                        <a:pt x="170" y="2"/>
                        <a:pt x="168" y="4"/>
                        <a:pt x="166" y="6"/>
                      </a:cubicBezTo>
                      <a:cubicBezTo>
                        <a:pt x="164" y="7"/>
                        <a:pt x="162" y="5"/>
                        <a:pt x="160" y="6"/>
                      </a:cubicBezTo>
                      <a:cubicBezTo>
                        <a:pt x="159" y="7"/>
                        <a:pt x="159" y="9"/>
                        <a:pt x="158" y="11"/>
                      </a:cubicBezTo>
                      <a:cubicBezTo>
                        <a:pt x="156" y="12"/>
                        <a:pt x="154" y="11"/>
                        <a:pt x="153" y="13"/>
                      </a:cubicBezTo>
                      <a:cubicBezTo>
                        <a:pt x="152" y="15"/>
                        <a:pt x="153" y="17"/>
                        <a:pt x="152" y="19"/>
                      </a:cubicBezTo>
                      <a:cubicBezTo>
                        <a:pt x="151" y="21"/>
                        <a:pt x="148" y="23"/>
                        <a:pt x="146" y="22"/>
                      </a:cubicBezTo>
                      <a:cubicBezTo>
                        <a:pt x="144" y="21"/>
                        <a:pt x="145" y="16"/>
                        <a:pt x="142" y="16"/>
                      </a:cubicBezTo>
                      <a:cubicBezTo>
                        <a:pt x="107" y="14"/>
                        <a:pt x="73" y="16"/>
                        <a:pt x="38" y="16"/>
                      </a:cubicBezTo>
                      <a:lnTo>
                        <a:pt x="37" y="48"/>
                      </a:lnTo>
                      <a:lnTo>
                        <a:pt x="26" y="48"/>
                      </a:lnTo>
                      <a:lnTo>
                        <a:pt x="25" y="55"/>
                      </a:lnTo>
                      <a:cubicBezTo>
                        <a:pt x="25" y="73"/>
                        <a:pt x="27" y="91"/>
                        <a:pt x="25" y="108"/>
                      </a:cubicBezTo>
                      <a:cubicBezTo>
                        <a:pt x="25" y="110"/>
                        <a:pt x="21" y="107"/>
                        <a:pt x="19" y="108"/>
                      </a:cubicBezTo>
                      <a:cubicBezTo>
                        <a:pt x="17" y="108"/>
                        <a:pt x="15" y="109"/>
                        <a:pt x="14" y="111"/>
                      </a:cubicBezTo>
                      <a:cubicBezTo>
                        <a:pt x="13" y="112"/>
                        <a:pt x="16" y="114"/>
                        <a:pt x="15" y="116"/>
                      </a:cubicBezTo>
                      <a:cubicBezTo>
                        <a:pt x="14" y="119"/>
                        <a:pt x="12" y="121"/>
                        <a:pt x="10" y="123"/>
                      </a:cubicBezTo>
                      <a:cubicBezTo>
                        <a:pt x="9" y="124"/>
                        <a:pt x="6" y="125"/>
                        <a:pt x="7" y="126"/>
                      </a:cubicBezTo>
                      <a:cubicBezTo>
                        <a:pt x="7" y="128"/>
                        <a:pt x="11" y="130"/>
                        <a:pt x="10" y="132"/>
                      </a:cubicBezTo>
                      <a:cubicBezTo>
                        <a:pt x="10" y="134"/>
                        <a:pt x="5" y="133"/>
                        <a:pt x="5" y="135"/>
                      </a:cubicBezTo>
                      <a:cubicBezTo>
                        <a:pt x="4" y="138"/>
                        <a:pt x="7" y="141"/>
                        <a:pt x="6" y="144"/>
                      </a:cubicBezTo>
                      <a:cubicBezTo>
                        <a:pt x="6" y="147"/>
                        <a:pt x="2" y="148"/>
                        <a:pt x="1" y="150"/>
                      </a:cubicBezTo>
                      <a:cubicBezTo>
                        <a:pt x="0" y="151"/>
                        <a:pt x="0" y="154"/>
                        <a:pt x="1" y="155"/>
                      </a:cubicBezTo>
                      <a:cubicBezTo>
                        <a:pt x="3" y="156"/>
                        <a:pt x="6" y="152"/>
                        <a:pt x="8" y="153"/>
                      </a:cubicBezTo>
                      <a:cubicBezTo>
                        <a:pt x="10" y="156"/>
                        <a:pt x="8" y="160"/>
                        <a:pt x="9" y="163"/>
                      </a:cubicBezTo>
                      <a:cubicBezTo>
                        <a:pt x="10" y="164"/>
                        <a:pt x="12" y="163"/>
                        <a:pt x="12" y="164"/>
                      </a:cubicBezTo>
                      <a:cubicBezTo>
                        <a:pt x="12" y="165"/>
                        <a:pt x="9" y="166"/>
                        <a:pt x="9" y="168"/>
                      </a:cubicBezTo>
                      <a:cubicBezTo>
                        <a:pt x="10" y="171"/>
                        <a:pt x="13" y="172"/>
                        <a:pt x="14" y="174"/>
                      </a:cubicBezTo>
                      <a:cubicBezTo>
                        <a:pt x="15" y="175"/>
                        <a:pt x="14" y="177"/>
                        <a:pt x="13" y="178"/>
                      </a:cubicBezTo>
                      <a:cubicBezTo>
                        <a:pt x="15" y="180"/>
                        <a:pt x="18" y="182"/>
                        <a:pt x="19" y="184"/>
                      </a:cubicBezTo>
                      <a:cubicBezTo>
                        <a:pt x="22" y="187"/>
                        <a:pt x="24" y="191"/>
                        <a:pt x="25" y="195"/>
                      </a:cubicBezTo>
                      <a:cubicBezTo>
                        <a:pt x="26" y="197"/>
                        <a:pt x="25" y="200"/>
                        <a:pt x="25" y="202"/>
                      </a:cubicBezTo>
                      <a:cubicBezTo>
                        <a:pt x="24" y="204"/>
                        <a:pt x="21" y="205"/>
                        <a:pt x="21" y="206"/>
                      </a:cubicBezTo>
                      <a:cubicBezTo>
                        <a:pt x="21" y="208"/>
                        <a:pt x="23" y="210"/>
                        <a:pt x="25" y="211"/>
                      </a:cubicBezTo>
                      <a:cubicBezTo>
                        <a:pt x="27" y="212"/>
                        <a:pt x="30" y="209"/>
                        <a:pt x="32" y="211"/>
                      </a:cubicBezTo>
                      <a:cubicBezTo>
                        <a:pt x="34" y="212"/>
                        <a:pt x="30" y="214"/>
                        <a:pt x="31" y="216"/>
                      </a:cubicBezTo>
                      <a:cubicBezTo>
                        <a:pt x="34" y="218"/>
                        <a:pt x="38" y="216"/>
                        <a:pt x="41" y="218"/>
                      </a:cubicBezTo>
                      <a:cubicBezTo>
                        <a:pt x="42" y="219"/>
                        <a:pt x="41" y="222"/>
                        <a:pt x="42" y="223"/>
                      </a:cubicBezTo>
                      <a:cubicBezTo>
                        <a:pt x="43" y="224"/>
                        <a:pt x="45" y="222"/>
                        <a:pt x="46" y="223"/>
                      </a:cubicBezTo>
                      <a:cubicBezTo>
                        <a:pt x="47" y="224"/>
                        <a:pt x="45" y="227"/>
                        <a:pt x="45" y="228"/>
                      </a:cubicBezTo>
                      <a:cubicBezTo>
                        <a:pt x="46" y="230"/>
                        <a:pt x="48" y="232"/>
                        <a:pt x="50" y="234"/>
                      </a:cubicBezTo>
                      <a:cubicBezTo>
                        <a:pt x="52" y="235"/>
                        <a:pt x="54" y="233"/>
                        <a:pt x="55" y="234"/>
                      </a:cubicBezTo>
                      <a:cubicBezTo>
                        <a:pt x="57" y="238"/>
                        <a:pt x="61" y="240"/>
                        <a:pt x="62" y="242"/>
                      </a:cubicBezTo>
                      <a:cubicBezTo>
                        <a:pt x="63" y="243"/>
                        <a:pt x="59" y="243"/>
                        <a:pt x="59" y="244"/>
                      </a:cubicBezTo>
                      <a:cubicBezTo>
                        <a:pt x="61" y="247"/>
                        <a:pt x="64" y="247"/>
                        <a:pt x="66" y="249"/>
                      </a:cubicBezTo>
                      <a:cubicBezTo>
                        <a:pt x="67" y="249"/>
                        <a:pt x="69" y="250"/>
                        <a:pt x="70" y="251"/>
                      </a:cubicBezTo>
                      <a:cubicBezTo>
                        <a:pt x="71" y="253"/>
                        <a:pt x="73" y="255"/>
                        <a:pt x="73" y="258"/>
                      </a:cubicBezTo>
                      <a:cubicBezTo>
                        <a:pt x="73" y="260"/>
                        <a:pt x="72" y="262"/>
                        <a:pt x="72" y="265"/>
                      </a:cubicBezTo>
                      <a:cubicBezTo>
                        <a:pt x="74" y="266"/>
                        <a:pt x="76" y="268"/>
                        <a:pt x="78" y="269"/>
                      </a:cubicBezTo>
                      <a:cubicBezTo>
                        <a:pt x="80" y="270"/>
                        <a:pt x="83" y="272"/>
                        <a:pt x="85" y="272"/>
                      </a:cubicBezTo>
                      <a:cubicBezTo>
                        <a:pt x="87" y="272"/>
                        <a:pt x="88" y="270"/>
                        <a:pt x="89" y="270"/>
                      </a:cubicBezTo>
                      <a:cubicBezTo>
                        <a:pt x="91" y="269"/>
                        <a:pt x="93" y="270"/>
                        <a:pt x="95" y="270"/>
                      </a:cubicBezTo>
                      <a:cubicBezTo>
                        <a:pt x="97" y="269"/>
                        <a:pt x="97" y="267"/>
                        <a:pt x="99" y="267"/>
                      </a:cubicBezTo>
                      <a:cubicBezTo>
                        <a:pt x="102" y="269"/>
                        <a:pt x="105" y="273"/>
                        <a:pt x="107" y="277"/>
                      </a:cubicBezTo>
                      <a:cubicBezTo>
                        <a:pt x="109" y="278"/>
                        <a:pt x="109" y="281"/>
                        <a:pt x="111" y="283"/>
                      </a:cubicBezTo>
                      <a:cubicBezTo>
                        <a:pt x="112" y="284"/>
                        <a:pt x="113" y="285"/>
                        <a:pt x="114" y="286"/>
                      </a:cubicBezTo>
                      <a:cubicBezTo>
                        <a:pt x="115" y="285"/>
                        <a:pt x="115" y="283"/>
                        <a:pt x="117" y="283"/>
                      </a:cubicBezTo>
                      <a:cubicBezTo>
                        <a:pt x="119" y="282"/>
                        <a:pt x="122" y="283"/>
                        <a:pt x="124" y="283"/>
                      </a:cubicBezTo>
                      <a:cubicBezTo>
                        <a:pt x="126" y="282"/>
                        <a:pt x="127" y="279"/>
                        <a:pt x="129" y="280"/>
                      </a:cubicBezTo>
                      <a:cubicBezTo>
                        <a:pt x="131" y="280"/>
                        <a:pt x="130" y="284"/>
                        <a:pt x="132" y="284"/>
                      </a:cubicBezTo>
                      <a:cubicBezTo>
                        <a:pt x="133" y="285"/>
                        <a:pt x="134" y="282"/>
                        <a:pt x="136" y="282"/>
                      </a:cubicBezTo>
                      <a:cubicBezTo>
                        <a:pt x="138" y="280"/>
                        <a:pt x="140" y="279"/>
                        <a:pt x="143" y="279"/>
                      </a:cubicBezTo>
                      <a:cubicBezTo>
                        <a:pt x="144" y="279"/>
                        <a:pt x="145" y="281"/>
                        <a:pt x="146" y="281"/>
                      </a:cubicBezTo>
                      <a:cubicBezTo>
                        <a:pt x="148" y="281"/>
                        <a:pt x="150" y="282"/>
                        <a:pt x="151" y="281"/>
                      </a:cubicBezTo>
                      <a:cubicBezTo>
                        <a:pt x="154" y="280"/>
                        <a:pt x="155" y="277"/>
                        <a:pt x="156" y="275"/>
                      </a:cubicBezTo>
                      <a:lnTo>
                        <a:pt x="172" y="258"/>
                      </a:lnTo>
                      <a:cubicBezTo>
                        <a:pt x="171" y="256"/>
                        <a:pt x="169" y="255"/>
                        <a:pt x="169" y="253"/>
                      </a:cubicBezTo>
                      <a:cubicBezTo>
                        <a:pt x="167" y="250"/>
                        <a:pt x="168" y="246"/>
                        <a:pt x="166" y="243"/>
                      </a:cubicBezTo>
                      <a:cubicBezTo>
                        <a:pt x="165" y="240"/>
                        <a:pt x="162" y="238"/>
                        <a:pt x="160" y="235"/>
                      </a:cubicBezTo>
                      <a:cubicBezTo>
                        <a:pt x="157" y="232"/>
                        <a:pt x="156" y="227"/>
                        <a:pt x="152" y="225"/>
                      </a:cubicBezTo>
                      <a:cubicBezTo>
                        <a:pt x="149" y="223"/>
                        <a:pt x="145" y="226"/>
                        <a:pt x="142" y="224"/>
                      </a:cubicBezTo>
                      <a:cubicBezTo>
                        <a:pt x="140" y="222"/>
                        <a:pt x="141" y="218"/>
                        <a:pt x="143" y="216"/>
                      </a:cubicBezTo>
                      <a:cubicBezTo>
                        <a:pt x="145" y="214"/>
                        <a:pt x="149" y="216"/>
                        <a:pt x="151" y="215"/>
                      </a:cubicBezTo>
                      <a:cubicBezTo>
                        <a:pt x="153" y="215"/>
                        <a:pt x="156" y="215"/>
                        <a:pt x="156" y="214"/>
                      </a:cubicBezTo>
                      <a:cubicBezTo>
                        <a:pt x="158" y="210"/>
                        <a:pt x="155" y="205"/>
                        <a:pt x="156" y="201"/>
                      </a:cubicBezTo>
                      <a:cubicBezTo>
                        <a:pt x="156" y="197"/>
                        <a:pt x="158" y="193"/>
                        <a:pt x="158" y="189"/>
                      </a:cubicBezTo>
                      <a:cubicBezTo>
                        <a:pt x="158" y="188"/>
                        <a:pt x="156" y="187"/>
                        <a:pt x="156" y="185"/>
                      </a:cubicBezTo>
                      <a:cubicBezTo>
                        <a:pt x="156" y="183"/>
                        <a:pt x="157" y="182"/>
                        <a:pt x="159" y="181"/>
                      </a:cubicBezTo>
                      <a:cubicBezTo>
                        <a:pt x="160" y="181"/>
                        <a:pt x="161" y="182"/>
                        <a:pt x="163" y="182"/>
                      </a:cubicBezTo>
                      <a:cubicBezTo>
                        <a:pt x="164" y="182"/>
                        <a:pt x="166" y="183"/>
                        <a:pt x="166" y="182"/>
                      </a:cubicBezTo>
                      <a:cubicBezTo>
                        <a:pt x="167" y="176"/>
                        <a:pt x="165" y="170"/>
                        <a:pt x="167" y="164"/>
                      </a:cubicBezTo>
                      <a:cubicBezTo>
                        <a:pt x="167" y="162"/>
                        <a:pt x="170" y="162"/>
                        <a:pt x="171" y="161"/>
                      </a:cubicBezTo>
                      <a:cubicBezTo>
                        <a:pt x="172" y="158"/>
                        <a:pt x="172" y="154"/>
                        <a:pt x="174" y="152"/>
                      </a:cubicBezTo>
                      <a:cubicBezTo>
                        <a:pt x="176" y="150"/>
                        <a:pt x="179" y="151"/>
                        <a:pt x="181" y="150"/>
                      </a:cubicBezTo>
                      <a:cubicBezTo>
                        <a:pt x="182" y="149"/>
                        <a:pt x="180" y="148"/>
                        <a:pt x="181" y="147"/>
                      </a:cubicBezTo>
                      <a:cubicBezTo>
                        <a:pt x="182" y="144"/>
                        <a:pt x="184" y="142"/>
                        <a:pt x="184" y="140"/>
                      </a:cubicBezTo>
                      <a:cubicBezTo>
                        <a:pt x="185" y="138"/>
                        <a:pt x="183" y="136"/>
                        <a:pt x="184" y="134"/>
                      </a:cubicBezTo>
                      <a:cubicBezTo>
                        <a:pt x="184" y="132"/>
                        <a:pt x="186" y="131"/>
                        <a:pt x="187" y="130"/>
                      </a:cubicBez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75" name="Freeform 2659"/>
                <p:cNvSpPr>
                  <a:spLocks noChangeAspect="1"/>
                </p:cNvSpPr>
                <p:nvPr/>
              </p:nvSpPr>
              <p:spPr bwMode="auto">
                <a:xfrm>
                  <a:off x="3297858" y="4328082"/>
                  <a:ext cx="409202" cy="594468"/>
                </a:xfrm>
                <a:custGeom>
                  <a:avLst/>
                  <a:gdLst>
                    <a:gd name="T0" fmla="*/ 11 w 130"/>
                    <a:gd name="T1" fmla="*/ 139 h 196"/>
                    <a:gd name="T2" fmla="*/ 7 w 130"/>
                    <a:gd name="T3" fmla="*/ 150 h 196"/>
                    <a:gd name="T4" fmla="*/ 0 w 130"/>
                    <a:gd name="T5" fmla="*/ 158 h 196"/>
                    <a:gd name="T6" fmla="*/ 0 w 130"/>
                    <a:gd name="T7" fmla="*/ 223 h 196"/>
                    <a:gd name="T8" fmla="*/ 10 w 130"/>
                    <a:gd name="T9" fmla="*/ 235 h 196"/>
                    <a:gd name="T10" fmla="*/ 16 w 130"/>
                    <a:gd name="T11" fmla="*/ 221 h 196"/>
                    <a:gd name="T12" fmla="*/ 31 w 130"/>
                    <a:gd name="T13" fmla="*/ 205 h 196"/>
                    <a:gd name="T14" fmla="*/ 46 w 130"/>
                    <a:gd name="T15" fmla="*/ 189 h 196"/>
                    <a:gd name="T16" fmla="*/ 52 w 130"/>
                    <a:gd name="T17" fmla="*/ 186 h 196"/>
                    <a:gd name="T18" fmla="*/ 56 w 130"/>
                    <a:gd name="T19" fmla="*/ 179 h 196"/>
                    <a:gd name="T20" fmla="*/ 70 w 130"/>
                    <a:gd name="T21" fmla="*/ 171 h 196"/>
                    <a:gd name="T22" fmla="*/ 79 w 130"/>
                    <a:gd name="T23" fmla="*/ 167 h 196"/>
                    <a:gd name="T24" fmla="*/ 90 w 130"/>
                    <a:gd name="T25" fmla="*/ 153 h 196"/>
                    <a:gd name="T26" fmla="*/ 101 w 130"/>
                    <a:gd name="T27" fmla="*/ 139 h 196"/>
                    <a:gd name="T28" fmla="*/ 110 w 130"/>
                    <a:gd name="T29" fmla="*/ 122 h 196"/>
                    <a:gd name="T30" fmla="*/ 125 w 130"/>
                    <a:gd name="T31" fmla="*/ 101 h 196"/>
                    <a:gd name="T32" fmla="*/ 124 w 130"/>
                    <a:gd name="T33" fmla="*/ 96 h 196"/>
                    <a:gd name="T34" fmla="*/ 136 w 130"/>
                    <a:gd name="T35" fmla="*/ 76 h 196"/>
                    <a:gd name="T36" fmla="*/ 134 w 130"/>
                    <a:gd name="T37" fmla="*/ 71 h 196"/>
                    <a:gd name="T38" fmla="*/ 140 w 130"/>
                    <a:gd name="T39" fmla="*/ 66 h 196"/>
                    <a:gd name="T40" fmla="*/ 145 w 130"/>
                    <a:gd name="T41" fmla="*/ 54 h 196"/>
                    <a:gd name="T42" fmla="*/ 150 w 130"/>
                    <a:gd name="T43" fmla="*/ 43 h 196"/>
                    <a:gd name="T44" fmla="*/ 150 w 130"/>
                    <a:gd name="T45" fmla="*/ 30 h 196"/>
                    <a:gd name="T46" fmla="*/ 154 w 130"/>
                    <a:gd name="T47" fmla="*/ 23 h 196"/>
                    <a:gd name="T48" fmla="*/ 152 w 130"/>
                    <a:gd name="T49" fmla="*/ 12 h 196"/>
                    <a:gd name="T50" fmla="*/ 155 w 130"/>
                    <a:gd name="T51" fmla="*/ 2 h 196"/>
                    <a:gd name="T52" fmla="*/ 148 w 130"/>
                    <a:gd name="T53" fmla="*/ 0 h 196"/>
                    <a:gd name="T54" fmla="*/ 144 w 130"/>
                    <a:gd name="T55" fmla="*/ 1 h 196"/>
                    <a:gd name="T56" fmla="*/ 139 w 130"/>
                    <a:gd name="T57" fmla="*/ 6 h 196"/>
                    <a:gd name="T58" fmla="*/ 127 w 130"/>
                    <a:gd name="T59" fmla="*/ 10 h 196"/>
                    <a:gd name="T60" fmla="*/ 120 w 130"/>
                    <a:gd name="T61" fmla="*/ 13 h 196"/>
                    <a:gd name="T62" fmla="*/ 113 w 130"/>
                    <a:gd name="T63" fmla="*/ 11 h 196"/>
                    <a:gd name="T64" fmla="*/ 107 w 130"/>
                    <a:gd name="T65" fmla="*/ 14 h 196"/>
                    <a:gd name="T66" fmla="*/ 96 w 130"/>
                    <a:gd name="T67" fmla="*/ 14 h 196"/>
                    <a:gd name="T68" fmla="*/ 88 w 130"/>
                    <a:gd name="T69" fmla="*/ 19 h 196"/>
                    <a:gd name="T70" fmla="*/ 77 w 130"/>
                    <a:gd name="T71" fmla="*/ 23 h 196"/>
                    <a:gd name="T72" fmla="*/ 71 w 130"/>
                    <a:gd name="T73" fmla="*/ 22 h 196"/>
                    <a:gd name="T74" fmla="*/ 59 w 130"/>
                    <a:gd name="T75" fmla="*/ 26 h 196"/>
                    <a:gd name="T76" fmla="*/ 47 w 130"/>
                    <a:gd name="T77" fmla="*/ 25 h 196"/>
                    <a:gd name="T78" fmla="*/ 41 w 130"/>
                    <a:gd name="T79" fmla="*/ 19 h 196"/>
                    <a:gd name="T80" fmla="*/ 41 w 130"/>
                    <a:gd name="T81" fmla="*/ 14 h 196"/>
                    <a:gd name="T82" fmla="*/ 35 w 130"/>
                    <a:gd name="T83" fmla="*/ 12 h 196"/>
                    <a:gd name="T84" fmla="*/ 31 w 130"/>
                    <a:gd name="T85" fmla="*/ 14 h 196"/>
                    <a:gd name="T86" fmla="*/ 28 w 130"/>
                    <a:gd name="T87" fmla="*/ 17 h 196"/>
                    <a:gd name="T88" fmla="*/ 22 w 130"/>
                    <a:gd name="T89" fmla="*/ 28 h 196"/>
                    <a:gd name="T90" fmla="*/ 31 w 130"/>
                    <a:gd name="T91" fmla="*/ 37 h 196"/>
                    <a:gd name="T92" fmla="*/ 34 w 130"/>
                    <a:gd name="T93" fmla="*/ 43 h 196"/>
                    <a:gd name="T94" fmla="*/ 41 w 130"/>
                    <a:gd name="T95" fmla="*/ 50 h 196"/>
                    <a:gd name="T96" fmla="*/ 90 w 130"/>
                    <a:gd name="T97" fmla="*/ 70 h 196"/>
                    <a:gd name="T98" fmla="*/ 104 w 130"/>
                    <a:gd name="T99" fmla="*/ 67 h 196"/>
                    <a:gd name="T100" fmla="*/ 60 w 130"/>
                    <a:gd name="T101" fmla="*/ 121 h 196"/>
                    <a:gd name="T102" fmla="*/ 43 w 130"/>
                    <a:gd name="T103" fmla="*/ 122 h 196"/>
                    <a:gd name="T104" fmla="*/ 26 w 130"/>
                    <a:gd name="T105" fmla="*/ 129 h 196"/>
                    <a:gd name="T106" fmla="*/ 11 w 130"/>
                    <a:gd name="T107" fmla="*/ 139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196"/>
                    <a:gd name="T164" fmla="*/ 130 w 13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196">
                      <a:moveTo>
                        <a:pt x="9" y="116"/>
                      </a:moveTo>
                      <a:cubicBezTo>
                        <a:pt x="8" y="119"/>
                        <a:pt x="9" y="123"/>
                        <a:pt x="6" y="125"/>
                      </a:cubicBezTo>
                      <a:lnTo>
                        <a:pt x="0" y="132"/>
                      </a:lnTo>
                      <a:lnTo>
                        <a:pt x="0" y="186"/>
                      </a:lnTo>
                      <a:lnTo>
                        <a:pt x="8" y="196"/>
                      </a:lnTo>
                      <a:cubicBezTo>
                        <a:pt x="9" y="192"/>
                        <a:pt x="11" y="188"/>
                        <a:pt x="13" y="184"/>
                      </a:cubicBezTo>
                      <a:cubicBezTo>
                        <a:pt x="17" y="179"/>
                        <a:pt x="21" y="175"/>
                        <a:pt x="26" y="171"/>
                      </a:cubicBezTo>
                      <a:cubicBezTo>
                        <a:pt x="30" y="166"/>
                        <a:pt x="34" y="162"/>
                        <a:pt x="38" y="158"/>
                      </a:cubicBezTo>
                      <a:cubicBezTo>
                        <a:pt x="39" y="157"/>
                        <a:pt x="41" y="156"/>
                        <a:pt x="43" y="155"/>
                      </a:cubicBezTo>
                      <a:cubicBezTo>
                        <a:pt x="45" y="153"/>
                        <a:pt x="46" y="150"/>
                        <a:pt x="47" y="149"/>
                      </a:cubicBezTo>
                      <a:cubicBezTo>
                        <a:pt x="51" y="146"/>
                        <a:pt x="54" y="145"/>
                        <a:pt x="58" y="143"/>
                      </a:cubicBezTo>
                      <a:cubicBezTo>
                        <a:pt x="61" y="141"/>
                        <a:pt x="64" y="141"/>
                        <a:pt x="66" y="139"/>
                      </a:cubicBezTo>
                      <a:cubicBezTo>
                        <a:pt x="70" y="136"/>
                        <a:pt x="72" y="132"/>
                        <a:pt x="75" y="128"/>
                      </a:cubicBezTo>
                      <a:cubicBezTo>
                        <a:pt x="78" y="124"/>
                        <a:pt x="81" y="120"/>
                        <a:pt x="84" y="116"/>
                      </a:cubicBezTo>
                      <a:cubicBezTo>
                        <a:pt x="87" y="111"/>
                        <a:pt x="90" y="106"/>
                        <a:pt x="92" y="102"/>
                      </a:cubicBezTo>
                      <a:cubicBezTo>
                        <a:pt x="96" y="96"/>
                        <a:pt x="100" y="90"/>
                        <a:pt x="104" y="84"/>
                      </a:cubicBezTo>
                      <a:cubicBezTo>
                        <a:pt x="104" y="83"/>
                        <a:pt x="103" y="81"/>
                        <a:pt x="103" y="80"/>
                      </a:cubicBezTo>
                      <a:cubicBezTo>
                        <a:pt x="106" y="74"/>
                        <a:pt x="110" y="69"/>
                        <a:pt x="113" y="63"/>
                      </a:cubicBezTo>
                      <a:cubicBezTo>
                        <a:pt x="113" y="62"/>
                        <a:pt x="112" y="60"/>
                        <a:pt x="112" y="59"/>
                      </a:cubicBezTo>
                      <a:cubicBezTo>
                        <a:pt x="113" y="58"/>
                        <a:pt x="116" y="57"/>
                        <a:pt x="117" y="55"/>
                      </a:cubicBezTo>
                      <a:cubicBezTo>
                        <a:pt x="119" y="52"/>
                        <a:pt x="120" y="48"/>
                        <a:pt x="121" y="45"/>
                      </a:cubicBezTo>
                      <a:cubicBezTo>
                        <a:pt x="122" y="42"/>
                        <a:pt x="124" y="39"/>
                        <a:pt x="125" y="36"/>
                      </a:cubicBezTo>
                      <a:cubicBezTo>
                        <a:pt x="125" y="32"/>
                        <a:pt x="124" y="28"/>
                        <a:pt x="125" y="25"/>
                      </a:cubicBezTo>
                      <a:cubicBezTo>
                        <a:pt x="125" y="23"/>
                        <a:pt x="128" y="21"/>
                        <a:pt x="128" y="19"/>
                      </a:cubicBezTo>
                      <a:cubicBezTo>
                        <a:pt x="128" y="16"/>
                        <a:pt x="127" y="13"/>
                        <a:pt x="127" y="10"/>
                      </a:cubicBezTo>
                      <a:cubicBezTo>
                        <a:pt x="127" y="7"/>
                        <a:pt x="130" y="5"/>
                        <a:pt x="129" y="2"/>
                      </a:cubicBezTo>
                      <a:cubicBezTo>
                        <a:pt x="128" y="0"/>
                        <a:pt x="125" y="0"/>
                        <a:pt x="123" y="0"/>
                      </a:cubicBezTo>
                      <a:cubicBezTo>
                        <a:pt x="121" y="0"/>
                        <a:pt x="120" y="1"/>
                        <a:pt x="120" y="1"/>
                      </a:cubicBezTo>
                      <a:cubicBezTo>
                        <a:pt x="118" y="2"/>
                        <a:pt x="117" y="4"/>
                        <a:pt x="116" y="5"/>
                      </a:cubicBezTo>
                      <a:cubicBezTo>
                        <a:pt x="113" y="7"/>
                        <a:pt x="109" y="7"/>
                        <a:pt x="106" y="8"/>
                      </a:cubicBezTo>
                      <a:cubicBezTo>
                        <a:pt x="104" y="9"/>
                        <a:pt x="103" y="10"/>
                        <a:pt x="100" y="11"/>
                      </a:cubicBezTo>
                      <a:cubicBezTo>
                        <a:pt x="98" y="11"/>
                        <a:pt x="96" y="9"/>
                        <a:pt x="94" y="9"/>
                      </a:cubicBezTo>
                      <a:cubicBezTo>
                        <a:pt x="92" y="9"/>
                        <a:pt x="91" y="12"/>
                        <a:pt x="89" y="12"/>
                      </a:cubicBezTo>
                      <a:cubicBezTo>
                        <a:pt x="86" y="13"/>
                        <a:pt x="83" y="11"/>
                        <a:pt x="80" y="12"/>
                      </a:cubicBezTo>
                      <a:cubicBezTo>
                        <a:pt x="77" y="13"/>
                        <a:pt x="75" y="15"/>
                        <a:pt x="73" y="16"/>
                      </a:cubicBezTo>
                      <a:cubicBezTo>
                        <a:pt x="70" y="18"/>
                        <a:pt x="67" y="19"/>
                        <a:pt x="64" y="19"/>
                      </a:cubicBezTo>
                      <a:cubicBezTo>
                        <a:pt x="63" y="19"/>
                        <a:pt x="61" y="18"/>
                        <a:pt x="59" y="18"/>
                      </a:cubicBezTo>
                      <a:cubicBezTo>
                        <a:pt x="56" y="19"/>
                        <a:pt x="53" y="22"/>
                        <a:pt x="49" y="22"/>
                      </a:cubicBezTo>
                      <a:cubicBezTo>
                        <a:pt x="46" y="23"/>
                        <a:pt x="42" y="22"/>
                        <a:pt x="39" y="21"/>
                      </a:cubicBezTo>
                      <a:cubicBezTo>
                        <a:pt x="37" y="20"/>
                        <a:pt x="35" y="18"/>
                        <a:pt x="34" y="16"/>
                      </a:cubicBezTo>
                      <a:cubicBezTo>
                        <a:pt x="33" y="15"/>
                        <a:pt x="35" y="13"/>
                        <a:pt x="34" y="12"/>
                      </a:cubicBezTo>
                      <a:cubicBezTo>
                        <a:pt x="32" y="11"/>
                        <a:pt x="31" y="11"/>
                        <a:pt x="29" y="10"/>
                      </a:cubicBezTo>
                      <a:cubicBezTo>
                        <a:pt x="28" y="11"/>
                        <a:pt x="27" y="11"/>
                        <a:pt x="26" y="12"/>
                      </a:cubicBezTo>
                      <a:cubicBezTo>
                        <a:pt x="25" y="13"/>
                        <a:pt x="24" y="14"/>
                        <a:pt x="23" y="14"/>
                      </a:cubicBezTo>
                      <a:cubicBezTo>
                        <a:pt x="21" y="17"/>
                        <a:pt x="17" y="20"/>
                        <a:pt x="18" y="23"/>
                      </a:cubicBezTo>
                      <a:cubicBezTo>
                        <a:pt x="19" y="27"/>
                        <a:pt x="24" y="28"/>
                        <a:pt x="26" y="31"/>
                      </a:cubicBezTo>
                      <a:cubicBezTo>
                        <a:pt x="27" y="32"/>
                        <a:pt x="27" y="34"/>
                        <a:pt x="28" y="36"/>
                      </a:cubicBezTo>
                      <a:cubicBezTo>
                        <a:pt x="30" y="38"/>
                        <a:pt x="31" y="41"/>
                        <a:pt x="34" y="42"/>
                      </a:cubicBezTo>
                      <a:lnTo>
                        <a:pt x="75" y="58"/>
                      </a:lnTo>
                      <a:cubicBezTo>
                        <a:pt x="79" y="59"/>
                        <a:pt x="90" y="53"/>
                        <a:pt x="87" y="56"/>
                      </a:cubicBezTo>
                      <a:lnTo>
                        <a:pt x="50" y="101"/>
                      </a:lnTo>
                      <a:cubicBezTo>
                        <a:pt x="47" y="105"/>
                        <a:pt x="40" y="101"/>
                        <a:pt x="36" y="102"/>
                      </a:cubicBezTo>
                      <a:cubicBezTo>
                        <a:pt x="31" y="103"/>
                        <a:pt x="27" y="106"/>
                        <a:pt x="22" y="108"/>
                      </a:cubicBezTo>
                      <a:cubicBezTo>
                        <a:pt x="18" y="110"/>
                        <a:pt x="13" y="114"/>
                        <a:pt x="9" y="116"/>
                      </a:cubicBezTo>
                      <a:close/>
                    </a:path>
                  </a:pathLst>
                </a:custGeom>
                <a:solidFill>
                  <a:schemeClr val="accent2">
                    <a:lumMod val="20000"/>
                    <a:lumOff val="80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76" name="Freeform 2662"/>
                <p:cNvSpPr>
                  <a:spLocks noChangeAspect="1"/>
                </p:cNvSpPr>
                <p:nvPr/>
              </p:nvSpPr>
              <p:spPr bwMode="auto">
                <a:xfrm>
                  <a:off x="3775260" y="4292667"/>
                  <a:ext cx="57708" cy="20237"/>
                </a:xfrm>
                <a:custGeom>
                  <a:avLst/>
                  <a:gdLst>
                    <a:gd name="T0" fmla="*/ 6 w 18"/>
                    <a:gd name="T1" fmla="*/ 1 h 7"/>
                    <a:gd name="T2" fmla="*/ 11 w 18"/>
                    <a:gd name="T3" fmla="*/ 3 h 7"/>
                    <a:gd name="T4" fmla="*/ 17 w 18"/>
                    <a:gd name="T5" fmla="*/ 0 h 7"/>
                    <a:gd name="T6" fmla="*/ 21 w 18"/>
                    <a:gd name="T7" fmla="*/ 3 h 7"/>
                    <a:gd name="T8" fmla="*/ 13 w 18"/>
                    <a:gd name="T9" fmla="*/ 8 h 7"/>
                    <a:gd name="T10" fmla="*/ 1 w 18"/>
                    <a:gd name="T11" fmla="*/ 5 h 7"/>
                    <a:gd name="T12" fmla="*/ 6 w 18"/>
                    <a:gd name="T13" fmla="*/ 1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5" y="1"/>
                      </a:moveTo>
                      <a:cubicBezTo>
                        <a:pt x="6" y="1"/>
                        <a:pt x="8" y="3"/>
                        <a:pt x="9" y="3"/>
                      </a:cubicBezTo>
                      <a:cubicBezTo>
                        <a:pt x="11" y="3"/>
                        <a:pt x="12" y="0"/>
                        <a:pt x="14" y="0"/>
                      </a:cubicBezTo>
                      <a:cubicBezTo>
                        <a:pt x="15" y="0"/>
                        <a:pt x="18" y="2"/>
                        <a:pt x="17" y="3"/>
                      </a:cubicBezTo>
                      <a:cubicBezTo>
                        <a:pt x="16" y="5"/>
                        <a:pt x="14" y="7"/>
                        <a:pt x="11" y="7"/>
                      </a:cubicBezTo>
                      <a:cubicBezTo>
                        <a:pt x="8" y="7"/>
                        <a:pt x="4" y="6"/>
                        <a:pt x="1" y="4"/>
                      </a:cubicBezTo>
                      <a:cubicBezTo>
                        <a:pt x="0" y="3"/>
                        <a:pt x="3" y="1"/>
                        <a:pt x="5" y="1"/>
                      </a:cubicBez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77" name="Freeform 2683"/>
                <p:cNvSpPr>
                  <a:spLocks noChangeAspect="1"/>
                </p:cNvSpPr>
                <p:nvPr/>
              </p:nvSpPr>
              <p:spPr bwMode="auto">
                <a:xfrm>
                  <a:off x="3735913" y="4315435"/>
                  <a:ext cx="15739" cy="7590"/>
                </a:xfrm>
                <a:custGeom>
                  <a:avLst/>
                  <a:gdLst>
                    <a:gd name="T0" fmla="*/ 4 w 5"/>
                    <a:gd name="T1" fmla="*/ 2 h 2"/>
                    <a:gd name="T2" fmla="*/ 5 w 5"/>
                    <a:gd name="T3" fmla="*/ 3 h 2"/>
                    <a:gd name="T4" fmla="*/ 2 w 5"/>
                    <a:gd name="T5" fmla="*/ 3 h 2"/>
                    <a:gd name="T6" fmla="*/ 0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79" name="Freeform 2693"/>
                <p:cNvSpPr>
                  <a:spLocks noChangeAspect="1"/>
                </p:cNvSpPr>
                <p:nvPr/>
              </p:nvSpPr>
              <p:spPr bwMode="auto">
                <a:xfrm>
                  <a:off x="3339828" y="4168715"/>
                  <a:ext cx="10492" cy="5059"/>
                </a:xfrm>
                <a:custGeom>
                  <a:avLst/>
                  <a:gdLst>
                    <a:gd name="T0" fmla="*/ 2 w 4"/>
                    <a:gd name="T1" fmla="*/ 0 h 2"/>
                    <a:gd name="T2" fmla="*/ 3 w 4"/>
                    <a:gd name="T3" fmla="*/ 1 h 2"/>
                    <a:gd name="T4" fmla="*/ 2 w 4"/>
                    <a:gd name="T5" fmla="*/ 2 h 2"/>
                    <a:gd name="T6" fmla="*/ 0 w 4"/>
                    <a:gd name="T7" fmla="*/ 1 h 2"/>
                    <a:gd name="T8" fmla="*/ 2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3" y="1"/>
                      </a:cubicBezTo>
                      <a:cubicBezTo>
                        <a:pt x="3" y="2"/>
                        <a:pt x="3" y="2"/>
                        <a:pt x="2" y="2"/>
                      </a:cubicBezTo>
                      <a:cubicBezTo>
                        <a:pt x="1" y="2"/>
                        <a:pt x="0" y="2"/>
                        <a:pt x="0" y="1"/>
                      </a:cubicBezTo>
                      <a:cubicBezTo>
                        <a:pt x="1" y="0"/>
                        <a:pt x="2" y="0"/>
                        <a:pt x="2" y="0"/>
                      </a:cubicBez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80" name="Oval 2698"/>
                <p:cNvSpPr>
                  <a:spLocks noChangeAspect="1" noChangeArrowheads="1"/>
                </p:cNvSpPr>
                <p:nvPr/>
              </p:nvSpPr>
              <p:spPr bwMode="auto">
                <a:xfrm>
                  <a:off x="3770014" y="4320494"/>
                  <a:ext cx="10492" cy="5059"/>
                </a:xfrm>
                <a:prstGeom prst="ellipse">
                  <a:avLst/>
                </a:pr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81" name="Freeform 2712"/>
                <p:cNvSpPr>
                  <a:spLocks noChangeAspect="1"/>
                </p:cNvSpPr>
                <p:nvPr/>
              </p:nvSpPr>
              <p:spPr bwMode="auto">
                <a:xfrm>
                  <a:off x="3701814" y="4388794"/>
                  <a:ext cx="10492" cy="10119"/>
                </a:xfrm>
                <a:custGeom>
                  <a:avLst/>
                  <a:gdLst>
                    <a:gd name="T0" fmla="*/ 3 w 4"/>
                    <a:gd name="T1" fmla="*/ 0 h 3"/>
                    <a:gd name="T2" fmla="*/ 4 w 4"/>
                    <a:gd name="T3" fmla="*/ 1 h 3"/>
                    <a:gd name="T4" fmla="*/ 2 w 4"/>
                    <a:gd name="T5" fmla="*/ 4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3" y="0"/>
                        <a:pt x="4" y="1"/>
                        <a:pt x="4" y="1"/>
                      </a:cubicBezTo>
                      <a:cubicBezTo>
                        <a:pt x="4" y="2"/>
                        <a:pt x="3" y="3"/>
                        <a:pt x="2" y="3"/>
                      </a:cubicBezTo>
                      <a:cubicBezTo>
                        <a:pt x="1" y="3"/>
                        <a:pt x="0" y="2"/>
                        <a:pt x="0" y="1"/>
                      </a:cubicBezTo>
                      <a:cubicBezTo>
                        <a:pt x="0" y="0"/>
                        <a:pt x="2" y="0"/>
                        <a:pt x="3" y="0"/>
                      </a:cubicBez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82" name="Freeform 2720"/>
                <p:cNvSpPr>
                  <a:spLocks noChangeAspect="1"/>
                </p:cNvSpPr>
                <p:nvPr/>
              </p:nvSpPr>
              <p:spPr bwMode="auto">
                <a:xfrm>
                  <a:off x="3861822" y="5041443"/>
                  <a:ext cx="18362" cy="17708"/>
                </a:xfrm>
                <a:custGeom>
                  <a:avLst/>
                  <a:gdLst>
                    <a:gd name="T0" fmla="*/ 1 w 6"/>
                    <a:gd name="T1" fmla="*/ 1 h 6"/>
                    <a:gd name="T2" fmla="*/ 6 w 6"/>
                    <a:gd name="T3" fmla="*/ 4 h 6"/>
                    <a:gd name="T4" fmla="*/ 6 w 6"/>
                    <a:gd name="T5" fmla="*/ 7 h 6"/>
                    <a:gd name="T6" fmla="*/ 1 w 6"/>
                    <a:gd name="T7" fmla="*/ 5 h 6"/>
                    <a:gd name="T8" fmla="*/ 1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1" y="1"/>
                      </a:moveTo>
                      <a:cubicBezTo>
                        <a:pt x="3" y="0"/>
                        <a:pt x="4" y="2"/>
                        <a:pt x="5" y="3"/>
                      </a:cubicBezTo>
                      <a:cubicBezTo>
                        <a:pt x="6" y="4"/>
                        <a:pt x="6" y="5"/>
                        <a:pt x="5" y="6"/>
                      </a:cubicBezTo>
                      <a:cubicBezTo>
                        <a:pt x="4" y="6"/>
                        <a:pt x="2" y="5"/>
                        <a:pt x="1" y="4"/>
                      </a:cubicBezTo>
                      <a:cubicBezTo>
                        <a:pt x="1" y="3"/>
                        <a:pt x="0" y="1"/>
                        <a:pt x="1" y="1"/>
                      </a:cubicBez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83" name="Freeform 2872"/>
                <p:cNvSpPr>
                  <a:spLocks noChangeAspect="1"/>
                </p:cNvSpPr>
                <p:nvPr/>
              </p:nvSpPr>
              <p:spPr bwMode="auto">
                <a:xfrm>
                  <a:off x="3350320" y="4011877"/>
                  <a:ext cx="422318" cy="285851"/>
                </a:xfrm>
                <a:custGeom>
                  <a:avLst/>
                  <a:gdLst>
                    <a:gd name="T0" fmla="*/ 161 w 134"/>
                    <a:gd name="T1" fmla="*/ 42 h 94"/>
                    <a:gd name="T2" fmla="*/ 147 w 134"/>
                    <a:gd name="T3" fmla="*/ 50 h 94"/>
                    <a:gd name="T4" fmla="*/ 147 w 134"/>
                    <a:gd name="T5" fmla="*/ 60 h 94"/>
                    <a:gd name="T6" fmla="*/ 121 w 134"/>
                    <a:gd name="T7" fmla="*/ 70 h 94"/>
                    <a:gd name="T8" fmla="*/ 103 w 134"/>
                    <a:gd name="T9" fmla="*/ 79 h 94"/>
                    <a:gd name="T10" fmla="*/ 95 w 134"/>
                    <a:gd name="T11" fmla="*/ 88 h 94"/>
                    <a:gd name="T12" fmla="*/ 85 w 134"/>
                    <a:gd name="T13" fmla="*/ 88 h 94"/>
                    <a:gd name="T14" fmla="*/ 71 w 134"/>
                    <a:gd name="T15" fmla="*/ 95 h 94"/>
                    <a:gd name="T16" fmla="*/ 58 w 134"/>
                    <a:gd name="T17" fmla="*/ 95 h 94"/>
                    <a:gd name="T18" fmla="*/ 46 w 134"/>
                    <a:gd name="T19" fmla="*/ 100 h 94"/>
                    <a:gd name="T20" fmla="*/ 37 w 134"/>
                    <a:gd name="T21" fmla="*/ 111 h 94"/>
                    <a:gd name="T22" fmla="*/ 17 w 134"/>
                    <a:gd name="T23" fmla="*/ 111 h 94"/>
                    <a:gd name="T24" fmla="*/ 12 w 134"/>
                    <a:gd name="T25" fmla="*/ 101 h 94"/>
                    <a:gd name="T26" fmla="*/ 11 w 134"/>
                    <a:gd name="T27" fmla="*/ 87 h 94"/>
                    <a:gd name="T28" fmla="*/ 5 w 134"/>
                    <a:gd name="T29" fmla="*/ 71 h 94"/>
                    <a:gd name="T30" fmla="*/ 0 w 134"/>
                    <a:gd name="T31" fmla="*/ 70 h 94"/>
                    <a:gd name="T32" fmla="*/ 5 w 134"/>
                    <a:gd name="T33" fmla="*/ 65 h 94"/>
                    <a:gd name="T34" fmla="*/ 6 w 134"/>
                    <a:gd name="T35" fmla="*/ 54 h 94"/>
                    <a:gd name="T36" fmla="*/ 5 w 134"/>
                    <a:gd name="T37" fmla="*/ 48 h 94"/>
                    <a:gd name="T38" fmla="*/ 10 w 134"/>
                    <a:gd name="T39" fmla="*/ 42 h 94"/>
                    <a:gd name="T40" fmla="*/ 10 w 134"/>
                    <a:gd name="T41" fmla="*/ 32 h 94"/>
                    <a:gd name="T42" fmla="*/ 13 w 134"/>
                    <a:gd name="T43" fmla="*/ 29 h 94"/>
                    <a:gd name="T44" fmla="*/ 18 w 134"/>
                    <a:gd name="T45" fmla="*/ 31 h 94"/>
                    <a:gd name="T46" fmla="*/ 60 w 134"/>
                    <a:gd name="T47" fmla="*/ 29 h 94"/>
                    <a:gd name="T48" fmla="*/ 68 w 134"/>
                    <a:gd name="T49" fmla="*/ 35 h 94"/>
                    <a:gd name="T50" fmla="*/ 77 w 134"/>
                    <a:gd name="T51" fmla="*/ 34 h 94"/>
                    <a:gd name="T52" fmla="*/ 90 w 134"/>
                    <a:gd name="T53" fmla="*/ 16 h 94"/>
                    <a:gd name="T54" fmla="*/ 141 w 134"/>
                    <a:gd name="T55" fmla="*/ 0 h 94"/>
                    <a:gd name="T56" fmla="*/ 161 w 134"/>
                    <a:gd name="T57" fmla="*/ 42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94"/>
                    <a:gd name="T89" fmla="*/ 134 w 13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94">
                      <a:moveTo>
                        <a:pt x="134" y="35"/>
                      </a:moveTo>
                      <a:cubicBezTo>
                        <a:pt x="130" y="38"/>
                        <a:pt x="125" y="39"/>
                        <a:pt x="122" y="42"/>
                      </a:cubicBezTo>
                      <a:cubicBezTo>
                        <a:pt x="121" y="45"/>
                        <a:pt x="124" y="49"/>
                        <a:pt x="122" y="50"/>
                      </a:cubicBezTo>
                      <a:cubicBezTo>
                        <a:pt x="116" y="55"/>
                        <a:pt x="108" y="55"/>
                        <a:pt x="101" y="58"/>
                      </a:cubicBezTo>
                      <a:cubicBezTo>
                        <a:pt x="96" y="60"/>
                        <a:pt x="90" y="63"/>
                        <a:pt x="86" y="66"/>
                      </a:cubicBezTo>
                      <a:cubicBezTo>
                        <a:pt x="83" y="68"/>
                        <a:pt x="82" y="72"/>
                        <a:pt x="79" y="73"/>
                      </a:cubicBezTo>
                      <a:cubicBezTo>
                        <a:pt x="76" y="74"/>
                        <a:pt x="73" y="72"/>
                        <a:pt x="71" y="73"/>
                      </a:cubicBezTo>
                      <a:cubicBezTo>
                        <a:pt x="66" y="74"/>
                        <a:pt x="63" y="78"/>
                        <a:pt x="59" y="79"/>
                      </a:cubicBezTo>
                      <a:cubicBezTo>
                        <a:pt x="56" y="80"/>
                        <a:pt x="52" y="79"/>
                        <a:pt x="48" y="79"/>
                      </a:cubicBezTo>
                      <a:cubicBezTo>
                        <a:pt x="45" y="80"/>
                        <a:pt x="41" y="81"/>
                        <a:pt x="38" y="83"/>
                      </a:cubicBezTo>
                      <a:cubicBezTo>
                        <a:pt x="35" y="85"/>
                        <a:pt x="34" y="90"/>
                        <a:pt x="31" y="92"/>
                      </a:cubicBezTo>
                      <a:cubicBezTo>
                        <a:pt x="26" y="94"/>
                        <a:pt x="20" y="94"/>
                        <a:pt x="14" y="92"/>
                      </a:cubicBezTo>
                      <a:cubicBezTo>
                        <a:pt x="11" y="91"/>
                        <a:pt x="11" y="87"/>
                        <a:pt x="10" y="84"/>
                      </a:cubicBezTo>
                      <a:cubicBezTo>
                        <a:pt x="9" y="80"/>
                        <a:pt x="10" y="76"/>
                        <a:pt x="9" y="72"/>
                      </a:cubicBezTo>
                      <a:cubicBezTo>
                        <a:pt x="8" y="68"/>
                        <a:pt x="7" y="63"/>
                        <a:pt x="4" y="59"/>
                      </a:cubicBezTo>
                      <a:cubicBezTo>
                        <a:pt x="4" y="58"/>
                        <a:pt x="0" y="59"/>
                        <a:pt x="0" y="58"/>
                      </a:cubicBezTo>
                      <a:cubicBezTo>
                        <a:pt x="0" y="56"/>
                        <a:pt x="3" y="55"/>
                        <a:pt x="4" y="54"/>
                      </a:cubicBezTo>
                      <a:cubicBezTo>
                        <a:pt x="5" y="51"/>
                        <a:pt x="5" y="48"/>
                        <a:pt x="5" y="45"/>
                      </a:cubicBezTo>
                      <a:cubicBezTo>
                        <a:pt x="5" y="43"/>
                        <a:pt x="5" y="42"/>
                        <a:pt x="4" y="40"/>
                      </a:cubicBezTo>
                      <a:cubicBezTo>
                        <a:pt x="6" y="38"/>
                        <a:pt x="7" y="37"/>
                        <a:pt x="8" y="35"/>
                      </a:cubicBezTo>
                      <a:cubicBezTo>
                        <a:pt x="9" y="32"/>
                        <a:pt x="8" y="29"/>
                        <a:pt x="8" y="27"/>
                      </a:cubicBezTo>
                      <a:cubicBezTo>
                        <a:pt x="9" y="25"/>
                        <a:pt x="10" y="24"/>
                        <a:pt x="11" y="24"/>
                      </a:cubicBezTo>
                      <a:cubicBezTo>
                        <a:pt x="13" y="23"/>
                        <a:pt x="14" y="26"/>
                        <a:pt x="15" y="26"/>
                      </a:cubicBezTo>
                      <a:cubicBezTo>
                        <a:pt x="27" y="26"/>
                        <a:pt x="39" y="24"/>
                        <a:pt x="50" y="24"/>
                      </a:cubicBezTo>
                      <a:lnTo>
                        <a:pt x="57" y="29"/>
                      </a:lnTo>
                      <a:cubicBezTo>
                        <a:pt x="59" y="31"/>
                        <a:pt x="62" y="30"/>
                        <a:pt x="64" y="28"/>
                      </a:cubicBezTo>
                      <a:cubicBezTo>
                        <a:pt x="69" y="24"/>
                        <a:pt x="71" y="18"/>
                        <a:pt x="75" y="13"/>
                      </a:cubicBezTo>
                      <a:cubicBezTo>
                        <a:pt x="89" y="9"/>
                        <a:pt x="103" y="4"/>
                        <a:pt x="117" y="0"/>
                      </a:cubicBezTo>
                      <a:lnTo>
                        <a:pt x="134" y="35"/>
                      </a:ln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sp>
              <p:nvSpPr>
                <p:cNvPr id="784" name="Freeform 2876"/>
                <p:cNvSpPr>
                  <a:spLocks noChangeAspect="1"/>
                </p:cNvSpPr>
                <p:nvPr/>
              </p:nvSpPr>
              <p:spPr bwMode="auto">
                <a:xfrm>
                  <a:off x="3313597" y="4110533"/>
                  <a:ext cx="28855" cy="30356"/>
                </a:xfrm>
                <a:custGeom>
                  <a:avLst/>
                  <a:gdLst>
                    <a:gd name="T0" fmla="*/ 0 w 9"/>
                    <a:gd name="T1" fmla="*/ 2 h 10"/>
                    <a:gd name="T2" fmla="*/ 4 w 9"/>
                    <a:gd name="T3" fmla="*/ 1 h 10"/>
                    <a:gd name="T4" fmla="*/ 5 w 9"/>
                    <a:gd name="T5" fmla="*/ 6 h 10"/>
                    <a:gd name="T6" fmla="*/ 9 w 9"/>
                    <a:gd name="T7" fmla="*/ 5 h 10"/>
                    <a:gd name="T8" fmla="*/ 10 w 9"/>
                    <a:gd name="T9" fmla="*/ 11 h 10"/>
                    <a:gd name="T10" fmla="*/ 5 w 9"/>
                    <a:gd name="T11" fmla="*/ 7 h 10"/>
                    <a:gd name="T12" fmla="*/ 1 w 9"/>
                    <a:gd name="T13" fmla="*/ 6 h 10"/>
                    <a:gd name="T14" fmla="*/ 0 w 9"/>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0" y="2"/>
                      </a:moveTo>
                      <a:cubicBezTo>
                        <a:pt x="0" y="1"/>
                        <a:pt x="2" y="0"/>
                        <a:pt x="3" y="1"/>
                      </a:cubicBezTo>
                      <a:cubicBezTo>
                        <a:pt x="4" y="1"/>
                        <a:pt x="3" y="4"/>
                        <a:pt x="4" y="5"/>
                      </a:cubicBezTo>
                      <a:cubicBezTo>
                        <a:pt x="5" y="6"/>
                        <a:pt x="6" y="3"/>
                        <a:pt x="7" y="4"/>
                      </a:cubicBezTo>
                      <a:cubicBezTo>
                        <a:pt x="8" y="5"/>
                        <a:pt x="9" y="8"/>
                        <a:pt x="8" y="9"/>
                      </a:cubicBezTo>
                      <a:cubicBezTo>
                        <a:pt x="7" y="10"/>
                        <a:pt x="6" y="7"/>
                        <a:pt x="4" y="6"/>
                      </a:cubicBezTo>
                      <a:cubicBezTo>
                        <a:pt x="3" y="6"/>
                        <a:pt x="2" y="6"/>
                        <a:pt x="1" y="5"/>
                      </a:cubicBezTo>
                      <a:cubicBezTo>
                        <a:pt x="0" y="4"/>
                        <a:pt x="0" y="3"/>
                        <a:pt x="0" y="2"/>
                      </a:cubicBezTo>
                      <a:close/>
                    </a:path>
                  </a:pathLst>
                </a:custGeom>
                <a:solidFill>
                  <a:schemeClr val="bg1">
                    <a:lumMod val="95000"/>
                  </a:schemeClr>
                </a:solidFill>
                <a:ln w="3175" cap="rnd">
                  <a:solidFill>
                    <a:schemeClr val="bg1">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ES_tradnl" altLang="en-US" sz="2000" b="1" dirty="0">
                    <a:solidFill>
                      <a:prstClr val="black"/>
                    </a:solidFill>
                  </a:endParaRPr>
                </a:p>
              </p:txBody>
            </p:sp>
          </p:grpSp>
          <p:sp useBgFill="1">
            <p:nvSpPr>
              <p:cNvPr id="787" name="Rectangle 786"/>
              <p:cNvSpPr/>
              <p:nvPr/>
            </p:nvSpPr>
            <p:spPr>
              <a:xfrm>
                <a:off x="-751456" y="-797154"/>
                <a:ext cx="2740656" cy="65974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000" b="1" dirty="0">
                  <a:solidFill>
                    <a:prstClr val="white"/>
                  </a:solidFill>
                </a:endParaRPr>
              </a:p>
            </p:txBody>
          </p:sp>
          <p:sp useBgFill="1">
            <p:nvSpPr>
              <p:cNvPr id="788" name="Rectangle 787"/>
              <p:cNvSpPr/>
              <p:nvPr/>
            </p:nvSpPr>
            <p:spPr>
              <a:xfrm>
                <a:off x="1575721" y="-649986"/>
                <a:ext cx="5405348" cy="1640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000" b="1" dirty="0">
                  <a:solidFill>
                    <a:prstClr val="white"/>
                  </a:solidFill>
                </a:endParaRPr>
              </a:p>
            </p:txBody>
          </p:sp>
          <p:sp>
            <p:nvSpPr>
              <p:cNvPr id="791" name="Rectangle 790"/>
              <p:cNvSpPr/>
              <p:nvPr/>
            </p:nvSpPr>
            <p:spPr>
              <a:xfrm>
                <a:off x="1166950" y="5521367"/>
                <a:ext cx="9144000" cy="16083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000" b="1" dirty="0">
                  <a:solidFill>
                    <a:prstClr val="white"/>
                  </a:solidFill>
                </a:endParaRPr>
              </a:p>
            </p:txBody>
          </p:sp>
        </p:grpSp>
        <p:sp>
          <p:nvSpPr>
            <p:cNvPr id="816" name="Frame 815"/>
            <p:cNvSpPr/>
            <p:nvPr/>
          </p:nvSpPr>
          <p:spPr>
            <a:xfrm>
              <a:off x="775063" y="1034205"/>
              <a:ext cx="4475020" cy="4604815"/>
            </a:xfrm>
            <a:prstGeom prst="frame">
              <a:avLst>
                <a:gd name="adj1" fmla="val 183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_tradnl" sz="2000" b="1" dirty="0">
                <a:solidFill>
                  <a:prstClr val="black"/>
                </a:solidFill>
              </a:endParaRPr>
            </a:p>
          </p:txBody>
        </p:sp>
      </p:grpSp>
      <p:sp useBgFill="1">
        <p:nvSpPr>
          <p:cNvPr id="817" name="TextBox 816"/>
          <p:cNvSpPr txBox="1"/>
          <p:nvPr/>
        </p:nvSpPr>
        <p:spPr>
          <a:xfrm>
            <a:off x="2462301" y="206798"/>
            <a:ext cx="7742374" cy="954107"/>
          </a:xfrm>
          <a:prstGeom prst="rect">
            <a:avLst/>
          </a:prstGeom>
        </p:spPr>
        <p:txBody>
          <a:bodyPr wrap="none" rtlCol="0">
            <a:spAutoFit/>
          </a:bodyPr>
          <a:lstStyle/>
          <a:p>
            <a:pPr algn="ctr"/>
            <a:r>
              <a:rPr lang="es-ES_tradnl" sz="2800" b="1" dirty="0" smtClean="0">
                <a:solidFill>
                  <a:schemeClr val="bg1"/>
                </a:solidFill>
                <a:latin typeface="Calibri" panose="020F0502020204030204" pitchFamily="34" charset="0"/>
              </a:rPr>
              <a:t>Movimientos migratorios en el Cuerno de </a:t>
            </a:r>
            <a:r>
              <a:rPr lang="es-ES_tradnl" sz="2800" b="1" dirty="0" smtClean="0">
                <a:solidFill>
                  <a:schemeClr val="bg1"/>
                </a:solidFill>
                <a:latin typeface="Calibri" panose="020F0502020204030204" pitchFamily="34" charset="0"/>
              </a:rPr>
              <a:t>África</a:t>
            </a:r>
            <a:r>
              <a:rPr lang="es-ES_tradnl" sz="2800" b="1" dirty="0" smtClean="0">
                <a:solidFill>
                  <a:schemeClr val="bg1"/>
                </a:solidFill>
                <a:latin typeface="Calibri" panose="020F0502020204030204" pitchFamily="34" charset="0"/>
              </a:rPr>
              <a:t>:</a:t>
            </a:r>
          </a:p>
          <a:p>
            <a:pPr algn="ctr"/>
            <a:r>
              <a:rPr lang="es-ES_tradnl" sz="2800" b="1" dirty="0" smtClean="0">
                <a:solidFill>
                  <a:schemeClr val="bg1"/>
                </a:solidFill>
                <a:latin typeface="Calibri" panose="020F0502020204030204" pitchFamily="34" charset="0"/>
              </a:rPr>
              <a:t>Por qu</a:t>
            </a:r>
            <a:r>
              <a:rPr lang="es-ES_tradnl" sz="2800" b="1" dirty="0" smtClean="0">
                <a:solidFill>
                  <a:schemeClr val="bg1"/>
                </a:solidFill>
                <a:latin typeface="Calibri" panose="020F0502020204030204" pitchFamily="34" charset="0"/>
              </a:rPr>
              <a:t>é la migración es una preocupación de salud</a:t>
            </a:r>
            <a:endParaRPr lang="es-ES_tradnl" sz="4000" b="1" dirty="0">
              <a:solidFill>
                <a:schemeClr val="bg1"/>
              </a:solidFill>
              <a:latin typeface="Calibri" panose="020F0502020204030204" pitchFamily="34" charset="0"/>
            </a:endParaRPr>
          </a:p>
        </p:txBody>
      </p:sp>
      <p:sp>
        <p:nvSpPr>
          <p:cNvPr id="819" name="TextBox 818"/>
          <p:cNvSpPr txBox="1"/>
          <p:nvPr/>
        </p:nvSpPr>
        <p:spPr>
          <a:xfrm>
            <a:off x="6821383" y="1837402"/>
            <a:ext cx="4509827" cy="408623"/>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lIns="91440" rIns="91440" rtlCol="0">
            <a:spAutoFit/>
          </a:bodyPr>
          <a:lstStyle/>
          <a:p>
            <a:pPr marL="182880" indent="-182880">
              <a:buFont typeface="Arial" panose="020B0604020202020204" pitchFamily="34" charset="0"/>
              <a:buChar char="•"/>
            </a:pPr>
            <a:r>
              <a:rPr lang="es-ES_tradnl" dirty="0" smtClean="0">
                <a:solidFill>
                  <a:schemeClr val="bg2"/>
                </a:solidFill>
                <a:latin typeface="Myriad Web Pro" panose="020B0503030403090204" charset="0"/>
              </a:rPr>
              <a:t>La migraci</a:t>
            </a:r>
            <a:r>
              <a:rPr lang="es-ES_tradnl" dirty="0" smtClean="0">
                <a:solidFill>
                  <a:schemeClr val="bg2"/>
                </a:solidFill>
                <a:latin typeface="Myriad Web Pro" panose="020B0503030403090204" charset="0"/>
              </a:rPr>
              <a:t>ón desde Somalia es global.</a:t>
            </a:r>
            <a:endParaRPr lang="es-ES_tradnl" dirty="0">
              <a:solidFill>
                <a:schemeClr val="bg2"/>
              </a:solidFill>
              <a:latin typeface="Myriad Web Pro" panose="020B0503030403090204" charset="0"/>
            </a:endParaRPr>
          </a:p>
        </p:txBody>
      </p:sp>
      <p:sp>
        <p:nvSpPr>
          <p:cNvPr id="820" name="Rectangle 819"/>
          <p:cNvSpPr/>
          <p:nvPr/>
        </p:nvSpPr>
        <p:spPr>
          <a:xfrm>
            <a:off x="4533657" y="2536103"/>
            <a:ext cx="1007905" cy="369332"/>
          </a:xfrm>
          <a:prstGeom prst="rect">
            <a:avLst/>
          </a:prstGeom>
        </p:spPr>
        <p:txBody>
          <a:bodyPr wrap="none">
            <a:spAutoFit/>
          </a:bodyPr>
          <a:lstStyle/>
          <a:p>
            <a:r>
              <a:rPr lang="es-ES_tradnl" altLang="en-US" b="1" dirty="0" smtClean="0">
                <a:solidFill>
                  <a:srgbClr val="ED7D31"/>
                </a:solidFill>
                <a:latin typeface="Calibri" panose="020F0502020204030204" pitchFamily="34" charset="0"/>
              </a:rPr>
              <a:t>● </a:t>
            </a:r>
            <a:r>
              <a:rPr lang="es-ES_tradnl" altLang="en-US" sz="1400" dirty="0" smtClean="0">
                <a:solidFill>
                  <a:prstClr val="black"/>
                </a:solidFill>
                <a:latin typeface="Calibri" panose="020F0502020204030204" pitchFamily="34" charset="0"/>
              </a:rPr>
              <a:t>Hargeisa</a:t>
            </a:r>
            <a:endParaRPr lang="es-ES_tradnl" dirty="0">
              <a:solidFill>
                <a:prstClr val="black"/>
              </a:solidFill>
            </a:endParaRPr>
          </a:p>
        </p:txBody>
      </p:sp>
      <p:sp>
        <p:nvSpPr>
          <p:cNvPr id="821" name="Rectangle 820"/>
          <p:cNvSpPr/>
          <p:nvPr/>
        </p:nvSpPr>
        <p:spPr>
          <a:xfrm>
            <a:off x="4559752" y="4106970"/>
            <a:ext cx="1189621" cy="369332"/>
          </a:xfrm>
          <a:prstGeom prst="rect">
            <a:avLst/>
          </a:prstGeom>
        </p:spPr>
        <p:txBody>
          <a:bodyPr wrap="none">
            <a:spAutoFit/>
          </a:bodyPr>
          <a:lstStyle/>
          <a:p>
            <a:r>
              <a:rPr lang="es-ES_tradnl" altLang="en-US" b="1" dirty="0" smtClean="0">
                <a:solidFill>
                  <a:srgbClr val="ED7D31"/>
                </a:solidFill>
                <a:latin typeface="Calibri" panose="020F0502020204030204" pitchFamily="34" charset="0"/>
              </a:rPr>
              <a:t>● </a:t>
            </a:r>
            <a:r>
              <a:rPr lang="es-ES_tradnl" altLang="en-US" sz="1400" dirty="0" smtClean="0">
                <a:solidFill>
                  <a:schemeClr val="bg1"/>
                </a:solidFill>
                <a:latin typeface="Calibri" panose="020F0502020204030204" pitchFamily="34" charset="0"/>
              </a:rPr>
              <a:t>Mogadishu</a:t>
            </a:r>
            <a:endParaRPr lang="es-ES_tradnl" dirty="0">
              <a:solidFill>
                <a:schemeClr val="bg1"/>
              </a:solidFill>
            </a:endParaRPr>
          </a:p>
        </p:txBody>
      </p:sp>
      <p:sp>
        <p:nvSpPr>
          <p:cNvPr id="823" name="Rectangle 822"/>
          <p:cNvSpPr/>
          <p:nvPr/>
        </p:nvSpPr>
        <p:spPr>
          <a:xfrm>
            <a:off x="2943407" y="4883620"/>
            <a:ext cx="324128" cy="369332"/>
          </a:xfrm>
          <a:prstGeom prst="rect">
            <a:avLst/>
          </a:prstGeom>
        </p:spPr>
        <p:txBody>
          <a:bodyPr wrap="none">
            <a:spAutoFit/>
          </a:bodyPr>
          <a:lstStyle/>
          <a:p>
            <a:r>
              <a:rPr lang="es-ES_tradnl" altLang="en-US" b="1" dirty="0" smtClean="0">
                <a:solidFill>
                  <a:srgbClr val="ED7D31"/>
                </a:solidFill>
                <a:latin typeface="Calibri" panose="020F0502020204030204" pitchFamily="34" charset="0"/>
              </a:rPr>
              <a:t>●</a:t>
            </a:r>
            <a:endParaRPr lang="es-ES_tradnl" dirty="0">
              <a:solidFill>
                <a:prstClr val="black"/>
              </a:solidFill>
            </a:endParaRPr>
          </a:p>
        </p:txBody>
      </p:sp>
      <p:sp>
        <p:nvSpPr>
          <p:cNvPr id="824" name="Rectangle 823"/>
          <p:cNvSpPr/>
          <p:nvPr/>
        </p:nvSpPr>
        <p:spPr>
          <a:xfrm>
            <a:off x="2362200" y="5109251"/>
            <a:ext cx="1555106" cy="307777"/>
          </a:xfrm>
          <a:prstGeom prst="rect">
            <a:avLst/>
          </a:prstGeom>
        </p:spPr>
        <p:txBody>
          <a:bodyPr wrap="none">
            <a:spAutoFit/>
          </a:bodyPr>
          <a:lstStyle/>
          <a:p>
            <a:r>
              <a:rPr lang="es-ES_tradnl" altLang="en-US" sz="1400" b="1" dirty="0" smtClean="0">
                <a:solidFill>
                  <a:prstClr val="black"/>
                </a:solidFill>
                <a:latin typeface="Calibri" panose="020F0502020204030204" pitchFamily="34" charset="0"/>
              </a:rPr>
              <a:t>Nairobi (</a:t>
            </a:r>
            <a:r>
              <a:rPr lang="es-ES_tradnl" altLang="en-US" sz="1400" b="1" dirty="0" smtClean="0">
                <a:solidFill>
                  <a:prstClr val="black"/>
                </a:solidFill>
                <a:latin typeface="Calibri" panose="020F0502020204030204" pitchFamily="34" charset="0"/>
              </a:rPr>
              <a:t>Eastleigh</a:t>
            </a:r>
            <a:r>
              <a:rPr lang="es-ES_tradnl" altLang="en-US" sz="1400" b="1" dirty="0" smtClean="0">
                <a:solidFill>
                  <a:prstClr val="black"/>
                </a:solidFill>
                <a:latin typeface="Calibri" panose="020F0502020204030204" pitchFamily="34" charset="0"/>
              </a:rPr>
              <a:t>)</a:t>
            </a:r>
            <a:endParaRPr lang="es-ES_tradnl" sz="2000" b="1" dirty="0">
              <a:solidFill>
                <a:prstClr val="black"/>
              </a:solidFill>
            </a:endParaRPr>
          </a:p>
        </p:txBody>
      </p:sp>
      <p:sp>
        <p:nvSpPr>
          <p:cNvPr id="825" name="Rectangle 824"/>
          <p:cNvSpPr/>
          <p:nvPr/>
        </p:nvSpPr>
        <p:spPr>
          <a:xfrm>
            <a:off x="3267425" y="2675001"/>
            <a:ext cx="324128" cy="369332"/>
          </a:xfrm>
          <a:prstGeom prst="rect">
            <a:avLst/>
          </a:prstGeom>
        </p:spPr>
        <p:txBody>
          <a:bodyPr wrap="none">
            <a:spAutoFit/>
          </a:bodyPr>
          <a:lstStyle/>
          <a:p>
            <a:r>
              <a:rPr lang="es-ES_tradnl" altLang="en-US" b="1" dirty="0" smtClean="0">
                <a:solidFill>
                  <a:srgbClr val="ED7D31"/>
                </a:solidFill>
                <a:latin typeface="Calibri" panose="020F0502020204030204" pitchFamily="34" charset="0"/>
              </a:rPr>
              <a:t>●</a:t>
            </a:r>
            <a:endParaRPr lang="es-ES_tradnl" dirty="0">
              <a:solidFill>
                <a:prstClr val="black"/>
              </a:solidFill>
            </a:endParaRPr>
          </a:p>
        </p:txBody>
      </p:sp>
      <p:sp>
        <p:nvSpPr>
          <p:cNvPr id="822" name="Rectangle 821"/>
          <p:cNvSpPr/>
          <p:nvPr/>
        </p:nvSpPr>
        <p:spPr>
          <a:xfrm>
            <a:off x="3483126" y="4706522"/>
            <a:ext cx="947695" cy="369332"/>
          </a:xfrm>
          <a:prstGeom prst="rect">
            <a:avLst/>
          </a:prstGeom>
        </p:spPr>
        <p:txBody>
          <a:bodyPr wrap="none">
            <a:spAutoFit/>
          </a:bodyPr>
          <a:lstStyle/>
          <a:p>
            <a:r>
              <a:rPr lang="es-ES_tradnl" altLang="en-US" dirty="0" smtClean="0">
                <a:solidFill>
                  <a:srgbClr val="ED7D31"/>
                </a:solidFill>
                <a:latin typeface="Calibri" panose="020F0502020204030204" pitchFamily="34" charset="0"/>
              </a:rPr>
              <a:t>● </a:t>
            </a:r>
            <a:r>
              <a:rPr lang="es-ES_tradnl" altLang="en-US" sz="1400" b="1" dirty="0" smtClean="0">
                <a:solidFill>
                  <a:srgbClr val="00B050"/>
                </a:solidFill>
                <a:latin typeface="Calibri" panose="020F0502020204030204" pitchFamily="34" charset="0"/>
              </a:rPr>
              <a:t>Dadaab</a:t>
            </a:r>
            <a:endParaRPr lang="es-ES_tradnl" b="1" dirty="0">
              <a:solidFill>
                <a:srgbClr val="00B050"/>
              </a:solidFill>
            </a:endParaRPr>
          </a:p>
        </p:txBody>
      </p:sp>
      <p:sp>
        <p:nvSpPr>
          <p:cNvPr id="845" name="Curved Down Arrow 844"/>
          <p:cNvSpPr/>
          <p:nvPr/>
        </p:nvSpPr>
        <p:spPr>
          <a:xfrm rot="19697861" flipH="1">
            <a:off x="3426523" y="4274175"/>
            <a:ext cx="1250511" cy="336758"/>
          </a:xfrm>
          <a:prstGeom prst="curvedDownArrow">
            <a:avLst/>
          </a:prstGeom>
          <a:solidFill>
            <a:srgbClr val="874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prstClr val="black"/>
              </a:solidFill>
            </a:endParaRPr>
          </a:p>
        </p:txBody>
      </p:sp>
      <p:sp>
        <p:nvSpPr>
          <p:cNvPr id="846" name="Curved Down Arrow 845"/>
          <p:cNvSpPr/>
          <p:nvPr/>
        </p:nvSpPr>
        <p:spPr>
          <a:xfrm rot="20225927" flipH="1">
            <a:off x="2954942" y="4685699"/>
            <a:ext cx="584219" cy="305655"/>
          </a:xfrm>
          <a:prstGeom prst="curvedDownArrow">
            <a:avLst/>
          </a:prstGeom>
          <a:solidFill>
            <a:srgbClr val="874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prstClr val="black"/>
              </a:solidFill>
            </a:endParaRPr>
          </a:p>
        </p:txBody>
      </p:sp>
      <p:sp>
        <p:nvSpPr>
          <p:cNvPr id="848" name="Arc 847"/>
          <p:cNvSpPr/>
          <p:nvPr/>
        </p:nvSpPr>
        <p:spPr>
          <a:xfrm rot="4073985">
            <a:off x="3094766" y="3877316"/>
            <a:ext cx="1616555" cy="1884178"/>
          </a:xfrm>
          <a:prstGeom prst="arc">
            <a:avLst>
              <a:gd name="adj1" fmla="val 16200000"/>
              <a:gd name="adj2" fmla="val 21598666"/>
            </a:avLst>
          </a:prstGeom>
          <a:ln w="57150">
            <a:solidFill>
              <a:schemeClr val="accent2">
                <a:lumMod val="50000"/>
              </a:schemeClr>
            </a:solidFill>
            <a:headEnd type="none"/>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solidFill>
                <a:prstClr val="black"/>
              </a:solidFill>
            </a:endParaRPr>
          </a:p>
        </p:txBody>
      </p:sp>
      <p:sp>
        <p:nvSpPr>
          <p:cNvPr id="849" name="Arc 848"/>
          <p:cNvSpPr/>
          <p:nvPr/>
        </p:nvSpPr>
        <p:spPr>
          <a:xfrm rot="8491168">
            <a:off x="2114594" y="-1678469"/>
            <a:ext cx="2066195" cy="5159481"/>
          </a:xfrm>
          <a:prstGeom prst="arc">
            <a:avLst>
              <a:gd name="adj1" fmla="val 16200000"/>
              <a:gd name="adj2" fmla="val 21598666"/>
            </a:avLst>
          </a:prstGeom>
          <a:ln w="57150">
            <a:solidFill>
              <a:schemeClr val="accent2">
                <a:lumMod val="50000"/>
              </a:schemeClr>
            </a:solidFill>
            <a:headEnd type="none"/>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solidFill>
                <a:prstClr val="black"/>
              </a:solidFill>
            </a:endParaRPr>
          </a:p>
        </p:txBody>
      </p:sp>
      <p:sp>
        <p:nvSpPr>
          <p:cNvPr id="850" name="Rectangle 849"/>
          <p:cNvSpPr/>
          <p:nvPr/>
        </p:nvSpPr>
        <p:spPr>
          <a:xfrm>
            <a:off x="2921802" y="3014943"/>
            <a:ext cx="1002748" cy="307777"/>
          </a:xfrm>
          <a:prstGeom prst="rect">
            <a:avLst/>
          </a:prstGeom>
        </p:spPr>
        <p:txBody>
          <a:bodyPr wrap="none">
            <a:spAutoFit/>
          </a:bodyPr>
          <a:lstStyle/>
          <a:p>
            <a:r>
              <a:rPr lang="es-ES_tradnl" altLang="en-US" sz="1400" dirty="0" smtClean="0">
                <a:solidFill>
                  <a:prstClr val="black"/>
                </a:solidFill>
                <a:latin typeface="Calibri" panose="020F0502020204030204" pitchFamily="34" charset="0"/>
              </a:rPr>
              <a:t>Adís Abeba</a:t>
            </a:r>
            <a:endParaRPr lang="es-ES_tradnl" sz="2000" dirty="0">
              <a:solidFill>
                <a:prstClr val="black"/>
              </a:solidFill>
            </a:endParaRPr>
          </a:p>
        </p:txBody>
      </p:sp>
      <p:sp>
        <p:nvSpPr>
          <p:cNvPr id="851" name="Arc 850"/>
          <p:cNvSpPr/>
          <p:nvPr/>
        </p:nvSpPr>
        <p:spPr>
          <a:xfrm rot="6159595" flipH="1">
            <a:off x="1615825" y="592845"/>
            <a:ext cx="2308608" cy="3873590"/>
          </a:xfrm>
          <a:prstGeom prst="arc">
            <a:avLst>
              <a:gd name="adj1" fmla="val 16711161"/>
              <a:gd name="adj2" fmla="val 1374811"/>
            </a:avLst>
          </a:prstGeom>
          <a:ln w="57150">
            <a:solidFill>
              <a:schemeClr val="accent2">
                <a:lumMod val="50000"/>
              </a:schemeClr>
            </a:solidFill>
            <a:headEnd type="none"/>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solidFill>
                <a:prstClr val="black"/>
              </a:solidFill>
            </a:endParaRPr>
          </a:p>
        </p:txBody>
      </p:sp>
      <p:sp>
        <p:nvSpPr>
          <p:cNvPr id="852" name="Arc 851"/>
          <p:cNvSpPr/>
          <p:nvPr/>
        </p:nvSpPr>
        <p:spPr>
          <a:xfrm rot="7429354" flipH="1">
            <a:off x="2740474" y="581724"/>
            <a:ext cx="1628945" cy="2877560"/>
          </a:xfrm>
          <a:prstGeom prst="arc">
            <a:avLst>
              <a:gd name="adj1" fmla="val 16711161"/>
              <a:gd name="adj2" fmla="val 237346"/>
            </a:avLst>
          </a:prstGeom>
          <a:ln w="57150">
            <a:solidFill>
              <a:schemeClr val="accent2">
                <a:lumMod val="50000"/>
              </a:schemeClr>
            </a:solidFill>
            <a:headEnd type="none"/>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solidFill>
                <a:prstClr val="black"/>
              </a:solidFill>
            </a:endParaRPr>
          </a:p>
        </p:txBody>
      </p:sp>
      <p:sp>
        <p:nvSpPr>
          <p:cNvPr id="853" name="Arc 852"/>
          <p:cNvSpPr/>
          <p:nvPr/>
        </p:nvSpPr>
        <p:spPr>
          <a:xfrm rot="10200499" flipH="1">
            <a:off x="3506147" y="-138834"/>
            <a:ext cx="2095088" cy="2877560"/>
          </a:xfrm>
          <a:prstGeom prst="arc">
            <a:avLst>
              <a:gd name="adj1" fmla="val 16711161"/>
              <a:gd name="adj2" fmla="val 20636540"/>
            </a:avLst>
          </a:prstGeom>
          <a:ln w="57150">
            <a:solidFill>
              <a:schemeClr val="accent2">
                <a:lumMod val="50000"/>
              </a:schemeClr>
            </a:solidFill>
            <a:headEnd type="none"/>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solidFill>
                <a:prstClr val="black"/>
              </a:solidFill>
            </a:endParaRPr>
          </a:p>
        </p:txBody>
      </p:sp>
      <p:sp>
        <p:nvSpPr>
          <p:cNvPr id="854" name="Rectangle 853"/>
          <p:cNvSpPr/>
          <p:nvPr/>
        </p:nvSpPr>
        <p:spPr>
          <a:xfrm rot="2399536">
            <a:off x="2651125" y="2311050"/>
            <a:ext cx="1112722" cy="215444"/>
          </a:xfrm>
          <a:prstGeom prst="rect">
            <a:avLst/>
          </a:prstGeom>
          <a:solidFill>
            <a:srgbClr val="F2F2F2"/>
          </a:solidFill>
        </p:spPr>
        <p:txBody>
          <a:bodyPr wrap="none" lIns="0" tIns="0" rIns="0" bIns="0">
            <a:spAutoFit/>
          </a:bodyPr>
          <a:lstStyle/>
          <a:p>
            <a:r>
              <a:rPr lang="es-ES_tradnl" sz="1400" b="1" dirty="0" smtClean="0">
                <a:solidFill>
                  <a:srgbClr val="843C0C"/>
                </a:solidFill>
                <a:latin typeface="Calibri" panose="020F0502020204030204" pitchFamily="34" charset="0"/>
              </a:rPr>
              <a:t>Hacia los EEUU</a:t>
            </a:r>
            <a:endParaRPr lang="es-ES_tradnl" sz="2000" b="1" dirty="0">
              <a:solidFill>
                <a:srgbClr val="843C0C"/>
              </a:solidFill>
            </a:endParaRPr>
          </a:p>
        </p:txBody>
      </p:sp>
      <p:sp>
        <p:nvSpPr>
          <p:cNvPr id="880" name="Rectangle 879"/>
          <p:cNvSpPr/>
          <p:nvPr/>
        </p:nvSpPr>
        <p:spPr>
          <a:xfrm rot="1213047">
            <a:off x="2575832" y="1400393"/>
            <a:ext cx="1551707" cy="215444"/>
          </a:xfrm>
          <a:prstGeom prst="rect">
            <a:avLst/>
          </a:prstGeom>
          <a:solidFill>
            <a:srgbClr val="F2F2F2"/>
          </a:solidFill>
        </p:spPr>
        <p:txBody>
          <a:bodyPr wrap="none" lIns="0" tIns="0" rIns="0" bIns="0">
            <a:spAutoFit/>
          </a:bodyPr>
          <a:lstStyle/>
          <a:p>
            <a:r>
              <a:rPr lang="es-ES_tradnl" sz="1400" b="1" dirty="0" smtClean="0">
                <a:solidFill>
                  <a:srgbClr val="843C0C"/>
                </a:solidFill>
                <a:latin typeface="Calibri" panose="020F0502020204030204" pitchFamily="34" charset="0"/>
              </a:rPr>
              <a:t>Hacia el Reino Unido</a:t>
            </a:r>
            <a:endParaRPr lang="es-ES_tradnl" sz="2000" b="1" dirty="0">
              <a:solidFill>
                <a:srgbClr val="843C0C"/>
              </a:solidFill>
            </a:endParaRPr>
          </a:p>
        </p:txBody>
      </p:sp>
      <p:sp>
        <p:nvSpPr>
          <p:cNvPr id="881" name="Rectangle 880"/>
          <p:cNvSpPr/>
          <p:nvPr/>
        </p:nvSpPr>
        <p:spPr>
          <a:xfrm rot="3207909">
            <a:off x="4130665" y="1633931"/>
            <a:ext cx="1171895" cy="294525"/>
          </a:xfrm>
          <a:prstGeom prst="rect">
            <a:avLst/>
          </a:prstGeom>
          <a:noFill/>
        </p:spPr>
        <p:txBody>
          <a:bodyPr wrap="none" lIns="0" tIns="0" rIns="0" bIns="0">
            <a:spAutoFit/>
          </a:bodyPr>
          <a:lstStyle/>
          <a:p>
            <a:pPr algn="ctr">
              <a:lnSpc>
                <a:spcPts val="1100"/>
              </a:lnSpc>
            </a:pPr>
            <a:r>
              <a:rPr lang="es-ES_tradnl" altLang="en-US" sz="1400" b="1" dirty="0" smtClean="0">
                <a:solidFill>
                  <a:srgbClr val="843C0C"/>
                </a:solidFill>
                <a:latin typeface="Calibri" panose="020F0502020204030204" pitchFamily="34" charset="0"/>
              </a:rPr>
              <a:t>Ruta migratoria</a:t>
            </a:r>
          </a:p>
          <a:p>
            <a:pPr algn="ctr">
              <a:lnSpc>
                <a:spcPts val="1100"/>
              </a:lnSpc>
            </a:pPr>
            <a:r>
              <a:rPr lang="es-ES_tradnl" sz="1400" b="1" dirty="0">
                <a:solidFill>
                  <a:srgbClr val="843C0C"/>
                </a:solidFill>
                <a:latin typeface="Calibri" panose="020F0502020204030204" pitchFamily="34" charset="0"/>
              </a:rPr>
              <a:t>d</a:t>
            </a:r>
            <a:r>
              <a:rPr lang="es-ES_tradnl" sz="1400" b="1" dirty="0" smtClean="0">
                <a:solidFill>
                  <a:srgbClr val="843C0C"/>
                </a:solidFill>
                <a:latin typeface="Calibri" panose="020F0502020204030204" pitchFamily="34" charset="0"/>
              </a:rPr>
              <a:t>el norte</a:t>
            </a:r>
            <a:endParaRPr lang="es-ES_tradnl" sz="2000" b="1" dirty="0">
              <a:solidFill>
                <a:srgbClr val="843C0C"/>
              </a:solidFill>
            </a:endParaRPr>
          </a:p>
        </p:txBody>
      </p:sp>
      <p:sp>
        <p:nvSpPr>
          <p:cNvPr id="882" name="Rectangle 881"/>
          <p:cNvSpPr/>
          <p:nvPr/>
        </p:nvSpPr>
        <p:spPr>
          <a:xfrm rot="17491045">
            <a:off x="4957510" y="1863999"/>
            <a:ext cx="1443304" cy="294525"/>
          </a:xfrm>
          <a:prstGeom prst="rect">
            <a:avLst/>
          </a:prstGeom>
          <a:noFill/>
        </p:spPr>
        <p:txBody>
          <a:bodyPr wrap="none" lIns="0" tIns="0" rIns="0" bIns="0">
            <a:spAutoFit/>
          </a:bodyPr>
          <a:lstStyle/>
          <a:p>
            <a:pPr algn="ctr">
              <a:lnSpc>
                <a:spcPts val="1100"/>
              </a:lnSpc>
            </a:pPr>
            <a:r>
              <a:rPr lang="es-ES_tradnl" altLang="en-US" sz="1400" b="1" dirty="0" smtClean="0">
                <a:solidFill>
                  <a:srgbClr val="843C0C"/>
                </a:solidFill>
                <a:latin typeface="Calibri" panose="020F0502020204030204" pitchFamily="34" charset="0"/>
              </a:rPr>
              <a:t>Ruta migratoria del </a:t>
            </a:r>
          </a:p>
          <a:p>
            <a:pPr algn="ctr">
              <a:lnSpc>
                <a:spcPts val="1100"/>
              </a:lnSpc>
            </a:pPr>
            <a:r>
              <a:rPr lang="es-ES_tradnl" altLang="en-US" sz="1400" b="1" dirty="0" smtClean="0">
                <a:solidFill>
                  <a:srgbClr val="843C0C"/>
                </a:solidFill>
                <a:latin typeface="Calibri" panose="020F0502020204030204" pitchFamily="34" charset="0"/>
              </a:rPr>
              <a:t>Golfo de Ad</a:t>
            </a:r>
            <a:r>
              <a:rPr lang="es-ES_tradnl" altLang="en-US" sz="1400" b="1" dirty="0" smtClean="0">
                <a:solidFill>
                  <a:srgbClr val="843C0C"/>
                </a:solidFill>
                <a:latin typeface="Calibri" panose="020F0502020204030204" pitchFamily="34" charset="0"/>
              </a:rPr>
              <a:t>é</a:t>
            </a:r>
            <a:r>
              <a:rPr lang="es-ES_tradnl" altLang="en-US" sz="1400" b="1" dirty="0" smtClean="0">
                <a:solidFill>
                  <a:srgbClr val="843C0C"/>
                </a:solidFill>
                <a:latin typeface="Calibri" panose="020F0502020204030204" pitchFamily="34" charset="0"/>
              </a:rPr>
              <a:t>n</a:t>
            </a:r>
          </a:p>
        </p:txBody>
      </p:sp>
      <p:sp>
        <p:nvSpPr>
          <p:cNvPr id="883" name="Rectangle 882"/>
          <p:cNvSpPr/>
          <p:nvPr/>
        </p:nvSpPr>
        <p:spPr>
          <a:xfrm rot="17921321">
            <a:off x="4379941" y="4963963"/>
            <a:ext cx="1171895" cy="294525"/>
          </a:xfrm>
          <a:prstGeom prst="rect">
            <a:avLst/>
          </a:prstGeom>
          <a:noFill/>
        </p:spPr>
        <p:txBody>
          <a:bodyPr wrap="none" lIns="0" tIns="0" rIns="0" bIns="0">
            <a:spAutoFit/>
          </a:bodyPr>
          <a:lstStyle/>
          <a:p>
            <a:pPr algn="ctr">
              <a:lnSpc>
                <a:spcPts val="1100"/>
              </a:lnSpc>
            </a:pPr>
            <a:r>
              <a:rPr lang="es-ES_tradnl" altLang="en-US" sz="1400" b="1" dirty="0" smtClean="0">
                <a:solidFill>
                  <a:srgbClr val="843C0C"/>
                </a:solidFill>
                <a:latin typeface="Calibri" panose="020F0502020204030204" pitchFamily="34" charset="0"/>
              </a:rPr>
              <a:t>Ruta migratoria</a:t>
            </a:r>
          </a:p>
          <a:p>
            <a:pPr algn="ctr">
              <a:lnSpc>
                <a:spcPts val="1100"/>
              </a:lnSpc>
            </a:pPr>
            <a:r>
              <a:rPr lang="es-ES_tradnl" altLang="en-US" sz="1400" b="1" dirty="0">
                <a:solidFill>
                  <a:srgbClr val="843C0C"/>
                </a:solidFill>
                <a:latin typeface="Calibri" panose="020F0502020204030204" pitchFamily="34" charset="0"/>
              </a:rPr>
              <a:t>a</a:t>
            </a:r>
            <a:r>
              <a:rPr lang="es-ES_tradnl" altLang="en-US" sz="1400" b="1" dirty="0" smtClean="0">
                <a:solidFill>
                  <a:srgbClr val="843C0C"/>
                </a:solidFill>
                <a:latin typeface="Calibri" panose="020F0502020204030204" pitchFamily="34" charset="0"/>
              </a:rPr>
              <a:t> Sud</a:t>
            </a:r>
            <a:r>
              <a:rPr lang="es-ES_tradnl" altLang="en-US" sz="1400" b="1" dirty="0" smtClean="0">
                <a:solidFill>
                  <a:srgbClr val="843C0C"/>
                </a:solidFill>
                <a:latin typeface="Calibri" panose="020F0502020204030204" pitchFamily="34" charset="0"/>
              </a:rPr>
              <a:t>áfrica</a:t>
            </a:r>
            <a:endParaRPr lang="es-ES_tradnl" altLang="en-US" sz="1400" b="1" dirty="0" smtClean="0">
              <a:solidFill>
                <a:srgbClr val="843C0C"/>
              </a:solidFill>
              <a:latin typeface="Calibri" panose="020F0502020204030204" pitchFamily="34" charset="0"/>
            </a:endParaRPr>
          </a:p>
        </p:txBody>
      </p:sp>
      <p:sp>
        <p:nvSpPr>
          <p:cNvPr id="884" name="Rectangle 883"/>
          <p:cNvSpPr/>
          <p:nvPr/>
        </p:nvSpPr>
        <p:spPr>
          <a:xfrm rot="2405644">
            <a:off x="2325692" y="2289796"/>
            <a:ext cx="1072914" cy="148331"/>
          </a:xfrm>
          <a:prstGeom prst="rect">
            <a:avLst/>
          </a:prstGeom>
          <a:noFill/>
        </p:spPr>
        <p:txBody>
          <a:bodyPr wrap="none" lIns="0" tIns="0" rIns="0" bIns="0">
            <a:spAutoFit/>
          </a:bodyPr>
          <a:lstStyle/>
          <a:p>
            <a:pPr algn="ctr">
              <a:lnSpc>
                <a:spcPts val="1100"/>
              </a:lnSpc>
            </a:pPr>
            <a:r>
              <a:rPr lang="es-ES_tradnl" altLang="en-US" sz="1200" b="1" i="1" dirty="0" smtClean="0">
                <a:solidFill>
                  <a:srgbClr val="843C0C"/>
                </a:solidFill>
                <a:latin typeface="Calibri" panose="020F0502020204030204" pitchFamily="34" charset="0"/>
              </a:rPr>
              <a:t>2,412 migrantes</a:t>
            </a:r>
            <a:endParaRPr lang="es-ES_tradnl" b="1" i="1" dirty="0">
              <a:solidFill>
                <a:srgbClr val="843C0C"/>
              </a:solidFill>
            </a:endParaRPr>
          </a:p>
        </p:txBody>
      </p:sp>
      <p:sp>
        <p:nvSpPr>
          <p:cNvPr id="885" name="Rectangle 884"/>
          <p:cNvSpPr/>
          <p:nvPr/>
        </p:nvSpPr>
        <p:spPr>
          <a:xfrm rot="1318231">
            <a:off x="2761127" y="1623036"/>
            <a:ext cx="1150910" cy="148331"/>
          </a:xfrm>
          <a:prstGeom prst="rect">
            <a:avLst/>
          </a:prstGeom>
          <a:noFill/>
        </p:spPr>
        <p:txBody>
          <a:bodyPr wrap="none" lIns="0" tIns="0" rIns="0" bIns="0">
            <a:spAutoFit/>
          </a:bodyPr>
          <a:lstStyle/>
          <a:p>
            <a:pPr algn="ctr">
              <a:lnSpc>
                <a:spcPts val="1100"/>
              </a:lnSpc>
            </a:pPr>
            <a:r>
              <a:rPr lang="es-ES_tradnl" altLang="en-US" sz="1200" b="1" i="1" dirty="0" smtClean="0">
                <a:solidFill>
                  <a:srgbClr val="843C0C"/>
                </a:solidFill>
                <a:latin typeface="Calibri" panose="020F0502020204030204" pitchFamily="34" charset="0"/>
              </a:rPr>
              <a:t>15,134 migrantes</a:t>
            </a:r>
            <a:endParaRPr lang="es-ES_tradnl" b="1" i="1" dirty="0">
              <a:solidFill>
                <a:srgbClr val="843C0C"/>
              </a:solidFill>
            </a:endParaRPr>
          </a:p>
        </p:txBody>
      </p:sp>
      <p:sp>
        <p:nvSpPr>
          <p:cNvPr id="886" name="Rectangle 885"/>
          <p:cNvSpPr/>
          <p:nvPr/>
        </p:nvSpPr>
        <p:spPr>
          <a:xfrm rot="19959172">
            <a:off x="2890709" y="4203967"/>
            <a:ext cx="1228906" cy="289395"/>
          </a:xfrm>
          <a:prstGeom prst="rect">
            <a:avLst/>
          </a:prstGeom>
          <a:noFill/>
        </p:spPr>
        <p:txBody>
          <a:bodyPr wrap="none" lIns="0" tIns="0" rIns="0" bIns="0">
            <a:spAutoFit/>
          </a:bodyPr>
          <a:lstStyle/>
          <a:p>
            <a:pPr algn="ctr">
              <a:lnSpc>
                <a:spcPts val="1100"/>
              </a:lnSpc>
            </a:pPr>
            <a:r>
              <a:rPr lang="es-ES_tradnl" altLang="en-US" sz="1400" b="1" dirty="0" smtClean="0">
                <a:solidFill>
                  <a:srgbClr val="843C0C"/>
                </a:solidFill>
                <a:latin typeface="Calibri" panose="020F0502020204030204" pitchFamily="34" charset="0"/>
              </a:rPr>
              <a:t>Hacia Kenia</a:t>
            </a:r>
          </a:p>
          <a:p>
            <a:pPr algn="ctr">
              <a:lnSpc>
                <a:spcPts val="1100"/>
              </a:lnSpc>
            </a:pPr>
            <a:r>
              <a:rPr lang="es-ES_tradnl" altLang="en-US" sz="1200" b="1" i="1" dirty="0" smtClean="0">
                <a:solidFill>
                  <a:srgbClr val="843C0C"/>
                </a:solidFill>
                <a:latin typeface="Calibri" panose="020F0502020204030204" pitchFamily="34" charset="0"/>
              </a:rPr>
              <a:t>513,292 migrantes</a:t>
            </a:r>
            <a:endParaRPr lang="es-ES_tradnl" b="1" i="1" dirty="0">
              <a:solidFill>
                <a:srgbClr val="843C0C"/>
              </a:solidFill>
            </a:endParaRPr>
          </a:p>
        </p:txBody>
      </p:sp>
      <p:sp>
        <p:nvSpPr>
          <p:cNvPr id="887" name="Arc 886"/>
          <p:cNvSpPr/>
          <p:nvPr/>
        </p:nvSpPr>
        <p:spPr>
          <a:xfrm rot="5030812" flipH="1">
            <a:off x="4117341" y="3297135"/>
            <a:ext cx="682900" cy="870696"/>
          </a:xfrm>
          <a:prstGeom prst="arc">
            <a:avLst>
              <a:gd name="adj1" fmla="val 16187146"/>
              <a:gd name="adj2" fmla="val 1715820"/>
            </a:avLst>
          </a:prstGeom>
          <a:ln w="57150">
            <a:solidFill>
              <a:schemeClr val="accent2">
                <a:lumMod val="50000"/>
              </a:schemeClr>
            </a:solidFill>
            <a:headEnd type="none"/>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solidFill>
                <a:prstClr val="black"/>
              </a:solidFill>
            </a:endParaRPr>
          </a:p>
        </p:txBody>
      </p:sp>
      <p:sp>
        <p:nvSpPr>
          <p:cNvPr id="888" name="Rectangle 887"/>
          <p:cNvSpPr/>
          <p:nvPr/>
        </p:nvSpPr>
        <p:spPr>
          <a:xfrm rot="1700270">
            <a:off x="4180348" y="3195426"/>
            <a:ext cx="978508" cy="769441"/>
          </a:xfrm>
          <a:prstGeom prst="rect">
            <a:avLst/>
          </a:prstGeom>
          <a:noFill/>
        </p:spPr>
        <p:txBody>
          <a:bodyPr wrap="none" lIns="0" tIns="0" rIns="0" bIns="0">
            <a:spAutoFit/>
          </a:bodyPr>
          <a:lstStyle/>
          <a:p>
            <a:pPr algn="ctr"/>
            <a:r>
              <a:rPr lang="es-ES_tradnl" altLang="en-US" sz="1400" b="1" dirty="0" smtClean="0">
                <a:solidFill>
                  <a:srgbClr val="843C0C"/>
                </a:solidFill>
                <a:latin typeface="Calibri" panose="020F0502020204030204" pitchFamily="34" charset="0"/>
              </a:rPr>
              <a:t>Hacia Etiop</a:t>
            </a:r>
            <a:r>
              <a:rPr lang="es-ES_tradnl" altLang="en-US" sz="1400" b="1" dirty="0" smtClean="0">
                <a:solidFill>
                  <a:srgbClr val="843C0C"/>
                </a:solidFill>
                <a:latin typeface="Calibri" panose="020F0502020204030204" pitchFamily="34" charset="0"/>
              </a:rPr>
              <a:t>í</a:t>
            </a:r>
            <a:r>
              <a:rPr lang="es-ES_tradnl" altLang="en-US" sz="1400" b="1" dirty="0" smtClean="0">
                <a:solidFill>
                  <a:srgbClr val="843C0C"/>
                </a:solidFill>
                <a:latin typeface="Calibri" panose="020F0502020204030204" pitchFamily="34" charset="0"/>
              </a:rPr>
              <a:t>a</a:t>
            </a:r>
          </a:p>
          <a:p>
            <a:pPr algn="ctr"/>
            <a:endParaRPr lang="es-ES_tradnl" sz="1200" b="1" i="1" dirty="0" smtClean="0">
              <a:solidFill>
                <a:srgbClr val="843C0C"/>
              </a:solidFill>
              <a:latin typeface="Calibri" panose="020F0502020204030204" pitchFamily="34" charset="0"/>
            </a:endParaRPr>
          </a:p>
          <a:p>
            <a:pPr algn="ctr"/>
            <a:r>
              <a:rPr lang="es-ES_tradnl" sz="1200" b="1" i="1" dirty="0" smtClean="0">
                <a:solidFill>
                  <a:srgbClr val="843C0C"/>
                </a:solidFill>
                <a:latin typeface="Calibri" panose="020F0502020204030204" pitchFamily="34" charset="0"/>
              </a:rPr>
              <a:t>223,243</a:t>
            </a:r>
          </a:p>
          <a:p>
            <a:pPr algn="ctr"/>
            <a:r>
              <a:rPr lang="es-ES_tradnl" sz="1200" b="1" i="1" dirty="0" smtClean="0">
                <a:solidFill>
                  <a:srgbClr val="843C0C"/>
                </a:solidFill>
                <a:latin typeface="Calibri" panose="020F0502020204030204" pitchFamily="34" charset="0"/>
              </a:rPr>
              <a:t>migrantes</a:t>
            </a:r>
            <a:endParaRPr lang="es-ES_tradnl" sz="2000" b="1" i="1" dirty="0">
              <a:solidFill>
                <a:srgbClr val="843C0C"/>
              </a:solidFill>
            </a:endParaRPr>
          </a:p>
        </p:txBody>
      </p:sp>
      <p:sp>
        <p:nvSpPr>
          <p:cNvPr id="778" name="TextBox 777"/>
          <p:cNvSpPr txBox="1"/>
          <p:nvPr/>
        </p:nvSpPr>
        <p:spPr>
          <a:xfrm>
            <a:off x="2702283" y="6165404"/>
            <a:ext cx="6787436" cy="769441"/>
          </a:xfrm>
          <a:prstGeom prst="rect">
            <a:avLst/>
          </a:prstGeom>
          <a:noFill/>
        </p:spPr>
        <p:txBody>
          <a:bodyPr wrap="none" rtlCol="0">
            <a:spAutoFit/>
          </a:bodyPr>
          <a:lstStyle/>
          <a:p>
            <a:pPr algn="ctr"/>
            <a:r>
              <a:rPr lang="es-ES_tradnl" sz="1100" dirty="0" smtClean="0">
                <a:solidFill>
                  <a:schemeClr val="bg2"/>
                </a:solidFill>
                <a:latin typeface="Calibri" panose="020F0502020204030204" pitchFamily="34" charset="0"/>
              </a:rPr>
              <a:t>Imagen reproducida de </a:t>
            </a:r>
            <a:r>
              <a:rPr lang="es-ES_tradnl" sz="1100" dirty="0" smtClean="0">
                <a:solidFill>
                  <a:schemeClr val="bg2"/>
                </a:solidFill>
                <a:latin typeface="Calibri" panose="020F0502020204030204" pitchFamily="34" charset="0"/>
              </a:rPr>
              <a:t>Cain</a:t>
            </a:r>
            <a:r>
              <a:rPr lang="es-ES_tradnl" sz="1100" dirty="0" smtClean="0">
                <a:solidFill>
                  <a:schemeClr val="bg2"/>
                </a:solidFill>
                <a:latin typeface="Calibri" panose="020F0502020204030204" pitchFamily="34" charset="0"/>
              </a:rPr>
              <a:t> KP, Marano N et al. </a:t>
            </a:r>
          </a:p>
          <a:p>
            <a:pPr algn="ctr"/>
            <a:r>
              <a:rPr lang="es-ES_tradnl" sz="1100" dirty="0" smtClean="0">
                <a:solidFill>
                  <a:schemeClr val="bg2"/>
                </a:solidFill>
                <a:latin typeface="Calibri" panose="020F0502020204030204" pitchFamily="34" charset="0"/>
              </a:rPr>
              <a:t>The</a:t>
            </a:r>
            <a:r>
              <a:rPr lang="es-ES_tradnl" sz="1100" dirty="0" smtClean="0">
                <a:solidFill>
                  <a:schemeClr val="bg2"/>
                </a:solidFill>
                <a:latin typeface="Calibri" panose="020F0502020204030204" pitchFamily="34" charset="0"/>
              </a:rPr>
              <a:t> </a:t>
            </a:r>
            <a:r>
              <a:rPr lang="es-ES_tradnl" sz="1100" dirty="0" smtClean="0">
                <a:solidFill>
                  <a:schemeClr val="bg2"/>
                </a:solidFill>
                <a:latin typeface="Calibri" panose="020F0502020204030204" pitchFamily="34" charset="0"/>
              </a:rPr>
              <a:t>movement</a:t>
            </a:r>
            <a:r>
              <a:rPr lang="es-ES_tradnl" sz="1100" dirty="0" smtClean="0">
                <a:solidFill>
                  <a:schemeClr val="bg2"/>
                </a:solidFill>
                <a:latin typeface="Calibri" panose="020F0502020204030204" pitchFamily="34" charset="0"/>
              </a:rPr>
              <a:t> of </a:t>
            </a:r>
            <a:r>
              <a:rPr lang="es-ES_tradnl" sz="1100" dirty="0" smtClean="0">
                <a:solidFill>
                  <a:schemeClr val="bg2"/>
                </a:solidFill>
                <a:latin typeface="Calibri" panose="020F0502020204030204" pitchFamily="34" charset="0"/>
              </a:rPr>
              <a:t>multidrug-resistant</a:t>
            </a:r>
            <a:r>
              <a:rPr lang="es-ES_tradnl" sz="1100" dirty="0" smtClean="0">
                <a:solidFill>
                  <a:schemeClr val="bg2"/>
                </a:solidFill>
                <a:latin typeface="Calibri" panose="020F0502020204030204" pitchFamily="34" charset="0"/>
              </a:rPr>
              <a:t> tuberculosis </a:t>
            </a:r>
            <a:r>
              <a:rPr lang="es-ES_tradnl" sz="1100" dirty="0" smtClean="0">
                <a:solidFill>
                  <a:schemeClr val="bg2"/>
                </a:solidFill>
                <a:latin typeface="Calibri" panose="020F0502020204030204" pitchFamily="34" charset="0"/>
              </a:rPr>
              <a:t>across</a:t>
            </a:r>
            <a:r>
              <a:rPr lang="es-ES_tradnl" sz="1100" dirty="0" smtClean="0">
                <a:solidFill>
                  <a:schemeClr val="bg2"/>
                </a:solidFill>
                <a:latin typeface="Calibri" panose="020F0502020204030204" pitchFamily="34" charset="0"/>
              </a:rPr>
              <a:t> </a:t>
            </a:r>
            <a:r>
              <a:rPr lang="es-ES_tradnl" sz="1100" dirty="0" smtClean="0">
                <a:solidFill>
                  <a:schemeClr val="bg2"/>
                </a:solidFill>
                <a:latin typeface="Calibri" panose="020F0502020204030204" pitchFamily="34" charset="0"/>
              </a:rPr>
              <a:t>borders</a:t>
            </a:r>
            <a:r>
              <a:rPr lang="es-ES_tradnl" sz="1100" dirty="0" smtClean="0">
                <a:solidFill>
                  <a:schemeClr val="bg2"/>
                </a:solidFill>
                <a:latin typeface="Calibri" panose="020F0502020204030204" pitchFamily="34" charset="0"/>
              </a:rPr>
              <a:t> in East </a:t>
            </a:r>
            <a:r>
              <a:rPr lang="es-ES_tradnl" sz="1100" dirty="0" smtClean="0">
                <a:solidFill>
                  <a:schemeClr val="bg2"/>
                </a:solidFill>
                <a:latin typeface="Calibri" panose="020F0502020204030204" pitchFamily="34" charset="0"/>
              </a:rPr>
              <a:t>Africa</a:t>
            </a:r>
            <a:r>
              <a:rPr lang="es-ES_tradnl" sz="1100" dirty="0" smtClean="0">
                <a:solidFill>
                  <a:schemeClr val="bg2"/>
                </a:solidFill>
                <a:latin typeface="Calibri" panose="020F0502020204030204" pitchFamily="34" charset="0"/>
              </a:rPr>
              <a:t> </a:t>
            </a:r>
            <a:r>
              <a:rPr lang="es-ES_tradnl" sz="1100" dirty="0" smtClean="0">
                <a:solidFill>
                  <a:schemeClr val="bg2"/>
                </a:solidFill>
                <a:latin typeface="Calibri" panose="020F0502020204030204" pitchFamily="34" charset="0"/>
              </a:rPr>
              <a:t>needs</a:t>
            </a:r>
            <a:r>
              <a:rPr lang="es-ES_tradnl" sz="1100" dirty="0" smtClean="0">
                <a:solidFill>
                  <a:schemeClr val="bg2"/>
                </a:solidFill>
                <a:latin typeface="Calibri" panose="020F0502020204030204" pitchFamily="34" charset="0"/>
              </a:rPr>
              <a:t> a regional and global </a:t>
            </a:r>
            <a:r>
              <a:rPr lang="es-ES_tradnl" sz="1100" dirty="0" smtClean="0">
                <a:solidFill>
                  <a:schemeClr val="bg2"/>
                </a:solidFill>
                <a:latin typeface="Calibri" panose="020F0502020204030204" pitchFamily="34" charset="0"/>
              </a:rPr>
              <a:t>solution</a:t>
            </a:r>
            <a:endParaRPr lang="es-ES_tradnl" sz="1100" dirty="0" smtClean="0">
              <a:solidFill>
                <a:schemeClr val="bg2"/>
              </a:solidFill>
              <a:latin typeface="Calibri" panose="020F0502020204030204" pitchFamily="34" charset="0"/>
            </a:endParaRPr>
          </a:p>
          <a:p>
            <a:pPr algn="ctr"/>
            <a:r>
              <a:rPr lang="es-ES_tradnl" sz="1100" dirty="0" smtClean="0">
                <a:solidFill>
                  <a:schemeClr val="bg2"/>
                </a:solidFill>
                <a:latin typeface="Calibri" panose="020F0502020204030204" pitchFamily="34" charset="0"/>
              </a:rPr>
              <a:t>. </a:t>
            </a:r>
            <a:r>
              <a:rPr lang="es-ES_tradnl" sz="1100" dirty="0" smtClean="0">
                <a:solidFill>
                  <a:schemeClr val="bg2"/>
                </a:solidFill>
                <a:latin typeface="Calibri" panose="020F0502020204030204" pitchFamily="34" charset="0"/>
              </a:rPr>
              <a:t>PLoS</a:t>
            </a:r>
            <a:r>
              <a:rPr lang="es-ES_tradnl" sz="1100" dirty="0" smtClean="0">
                <a:solidFill>
                  <a:schemeClr val="bg2"/>
                </a:solidFill>
                <a:latin typeface="Calibri" panose="020F0502020204030204" pitchFamily="34" charset="0"/>
              </a:rPr>
              <a:t> </a:t>
            </a:r>
            <a:r>
              <a:rPr lang="es-ES_tradnl" sz="1100" dirty="0" smtClean="0">
                <a:solidFill>
                  <a:schemeClr val="bg2"/>
                </a:solidFill>
                <a:latin typeface="Calibri" panose="020F0502020204030204" pitchFamily="34" charset="0"/>
              </a:rPr>
              <a:t>Med</a:t>
            </a:r>
            <a:r>
              <a:rPr lang="es-ES_tradnl" sz="1100" dirty="0" smtClean="0">
                <a:solidFill>
                  <a:schemeClr val="bg2"/>
                </a:solidFill>
                <a:latin typeface="Calibri" panose="020F0502020204030204" pitchFamily="34" charset="0"/>
              </a:rPr>
              <a:t>. 2015 Feb 24;12(2):e1001791.</a:t>
            </a:r>
          </a:p>
          <a:p>
            <a:pPr algn="ctr"/>
            <a:endParaRPr lang="es-ES_tradnl" sz="1100" dirty="0">
              <a:solidFill>
                <a:schemeClr val="bg1"/>
              </a:solidFill>
              <a:latin typeface="Calibri" panose="020F0502020204030204" pitchFamily="34" charset="0"/>
            </a:endParaRPr>
          </a:p>
        </p:txBody>
      </p:sp>
      <p:sp>
        <p:nvSpPr>
          <p:cNvPr id="890" name="TextBox 889"/>
          <p:cNvSpPr txBox="1"/>
          <p:nvPr/>
        </p:nvSpPr>
        <p:spPr>
          <a:xfrm>
            <a:off x="6730766" y="2275056"/>
            <a:ext cx="4066048" cy="255389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lIns="91440" rIns="91440" rtlCol="0">
            <a:spAutoFit/>
          </a:bodyPr>
          <a:lstStyle/>
          <a:p>
            <a:pPr marL="182880" indent="-182880">
              <a:buFont typeface="Arial" panose="020B0604020202020204" pitchFamily="34" charset="0"/>
              <a:buChar char="•"/>
            </a:pPr>
            <a:r>
              <a:rPr lang="es-ES_tradnl" dirty="0">
                <a:solidFill>
                  <a:schemeClr val="bg2"/>
                </a:solidFill>
                <a:latin typeface="Myriad Web Pro" panose="020B0503030403090204" charset="0"/>
              </a:rPr>
              <a:t>E</a:t>
            </a:r>
            <a:r>
              <a:rPr lang="es-ES_tradnl" dirty="0" smtClean="0">
                <a:solidFill>
                  <a:schemeClr val="bg2"/>
                </a:solidFill>
                <a:latin typeface="Myriad Web Pro" panose="020B0503030403090204" charset="0"/>
              </a:rPr>
              <a:t>n 2013, surgieron casos de MDR TB en </a:t>
            </a:r>
            <a:r>
              <a:rPr lang="es-ES_tradnl" dirty="0" smtClean="0">
                <a:solidFill>
                  <a:schemeClr val="bg2"/>
                </a:solidFill>
                <a:latin typeface="Myriad Web Pro" panose="020B0503030403090204" charset="0"/>
              </a:rPr>
              <a:t>Dadaab</a:t>
            </a:r>
            <a:r>
              <a:rPr lang="es-ES_tradnl" dirty="0" smtClean="0">
                <a:solidFill>
                  <a:schemeClr val="bg2"/>
                </a:solidFill>
                <a:latin typeface="Myriad Web Pro" panose="020B0503030403090204" charset="0"/>
              </a:rPr>
              <a:t> e </a:t>
            </a:r>
            <a:r>
              <a:rPr lang="es-ES_tradnl" dirty="0" smtClean="0">
                <a:solidFill>
                  <a:schemeClr val="bg2"/>
                </a:solidFill>
                <a:latin typeface="Myriad Web Pro" panose="020B0503030403090204" charset="0"/>
              </a:rPr>
              <a:t>Eastleigh</a:t>
            </a:r>
            <a:r>
              <a:rPr lang="es-ES_tradnl" dirty="0" smtClean="0">
                <a:solidFill>
                  <a:schemeClr val="bg2"/>
                </a:solidFill>
                <a:latin typeface="Myriad Web Pro" panose="020B0503030403090204" charset="0"/>
              </a:rPr>
              <a:t>, Kenia.</a:t>
            </a:r>
          </a:p>
          <a:p>
            <a:pPr marL="182880" indent="-182880">
              <a:buFont typeface="Arial" panose="020B0604020202020204" pitchFamily="34" charset="0"/>
              <a:buChar char="•"/>
            </a:pPr>
            <a:endParaRPr lang="es-ES_tradnl" dirty="0" smtClean="0">
              <a:solidFill>
                <a:srgbClr val="FFFF00"/>
              </a:solidFill>
              <a:latin typeface="Myriad Web Pro" panose="020B0503030403090204" charset="0"/>
            </a:endParaRPr>
          </a:p>
          <a:p>
            <a:pPr marL="182880" indent="-182880">
              <a:buFont typeface="Arial" panose="020B0604020202020204" pitchFamily="34" charset="0"/>
              <a:buChar char="•"/>
            </a:pPr>
            <a:r>
              <a:rPr lang="es-ES_tradnl" dirty="0" smtClean="0">
                <a:solidFill>
                  <a:schemeClr val="bg2"/>
                </a:solidFill>
                <a:latin typeface="Myriad Web Pro" panose="020B0503030403090204" charset="0"/>
              </a:rPr>
              <a:t>La mayor</a:t>
            </a:r>
            <a:r>
              <a:rPr lang="es-ES_tradnl" dirty="0" smtClean="0">
                <a:solidFill>
                  <a:schemeClr val="bg2"/>
                </a:solidFill>
                <a:latin typeface="Myriad Web Pro" panose="020B0503030403090204" charset="0"/>
              </a:rPr>
              <a:t>ía</a:t>
            </a:r>
            <a:r>
              <a:rPr lang="es-ES_tradnl" dirty="0" smtClean="0">
                <a:solidFill>
                  <a:schemeClr val="bg2"/>
                </a:solidFill>
                <a:latin typeface="Myriad Web Pro" panose="020B0503030403090204" charset="0"/>
              </a:rPr>
              <a:t> (&gt;80%) eran migrantes somal</a:t>
            </a:r>
            <a:r>
              <a:rPr lang="es-ES_tradnl" dirty="0" smtClean="0">
                <a:solidFill>
                  <a:schemeClr val="bg2"/>
                </a:solidFill>
                <a:latin typeface="Myriad Web Pro" panose="020B0503030403090204" charset="0"/>
              </a:rPr>
              <a:t>íes en busca de tratamiento.</a:t>
            </a:r>
            <a:endParaRPr lang="es-ES_tradnl" dirty="0" smtClean="0">
              <a:solidFill>
                <a:schemeClr val="bg2"/>
              </a:solidFill>
              <a:latin typeface="Myriad Web Pro" panose="020B0503030403090204" charset="0"/>
            </a:endParaRPr>
          </a:p>
          <a:p>
            <a:endParaRPr lang="es-ES_tradnl" b="1" u="sng" dirty="0">
              <a:solidFill>
                <a:srgbClr val="FFFF00"/>
              </a:solidFill>
              <a:latin typeface="Myriad Web Pro" panose="020B0503030403090204" charset="0"/>
            </a:endParaRPr>
          </a:p>
        </p:txBody>
      </p:sp>
      <p:sp>
        <p:nvSpPr>
          <p:cNvPr id="2" name="Rectangle 1"/>
          <p:cNvSpPr/>
          <p:nvPr/>
        </p:nvSpPr>
        <p:spPr>
          <a:xfrm>
            <a:off x="6809136" y="4963886"/>
            <a:ext cx="3858865" cy="7055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94215307"/>
      </p:ext>
    </p:extLst>
  </p:cSld>
  <p:clrMapOvr>
    <a:masterClrMapping/>
  </p:clrMapOvr>
  <mc:AlternateContent xmlns:mc="http://schemas.openxmlformats.org/markup-compatibility/2006" xmlns:p14="http://schemas.microsoft.com/office/powerpoint/2010/main">
    <mc:Choice Requires="p14">
      <p:transition p14:dur="0" advTm="25754"/>
    </mc:Choice>
    <mc:Fallback xmlns="">
      <p:transition advTm="25754"/>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2974" y="1437002"/>
            <a:ext cx="3986427" cy="2982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439478"/>
            <a:ext cx="8229600" cy="1143000"/>
          </a:xfrm>
        </p:spPr>
        <p:txBody>
          <a:bodyPr/>
          <a:lstStyle/>
          <a:p>
            <a:r>
              <a:rPr lang="es-ES_tradnl" sz="3200" dirty="0" smtClean="0">
                <a:solidFill>
                  <a:schemeClr val="bg1"/>
                </a:solidFill>
                <a:latin typeface="Myriad Web Pro" panose="020B0503030403090204" charset="0"/>
              </a:rPr>
              <a:t>Programa de vacunaci</a:t>
            </a:r>
            <a:r>
              <a:rPr lang="es-ES_tradnl" sz="3200" dirty="0" smtClean="0">
                <a:solidFill>
                  <a:schemeClr val="bg1"/>
                </a:solidFill>
                <a:latin typeface="Myriad Web Pro" panose="020B0503030403090204" charset="0"/>
              </a:rPr>
              <a:t>ón de refugiados: resumen</a:t>
            </a:r>
            <a:endParaRPr lang="es-ES_tradnl" sz="3200" dirty="0">
              <a:solidFill>
                <a:schemeClr val="bg1"/>
              </a:solidFill>
              <a:latin typeface="Myriad Web Pro" panose="020B0503030403090204" charset="0"/>
            </a:endParaRPr>
          </a:p>
        </p:txBody>
      </p:sp>
      <p:sp>
        <p:nvSpPr>
          <p:cNvPr id="3" name="Content Placeholder 2"/>
          <p:cNvSpPr>
            <a:spLocks noGrp="1"/>
          </p:cNvSpPr>
          <p:nvPr>
            <p:ph idx="1"/>
          </p:nvPr>
        </p:nvSpPr>
        <p:spPr>
          <a:xfrm>
            <a:off x="1402080" y="1132201"/>
            <a:ext cx="4800600" cy="5053822"/>
          </a:xfrm>
          <a:noFill/>
        </p:spPr>
        <p:txBody>
          <a:bodyPr/>
          <a:lstStyle/>
          <a:p>
            <a:pPr marL="0" indent="0">
              <a:buNone/>
            </a:pPr>
            <a:r>
              <a:rPr lang="es-ES_tradnl" sz="1800" dirty="0" smtClean="0">
                <a:solidFill>
                  <a:schemeClr val="bg2"/>
                </a:solidFill>
                <a:latin typeface="Myriad Web Pro" panose="020B0503030403090204" charset="0"/>
              </a:rPr>
              <a:t> </a:t>
            </a:r>
          </a:p>
          <a:p>
            <a:pPr lvl="0"/>
            <a:r>
              <a:rPr lang="es-ES_tradnl" sz="1800" dirty="0" smtClean="0">
                <a:solidFill>
                  <a:schemeClr val="bg2"/>
                </a:solidFill>
                <a:latin typeface="Myriad Web Pro" panose="020B0503030403090204" charset="0"/>
              </a:rPr>
              <a:t>Hasta 2012, muchos refugiados llegaron a los EEUU sin vacunas.</a:t>
            </a:r>
          </a:p>
          <a:p>
            <a:pPr lvl="1"/>
            <a:r>
              <a:rPr lang="es-ES_tradnl" sz="1800" dirty="0" smtClean="0">
                <a:solidFill>
                  <a:schemeClr val="bg2"/>
                </a:solidFill>
                <a:latin typeface="Myriad Web Pro" panose="020B0503030403090204" charset="0"/>
              </a:rPr>
              <a:t>Reportes de </a:t>
            </a:r>
            <a:r>
              <a:rPr lang="es-ES_tradnl" sz="1800" dirty="0" smtClean="0">
                <a:solidFill>
                  <a:schemeClr val="bg2"/>
                </a:solidFill>
                <a:latin typeface="Myriad Web Pro" panose="020B0503030403090204" charset="0"/>
              </a:rPr>
              <a:t>VPDs</a:t>
            </a:r>
            <a:r>
              <a:rPr lang="es-ES_tradnl" sz="1800" dirty="0" smtClean="0">
                <a:solidFill>
                  <a:schemeClr val="bg2"/>
                </a:solidFill>
                <a:latin typeface="Myriad Web Pro" panose="020B0503030403090204" charset="0"/>
              </a:rPr>
              <a:t> en refugiados reci</a:t>
            </a:r>
            <a:r>
              <a:rPr lang="es-ES_tradnl" sz="1800" dirty="0" smtClean="0">
                <a:solidFill>
                  <a:schemeClr val="bg2"/>
                </a:solidFill>
                <a:latin typeface="Myriad Web Pro" panose="020B0503030403090204" charset="0"/>
              </a:rPr>
              <a:t>én llegados</a:t>
            </a:r>
            <a:endParaRPr lang="es-ES_tradnl" sz="1800" dirty="0" smtClean="0">
              <a:solidFill>
                <a:schemeClr val="bg2"/>
              </a:solidFill>
              <a:latin typeface="Myriad Web Pro" panose="020B0503030403090204" charset="0"/>
            </a:endParaRPr>
          </a:p>
          <a:p>
            <a:pPr lvl="1"/>
            <a:r>
              <a:rPr lang="es-ES_tradnl" sz="1800" dirty="0" smtClean="0">
                <a:solidFill>
                  <a:schemeClr val="bg2"/>
                </a:solidFill>
                <a:latin typeface="Myriad Web Pro" panose="020B0503030403090204" charset="0"/>
              </a:rPr>
              <a:t>Oportunidad perdida </a:t>
            </a:r>
            <a:r>
              <a:rPr lang="es-ES_tradnl" sz="1800" dirty="0" smtClean="0">
                <a:solidFill>
                  <a:schemeClr val="bg2"/>
                </a:solidFill>
                <a:latin typeface="Myriad Web Pro" panose="020B0503030403090204" charset="0"/>
              </a:rPr>
              <a:t>de vacunarse entre el examen médico en el extranjero y la llegada a los EEUU </a:t>
            </a:r>
            <a:r>
              <a:rPr lang="es-ES_tradnl" sz="1800" dirty="0" smtClean="0">
                <a:solidFill>
                  <a:schemeClr val="bg2"/>
                </a:solidFill>
                <a:latin typeface="Myriad Web Pro" panose="020B0503030403090204" charset="0"/>
              </a:rPr>
              <a:t>(4-6 meses)</a:t>
            </a:r>
          </a:p>
          <a:p>
            <a:pPr>
              <a:buClr>
                <a:schemeClr val="bg1"/>
              </a:buClr>
              <a:buFont typeface="Arial" panose="020B0604020202020204" pitchFamily="34" charset="0"/>
              <a:buChar char="•"/>
            </a:pPr>
            <a:r>
              <a:rPr lang="es-ES_tradnl" sz="1800" dirty="0" smtClean="0">
                <a:solidFill>
                  <a:schemeClr val="bg2"/>
                </a:solidFill>
                <a:latin typeface="Myriad Web Pro" panose="020B0503030403090204" charset="0"/>
              </a:rPr>
              <a:t>Alianza entre CDC, DOS, </a:t>
            </a:r>
            <a:r>
              <a:rPr lang="es-ES_tradnl" sz="1800" dirty="0" smtClean="0">
                <a:solidFill>
                  <a:schemeClr val="bg2"/>
                </a:solidFill>
                <a:latin typeface="Myriad Web Pro" panose="020B0503030403090204" charset="0"/>
              </a:rPr>
              <a:t>implementada por la OIM</a:t>
            </a:r>
            <a:endParaRPr lang="es-ES_tradnl" sz="1800" dirty="0" smtClean="0">
              <a:solidFill>
                <a:schemeClr val="bg2"/>
              </a:solidFill>
              <a:latin typeface="Myriad Web Pro" panose="020B0503030403090204" charset="0"/>
            </a:endParaRPr>
          </a:p>
          <a:p>
            <a:pPr>
              <a:buClr>
                <a:schemeClr val="bg1"/>
              </a:buClr>
              <a:buFont typeface="Arial" panose="020B0604020202020204" pitchFamily="34" charset="0"/>
              <a:buChar char="•"/>
            </a:pPr>
            <a:r>
              <a:rPr lang="es-ES_tradnl" sz="1800" dirty="0" smtClean="0">
                <a:solidFill>
                  <a:schemeClr val="bg2"/>
                </a:solidFill>
                <a:latin typeface="Myriad Web Pro" panose="020B0503030403090204" charset="0"/>
              </a:rPr>
              <a:t>En 2012, se empez</a:t>
            </a:r>
            <a:r>
              <a:rPr lang="es-ES_tradnl" sz="1800" dirty="0" smtClean="0">
                <a:solidFill>
                  <a:schemeClr val="bg2"/>
                </a:solidFill>
                <a:latin typeface="Myriad Web Pro" panose="020B0503030403090204" charset="0"/>
              </a:rPr>
              <a:t>ó en 5 países piloto: </a:t>
            </a:r>
            <a:r>
              <a:rPr lang="es-ES_tradnl" sz="1800" dirty="0" smtClean="0">
                <a:solidFill>
                  <a:schemeClr val="bg2"/>
                </a:solidFill>
                <a:latin typeface="Myriad Web Pro" panose="020B0503030403090204" charset="0"/>
              </a:rPr>
              <a:t>Malasia, Nepal, Tailandia, Etiop</a:t>
            </a:r>
            <a:r>
              <a:rPr lang="es-ES_tradnl" sz="1800" dirty="0" smtClean="0">
                <a:solidFill>
                  <a:schemeClr val="bg2"/>
                </a:solidFill>
                <a:latin typeface="Myriad Web Pro" panose="020B0503030403090204" charset="0"/>
              </a:rPr>
              <a:t>ía y Kenia. De </a:t>
            </a:r>
            <a:r>
              <a:rPr lang="es-ES_tradnl" sz="1800" dirty="0" smtClean="0">
                <a:solidFill>
                  <a:schemeClr val="bg2"/>
                </a:solidFill>
                <a:latin typeface="Myriad Web Pro" panose="020B0503030403090204" charset="0"/>
              </a:rPr>
              <a:t>2016 en adelante, se continuar</a:t>
            </a:r>
            <a:r>
              <a:rPr lang="es-ES_tradnl" sz="1800" dirty="0" smtClean="0">
                <a:solidFill>
                  <a:schemeClr val="bg2"/>
                </a:solidFill>
                <a:latin typeface="Myriad Web Pro" panose="020B0503030403090204" charset="0"/>
              </a:rPr>
              <a:t>á ampliando a nivel mundial con la intención de llegar al </a:t>
            </a:r>
            <a:r>
              <a:rPr lang="es-ES_tradnl" sz="1800" dirty="0" smtClean="0">
                <a:solidFill>
                  <a:schemeClr val="bg2"/>
                </a:solidFill>
                <a:latin typeface="Myriad Web Pro" panose="020B0503030403090204" charset="0"/>
              </a:rPr>
              <a:t>100% de los refugiados USRP.</a:t>
            </a:r>
          </a:p>
          <a:p>
            <a:pPr>
              <a:buClr>
                <a:schemeClr val="bg1"/>
              </a:buClr>
              <a:buFont typeface="Arial" panose="020B0604020202020204" pitchFamily="34" charset="0"/>
              <a:buChar char="•"/>
            </a:pPr>
            <a:endParaRPr lang="es-ES_tradnl" sz="1800" dirty="0" smtClean="0">
              <a:latin typeface="Myriad Web Pro" panose="020B0503030403090204" charset="0"/>
            </a:endParaRPr>
          </a:p>
          <a:p>
            <a:pPr>
              <a:buClr>
                <a:schemeClr val="bg1"/>
              </a:buClr>
              <a:buFont typeface="Arial" panose="020B0604020202020204" pitchFamily="34" charset="0"/>
              <a:buChar char="•"/>
            </a:pPr>
            <a:endParaRPr lang="es-ES_tradnl" sz="2000" dirty="0" smtClean="0">
              <a:latin typeface="Myriad Web Pro" panose="020B0503030403090204" charset="0"/>
            </a:endParaRPr>
          </a:p>
          <a:p>
            <a:pPr>
              <a:buClr>
                <a:schemeClr val="bg1"/>
              </a:buClr>
              <a:buFont typeface="Arial" panose="020B0604020202020204" pitchFamily="34" charset="0"/>
              <a:buChar char="•"/>
            </a:pPr>
            <a:endParaRPr lang="es-ES_tradnl" sz="2000" dirty="0" smtClean="0">
              <a:latin typeface="Myriad Web Pro" panose="020B0503030403090204" charset="0"/>
            </a:endParaRPr>
          </a:p>
          <a:p>
            <a:endParaRPr lang="es-ES_tradnl" dirty="0">
              <a:latin typeface="Myriad Web Pro" panose="020B0503030403090204" charset="0"/>
            </a:endParaRPr>
          </a:p>
        </p:txBody>
      </p:sp>
    </p:spTree>
    <p:extLst>
      <p:ext uri="{BB962C8B-B14F-4D97-AF65-F5344CB8AC3E}">
        <p14:creationId xmlns:p14="http://schemas.microsoft.com/office/powerpoint/2010/main" val="158556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65698" y="381000"/>
            <a:ext cx="7962697" cy="1129922"/>
          </a:xfrm>
        </p:spPr>
        <p:txBody>
          <a:bodyPr/>
          <a:lstStyle/>
          <a:p>
            <a:r>
              <a:rPr lang="es-ES_tradnl" altLang="en-US" dirty="0" smtClean="0">
                <a:solidFill>
                  <a:schemeClr val="bg1"/>
                </a:solidFill>
                <a:latin typeface="Myriad Web Pro" panose="020B0503030403090204" charset="0"/>
                <a:ea typeface="ＭＳ Ｐゴシック" panose="020B0600070205080204" pitchFamily="34" charset="-128"/>
              </a:rPr>
              <a:t>Programa de vacunaci</a:t>
            </a:r>
            <a:r>
              <a:rPr lang="es-ES_tradnl" altLang="en-US" dirty="0" smtClean="0">
                <a:solidFill>
                  <a:schemeClr val="bg1"/>
                </a:solidFill>
                <a:latin typeface="Myriad Web Pro" panose="020B0503030403090204" charset="0"/>
                <a:ea typeface="ＭＳ Ｐゴシック" panose="020B0600070205080204" pitchFamily="34" charset="-128"/>
              </a:rPr>
              <a:t>ón de refugiados en el extranjero</a:t>
            </a:r>
            <a:r>
              <a:rPr lang="es-ES_tradnl" altLang="en-US" dirty="0" smtClean="0">
                <a:solidFill>
                  <a:schemeClr val="bg1"/>
                </a:solidFill>
                <a:latin typeface="Myriad Web Pro" panose="020B0503030403090204" charset="0"/>
                <a:ea typeface="ＭＳ Ｐゴシック" panose="020B0600070205080204" pitchFamily="34" charset="-128"/>
              </a:rPr>
              <a:t>: protecci</a:t>
            </a:r>
            <a:r>
              <a:rPr lang="es-ES_tradnl" altLang="en-US" dirty="0" smtClean="0">
                <a:solidFill>
                  <a:schemeClr val="bg1"/>
                </a:solidFill>
                <a:latin typeface="Myriad Web Pro" panose="020B0503030403090204" charset="0"/>
                <a:ea typeface="ＭＳ Ｐゴシック" panose="020B0600070205080204" pitchFamily="34" charset="-128"/>
              </a:rPr>
              <a:t>ón contra 11 enfermedades</a:t>
            </a:r>
            <a:endParaRPr lang="es-ES_tradnl" altLang="en-US" dirty="0">
              <a:solidFill>
                <a:schemeClr val="bg1"/>
              </a:solidFill>
              <a:latin typeface="Myriad Web Pro" panose="020B0503030403090204" charset="0"/>
              <a:ea typeface="ＭＳ Ｐゴシック" panose="020B0600070205080204" pitchFamily="34" charset="-128"/>
            </a:endParaRPr>
          </a:p>
        </p:txBody>
      </p:sp>
      <p:sp>
        <p:nvSpPr>
          <p:cNvPr id="4" name="Content Placeholder 2"/>
          <p:cNvSpPr>
            <a:spLocks noGrp="1"/>
          </p:cNvSpPr>
          <p:nvPr>
            <p:ph idx="1"/>
          </p:nvPr>
        </p:nvSpPr>
        <p:spPr>
          <a:xfrm>
            <a:off x="1417320" y="1512535"/>
            <a:ext cx="6286424" cy="3487865"/>
          </a:xfrm>
        </p:spPr>
        <p:txBody>
          <a:bodyPr>
            <a:noAutofit/>
          </a:bodyPr>
          <a:lstStyle/>
          <a:p>
            <a:pPr>
              <a:defRPr/>
            </a:pPr>
            <a:r>
              <a:rPr lang="es-ES_tradnl" sz="2000" dirty="0" smtClean="0">
                <a:solidFill>
                  <a:schemeClr val="bg2"/>
                </a:solidFill>
                <a:latin typeface="Myriad Web Pro" panose="020B0503030403090204" charset="0"/>
              </a:rPr>
              <a:t>Difteria</a:t>
            </a:r>
          </a:p>
          <a:p>
            <a:pPr>
              <a:defRPr/>
            </a:pPr>
            <a:r>
              <a:rPr lang="es-ES_tradnl" sz="2000" i="1" dirty="0" smtClean="0">
                <a:solidFill>
                  <a:schemeClr val="bg2"/>
                </a:solidFill>
                <a:latin typeface="Myriad Web Pro" panose="020B0503030403090204" charset="0"/>
              </a:rPr>
              <a:t>Haemophilus</a:t>
            </a:r>
            <a:r>
              <a:rPr lang="es-ES_tradnl" sz="2000" i="1" dirty="0" smtClean="0">
                <a:solidFill>
                  <a:schemeClr val="bg2"/>
                </a:solidFill>
                <a:latin typeface="Myriad Web Pro" panose="020B0503030403090204" charset="0"/>
              </a:rPr>
              <a:t> </a:t>
            </a:r>
            <a:r>
              <a:rPr lang="es-ES_tradnl" sz="2000" i="1" dirty="0" smtClean="0">
                <a:solidFill>
                  <a:schemeClr val="bg2"/>
                </a:solidFill>
                <a:latin typeface="Myriad Web Pro" panose="020B0503030403090204" charset="0"/>
              </a:rPr>
              <a:t>influenzae</a:t>
            </a:r>
            <a:r>
              <a:rPr lang="es-ES_tradnl" sz="2000" i="1" dirty="0">
                <a:solidFill>
                  <a:schemeClr val="bg2"/>
                </a:solidFill>
                <a:latin typeface="Myriad Web Pro" panose="020B0503030403090204" charset="0"/>
              </a:rPr>
              <a:t> </a:t>
            </a:r>
            <a:r>
              <a:rPr lang="es-ES_tradnl" sz="2000" dirty="0" smtClean="0">
                <a:solidFill>
                  <a:schemeClr val="bg2"/>
                </a:solidFill>
                <a:latin typeface="Myriad Web Pro" panose="020B0503030403090204" charset="0"/>
              </a:rPr>
              <a:t>tipo b</a:t>
            </a:r>
          </a:p>
          <a:p>
            <a:pPr>
              <a:defRPr/>
            </a:pPr>
            <a:r>
              <a:rPr lang="es-ES_tradnl" sz="2000" dirty="0" smtClean="0">
                <a:solidFill>
                  <a:schemeClr val="bg2"/>
                </a:solidFill>
                <a:latin typeface="Myriad Web Pro" panose="020B0503030403090204" charset="0"/>
              </a:rPr>
              <a:t>Hepatitis B</a:t>
            </a:r>
          </a:p>
          <a:p>
            <a:pPr>
              <a:defRPr/>
            </a:pPr>
            <a:r>
              <a:rPr lang="es-ES_tradnl" sz="2000" dirty="0" smtClean="0">
                <a:solidFill>
                  <a:schemeClr val="bg2"/>
                </a:solidFill>
                <a:latin typeface="Myriad Web Pro" panose="020B0503030403090204" charset="0"/>
              </a:rPr>
              <a:t>Sarampi</a:t>
            </a:r>
            <a:r>
              <a:rPr lang="es-ES_tradnl" sz="2000" dirty="0" smtClean="0">
                <a:solidFill>
                  <a:schemeClr val="bg2"/>
                </a:solidFill>
                <a:latin typeface="Myriad Web Pro" panose="020B0503030403090204" charset="0"/>
              </a:rPr>
              <a:t>ón</a:t>
            </a:r>
            <a:endParaRPr lang="es-ES_tradnl" sz="2000" dirty="0" smtClean="0">
              <a:solidFill>
                <a:schemeClr val="bg2"/>
              </a:solidFill>
              <a:latin typeface="Myriad Web Pro" panose="020B0503030403090204" charset="0"/>
            </a:endParaRPr>
          </a:p>
          <a:p>
            <a:pPr>
              <a:defRPr/>
            </a:pPr>
            <a:r>
              <a:rPr lang="es-ES_tradnl" sz="2000" dirty="0" smtClean="0">
                <a:solidFill>
                  <a:schemeClr val="bg2"/>
                </a:solidFill>
                <a:latin typeface="Myriad Web Pro" panose="020B0503030403090204" charset="0"/>
              </a:rPr>
              <a:t>Paperas</a:t>
            </a:r>
          </a:p>
          <a:p>
            <a:pPr>
              <a:defRPr/>
            </a:pPr>
            <a:r>
              <a:rPr lang="es-ES_tradnl" sz="2000" dirty="0" smtClean="0">
                <a:solidFill>
                  <a:schemeClr val="bg2"/>
                </a:solidFill>
                <a:latin typeface="Myriad Web Pro" panose="020B0503030403090204" charset="0"/>
              </a:rPr>
              <a:t>Rotavirus</a:t>
            </a:r>
          </a:p>
          <a:p>
            <a:pPr>
              <a:defRPr/>
            </a:pPr>
            <a:r>
              <a:rPr lang="es-ES_tradnl" sz="2000" dirty="0" smtClean="0">
                <a:solidFill>
                  <a:schemeClr val="bg2"/>
                </a:solidFill>
                <a:latin typeface="Myriad Web Pro" panose="020B0503030403090204" charset="0"/>
              </a:rPr>
              <a:t>Rubeola</a:t>
            </a:r>
          </a:p>
          <a:p>
            <a:pPr>
              <a:defRPr/>
            </a:pPr>
            <a:r>
              <a:rPr lang="es-ES_tradnl" sz="2000" dirty="0" smtClean="0">
                <a:solidFill>
                  <a:schemeClr val="bg2"/>
                </a:solidFill>
                <a:latin typeface="Myriad Web Pro" panose="020B0503030403090204" charset="0"/>
              </a:rPr>
              <a:t>Tos ferina</a:t>
            </a:r>
          </a:p>
          <a:p>
            <a:pPr>
              <a:defRPr/>
            </a:pPr>
            <a:r>
              <a:rPr lang="es-ES_tradnl" sz="2000" dirty="0" smtClean="0">
                <a:solidFill>
                  <a:schemeClr val="bg2"/>
                </a:solidFill>
                <a:latin typeface="Myriad Web Pro" panose="020B0503030403090204" charset="0"/>
              </a:rPr>
              <a:t>Polio</a:t>
            </a:r>
          </a:p>
          <a:p>
            <a:pPr>
              <a:defRPr/>
            </a:pPr>
            <a:r>
              <a:rPr lang="es-ES_tradnl" sz="2000" i="1" dirty="0" smtClean="0">
                <a:solidFill>
                  <a:schemeClr val="bg2"/>
                </a:solidFill>
                <a:latin typeface="Myriad Web Pro" panose="020B0503030403090204" charset="0"/>
              </a:rPr>
              <a:t>Streptococcus</a:t>
            </a:r>
            <a:r>
              <a:rPr lang="es-ES_tradnl" sz="2000" i="1" dirty="0" smtClean="0">
                <a:solidFill>
                  <a:schemeClr val="bg2"/>
                </a:solidFill>
                <a:latin typeface="Myriad Web Pro" panose="020B0503030403090204" charset="0"/>
              </a:rPr>
              <a:t> </a:t>
            </a:r>
            <a:r>
              <a:rPr lang="es-ES_tradnl" sz="2000" i="1" dirty="0" smtClean="0">
                <a:solidFill>
                  <a:schemeClr val="bg2"/>
                </a:solidFill>
                <a:latin typeface="Myriad Web Pro" panose="020B0503030403090204" charset="0"/>
              </a:rPr>
              <a:t>pneumoniae</a:t>
            </a:r>
            <a:r>
              <a:rPr lang="es-ES_tradnl" sz="2000" dirty="0" smtClean="0">
                <a:solidFill>
                  <a:schemeClr val="bg2"/>
                </a:solidFill>
                <a:latin typeface="Myriad Web Pro" panose="020B0503030403090204" charset="0"/>
              </a:rPr>
              <a:t> (enfermedad de </a:t>
            </a:r>
            <a:r>
              <a:rPr lang="es-ES_tradnl" sz="2000" dirty="0" smtClean="0">
                <a:solidFill>
                  <a:schemeClr val="bg2"/>
                </a:solidFill>
                <a:latin typeface="Myriad Web Pro" panose="020B0503030403090204" charset="0"/>
              </a:rPr>
              <a:t>neumococco</a:t>
            </a:r>
            <a:r>
              <a:rPr lang="es-ES_tradnl" sz="2000" dirty="0" smtClean="0">
                <a:solidFill>
                  <a:schemeClr val="bg2"/>
                </a:solidFill>
                <a:latin typeface="Myriad Web Pro" panose="020B0503030403090204" charset="0"/>
              </a:rPr>
              <a:t>) [adquisici</a:t>
            </a:r>
            <a:r>
              <a:rPr lang="es-ES_tradnl" sz="2000" dirty="0" smtClean="0">
                <a:solidFill>
                  <a:schemeClr val="bg2"/>
                </a:solidFill>
                <a:latin typeface="Myriad Web Pro" panose="020B0503030403090204" charset="0"/>
              </a:rPr>
              <a:t>ón de vacunas pendiente</a:t>
            </a:r>
            <a:r>
              <a:rPr lang="es-ES_tradnl" sz="2000" dirty="0" smtClean="0">
                <a:solidFill>
                  <a:schemeClr val="bg2"/>
                </a:solidFill>
                <a:latin typeface="Myriad Web Pro" panose="020B0503030403090204" charset="0"/>
              </a:rPr>
              <a:t>]</a:t>
            </a:r>
          </a:p>
          <a:p>
            <a:pPr>
              <a:defRPr/>
            </a:pPr>
            <a:r>
              <a:rPr lang="es-ES_tradnl" sz="2000" dirty="0" smtClean="0">
                <a:solidFill>
                  <a:schemeClr val="bg2"/>
                </a:solidFill>
                <a:latin typeface="Myriad Web Pro" panose="020B0503030403090204" charset="0"/>
              </a:rPr>
              <a:t>T</a:t>
            </a:r>
            <a:r>
              <a:rPr lang="es-ES_tradnl" sz="2000" dirty="0" smtClean="0">
                <a:solidFill>
                  <a:schemeClr val="bg2"/>
                </a:solidFill>
                <a:latin typeface="Myriad Web Pro" panose="020B0503030403090204" charset="0"/>
              </a:rPr>
              <a:t>étano</a:t>
            </a:r>
            <a:endParaRPr lang="es-ES_tradnl" sz="2000" dirty="0" smtClean="0">
              <a:solidFill>
                <a:schemeClr val="bg2"/>
              </a:solidFill>
              <a:latin typeface="Myriad Web Pro" panose="020B0503030403090204" charset="0"/>
            </a:endParaRPr>
          </a:p>
          <a:p>
            <a:pPr marL="0" indent="0">
              <a:buNone/>
              <a:defRPr/>
            </a:pPr>
            <a:endParaRPr lang="es-ES_tradnl" sz="2000" dirty="0">
              <a:solidFill>
                <a:schemeClr val="bg2"/>
              </a:solidFill>
              <a:latin typeface="Myriad Web Pro" panose="020B0503030403090204" charset="0"/>
            </a:endParaRPr>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574280" y="1579899"/>
            <a:ext cx="3192704" cy="3694785"/>
          </a:xfrm>
          <a:prstGeom prst="rect">
            <a:avLst/>
          </a:prstGeom>
          <a:noFill/>
          <a:ln w="25400">
            <a:solidFill>
              <a:schemeClr val="tx1"/>
            </a:solidFill>
            <a:miter lim="800000"/>
            <a:headEnd/>
            <a:tailEnd/>
          </a:ln>
        </p:spPr>
      </p:pic>
    </p:spTree>
    <p:extLst>
      <p:ext uri="{BB962C8B-B14F-4D97-AF65-F5344CB8AC3E}">
        <p14:creationId xmlns:p14="http://schemas.microsoft.com/office/powerpoint/2010/main" val="4167468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8470" y="0"/>
            <a:ext cx="8875060" cy="6858000"/>
          </a:xfrm>
          <a:prstGeom prst="rect">
            <a:avLst/>
          </a:prstGeom>
        </p:spPr>
      </p:pic>
    </p:spTree>
    <p:extLst>
      <p:ext uri="{BB962C8B-B14F-4D97-AF65-F5344CB8AC3E}">
        <p14:creationId xmlns:p14="http://schemas.microsoft.com/office/powerpoint/2010/main" val="3438476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200" dirty="0" smtClean="0"/>
              <a:t>Directrices y perfiles de salud de refugiados del </a:t>
            </a:r>
            <a:br>
              <a:rPr lang="es-ES_tradnl" sz="3200" dirty="0" smtClean="0"/>
            </a:br>
            <a:r>
              <a:rPr lang="es-ES_tradnl" sz="3200" dirty="0" smtClean="0"/>
              <a:t>Centro para el Control y Prevenci</a:t>
            </a:r>
            <a:r>
              <a:rPr lang="es-ES_tradnl" sz="3200" dirty="0" smtClean="0"/>
              <a:t>ón de Enfermedades (</a:t>
            </a:r>
            <a:r>
              <a:rPr lang="es-ES_tradnl" sz="3200" dirty="0" smtClean="0"/>
              <a:t>CDC)</a:t>
            </a:r>
            <a:endParaRPr lang="es-ES_tradnl" sz="3200" dirty="0"/>
          </a:p>
        </p:txBody>
      </p:sp>
      <p:sp>
        <p:nvSpPr>
          <p:cNvPr id="3" name="Content Placeholder 2"/>
          <p:cNvSpPr>
            <a:spLocks noGrp="1"/>
          </p:cNvSpPr>
          <p:nvPr>
            <p:ph idx="1"/>
          </p:nvPr>
        </p:nvSpPr>
        <p:spPr>
          <a:xfrm>
            <a:off x="1981200" y="1449726"/>
            <a:ext cx="8229600" cy="4191000"/>
          </a:xfrm>
        </p:spPr>
        <p:txBody>
          <a:bodyPr/>
          <a:lstStyle/>
          <a:p>
            <a:endParaRPr lang="es-ES_tradnl" dirty="0" smtClean="0">
              <a:latin typeface="Myriad Web Pro" panose="020B0503030403090204" charset="0"/>
              <a:hlinkClick r:id="rId3"/>
            </a:endParaRPr>
          </a:p>
          <a:p>
            <a:pPr marL="0" indent="0">
              <a:buNone/>
            </a:pPr>
            <a:r>
              <a:rPr lang="es-ES_tradnl" dirty="0" smtClean="0">
                <a:latin typeface="Myriad Web Pro" panose="020B0503030403090204" charset="0"/>
              </a:rPr>
              <a:t>Perfiles de salud de refugiados</a:t>
            </a:r>
          </a:p>
          <a:p>
            <a:pPr marL="0" indent="0">
              <a:buNone/>
            </a:pPr>
            <a:r>
              <a:rPr lang="es-ES_tradnl" u="sng" dirty="0" smtClean="0">
                <a:solidFill>
                  <a:schemeClr val="bg1"/>
                </a:solidFill>
                <a:latin typeface="Myriad Web Pro" panose="020B0503030403090204" charset="0"/>
              </a:rPr>
              <a:t>www.cdc.gov/</a:t>
            </a:r>
            <a:r>
              <a:rPr lang="es-ES_tradnl" u="sng" dirty="0" smtClean="0">
                <a:solidFill>
                  <a:schemeClr val="bg1"/>
                </a:solidFill>
                <a:latin typeface="Myriad Web Pro" panose="020B0503030403090204" charset="0"/>
              </a:rPr>
              <a:t>immigrantrefugeehealth</a:t>
            </a:r>
            <a:r>
              <a:rPr lang="es-ES_tradnl" u="sng" dirty="0" smtClean="0">
                <a:solidFill>
                  <a:schemeClr val="bg1"/>
                </a:solidFill>
                <a:latin typeface="Myriad Web Pro" panose="020B0503030403090204" charset="0"/>
              </a:rPr>
              <a:t>/</a:t>
            </a:r>
            <a:r>
              <a:rPr lang="es-ES_tradnl" u="sng" dirty="0" smtClean="0">
                <a:solidFill>
                  <a:schemeClr val="bg1"/>
                </a:solidFill>
                <a:latin typeface="Myriad Web Pro" panose="020B0503030403090204" charset="0"/>
              </a:rPr>
              <a:t>profiles</a:t>
            </a:r>
            <a:r>
              <a:rPr lang="es-ES_tradnl" u="sng" dirty="0" smtClean="0">
                <a:solidFill>
                  <a:schemeClr val="bg1"/>
                </a:solidFill>
                <a:latin typeface="Myriad Web Pro" panose="020B0503030403090204" charset="0"/>
              </a:rPr>
              <a:t>/</a:t>
            </a:r>
            <a:r>
              <a:rPr lang="es-ES_tradnl" u="sng" dirty="0" smtClean="0">
                <a:solidFill>
                  <a:schemeClr val="bg1"/>
                </a:solidFill>
                <a:latin typeface="Myriad Web Pro" panose="020B0503030403090204" charset="0"/>
              </a:rPr>
              <a:t>index.html</a:t>
            </a:r>
            <a:endParaRPr lang="es-ES_tradnl" u="sng" dirty="0" smtClean="0">
              <a:solidFill>
                <a:schemeClr val="bg1"/>
              </a:solidFill>
              <a:latin typeface="Myriad Web Pro" panose="020B0503030403090204" charset="0"/>
            </a:endParaRPr>
          </a:p>
          <a:p>
            <a:pPr lvl="1"/>
            <a:r>
              <a:rPr lang="es-ES_tradnl" dirty="0" smtClean="0">
                <a:latin typeface="Myriad Web Pro" panose="020B0503030403090204" charset="0"/>
              </a:rPr>
              <a:t>Butaneses, congoleños, iraqu</a:t>
            </a:r>
            <a:r>
              <a:rPr lang="es-ES_tradnl" dirty="0" smtClean="0">
                <a:latin typeface="Myriad Web Pro" panose="020B0503030403090204" charset="0"/>
              </a:rPr>
              <a:t>íes, birmanos</a:t>
            </a:r>
          </a:p>
          <a:p>
            <a:pPr marL="457200" lvl="1" indent="0">
              <a:buNone/>
            </a:pPr>
            <a:endParaRPr lang="es-ES_tradnl" dirty="0" smtClean="0">
              <a:latin typeface="Myriad Web Pro" panose="020B0503030403090204" charset="0"/>
            </a:endParaRPr>
          </a:p>
          <a:p>
            <a:pPr marL="0" indent="0">
              <a:buNone/>
            </a:pPr>
            <a:r>
              <a:rPr lang="es-ES_tradnl" dirty="0" smtClean="0">
                <a:latin typeface="Myriad Web Pro" panose="020B0503030403090204" charset="0"/>
              </a:rPr>
              <a:t>Directrices para la salud de refugiados</a:t>
            </a:r>
          </a:p>
          <a:p>
            <a:pPr marL="0" indent="0">
              <a:buNone/>
            </a:pPr>
            <a:r>
              <a:rPr lang="es-ES_tradnl" dirty="0" smtClean="0">
                <a:latin typeface="Myriad Web Pro" panose="020B0503030403090204" charset="0"/>
                <a:hlinkClick r:id="rId4"/>
              </a:rPr>
              <a:t>www.cdc.immigrantrefugeehealth/guidelines/domestic/domestic-guidelines.html</a:t>
            </a:r>
            <a:endParaRPr lang="es-ES_tradnl" dirty="0" smtClean="0">
              <a:latin typeface="Myriad Web Pro" panose="020B0503030403090204" charset="0"/>
            </a:endParaRPr>
          </a:p>
          <a:p>
            <a:pPr lvl="1"/>
            <a:r>
              <a:rPr lang="es-ES_tradnl" dirty="0" smtClean="0">
                <a:latin typeface="Myriad Web Pro" panose="020B0503030403090204" charset="0"/>
              </a:rPr>
              <a:t>Historial, f</a:t>
            </a:r>
            <a:r>
              <a:rPr lang="es-ES_tradnl" dirty="0" smtClean="0">
                <a:latin typeface="Myriad Web Pro" panose="020B0503030403090204" charset="0"/>
              </a:rPr>
              <a:t>ísico, hepatitis, VIH, vacunas, parásitos, plomo, salud mental, malaria, nutrición, infecciones de transmisión sexual (ITS), tuberculosis</a:t>
            </a:r>
            <a:endParaRPr lang="es-ES_tradnl" dirty="0"/>
          </a:p>
        </p:txBody>
      </p:sp>
    </p:spTree>
    <p:extLst>
      <p:ext uri="{BB962C8B-B14F-4D97-AF65-F5344CB8AC3E}">
        <p14:creationId xmlns:p14="http://schemas.microsoft.com/office/powerpoint/2010/main" val="1964607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06132"/>
            <a:ext cx="8229600" cy="1143000"/>
          </a:xfrm>
        </p:spPr>
        <p:txBody>
          <a:bodyPr/>
          <a:lstStyle/>
          <a:p>
            <a:r>
              <a:rPr lang="en-US" b="1" dirty="0" smtClean="0">
                <a:solidFill>
                  <a:schemeClr val="bg1"/>
                </a:solidFill>
              </a:rPr>
              <a:t>Continuing Refugee Health Care Stateside</a:t>
            </a:r>
            <a:endParaRPr lang="en-US" b="1" dirty="0">
              <a:solidFill>
                <a:schemeClr val="bg1"/>
              </a:solidFill>
            </a:endParaRPr>
          </a:p>
        </p:txBody>
      </p:sp>
      <p:sp>
        <p:nvSpPr>
          <p:cNvPr id="3" name="Content Placeholder 2"/>
          <p:cNvSpPr>
            <a:spLocks noGrp="1"/>
          </p:cNvSpPr>
          <p:nvPr>
            <p:ph idx="1"/>
          </p:nvPr>
        </p:nvSpPr>
        <p:spPr>
          <a:xfrm>
            <a:off x="1981200" y="1403443"/>
            <a:ext cx="8229600" cy="4823740"/>
          </a:xfrm>
        </p:spPr>
        <p:txBody>
          <a:bodyPr>
            <a:normAutofit fontScale="70000" lnSpcReduction="20000"/>
          </a:bodyPr>
          <a:lstStyle/>
          <a:p>
            <a:r>
              <a:rPr lang="en-US" b="1" dirty="0">
                <a:solidFill>
                  <a:schemeClr val="bg2"/>
                </a:solidFill>
              </a:rPr>
              <a:t>Strengthening Surveillance for Disease Among Newly Arrived </a:t>
            </a:r>
            <a:r>
              <a:rPr lang="en-US" b="1" dirty="0" smtClean="0">
                <a:solidFill>
                  <a:schemeClr val="bg2"/>
                </a:solidFill>
              </a:rPr>
              <a:t>Refugees (2012-2017)</a:t>
            </a:r>
          </a:p>
          <a:p>
            <a:pPr lvl="1"/>
            <a:r>
              <a:rPr lang="en-US" b="1" dirty="0" smtClean="0">
                <a:solidFill>
                  <a:schemeClr val="bg2"/>
                </a:solidFill>
              </a:rPr>
              <a:t>Enhanced refugee health surveillance databases in 10 jurisdictions</a:t>
            </a:r>
          </a:p>
          <a:p>
            <a:pPr lvl="1"/>
            <a:endParaRPr lang="en-US" b="1" dirty="0" smtClean="0">
              <a:solidFill>
                <a:schemeClr val="bg2"/>
              </a:solidFill>
            </a:endParaRPr>
          </a:p>
          <a:p>
            <a:r>
              <a:rPr lang="en-US" b="1" dirty="0" smtClean="0">
                <a:solidFill>
                  <a:schemeClr val="bg2"/>
                </a:solidFill>
              </a:rPr>
              <a:t>Centers </a:t>
            </a:r>
            <a:r>
              <a:rPr lang="en-US" b="1" dirty="0">
                <a:solidFill>
                  <a:schemeClr val="bg2"/>
                </a:solidFill>
              </a:rPr>
              <a:t>of Excellence in Refugee </a:t>
            </a:r>
            <a:r>
              <a:rPr lang="en-US" b="1" dirty="0" smtClean="0">
                <a:solidFill>
                  <a:schemeClr val="bg2"/>
                </a:solidFill>
              </a:rPr>
              <a:t>Health (2015-2020)</a:t>
            </a:r>
          </a:p>
          <a:p>
            <a:pPr lvl="1"/>
            <a:r>
              <a:rPr lang="en-US" b="1" dirty="0" smtClean="0">
                <a:solidFill>
                  <a:schemeClr val="bg2"/>
                </a:solidFill>
              </a:rPr>
              <a:t>Initially focusing </a:t>
            </a:r>
            <a:r>
              <a:rPr lang="en-US" b="1" dirty="0">
                <a:solidFill>
                  <a:schemeClr val="bg2"/>
                </a:solidFill>
              </a:rPr>
              <a:t>on  </a:t>
            </a:r>
            <a:endParaRPr lang="en-US" sz="1500" b="1" dirty="0">
              <a:solidFill>
                <a:schemeClr val="bg2"/>
              </a:solidFill>
            </a:endParaRPr>
          </a:p>
          <a:p>
            <a:pPr lvl="2"/>
            <a:r>
              <a:rPr lang="en-US" b="1" dirty="0">
                <a:solidFill>
                  <a:schemeClr val="bg2"/>
                </a:solidFill>
              </a:rPr>
              <a:t>Surveillance/epidemiology of refugee populations </a:t>
            </a:r>
            <a:endParaRPr lang="en-US" b="1" dirty="0" smtClean="0">
              <a:solidFill>
                <a:schemeClr val="bg2"/>
              </a:solidFill>
            </a:endParaRPr>
          </a:p>
          <a:p>
            <a:pPr lvl="3"/>
            <a:r>
              <a:rPr lang="en-US" b="1" dirty="0" smtClean="0">
                <a:solidFill>
                  <a:schemeClr val="bg2"/>
                </a:solidFill>
              </a:rPr>
              <a:t>Development </a:t>
            </a:r>
            <a:r>
              <a:rPr lang="en-US" b="1" dirty="0">
                <a:solidFill>
                  <a:schemeClr val="bg2"/>
                </a:solidFill>
              </a:rPr>
              <a:t>of </a:t>
            </a:r>
            <a:r>
              <a:rPr lang="en-US" b="1" dirty="0" smtClean="0">
                <a:solidFill>
                  <a:schemeClr val="bg2"/>
                </a:solidFill>
              </a:rPr>
              <a:t>multi-state surveillance </a:t>
            </a:r>
            <a:r>
              <a:rPr lang="en-US" b="1" dirty="0">
                <a:solidFill>
                  <a:schemeClr val="bg2"/>
                </a:solidFill>
              </a:rPr>
              <a:t>networks </a:t>
            </a:r>
            <a:endParaRPr lang="en-US" sz="1200" b="1" dirty="0">
              <a:solidFill>
                <a:schemeClr val="bg2"/>
              </a:solidFill>
            </a:endParaRPr>
          </a:p>
          <a:p>
            <a:pPr lvl="3"/>
            <a:r>
              <a:rPr lang="en-US" b="1" dirty="0" smtClean="0">
                <a:solidFill>
                  <a:schemeClr val="bg2"/>
                </a:solidFill>
              </a:rPr>
              <a:t>Investigating long term health outcomes of refugees post-arrival</a:t>
            </a:r>
            <a:endParaRPr lang="en-US" sz="1200" b="1" dirty="0">
              <a:solidFill>
                <a:schemeClr val="bg2"/>
              </a:solidFill>
            </a:endParaRPr>
          </a:p>
          <a:p>
            <a:pPr lvl="2"/>
            <a:r>
              <a:rPr lang="en-US" b="1" dirty="0" smtClean="0">
                <a:solidFill>
                  <a:schemeClr val="bg2"/>
                </a:solidFill>
              </a:rPr>
              <a:t>Post-arrival screening guidance to </a:t>
            </a:r>
            <a:r>
              <a:rPr lang="en-US" b="1" dirty="0">
                <a:solidFill>
                  <a:schemeClr val="bg2"/>
                </a:solidFill>
              </a:rPr>
              <a:t>U.S. </a:t>
            </a:r>
            <a:r>
              <a:rPr lang="en-US" b="1" dirty="0" smtClean="0">
                <a:solidFill>
                  <a:schemeClr val="bg2"/>
                </a:solidFill>
              </a:rPr>
              <a:t>clinicians </a:t>
            </a:r>
          </a:p>
          <a:p>
            <a:pPr lvl="3"/>
            <a:r>
              <a:rPr lang="en-US" b="1" dirty="0" smtClean="0">
                <a:solidFill>
                  <a:schemeClr val="bg2"/>
                </a:solidFill>
              </a:rPr>
              <a:t>Create new guidelines to improve refugee health </a:t>
            </a:r>
            <a:endParaRPr lang="en-US" sz="1050" b="1" dirty="0">
              <a:solidFill>
                <a:schemeClr val="bg2"/>
              </a:solidFill>
            </a:endParaRPr>
          </a:p>
          <a:p>
            <a:pPr lvl="3"/>
            <a:r>
              <a:rPr lang="en-US" b="1" dirty="0" smtClean="0">
                <a:solidFill>
                  <a:schemeClr val="bg2"/>
                </a:solidFill>
              </a:rPr>
              <a:t>Update existing </a:t>
            </a:r>
            <a:r>
              <a:rPr lang="en-US" b="1" dirty="0">
                <a:solidFill>
                  <a:schemeClr val="bg2"/>
                </a:solidFill>
              </a:rPr>
              <a:t>refugee health guidelines </a:t>
            </a:r>
            <a:endParaRPr lang="en-US" b="1" dirty="0" smtClean="0">
              <a:solidFill>
                <a:schemeClr val="bg2"/>
              </a:solidFill>
            </a:endParaRPr>
          </a:p>
          <a:p>
            <a:pPr lvl="3"/>
            <a:r>
              <a:rPr lang="en-US" b="1" dirty="0" smtClean="0">
                <a:solidFill>
                  <a:schemeClr val="bg2"/>
                </a:solidFill>
              </a:rPr>
              <a:t>Survey </a:t>
            </a:r>
            <a:r>
              <a:rPr lang="en-US" b="1" dirty="0">
                <a:solidFill>
                  <a:schemeClr val="bg2"/>
                </a:solidFill>
              </a:rPr>
              <a:t>refugee healthcare providers to evaluate content and presentation of existing </a:t>
            </a:r>
            <a:r>
              <a:rPr lang="en-US" b="1" dirty="0" smtClean="0">
                <a:solidFill>
                  <a:schemeClr val="bg2"/>
                </a:solidFill>
              </a:rPr>
              <a:t>guidelines (survey sent to Society of Refugee Healthcare Providers Listserv on 6/1/2016)</a:t>
            </a:r>
            <a:endParaRPr lang="en-US" sz="1050" b="1" dirty="0">
              <a:solidFill>
                <a:schemeClr val="bg2"/>
              </a:solidFill>
            </a:endParaRPr>
          </a:p>
          <a:p>
            <a:pPr lvl="2"/>
            <a:endParaRPr lang="en-US" sz="1200" b="1" dirty="0"/>
          </a:p>
          <a:p>
            <a:pPr lvl="1"/>
            <a:endParaRPr lang="en-US" b="1" dirty="0"/>
          </a:p>
        </p:txBody>
      </p:sp>
    </p:spTree>
    <p:extLst>
      <p:ext uri="{BB962C8B-B14F-4D97-AF65-F5344CB8AC3E}">
        <p14:creationId xmlns:p14="http://schemas.microsoft.com/office/powerpoint/2010/main" val="160101710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dirty="0" smtClean="0">
                <a:solidFill>
                  <a:schemeClr val="bg1"/>
                </a:solidFill>
              </a:rPr>
              <a:t>Notificaci</a:t>
            </a:r>
            <a:r>
              <a:rPr lang="es-ES_tradnl" b="1" dirty="0" smtClean="0">
                <a:solidFill>
                  <a:schemeClr val="bg1"/>
                </a:solidFill>
              </a:rPr>
              <a:t>ón de brotes a los</a:t>
            </a:r>
            <a:r>
              <a:rPr lang="es-ES_tradnl" b="1" dirty="0" smtClean="0">
                <a:solidFill>
                  <a:schemeClr val="bg1"/>
                </a:solidFill>
              </a:rPr>
              <a:t> </a:t>
            </a:r>
            <a:br>
              <a:rPr lang="es-ES_tradnl" b="1" dirty="0" smtClean="0">
                <a:solidFill>
                  <a:schemeClr val="bg1"/>
                </a:solidFill>
              </a:rPr>
            </a:br>
            <a:r>
              <a:rPr lang="es-ES_tradnl" b="1" dirty="0" smtClean="0">
                <a:solidFill>
                  <a:schemeClr val="bg1"/>
                </a:solidFill>
              </a:rPr>
              <a:t>coordinadores estatales de salud de refugiados</a:t>
            </a:r>
            <a:endParaRPr lang="es-ES_tradnl" b="1" dirty="0">
              <a:solidFill>
                <a:schemeClr val="bg1"/>
              </a:solidFill>
            </a:endParaRPr>
          </a:p>
        </p:txBody>
      </p:sp>
      <p:sp>
        <p:nvSpPr>
          <p:cNvPr id="3" name="Content Placeholder 2"/>
          <p:cNvSpPr>
            <a:spLocks noGrp="1"/>
          </p:cNvSpPr>
          <p:nvPr>
            <p:ph idx="1"/>
          </p:nvPr>
        </p:nvSpPr>
        <p:spPr/>
        <p:txBody>
          <a:bodyPr/>
          <a:lstStyle/>
          <a:p>
            <a:pPr marL="0" indent="0">
              <a:buNone/>
            </a:pPr>
            <a:r>
              <a:rPr lang="es-ES_tradnl" sz="2200" b="1" i="1" dirty="0" smtClean="0">
                <a:solidFill>
                  <a:schemeClr val="bg2"/>
                </a:solidFill>
              </a:rPr>
              <a:t>“ Estimado coordinador de salud de refugiados, el CDC recibi</a:t>
            </a:r>
            <a:r>
              <a:rPr lang="es-ES_tradnl" sz="2200" b="1" i="1" dirty="0" smtClean="0">
                <a:solidFill>
                  <a:schemeClr val="bg2"/>
                </a:solidFill>
              </a:rPr>
              <a:t>ó un reporte de </a:t>
            </a:r>
            <a:r>
              <a:rPr lang="es-ES_tradnl" sz="2200" b="1" i="1" dirty="0" smtClean="0">
                <a:solidFill>
                  <a:schemeClr val="bg2"/>
                </a:solidFill>
              </a:rPr>
              <a:t>8 casos de sarampi</a:t>
            </a:r>
            <a:r>
              <a:rPr lang="es-ES_tradnl" sz="2200" b="1" i="1" dirty="0" smtClean="0">
                <a:solidFill>
                  <a:schemeClr val="bg2"/>
                </a:solidFill>
              </a:rPr>
              <a:t>ón </a:t>
            </a:r>
            <a:r>
              <a:rPr lang="es-ES_tradnl" sz="2200" b="1" i="1" dirty="0" smtClean="0">
                <a:solidFill>
                  <a:schemeClr val="bg2"/>
                </a:solidFill>
              </a:rPr>
              <a:t>en un campamento en </a:t>
            </a:r>
            <a:r>
              <a:rPr lang="es-ES_tradnl" sz="2200" b="1" i="1" dirty="0" smtClean="0">
                <a:solidFill>
                  <a:schemeClr val="bg2"/>
                </a:solidFill>
              </a:rPr>
              <a:t>………..”</a:t>
            </a:r>
          </a:p>
          <a:p>
            <a:pPr marL="0" indent="0">
              <a:buNone/>
            </a:pPr>
            <a:endParaRPr lang="es-ES_tradnl" sz="2200" b="1" dirty="0" smtClean="0">
              <a:solidFill>
                <a:schemeClr val="bg2"/>
              </a:solidFill>
            </a:endParaRPr>
          </a:p>
          <a:p>
            <a:pPr marL="0" indent="0">
              <a:buNone/>
            </a:pPr>
            <a:r>
              <a:rPr lang="es-ES_tradnl" sz="2200" b="1" dirty="0" smtClean="0">
                <a:solidFill>
                  <a:schemeClr val="bg2"/>
                </a:solidFill>
              </a:rPr>
              <a:t>3 tipos:</a:t>
            </a:r>
          </a:p>
          <a:p>
            <a:pPr marL="0" indent="0">
              <a:buNone/>
            </a:pPr>
            <a:r>
              <a:rPr lang="es-ES_tradnl" sz="2200" b="1" dirty="0" smtClean="0">
                <a:solidFill>
                  <a:schemeClr val="bg2"/>
                </a:solidFill>
              </a:rPr>
              <a:t>	Noticias y actualizaciones</a:t>
            </a:r>
          </a:p>
          <a:p>
            <a:pPr marL="0" indent="0">
              <a:buNone/>
            </a:pPr>
            <a:r>
              <a:rPr lang="es-ES_tradnl" sz="2200" b="1" dirty="0" smtClean="0">
                <a:solidFill>
                  <a:schemeClr val="bg2"/>
                </a:solidFill>
              </a:rPr>
              <a:t>	Anuncios de alerta de brotes y exposici</a:t>
            </a:r>
            <a:r>
              <a:rPr lang="es-ES_tradnl" sz="2200" b="1" dirty="0" smtClean="0">
                <a:solidFill>
                  <a:schemeClr val="bg2"/>
                </a:solidFill>
              </a:rPr>
              <a:t>ón</a:t>
            </a:r>
            <a:endParaRPr lang="es-ES_tradnl" sz="2200" b="1" dirty="0" smtClean="0">
              <a:solidFill>
                <a:schemeClr val="bg2"/>
              </a:solidFill>
            </a:endParaRPr>
          </a:p>
          <a:p>
            <a:pPr marL="0" indent="0">
              <a:buNone/>
            </a:pPr>
            <a:r>
              <a:rPr lang="es-ES_tradnl" sz="2200" b="1" dirty="0">
                <a:solidFill>
                  <a:schemeClr val="bg2"/>
                </a:solidFill>
              </a:rPr>
              <a:t>	Anuncios de alerta de brotes y </a:t>
            </a:r>
            <a:r>
              <a:rPr lang="es-ES_tradnl" sz="2200" b="1" dirty="0" smtClean="0">
                <a:solidFill>
                  <a:schemeClr val="bg2"/>
                </a:solidFill>
              </a:rPr>
              <a:t>exposición </a:t>
            </a:r>
            <a:r>
              <a:rPr lang="es-ES_tradnl" sz="2200" b="1" dirty="0" smtClean="0">
                <a:solidFill>
                  <a:schemeClr val="bg1"/>
                </a:solidFill>
              </a:rPr>
              <a:t>con notificaciones de </a:t>
            </a:r>
            <a:r>
              <a:rPr lang="es-ES_tradnl" sz="2200" b="1" dirty="0" smtClean="0">
                <a:solidFill>
                  <a:schemeClr val="bg1"/>
                </a:solidFill>
              </a:rPr>
              <a:t>la llegada de refugiados individuales</a:t>
            </a:r>
          </a:p>
          <a:p>
            <a:pPr marL="0" indent="0">
              <a:buNone/>
            </a:pPr>
            <a:endParaRPr lang="es-ES_tradnl" sz="2200" b="1" dirty="0" smtClean="0">
              <a:solidFill>
                <a:schemeClr val="bg2"/>
              </a:solidFill>
            </a:endParaRPr>
          </a:p>
          <a:p>
            <a:pPr marL="0" indent="0">
              <a:buNone/>
            </a:pPr>
            <a:r>
              <a:rPr lang="es-ES_tradnl" sz="2200" b="1" dirty="0" smtClean="0">
                <a:solidFill>
                  <a:schemeClr val="bg2"/>
                </a:solidFill>
              </a:rPr>
              <a:t>En 2015 s</a:t>
            </a:r>
            <a:r>
              <a:rPr lang="es-ES_tradnl" sz="2200" b="1" dirty="0" smtClean="0">
                <a:solidFill>
                  <a:schemeClr val="bg2"/>
                </a:solidFill>
              </a:rPr>
              <a:t>e recibieron 16 notificacione</a:t>
            </a:r>
            <a:r>
              <a:rPr lang="es-ES_tradnl" sz="2200" b="1" dirty="0" smtClean="0">
                <a:solidFill>
                  <a:schemeClr val="bg2"/>
                </a:solidFill>
              </a:rPr>
              <a:t>s.</a:t>
            </a:r>
            <a:endParaRPr lang="es-ES_tradnl" sz="2200" b="1" dirty="0">
              <a:solidFill>
                <a:schemeClr val="bg2"/>
              </a:solidFill>
            </a:endParaRPr>
          </a:p>
        </p:txBody>
      </p:sp>
    </p:spTree>
    <p:extLst>
      <p:ext uri="{BB962C8B-B14F-4D97-AF65-F5344CB8AC3E}">
        <p14:creationId xmlns:p14="http://schemas.microsoft.com/office/powerpoint/2010/main" val="1953227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922"/>
            <a:ext cx="10972800" cy="1143000"/>
          </a:xfrm>
        </p:spPr>
        <p:txBody>
          <a:bodyPr/>
          <a:lstStyle/>
          <a:p>
            <a:r>
              <a:rPr lang="es-ES_tradnl" dirty="0" smtClean="0"/>
              <a:t>Sistema de n</a:t>
            </a:r>
            <a:r>
              <a:rPr lang="es-ES_tradnl" dirty="0" smtClean="0"/>
              <a:t>otificaci</a:t>
            </a:r>
            <a:r>
              <a:rPr lang="es-ES_tradnl" dirty="0" smtClean="0"/>
              <a:t>ón electrónica de enfermedades (EDN) del </a:t>
            </a:r>
            <a:r>
              <a:rPr lang="es-ES_tradnl" dirty="0" smtClean="0"/>
              <a:t>CDC</a:t>
            </a:r>
            <a:endParaRPr lang="es-ES_tradnl" dirty="0"/>
          </a:p>
        </p:txBody>
      </p:sp>
      <p:grpSp>
        <p:nvGrpSpPr>
          <p:cNvPr id="42" name="Group 41"/>
          <p:cNvGrpSpPr/>
          <p:nvPr/>
        </p:nvGrpSpPr>
        <p:grpSpPr>
          <a:xfrm>
            <a:off x="1981200" y="2152308"/>
            <a:ext cx="4114800" cy="1269999"/>
            <a:chOff x="457200" y="2152307"/>
            <a:chExt cx="4114800" cy="1269999"/>
          </a:xfrm>
        </p:grpSpPr>
        <p:sp>
          <p:nvSpPr>
            <p:cNvPr id="17" name="Freeform 16"/>
            <p:cNvSpPr/>
            <p:nvPr/>
          </p:nvSpPr>
          <p:spPr>
            <a:xfrm>
              <a:off x="457200" y="2152307"/>
              <a:ext cx="4114800" cy="1269999"/>
            </a:xfrm>
            <a:custGeom>
              <a:avLst/>
              <a:gdLst>
                <a:gd name="connsiteX0" fmla="*/ 0 w 6096000"/>
                <a:gd name="connsiteY0" fmla="*/ 127000 h 1269999"/>
                <a:gd name="connsiteX1" fmla="*/ 127000 w 6096000"/>
                <a:gd name="connsiteY1" fmla="*/ 0 h 1269999"/>
                <a:gd name="connsiteX2" fmla="*/ 5969000 w 6096000"/>
                <a:gd name="connsiteY2" fmla="*/ 0 h 1269999"/>
                <a:gd name="connsiteX3" fmla="*/ 6096000 w 6096000"/>
                <a:gd name="connsiteY3" fmla="*/ 127000 h 1269999"/>
                <a:gd name="connsiteX4" fmla="*/ 6096000 w 6096000"/>
                <a:gd name="connsiteY4" fmla="*/ 1142999 h 1269999"/>
                <a:gd name="connsiteX5" fmla="*/ 5969000 w 6096000"/>
                <a:gd name="connsiteY5" fmla="*/ 1269999 h 1269999"/>
                <a:gd name="connsiteX6" fmla="*/ 127000 w 6096000"/>
                <a:gd name="connsiteY6" fmla="*/ 1269999 h 1269999"/>
                <a:gd name="connsiteX7" fmla="*/ 0 w 6096000"/>
                <a:gd name="connsiteY7" fmla="*/ 1142999 h 1269999"/>
                <a:gd name="connsiteX8" fmla="*/ 0 w 6096000"/>
                <a:gd name="connsiteY8"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69999">
                  <a:moveTo>
                    <a:pt x="0" y="127000"/>
                  </a:moveTo>
                  <a:cubicBezTo>
                    <a:pt x="0" y="56860"/>
                    <a:pt x="56860" y="0"/>
                    <a:pt x="127000" y="0"/>
                  </a:cubicBezTo>
                  <a:lnTo>
                    <a:pt x="5969000" y="0"/>
                  </a:lnTo>
                  <a:cubicBezTo>
                    <a:pt x="6039140" y="0"/>
                    <a:pt x="6096000" y="56860"/>
                    <a:pt x="6096000" y="127000"/>
                  </a:cubicBezTo>
                  <a:lnTo>
                    <a:pt x="6096000" y="1142999"/>
                  </a:lnTo>
                  <a:cubicBezTo>
                    <a:pt x="6096000" y="1213139"/>
                    <a:pt x="6039140" y="1269999"/>
                    <a:pt x="5969000" y="1269999"/>
                  </a:cubicBezTo>
                  <a:lnTo>
                    <a:pt x="127000" y="1269999"/>
                  </a:lnTo>
                  <a:cubicBezTo>
                    <a:pt x="56860" y="1269999"/>
                    <a:pt x="0" y="1213139"/>
                    <a:pt x="0" y="1142999"/>
                  </a:cubicBezTo>
                  <a:lnTo>
                    <a:pt x="0" y="12700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422400" tIns="76200" rIns="76200" bIns="76200" numCol="1" spcCol="1270" anchor="ctr" anchorCtr="0">
              <a:noAutofit/>
            </a:bodyPr>
            <a:lstStyle/>
            <a:p>
              <a:pPr marL="457200" defTabSz="889000">
                <a:lnSpc>
                  <a:spcPct val="90000"/>
                </a:lnSpc>
                <a:spcBef>
                  <a:spcPct val="0"/>
                </a:spcBef>
                <a:spcAft>
                  <a:spcPct val="35000"/>
                </a:spcAft>
              </a:pPr>
              <a:r>
                <a:rPr lang="es-ES_tradnl" dirty="0" smtClean="0">
                  <a:solidFill>
                    <a:schemeClr val="bg2"/>
                  </a:solidFill>
                </a:rPr>
                <a:t>Captar datos de ex</a:t>
              </a:r>
              <a:r>
                <a:rPr lang="es-ES_tradnl" dirty="0" smtClean="0">
                  <a:solidFill>
                    <a:schemeClr val="bg2"/>
                  </a:solidFill>
                </a:rPr>
                <a:t>ámenes médicos en el extranjero</a:t>
              </a:r>
              <a:endParaRPr lang="es-ES_tradnl" dirty="0">
                <a:solidFill>
                  <a:schemeClr val="bg2"/>
                </a:solidFill>
              </a:endParaRPr>
            </a:p>
          </p:txBody>
        </p:sp>
        <p:pic>
          <p:nvPicPr>
            <p:cNvPr id="7" name="Picture 6" descr="tb xray.jpg"/>
            <p:cNvPicPr>
              <a:picLocks/>
            </p:cNvPicPr>
            <p:nvPr/>
          </p:nvPicPr>
          <p:blipFill>
            <a:blip r:embed="rId3" cstate="email">
              <a:extLst>
                <a:ext uri="{28A0092B-C50C-407E-A947-70E740481C1C}">
                  <a14:useLocalDpi xmlns:a14="http://schemas.microsoft.com/office/drawing/2010/main"/>
                </a:ext>
              </a:extLst>
            </a:blip>
            <a:stretch>
              <a:fillRect/>
            </a:stretch>
          </p:blipFill>
          <p:spPr>
            <a:xfrm>
              <a:off x="559449" y="2263201"/>
              <a:ext cx="1530607" cy="1005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46" name="Group 45"/>
          <p:cNvGrpSpPr/>
          <p:nvPr/>
        </p:nvGrpSpPr>
        <p:grpSpPr>
          <a:xfrm>
            <a:off x="1981200" y="4946307"/>
            <a:ext cx="4114800" cy="1269999"/>
            <a:chOff x="457200" y="4946306"/>
            <a:chExt cx="4114800" cy="1269999"/>
          </a:xfrm>
        </p:grpSpPr>
        <p:sp>
          <p:nvSpPr>
            <p:cNvPr id="21" name="Freeform 20"/>
            <p:cNvSpPr/>
            <p:nvPr/>
          </p:nvSpPr>
          <p:spPr>
            <a:xfrm>
              <a:off x="457200" y="4946306"/>
              <a:ext cx="4114800" cy="1269999"/>
            </a:xfrm>
            <a:custGeom>
              <a:avLst/>
              <a:gdLst>
                <a:gd name="connsiteX0" fmla="*/ 0 w 6096000"/>
                <a:gd name="connsiteY0" fmla="*/ 127000 h 1269999"/>
                <a:gd name="connsiteX1" fmla="*/ 127000 w 6096000"/>
                <a:gd name="connsiteY1" fmla="*/ 0 h 1269999"/>
                <a:gd name="connsiteX2" fmla="*/ 5969000 w 6096000"/>
                <a:gd name="connsiteY2" fmla="*/ 0 h 1269999"/>
                <a:gd name="connsiteX3" fmla="*/ 6096000 w 6096000"/>
                <a:gd name="connsiteY3" fmla="*/ 127000 h 1269999"/>
                <a:gd name="connsiteX4" fmla="*/ 6096000 w 6096000"/>
                <a:gd name="connsiteY4" fmla="*/ 1142999 h 1269999"/>
                <a:gd name="connsiteX5" fmla="*/ 5969000 w 6096000"/>
                <a:gd name="connsiteY5" fmla="*/ 1269999 h 1269999"/>
                <a:gd name="connsiteX6" fmla="*/ 127000 w 6096000"/>
                <a:gd name="connsiteY6" fmla="*/ 1269999 h 1269999"/>
                <a:gd name="connsiteX7" fmla="*/ 0 w 6096000"/>
                <a:gd name="connsiteY7" fmla="*/ 1142999 h 1269999"/>
                <a:gd name="connsiteX8" fmla="*/ 0 w 6096000"/>
                <a:gd name="connsiteY8"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69999">
                  <a:moveTo>
                    <a:pt x="0" y="127000"/>
                  </a:moveTo>
                  <a:cubicBezTo>
                    <a:pt x="0" y="56860"/>
                    <a:pt x="56860" y="0"/>
                    <a:pt x="127000" y="0"/>
                  </a:cubicBezTo>
                  <a:lnTo>
                    <a:pt x="5969000" y="0"/>
                  </a:lnTo>
                  <a:cubicBezTo>
                    <a:pt x="6039140" y="0"/>
                    <a:pt x="6096000" y="56860"/>
                    <a:pt x="6096000" y="127000"/>
                  </a:cubicBezTo>
                  <a:lnTo>
                    <a:pt x="6096000" y="1142999"/>
                  </a:lnTo>
                  <a:cubicBezTo>
                    <a:pt x="6096000" y="1213139"/>
                    <a:pt x="6039140" y="1269999"/>
                    <a:pt x="5969000" y="1269999"/>
                  </a:cubicBezTo>
                  <a:lnTo>
                    <a:pt x="127000" y="1269999"/>
                  </a:lnTo>
                  <a:cubicBezTo>
                    <a:pt x="56860" y="1269999"/>
                    <a:pt x="0" y="1213139"/>
                    <a:pt x="0" y="1142999"/>
                  </a:cubicBezTo>
                  <a:lnTo>
                    <a:pt x="0" y="12700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422400" tIns="76200" rIns="76200" bIns="76200" numCol="1" spcCol="1270" anchor="ctr" anchorCtr="0">
              <a:noAutofit/>
            </a:bodyPr>
            <a:lstStyle/>
            <a:p>
              <a:pPr marL="457200" defTabSz="889000">
                <a:lnSpc>
                  <a:spcPct val="90000"/>
                </a:lnSpc>
                <a:spcBef>
                  <a:spcPct val="0"/>
                </a:spcBef>
                <a:spcAft>
                  <a:spcPct val="35000"/>
                </a:spcAft>
              </a:pPr>
              <a:r>
                <a:rPr lang="es-ES_tradnl" dirty="0" smtClean="0">
                  <a:solidFill>
                    <a:schemeClr val="bg2"/>
                  </a:solidFill>
                </a:rPr>
                <a:t>Captar datos de ex</a:t>
              </a:r>
              <a:r>
                <a:rPr lang="es-ES_tradnl" dirty="0" smtClean="0">
                  <a:solidFill>
                    <a:schemeClr val="bg2"/>
                  </a:solidFill>
                </a:rPr>
                <a:t>ámenes de seguimiento a la tuberculosis a nivel nacional</a:t>
              </a:r>
              <a:endParaRPr lang="es-ES_tradnl" dirty="0">
                <a:solidFill>
                  <a:schemeClr val="bg2"/>
                </a:solidFill>
              </a:endParaRPr>
            </a:p>
          </p:txBody>
        </p:sp>
        <p:pic>
          <p:nvPicPr>
            <p:cNvPr id="24" name="Picture 23"/>
            <p:cNvPicPr>
              <a:picLocks/>
            </p:cNvPicPr>
            <p:nvPr/>
          </p:nvPicPr>
          <p:blipFill rotWithShape="1">
            <a:blip r:embed="rId4" cstate="email">
              <a:extLst>
                <a:ext uri="{28A0092B-C50C-407E-A947-70E740481C1C}">
                  <a14:useLocalDpi xmlns:a14="http://schemas.microsoft.com/office/drawing/2010/main"/>
                </a:ext>
              </a:extLst>
            </a:blip>
            <a:srcRect/>
            <a:stretch/>
          </p:blipFill>
          <p:spPr bwMode="auto">
            <a:xfrm>
              <a:off x="559449" y="5078385"/>
              <a:ext cx="1530607" cy="1005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grpSp>
      <p:grpSp>
        <p:nvGrpSpPr>
          <p:cNvPr id="44" name="Group 43"/>
          <p:cNvGrpSpPr/>
          <p:nvPr/>
        </p:nvGrpSpPr>
        <p:grpSpPr>
          <a:xfrm>
            <a:off x="1981200" y="3549307"/>
            <a:ext cx="4114800" cy="1269999"/>
            <a:chOff x="457200" y="3549306"/>
            <a:chExt cx="4114800" cy="1269999"/>
          </a:xfrm>
        </p:grpSpPr>
        <p:sp>
          <p:nvSpPr>
            <p:cNvPr id="19" name="Freeform 18"/>
            <p:cNvSpPr/>
            <p:nvPr/>
          </p:nvSpPr>
          <p:spPr>
            <a:xfrm>
              <a:off x="457200" y="3549306"/>
              <a:ext cx="4114800" cy="1269999"/>
            </a:xfrm>
            <a:custGeom>
              <a:avLst/>
              <a:gdLst>
                <a:gd name="connsiteX0" fmla="*/ 0 w 6096000"/>
                <a:gd name="connsiteY0" fmla="*/ 127000 h 1269999"/>
                <a:gd name="connsiteX1" fmla="*/ 127000 w 6096000"/>
                <a:gd name="connsiteY1" fmla="*/ 0 h 1269999"/>
                <a:gd name="connsiteX2" fmla="*/ 5969000 w 6096000"/>
                <a:gd name="connsiteY2" fmla="*/ 0 h 1269999"/>
                <a:gd name="connsiteX3" fmla="*/ 6096000 w 6096000"/>
                <a:gd name="connsiteY3" fmla="*/ 127000 h 1269999"/>
                <a:gd name="connsiteX4" fmla="*/ 6096000 w 6096000"/>
                <a:gd name="connsiteY4" fmla="*/ 1142999 h 1269999"/>
                <a:gd name="connsiteX5" fmla="*/ 5969000 w 6096000"/>
                <a:gd name="connsiteY5" fmla="*/ 1269999 h 1269999"/>
                <a:gd name="connsiteX6" fmla="*/ 127000 w 6096000"/>
                <a:gd name="connsiteY6" fmla="*/ 1269999 h 1269999"/>
                <a:gd name="connsiteX7" fmla="*/ 0 w 6096000"/>
                <a:gd name="connsiteY7" fmla="*/ 1142999 h 1269999"/>
                <a:gd name="connsiteX8" fmla="*/ 0 w 6096000"/>
                <a:gd name="connsiteY8"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69999">
                  <a:moveTo>
                    <a:pt x="0" y="127000"/>
                  </a:moveTo>
                  <a:cubicBezTo>
                    <a:pt x="0" y="56860"/>
                    <a:pt x="56860" y="0"/>
                    <a:pt x="127000" y="0"/>
                  </a:cubicBezTo>
                  <a:lnTo>
                    <a:pt x="5969000" y="0"/>
                  </a:lnTo>
                  <a:cubicBezTo>
                    <a:pt x="6039140" y="0"/>
                    <a:pt x="6096000" y="56860"/>
                    <a:pt x="6096000" y="127000"/>
                  </a:cubicBezTo>
                  <a:lnTo>
                    <a:pt x="6096000" y="1142999"/>
                  </a:lnTo>
                  <a:cubicBezTo>
                    <a:pt x="6096000" y="1213139"/>
                    <a:pt x="6039140" y="1269999"/>
                    <a:pt x="5969000" y="1269999"/>
                  </a:cubicBezTo>
                  <a:lnTo>
                    <a:pt x="127000" y="1269999"/>
                  </a:lnTo>
                  <a:cubicBezTo>
                    <a:pt x="56860" y="1269999"/>
                    <a:pt x="0" y="1213139"/>
                    <a:pt x="0" y="1142999"/>
                  </a:cubicBezTo>
                  <a:lnTo>
                    <a:pt x="0" y="12700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422400" tIns="76200" rIns="76200" bIns="76200" numCol="1" spcCol="1270" anchor="ctr" anchorCtr="0">
              <a:noAutofit/>
            </a:bodyPr>
            <a:lstStyle/>
            <a:p>
              <a:pPr marL="457200" defTabSz="889000">
                <a:lnSpc>
                  <a:spcPct val="90000"/>
                </a:lnSpc>
                <a:spcBef>
                  <a:spcPct val="0"/>
                </a:spcBef>
                <a:spcAft>
                  <a:spcPct val="35000"/>
                </a:spcAft>
              </a:pPr>
              <a:r>
                <a:rPr lang="es-ES_tradnl" dirty="0" smtClean="0">
                  <a:solidFill>
                    <a:schemeClr val="bg2"/>
                  </a:solidFill>
                </a:rPr>
                <a:t>Notificar a los departamentos de salud estatales</a:t>
              </a:r>
              <a:endParaRPr lang="es-ES_tradnl" dirty="0">
                <a:solidFill>
                  <a:schemeClr val="bg2"/>
                </a:solidFill>
              </a:endParaRPr>
            </a:p>
          </p:txBody>
        </p:sp>
        <p:pic>
          <p:nvPicPr>
            <p:cNvPr id="27" name="Picture 26"/>
            <p:cNvPicPr>
              <a:picLocks/>
            </p:cNvPicPr>
            <p:nvPr/>
          </p:nvPicPr>
          <p:blipFill>
            <a:blip r:embed="rId5" cstate="email">
              <a:extLst>
                <a:ext uri="{28A0092B-C50C-407E-A947-70E740481C1C}">
                  <a14:useLocalDpi xmlns:a14="http://schemas.microsoft.com/office/drawing/2010/main"/>
                </a:ext>
              </a:extLst>
            </a:blip>
            <a:stretch>
              <a:fillRect/>
            </a:stretch>
          </p:blipFill>
          <p:spPr>
            <a:xfrm>
              <a:off x="559449" y="3681385"/>
              <a:ext cx="1530607" cy="1005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32" name="TextBox 31"/>
          <p:cNvSpPr txBox="1"/>
          <p:nvPr/>
        </p:nvSpPr>
        <p:spPr>
          <a:xfrm>
            <a:off x="1981201" y="1669457"/>
            <a:ext cx="2591124" cy="461665"/>
          </a:xfrm>
          <a:prstGeom prst="rect">
            <a:avLst/>
          </a:prstGeom>
          <a:noFill/>
        </p:spPr>
        <p:txBody>
          <a:bodyPr wrap="none" rtlCol="0">
            <a:spAutoFit/>
          </a:bodyPr>
          <a:lstStyle/>
          <a:p>
            <a:r>
              <a:rPr lang="es-ES_tradnl" sz="2400" b="1" dirty="0" smtClean="0">
                <a:solidFill>
                  <a:schemeClr val="bg2"/>
                </a:solidFill>
                <a:latin typeface="Calibri" panose="020F0502020204030204" pitchFamily="34" charset="0"/>
              </a:rPr>
              <a:t>Prop</a:t>
            </a:r>
            <a:r>
              <a:rPr lang="es-ES_tradnl" sz="2400" b="1" dirty="0" smtClean="0">
                <a:solidFill>
                  <a:schemeClr val="bg2"/>
                </a:solidFill>
                <a:latin typeface="Calibri" panose="020F0502020204030204" pitchFamily="34" charset="0"/>
              </a:rPr>
              <a:t>ósito del EDN</a:t>
            </a:r>
            <a:r>
              <a:rPr lang="es-ES_tradnl" sz="2400" b="1" dirty="0" smtClean="0">
                <a:solidFill>
                  <a:schemeClr val="bg2"/>
                </a:solidFill>
                <a:latin typeface="Calibri" panose="020F0502020204030204" pitchFamily="34" charset="0"/>
              </a:rPr>
              <a:t>:</a:t>
            </a:r>
            <a:endParaRPr lang="es-ES_tradnl" sz="2400" b="1" dirty="0">
              <a:solidFill>
                <a:schemeClr val="bg2"/>
              </a:solidFill>
              <a:latin typeface="Calibri" panose="020F0502020204030204" pitchFamily="34" charset="0"/>
            </a:endParaRPr>
          </a:p>
        </p:txBody>
      </p:sp>
      <p:grpSp>
        <p:nvGrpSpPr>
          <p:cNvPr id="49" name="Group 48"/>
          <p:cNvGrpSpPr/>
          <p:nvPr/>
        </p:nvGrpSpPr>
        <p:grpSpPr>
          <a:xfrm>
            <a:off x="6651172" y="1695170"/>
            <a:ext cx="3579358" cy="1618678"/>
            <a:chOff x="5127172" y="1695169"/>
            <a:chExt cx="3579358" cy="1618678"/>
          </a:xfrm>
        </p:grpSpPr>
        <p:sp>
          <p:nvSpPr>
            <p:cNvPr id="34" name="Rectangle 33"/>
            <p:cNvSpPr/>
            <p:nvPr/>
          </p:nvSpPr>
          <p:spPr>
            <a:xfrm>
              <a:off x="5127172" y="2113518"/>
              <a:ext cx="3579358" cy="1200329"/>
            </a:xfrm>
            <a:prstGeom prst="rect">
              <a:avLst/>
            </a:prstGeom>
          </p:spPr>
          <p:txBody>
            <a:bodyPr wrap="square">
              <a:spAutoFit/>
            </a:bodyPr>
            <a:lstStyle/>
            <a:p>
              <a:pPr marL="285750" indent="-285750">
                <a:buFont typeface="Arial" panose="020B0604020202020204" pitchFamily="34" charset="0"/>
                <a:buChar char="•"/>
              </a:pPr>
              <a:r>
                <a:rPr lang="es-ES_tradnl" dirty="0" smtClean="0">
                  <a:solidFill>
                    <a:schemeClr val="bg2"/>
                  </a:solidFill>
                </a:rPr>
                <a:t>Departamentos de salud en los 50 estados y el distrito federal (DC)</a:t>
              </a:r>
            </a:p>
            <a:p>
              <a:pPr marL="285750" indent="-285750">
                <a:buFont typeface="Arial" panose="020B0604020202020204" pitchFamily="34" charset="0"/>
                <a:buChar char="•"/>
              </a:pPr>
              <a:r>
                <a:rPr lang="es-ES_tradnl" dirty="0" smtClean="0">
                  <a:solidFill>
                    <a:schemeClr val="bg2"/>
                  </a:solidFill>
                </a:rPr>
                <a:t>&gt;800 usuarios activos</a:t>
              </a:r>
              <a:endParaRPr lang="es-ES_tradnl" dirty="0">
                <a:solidFill>
                  <a:schemeClr val="bg2"/>
                </a:solidFill>
              </a:endParaRPr>
            </a:p>
          </p:txBody>
        </p:sp>
        <p:sp>
          <p:nvSpPr>
            <p:cNvPr id="43" name="TextBox 42"/>
            <p:cNvSpPr txBox="1"/>
            <p:nvPr/>
          </p:nvSpPr>
          <p:spPr>
            <a:xfrm>
              <a:off x="5127172" y="1695169"/>
              <a:ext cx="2465338" cy="461665"/>
            </a:xfrm>
            <a:prstGeom prst="rect">
              <a:avLst/>
            </a:prstGeom>
            <a:noFill/>
          </p:spPr>
          <p:txBody>
            <a:bodyPr wrap="none" rtlCol="0">
              <a:spAutoFit/>
            </a:bodyPr>
            <a:lstStyle/>
            <a:p>
              <a:r>
                <a:rPr lang="es-ES_tradnl" sz="2400" b="1" dirty="0" smtClean="0">
                  <a:solidFill>
                    <a:schemeClr val="bg2"/>
                  </a:solidFill>
                  <a:latin typeface="Calibri" panose="020F0502020204030204" pitchFamily="34" charset="0"/>
                </a:rPr>
                <a:t>Usuarios del EDN:</a:t>
              </a:r>
              <a:endParaRPr lang="es-ES_tradnl" sz="2400" b="1" dirty="0">
                <a:solidFill>
                  <a:schemeClr val="bg2"/>
                </a:solidFill>
                <a:latin typeface="Calibri" panose="020F0502020204030204" pitchFamily="34" charset="0"/>
              </a:endParaRPr>
            </a:p>
          </p:txBody>
        </p:sp>
      </p:grpSp>
      <p:graphicFrame>
        <p:nvGraphicFramePr>
          <p:cNvPr id="48" name="Chart 47"/>
          <p:cNvGraphicFramePr/>
          <p:nvPr>
            <p:extLst>
              <p:ext uri="{D42A27DB-BD31-4B8C-83A1-F6EECF244321}">
                <p14:modId xmlns:p14="http://schemas.microsoft.com/office/powerpoint/2010/main" val="3303098656"/>
              </p:ext>
            </p:extLst>
          </p:nvPr>
        </p:nvGraphicFramePr>
        <p:xfrm>
          <a:off x="5518450" y="3109149"/>
          <a:ext cx="5451701" cy="3045168"/>
        </p:xfrm>
        <a:graphic>
          <a:graphicData uri="http://schemas.openxmlformats.org/drawingml/2006/chart">
            <c:chart xmlns:c="http://schemas.openxmlformats.org/drawingml/2006/chart" xmlns:r="http://schemas.openxmlformats.org/officeDocument/2006/relationships" r:id="rId6"/>
          </a:graphicData>
        </a:graphic>
      </p:graphicFrame>
      <p:sp>
        <p:nvSpPr>
          <p:cNvPr id="50" name="TextBox 49"/>
          <p:cNvSpPr txBox="1"/>
          <p:nvPr/>
        </p:nvSpPr>
        <p:spPr>
          <a:xfrm>
            <a:off x="8427883" y="3933467"/>
            <a:ext cx="1312122" cy="501675"/>
          </a:xfrm>
          <a:prstGeom prst="rect">
            <a:avLst/>
          </a:prstGeom>
          <a:noFill/>
        </p:spPr>
        <p:txBody>
          <a:bodyPr wrap="none" rtlCol="0">
            <a:spAutoFit/>
          </a:bodyPr>
          <a:lstStyle/>
          <a:p>
            <a:pPr algn="ctr"/>
            <a:r>
              <a:rPr lang="es-ES_tradnl" sz="1330" b="1" dirty="0" smtClean="0">
                <a:solidFill>
                  <a:schemeClr val="bg2"/>
                </a:solidFill>
              </a:rPr>
              <a:t>Control de TB</a:t>
            </a:r>
            <a:endParaRPr lang="es-ES_tradnl" sz="1330" b="1" dirty="0" smtClean="0">
              <a:solidFill>
                <a:schemeClr val="bg2"/>
              </a:solidFill>
            </a:endParaRPr>
          </a:p>
          <a:p>
            <a:pPr algn="ctr"/>
            <a:r>
              <a:rPr lang="es-ES_tradnl" sz="1330" b="1" dirty="0" smtClean="0">
                <a:solidFill>
                  <a:schemeClr val="bg2"/>
                </a:solidFill>
              </a:rPr>
              <a:t>27%</a:t>
            </a:r>
            <a:endParaRPr lang="es-ES_tradnl" sz="1330" b="1" dirty="0">
              <a:solidFill>
                <a:schemeClr val="bg2"/>
              </a:solidFill>
            </a:endParaRPr>
          </a:p>
        </p:txBody>
      </p:sp>
      <p:sp>
        <p:nvSpPr>
          <p:cNvPr id="51" name="TextBox 50"/>
          <p:cNvSpPr txBox="1"/>
          <p:nvPr/>
        </p:nvSpPr>
        <p:spPr>
          <a:xfrm>
            <a:off x="6535967" y="4466132"/>
            <a:ext cx="1464916" cy="706347"/>
          </a:xfrm>
          <a:prstGeom prst="rect">
            <a:avLst/>
          </a:prstGeom>
          <a:noFill/>
        </p:spPr>
        <p:txBody>
          <a:bodyPr wrap="square" rtlCol="0">
            <a:spAutoFit/>
          </a:bodyPr>
          <a:lstStyle/>
          <a:p>
            <a:pPr algn="ctr"/>
            <a:r>
              <a:rPr lang="es-ES_tradnl" sz="1330" b="1" dirty="0" smtClean="0">
                <a:solidFill>
                  <a:schemeClr val="bg2"/>
                </a:solidFill>
              </a:rPr>
              <a:t>Coord. de salud  de refugiados</a:t>
            </a:r>
          </a:p>
          <a:p>
            <a:pPr algn="ctr"/>
            <a:r>
              <a:rPr lang="es-ES_tradnl" sz="1330" b="1" dirty="0" smtClean="0">
                <a:solidFill>
                  <a:schemeClr val="bg2"/>
                </a:solidFill>
              </a:rPr>
              <a:t>20%</a:t>
            </a:r>
            <a:endParaRPr lang="es-ES_tradnl" sz="1330" b="1" dirty="0">
              <a:solidFill>
                <a:schemeClr val="bg2"/>
              </a:solidFill>
            </a:endParaRPr>
          </a:p>
        </p:txBody>
      </p:sp>
      <p:sp>
        <p:nvSpPr>
          <p:cNvPr id="52" name="TextBox 51"/>
          <p:cNvSpPr txBox="1"/>
          <p:nvPr/>
        </p:nvSpPr>
        <p:spPr>
          <a:xfrm>
            <a:off x="7671112" y="5087543"/>
            <a:ext cx="1814404" cy="706347"/>
          </a:xfrm>
          <a:prstGeom prst="rect">
            <a:avLst/>
          </a:prstGeom>
          <a:noFill/>
        </p:spPr>
        <p:txBody>
          <a:bodyPr wrap="square" rtlCol="0">
            <a:spAutoFit/>
          </a:bodyPr>
          <a:lstStyle/>
          <a:p>
            <a:pPr algn="ctr"/>
            <a:r>
              <a:rPr lang="es-ES_tradnl" sz="1330" b="1" dirty="0" smtClean="0">
                <a:solidFill>
                  <a:schemeClr val="bg2"/>
                </a:solidFill>
              </a:rPr>
              <a:t>Coord</a:t>
            </a:r>
            <a:r>
              <a:rPr lang="es-ES_tradnl" sz="1330" b="1" dirty="0" smtClean="0">
                <a:solidFill>
                  <a:schemeClr val="bg2"/>
                </a:solidFill>
              </a:rPr>
              <a:t>. de salud de refugiados/</a:t>
            </a:r>
            <a:r>
              <a:rPr lang="es-ES_tradnl" sz="1330" b="1" dirty="0" smtClean="0">
                <a:solidFill>
                  <a:schemeClr val="bg2"/>
                </a:solidFill>
              </a:rPr>
              <a:t>TB </a:t>
            </a:r>
          </a:p>
          <a:p>
            <a:pPr algn="ctr"/>
            <a:r>
              <a:rPr lang="es-ES_tradnl" sz="1330" b="1" dirty="0" smtClean="0">
                <a:solidFill>
                  <a:schemeClr val="bg2"/>
                </a:solidFill>
              </a:rPr>
              <a:t>35%</a:t>
            </a:r>
            <a:endParaRPr lang="es-ES_tradnl" sz="1330" b="1" dirty="0">
              <a:solidFill>
                <a:schemeClr val="bg2"/>
              </a:solidFill>
            </a:endParaRPr>
          </a:p>
        </p:txBody>
      </p:sp>
    </p:spTree>
    <p:extLst>
      <p:ext uri="{BB962C8B-B14F-4D97-AF65-F5344CB8AC3E}">
        <p14:creationId xmlns:p14="http://schemas.microsoft.com/office/powerpoint/2010/main" val="644425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graphicEl>
                                              <a:chart seriesIdx="-4" categoryIdx="0"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graphicEl>
                                              <a:chart seriesIdx="-4" categoryIdx="1"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graphicEl>
                                              <a:chart seriesIdx="-4" categoryIdx="2" bldStep="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Graphic spid="48" grpId="0">
        <p:bldSub>
          <a:bldChart bld="category" animBg="0"/>
        </p:bldSub>
      </p:bldGraphic>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75547" y="757989"/>
            <a:ext cx="6316579" cy="5402179"/>
          </a:xfrm>
        </p:spPr>
      </p:pic>
    </p:spTree>
    <p:extLst>
      <p:ext uri="{BB962C8B-B14F-4D97-AF65-F5344CB8AC3E}">
        <p14:creationId xmlns:p14="http://schemas.microsoft.com/office/powerpoint/2010/main" val="2751876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32021" y="0"/>
            <a:ext cx="9144000" cy="6858000"/>
          </a:xfrm>
          <a:prstGeom prst="rect">
            <a:avLst/>
          </a:prstGeom>
        </p:spPr>
      </p:pic>
      <p:sp>
        <p:nvSpPr>
          <p:cNvPr id="4" name="Rectangle 3"/>
          <p:cNvSpPr/>
          <p:nvPr/>
        </p:nvSpPr>
        <p:spPr>
          <a:xfrm>
            <a:off x="1676400" y="304800"/>
            <a:ext cx="5867400" cy="1692771"/>
          </a:xfrm>
          <a:prstGeom prst="rect">
            <a:avLst/>
          </a:prstGeom>
          <a:solidFill>
            <a:schemeClr val="bg1">
              <a:alpha val="70000"/>
            </a:schemeClr>
          </a:solidFill>
        </p:spPr>
        <p:txBody>
          <a:bodyPr wrap="square">
            <a:spAutoFit/>
          </a:bodyPr>
          <a:lstStyle/>
          <a:p>
            <a:r>
              <a:rPr lang="es-ES_tradnl" sz="2400" b="1" dirty="0" smtClean="0"/>
              <a:t>Con tantos pa</a:t>
            </a:r>
            <a:r>
              <a:rPr lang="es-ES_tradnl" sz="2400" b="1" dirty="0" smtClean="0"/>
              <a:t>íses sitiados, se ha generado la </a:t>
            </a:r>
            <a:r>
              <a:rPr lang="es-ES_tradnl" sz="2800" b="1" dirty="0" smtClean="0">
                <a:solidFill>
                  <a:srgbClr val="C00000"/>
                </a:solidFill>
              </a:rPr>
              <a:t>crisis de refugiados más grande </a:t>
            </a:r>
            <a:r>
              <a:rPr lang="es-ES_tradnl" sz="2400" b="1" dirty="0" smtClean="0"/>
              <a:t>desde la segunda guerra mundial.</a:t>
            </a:r>
            <a:endParaRPr lang="es-ES_tradnl" sz="2400" b="1" dirty="0"/>
          </a:p>
        </p:txBody>
      </p:sp>
      <p:sp>
        <p:nvSpPr>
          <p:cNvPr id="2" name="Rectangle 1"/>
          <p:cNvSpPr/>
          <p:nvPr/>
        </p:nvSpPr>
        <p:spPr>
          <a:xfrm>
            <a:off x="1866900" y="1933039"/>
            <a:ext cx="4572000" cy="1200329"/>
          </a:xfrm>
          <a:prstGeom prst="rect">
            <a:avLst/>
          </a:prstGeom>
        </p:spPr>
        <p:txBody>
          <a:bodyPr>
            <a:spAutoFit/>
          </a:bodyPr>
          <a:lstStyle/>
          <a:p>
            <a:r>
              <a:rPr lang="es-ES_tradnl" b="1" dirty="0" smtClean="0"/>
              <a:t>4.8 millones de sirios huyeron de su pa</a:t>
            </a:r>
            <a:r>
              <a:rPr lang="es-ES_tradnl" b="1" dirty="0" smtClean="0"/>
              <a:t>ís desde el </a:t>
            </a:r>
            <a:r>
              <a:rPr lang="es-ES_tradnl" b="1" dirty="0" smtClean="0"/>
              <a:t>comienzo de la guerra civil en 2011, como parte de la Primavera Árabe</a:t>
            </a:r>
            <a:r>
              <a:rPr lang="es-ES_tradnl" b="1" dirty="0" smtClean="0"/>
              <a:t>. </a:t>
            </a:r>
            <a:endParaRPr lang="es-ES_tradnl" b="1" dirty="0"/>
          </a:p>
        </p:txBody>
      </p:sp>
    </p:spTree>
    <p:extLst>
      <p:ext uri="{BB962C8B-B14F-4D97-AF65-F5344CB8AC3E}">
        <p14:creationId xmlns:p14="http://schemas.microsoft.com/office/powerpoint/2010/main" val="4222336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733"/>
            <a:ext cx="8229600" cy="1143000"/>
          </a:xfrm>
        </p:spPr>
        <p:txBody>
          <a:bodyPr/>
          <a:lstStyle/>
          <a:p>
            <a:r>
              <a:rPr lang="es-ES_tradnl" dirty="0" smtClean="0"/>
              <a:t>Retos del Programa de Admisi</a:t>
            </a:r>
            <a:r>
              <a:rPr lang="es-ES_tradnl" dirty="0" smtClean="0"/>
              <a:t>ón de Refugiados (</a:t>
            </a:r>
            <a:r>
              <a:rPr lang="es-ES_tradnl" dirty="0" smtClean="0"/>
              <a:t>USRAP) en el Medio Oriente</a:t>
            </a:r>
            <a:endParaRPr lang="es-ES_tradnl" dirty="0"/>
          </a:p>
        </p:txBody>
      </p:sp>
      <p:sp>
        <p:nvSpPr>
          <p:cNvPr id="3" name="Content Placeholder 2"/>
          <p:cNvSpPr>
            <a:spLocks noGrp="1"/>
          </p:cNvSpPr>
          <p:nvPr>
            <p:ph idx="1"/>
          </p:nvPr>
        </p:nvSpPr>
        <p:spPr>
          <a:xfrm>
            <a:off x="1981200" y="1426580"/>
            <a:ext cx="8971280" cy="4191000"/>
          </a:xfrm>
        </p:spPr>
        <p:txBody>
          <a:bodyPr/>
          <a:lstStyle/>
          <a:p>
            <a:r>
              <a:rPr lang="es-ES_tradnl" dirty="0" smtClean="0"/>
              <a:t>Temas de seguridad regional</a:t>
            </a:r>
          </a:p>
          <a:p>
            <a:r>
              <a:rPr lang="es-ES_tradnl" dirty="0" smtClean="0"/>
              <a:t>Carga de trabajo compleja </a:t>
            </a:r>
            <a:r>
              <a:rPr lang="es-ES_tradnl" dirty="0" smtClean="0"/>
              <a:t>de casos con condiciones m</a:t>
            </a:r>
            <a:r>
              <a:rPr lang="es-ES_tradnl" dirty="0" smtClean="0"/>
              <a:t>édicas serias</a:t>
            </a:r>
            <a:endParaRPr lang="es-ES_tradnl" dirty="0" smtClean="0"/>
          </a:p>
          <a:p>
            <a:pPr marL="3657600" lvl="8" indent="0">
              <a:buNone/>
            </a:pPr>
            <a:endParaRPr lang="es-ES_tradnl" dirty="0" smtClean="0"/>
          </a:p>
          <a:p>
            <a:endParaRPr lang="es-ES_tradnl"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8953" y="4643703"/>
            <a:ext cx="2981698" cy="1678056"/>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0744" y="3598647"/>
            <a:ext cx="2770797" cy="1556835"/>
          </a:xfrm>
          <a:prstGeom prst="rect">
            <a:avLst/>
          </a:prstGeom>
        </p:spPr>
      </p:pic>
      <p:sp>
        <p:nvSpPr>
          <p:cNvPr id="11" name="TextBox 10"/>
          <p:cNvSpPr txBox="1"/>
          <p:nvPr/>
        </p:nvSpPr>
        <p:spPr>
          <a:xfrm>
            <a:off x="7859911" y="5155482"/>
            <a:ext cx="1643742" cy="246221"/>
          </a:xfrm>
          <a:prstGeom prst="rect">
            <a:avLst/>
          </a:prstGeom>
          <a:noFill/>
        </p:spPr>
        <p:txBody>
          <a:bodyPr wrap="square" rtlCol="0">
            <a:spAutoFit/>
          </a:bodyPr>
          <a:lstStyle/>
          <a:p>
            <a:pPr lvl="0"/>
            <a:r>
              <a:rPr lang="es-ES_tradnl" sz="1000" dirty="0" smtClean="0">
                <a:solidFill>
                  <a:srgbClr val="0F56DC"/>
                </a:solidFill>
                <a:latin typeface="Calibri" panose="020F0502020204030204" pitchFamily="34" charset="0"/>
              </a:rPr>
              <a:t>Imagen: </a:t>
            </a:r>
            <a:r>
              <a:rPr lang="es-ES_tradnl" sz="1000" dirty="0" smtClean="0">
                <a:solidFill>
                  <a:srgbClr val="0F56DC"/>
                </a:solidFill>
                <a:latin typeface="Calibri" panose="020F0502020204030204" pitchFamily="34" charset="0"/>
              </a:rPr>
              <a:t>The</a:t>
            </a:r>
            <a:r>
              <a:rPr lang="es-ES_tradnl" sz="1000" dirty="0" smtClean="0">
                <a:solidFill>
                  <a:srgbClr val="0F56DC"/>
                </a:solidFill>
                <a:latin typeface="Calibri" panose="020F0502020204030204" pitchFamily="34" charset="0"/>
              </a:rPr>
              <a:t> </a:t>
            </a:r>
            <a:r>
              <a:rPr lang="es-ES_tradnl" sz="1000" dirty="0" smtClean="0">
                <a:solidFill>
                  <a:srgbClr val="0F56DC"/>
                </a:solidFill>
                <a:latin typeface="Calibri" panose="020F0502020204030204" pitchFamily="34" charset="0"/>
              </a:rPr>
              <a:t>Daily</a:t>
            </a:r>
            <a:r>
              <a:rPr lang="es-ES_tradnl" sz="1000" dirty="0" smtClean="0">
                <a:solidFill>
                  <a:srgbClr val="0F56DC"/>
                </a:solidFill>
                <a:latin typeface="Calibri" panose="020F0502020204030204" pitchFamily="34" charset="0"/>
              </a:rPr>
              <a:t> </a:t>
            </a:r>
            <a:r>
              <a:rPr lang="es-ES_tradnl" sz="1000" dirty="0" smtClean="0">
                <a:solidFill>
                  <a:srgbClr val="0F56DC"/>
                </a:solidFill>
                <a:latin typeface="Calibri" panose="020F0502020204030204" pitchFamily="34" charset="0"/>
              </a:rPr>
              <a:t>Telegraph</a:t>
            </a:r>
            <a:endParaRPr lang="es-ES_tradnl" sz="1000" dirty="0">
              <a:solidFill>
                <a:srgbClr val="0F56DC"/>
              </a:solidFill>
              <a:latin typeface="Calibri" panose="020F0502020204030204" pitchFamily="34" charset="0"/>
            </a:endParaRPr>
          </a:p>
        </p:txBody>
      </p:sp>
      <p:sp>
        <p:nvSpPr>
          <p:cNvPr id="14" name="TextBox 13"/>
          <p:cNvSpPr txBox="1"/>
          <p:nvPr/>
        </p:nvSpPr>
        <p:spPr>
          <a:xfrm>
            <a:off x="6041571" y="6269833"/>
            <a:ext cx="1447801" cy="523220"/>
          </a:xfrm>
          <a:prstGeom prst="rect">
            <a:avLst/>
          </a:prstGeom>
          <a:noFill/>
        </p:spPr>
        <p:txBody>
          <a:bodyPr wrap="square" rtlCol="0">
            <a:spAutoFit/>
          </a:bodyPr>
          <a:lstStyle/>
          <a:p>
            <a:pPr lvl="0"/>
            <a:r>
              <a:rPr lang="es-ES_tradnl" sz="1000" dirty="0" smtClean="0">
                <a:solidFill>
                  <a:srgbClr val="0F56DC"/>
                </a:solidFill>
                <a:latin typeface="Calibri" panose="020F0502020204030204" pitchFamily="34" charset="0"/>
              </a:rPr>
              <a:t>Imagen: Fox News</a:t>
            </a:r>
          </a:p>
          <a:p>
            <a:endParaRPr lang="es-ES_tradnl" dirty="0"/>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1682" y="2666043"/>
            <a:ext cx="3226016" cy="1860336"/>
          </a:xfrm>
          <a:prstGeom prst="rect">
            <a:avLst/>
          </a:prstGeom>
        </p:spPr>
      </p:pic>
      <p:sp>
        <p:nvSpPr>
          <p:cNvPr id="16" name="TextBox 15"/>
          <p:cNvSpPr txBox="1"/>
          <p:nvPr/>
        </p:nvSpPr>
        <p:spPr>
          <a:xfrm>
            <a:off x="2421682" y="4526379"/>
            <a:ext cx="1585158" cy="553998"/>
          </a:xfrm>
          <a:prstGeom prst="rect">
            <a:avLst/>
          </a:prstGeom>
          <a:noFill/>
        </p:spPr>
        <p:txBody>
          <a:bodyPr wrap="square" rtlCol="0">
            <a:spAutoFit/>
          </a:bodyPr>
          <a:lstStyle/>
          <a:p>
            <a:pPr lvl="0"/>
            <a:r>
              <a:rPr lang="es-ES_tradnl" sz="1000" dirty="0" smtClean="0">
                <a:solidFill>
                  <a:srgbClr val="0F56DC"/>
                </a:solidFill>
                <a:latin typeface="Calibri" panose="020F0502020204030204" pitchFamily="34" charset="0"/>
              </a:rPr>
              <a:t>Imagen: Comit</a:t>
            </a:r>
            <a:r>
              <a:rPr lang="es-ES_tradnl" sz="1000" dirty="0" smtClean="0">
                <a:solidFill>
                  <a:srgbClr val="0F56DC"/>
                </a:solidFill>
                <a:latin typeface="Calibri" panose="020F0502020204030204" pitchFamily="34" charset="0"/>
              </a:rPr>
              <a:t>é de Coordinación de </a:t>
            </a:r>
            <a:r>
              <a:rPr lang="es-ES_tradnl" sz="1000" dirty="0" smtClean="0">
                <a:solidFill>
                  <a:srgbClr val="0F56DC"/>
                </a:solidFill>
                <a:latin typeface="Calibri" panose="020F0502020204030204" pitchFamily="34" charset="0"/>
              </a:rPr>
              <a:t>ONGs</a:t>
            </a:r>
            <a:r>
              <a:rPr lang="es-ES_tradnl" sz="1000" dirty="0" smtClean="0">
                <a:solidFill>
                  <a:srgbClr val="0F56DC"/>
                </a:solidFill>
                <a:latin typeface="Calibri" panose="020F0502020204030204" pitchFamily="34" charset="0"/>
              </a:rPr>
              <a:t> para Irak</a:t>
            </a:r>
            <a:endParaRPr lang="es-ES_tradnl" sz="1000" dirty="0">
              <a:solidFill>
                <a:srgbClr val="0F56DC"/>
              </a:solidFill>
              <a:latin typeface="Calibri" panose="020F0502020204030204" pitchFamily="34" charset="0"/>
            </a:endParaRPr>
          </a:p>
        </p:txBody>
      </p:sp>
    </p:spTree>
    <p:extLst>
      <p:ext uri="{BB962C8B-B14F-4D97-AF65-F5344CB8AC3E}">
        <p14:creationId xmlns:p14="http://schemas.microsoft.com/office/powerpoint/2010/main" val="1577977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35744" y="235160"/>
            <a:ext cx="8030659" cy="461665"/>
          </a:xfrm>
          <a:prstGeom prst="rect">
            <a:avLst/>
          </a:prstGeom>
          <a:noFill/>
        </p:spPr>
        <p:txBody>
          <a:bodyPr wrap="square" rtlCol="0">
            <a:spAutoFit/>
          </a:bodyPr>
          <a:lstStyle/>
          <a:p>
            <a:pPr algn="ctr"/>
            <a:r>
              <a:rPr lang="es-ES_tradnl" sz="2400" b="1" dirty="0" smtClean="0">
                <a:solidFill>
                  <a:srgbClr val="FFC000"/>
                </a:solidFill>
                <a:latin typeface="Calibri" panose="020F0502020204030204" pitchFamily="34" charset="0"/>
              </a:rPr>
              <a:t>Ubicaci</a:t>
            </a:r>
            <a:r>
              <a:rPr lang="es-ES_tradnl" sz="2400" b="1" dirty="0" smtClean="0">
                <a:solidFill>
                  <a:srgbClr val="FFC000"/>
                </a:solidFill>
                <a:latin typeface="Calibri" panose="020F0502020204030204" pitchFamily="34" charset="0"/>
              </a:rPr>
              <a:t>ón de refugiados en ciudades </a:t>
            </a:r>
            <a:r>
              <a:rPr lang="es-ES_tradnl" sz="2400" b="1" dirty="0" smtClean="0">
                <a:solidFill>
                  <a:srgbClr val="FFC000"/>
                </a:solidFill>
                <a:latin typeface="Calibri" panose="020F0502020204030204" pitchFamily="34" charset="0"/>
              </a:rPr>
              <a:t>satélite en Turquía</a:t>
            </a:r>
            <a:endParaRPr lang="es-ES_tradnl" sz="2400" b="1" dirty="0">
              <a:solidFill>
                <a:srgbClr val="FFC000"/>
              </a:solidFill>
              <a:latin typeface="Calibri" panose="020F0502020204030204" pitchFamily="34" charset="0"/>
            </a:endParaRPr>
          </a:p>
        </p:txBody>
      </p:sp>
      <p:sp>
        <p:nvSpPr>
          <p:cNvPr id="28" name="Oval 27"/>
          <p:cNvSpPr/>
          <p:nvPr/>
        </p:nvSpPr>
        <p:spPr>
          <a:xfrm flipV="1">
            <a:off x="4724399" y="2258878"/>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3" name="Oval 32"/>
          <p:cNvSpPr/>
          <p:nvPr/>
        </p:nvSpPr>
        <p:spPr>
          <a:xfrm flipV="1">
            <a:off x="4724399" y="2258878"/>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3" name="Group 92"/>
          <p:cNvGrpSpPr/>
          <p:nvPr/>
        </p:nvGrpSpPr>
        <p:grpSpPr>
          <a:xfrm>
            <a:off x="2213688" y="780500"/>
            <a:ext cx="7679093" cy="5300307"/>
            <a:chOff x="689687" y="780499"/>
            <a:chExt cx="7679093" cy="5300307"/>
          </a:xfrm>
        </p:grpSpPr>
        <p:grpSp>
          <p:nvGrpSpPr>
            <p:cNvPr id="23" name="Group 22"/>
            <p:cNvGrpSpPr/>
            <p:nvPr/>
          </p:nvGrpSpPr>
          <p:grpSpPr>
            <a:xfrm>
              <a:off x="689687" y="780499"/>
              <a:ext cx="7679093" cy="5300307"/>
              <a:chOff x="689687" y="789287"/>
              <a:chExt cx="7679093" cy="5300307"/>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687" y="789287"/>
                <a:ext cx="7679093" cy="5300307"/>
              </a:xfrm>
              <a:prstGeom prst="rect">
                <a:avLst/>
              </a:prstGeom>
            </p:spPr>
          </p:pic>
          <p:sp>
            <p:nvSpPr>
              <p:cNvPr id="99" name="TextBox 98"/>
              <p:cNvSpPr txBox="1"/>
              <p:nvPr/>
            </p:nvSpPr>
            <p:spPr>
              <a:xfrm>
                <a:off x="2523787" y="1477717"/>
                <a:ext cx="2034688" cy="261610"/>
              </a:xfrm>
              <a:prstGeom prst="rect">
                <a:avLst/>
              </a:prstGeom>
              <a:noFill/>
            </p:spPr>
            <p:txBody>
              <a:bodyPr wrap="none" rtlCol="0">
                <a:spAutoFit/>
              </a:bodyPr>
              <a:lstStyle/>
              <a:p>
                <a:r>
                  <a:rPr lang="es-ES_tradnl" sz="1100" b="1" dirty="0" smtClean="0">
                    <a:solidFill>
                      <a:srgbClr val="C00000"/>
                    </a:solidFill>
                  </a:rPr>
                  <a:t>Sitios de m</a:t>
                </a:r>
                <a:r>
                  <a:rPr lang="es-ES_tradnl" sz="1100" b="1" dirty="0" smtClean="0">
                    <a:solidFill>
                      <a:srgbClr val="C00000"/>
                    </a:solidFill>
                  </a:rPr>
                  <a:t>édicos del panel</a:t>
                </a:r>
                <a:endParaRPr lang="es-ES_tradnl" sz="1100" b="1" dirty="0">
                  <a:solidFill>
                    <a:srgbClr val="C00000"/>
                  </a:solidFill>
                </a:endParaRPr>
              </a:p>
            </p:txBody>
          </p:sp>
        </p:grpSp>
        <p:grpSp>
          <p:nvGrpSpPr>
            <p:cNvPr id="22" name="Group 21"/>
            <p:cNvGrpSpPr/>
            <p:nvPr/>
          </p:nvGrpSpPr>
          <p:grpSpPr>
            <a:xfrm>
              <a:off x="2153814" y="1552632"/>
              <a:ext cx="1631303" cy="1511501"/>
              <a:chOff x="2153814" y="1552632"/>
              <a:chExt cx="1631303" cy="1511501"/>
            </a:xfrm>
          </p:grpSpPr>
          <p:sp>
            <p:nvSpPr>
              <p:cNvPr id="94" name="Oval 93"/>
              <p:cNvSpPr/>
              <p:nvPr/>
            </p:nvSpPr>
            <p:spPr>
              <a:xfrm flipV="1">
                <a:off x="2438398" y="1552632"/>
                <a:ext cx="139958" cy="124273"/>
              </a:xfrm>
              <a:prstGeom prst="ellipse">
                <a:avLst/>
              </a:prstGeom>
              <a:solidFill>
                <a:srgbClr val="00B05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7" name="Oval 96"/>
              <p:cNvSpPr/>
              <p:nvPr/>
            </p:nvSpPr>
            <p:spPr>
              <a:xfrm flipV="1">
                <a:off x="2153814" y="2431892"/>
                <a:ext cx="132186" cy="105742"/>
              </a:xfrm>
              <a:prstGeom prst="ellipse">
                <a:avLst/>
              </a:prstGeom>
              <a:solidFill>
                <a:srgbClr val="00B05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8" name="Oval 97"/>
              <p:cNvSpPr/>
              <p:nvPr/>
            </p:nvSpPr>
            <p:spPr>
              <a:xfrm flipV="1">
                <a:off x="3645159" y="2939860"/>
                <a:ext cx="139958" cy="124273"/>
              </a:xfrm>
              <a:prstGeom prst="ellipse">
                <a:avLst/>
              </a:prstGeom>
              <a:solidFill>
                <a:srgbClr val="00B05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5" name="Group 4"/>
          <p:cNvGrpSpPr/>
          <p:nvPr/>
        </p:nvGrpSpPr>
        <p:grpSpPr>
          <a:xfrm>
            <a:off x="2715209" y="1251819"/>
            <a:ext cx="6839337" cy="3529522"/>
            <a:chOff x="1191208" y="1251819"/>
            <a:chExt cx="6839337" cy="3529522"/>
          </a:xfrm>
        </p:grpSpPr>
        <p:sp>
          <p:nvSpPr>
            <p:cNvPr id="3" name="Oval 2"/>
            <p:cNvSpPr/>
            <p:nvPr/>
          </p:nvSpPr>
          <p:spPr>
            <a:xfrm flipV="1">
              <a:off x="2541034" y="2879495"/>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Oval 5"/>
            <p:cNvSpPr/>
            <p:nvPr/>
          </p:nvSpPr>
          <p:spPr>
            <a:xfrm flipV="1">
              <a:off x="2295331" y="2640887"/>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Oval 6"/>
            <p:cNvSpPr/>
            <p:nvPr/>
          </p:nvSpPr>
          <p:spPr>
            <a:xfrm flipV="1">
              <a:off x="2513044" y="2584901"/>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Oval 7"/>
            <p:cNvSpPr/>
            <p:nvPr/>
          </p:nvSpPr>
          <p:spPr>
            <a:xfrm flipV="1">
              <a:off x="2183362" y="2860834"/>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Oval 8"/>
            <p:cNvSpPr/>
            <p:nvPr/>
          </p:nvSpPr>
          <p:spPr>
            <a:xfrm flipV="1">
              <a:off x="1191208" y="2907487"/>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p:cNvSpPr/>
            <p:nvPr/>
          </p:nvSpPr>
          <p:spPr>
            <a:xfrm flipV="1">
              <a:off x="1726142" y="3089911"/>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Oval 11"/>
            <p:cNvSpPr/>
            <p:nvPr/>
          </p:nvSpPr>
          <p:spPr>
            <a:xfrm flipV="1">
              <a:off x="1228530" y="2160932"/>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Oval 13"/>
            <p:cNvSpPr/>
            <p:nvPr/>
          </p:nvSpPr>
          <p:spPr>
            <a:xfrm flipV="1">
              <a:off x="1481878" y="2108274"/>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Oval 14"/>
            <p:cNvSpPr/>
            <p:nvPr/>
          </p:nvSpPr>
          <p:spPr>
            <a:xfrm flipV="1">
              <a:off x="2808514" y="2423173"/>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Oval 15"/>
            <p:cNvSpPr/>
            <p:nvPr/>
          </p:nvSpPr>
          <p:spPr>
            <a:xfrm flipV="1">
              <a:off x="2960914" y="2556908"/>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Oval 16"/>
            <p:cNvSpPr/>
            <p:nvPr/>
          </p:nvSpPr>
          <p:spPr>
            <a:xfrm flipV="1">
              <a:off x="3122645" y="2591123"/>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Oval 17"/>
            <p:cNvSpPr/>
            <p:nvPr/>
          </p:nvSpPr>
          <p:spPr>
            <a:xfrm flipV="1">
              <a:off x="2727647" y="3032773"/>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 name="Oval 18"/>
            <p:cNvSpPr/>
            <p:nvPr/>
          </p:nvSpPr>
          <p:spPr>
            <a:xfrm flipV="1">
              <a:off x="3418114" y="3032773"/>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Oval 19"/>
            <p:cNvSpPr/>
            <p:nvPr/>
          </p:nvSpPr>
          <p:spPr>
            <a:xfrm flipV="1">
              <a:off x="3570514" y="3185173"/>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Oval 20"/>
            <p:cNvSpPr/>
            <p:nvPr/>
          </p:nvSpPr>
          <p:spPr>
            <a:xfrm flipV="1">
              <a:off x="3722914" y="3387623"/>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4" name="Oval 23"/>
            <p:cNvSpPr/>
            <p:nvPr/>
          </p:nvSpPr>
          <p:spPr>
            <a:xfrm flipV="1">
              <a:off x="4960774" y="2371450"/>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Oval 24"/>
            <p:cNvSpPr/>
            <p:nvPr/>
          </p:nvSpPr>
          <p:spPr>
            <a:xfrm flipV="1">
              <a:off x="5548596" y="2504036"/>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 name="Oval 25"/>
            <p:cNvSpPr/>
            <p:nvPr/>
          </p:nvSpPr>
          <p:spPr>
            <a:xfrm flipV="1">
              <a:off x="5746095" y="2528624"/>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 name="Oval 26"/>
            <p:cNvSpPr/>
            <p:nvPr/>
          </p:nvSpPr>
          <p:spPr>
            <a:xfrm flipV="1">
              <a:off x="3418114" y="2172994"/>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Oval 28"/>
            <p:cNvSpPr/>
            <p:nvPr/>
          </p:nvSpPr>
          <p:spPr>
            <a:xfrm flipV="1">
              <a:off x="3959287" y="2328784"/>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0" name="Oval 29"/>
            <p:cNvSpPr/>
            <p:nvPr/>
          </p:nvSpPr>
          <p:spPr>
            <a:xfrm flipV="1">
              <a:off x="3548738" y="2359596"/>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Oval 30"/>
            <p:cNvSpPr/>
            <p:nvPr/>
          </p:nvSpPr>
          <p:spPr>
            <a:xfrm flipV="1">
              <a:off x="4491912" y="2045315"/>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Oval 31"/>
            <p:cNvSpPr/>
            <p:nvPr/>
          </p:nvSpPr>
          <p:spPr>
            <a:xfrm flipV="1">
              <a:off x="6260832" y="2497597"/>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4" name="Oval 33"/>
            <p:cNvSpPr/>
            <p:nvPr/>
          </p:nvSpPr>
          <p:spPr>
            <a:xfrm flipV="1">
              <a:off x="6836221" y="3023976"/>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5" name="Oval 34"/>
            <p:cNvSpPr/>
            <p:nvPr/>
          </p:nvSpPr>
          <p:spPr>
            <a:xfrm flipV="1">
              <a:off x="6453672" y="2835626"/>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6" name="Oval 35"/>
            <p:cNvSpPr/>
            <p:nvPr/>
          </p:nvSpPr>
          <p:spPr>
            <a:xfrm flipV="1">
              <a:off x="4429705" y="2720667"/>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7" name="Oval 36"/>
            <p:cNvSpPr/>
            <p:nvPr/>
          </p:nvSpPr>
          <p:spPr>
            <a:xfrm flipV="1">
              <a:off x="7203229" y="3662009"/>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8" name="Oval 37"/>
            <p:cNvSpPr/>
            <p:nvPr/>
          </p:nvSpPr>
          <p:spPr>
            <a:xfrm flipV="1">
              <a:off x="7584231" y="2699656"/>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9" name="Oval 38"/>
            <p:cNvSpPr/>
            <p:nvPr/>
          </p:nvSpPr>
          <p:spPr>
            <a:xfrm flipV="1">
              <a:off x="7448935" y="2421108"/>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0" name="Oval 39"/>
            <p:cNvSpPr/>
            <p:nvPr/>
          </p:nvSpPr>
          <p:spPr>
            <a:xfrm flipV="1">
              <a:off x="7091261" y="2375907"/>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1" name="Oval 40"/>
            <p:cNvSpPr/>
            <p:nvPr/>
          </p:nvSpPr>
          <p:spPr>
            <a:xfrm flipV="1">
              <a:off x="3200398" y="2278150"/>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2" name="Oval 41"/>
            <p:cNvSpPr/>
            <p:nvPr/>
          </p:nvSpPr>
          <p:spPr>
            <a:xfrm flipV="1">
              <a:off x="6616549" y="2475898"/>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3" name="Oval 42"/>
            <p:cNvSpPr/>
            <p:nvPr/>
          </p:nvSpPr>
          <p:spPr>
            <a:xfrm flipV="1">
              <a:off x="7661126" y="3640965"/>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4" name="Oval 43"/>
            <p:cNvSpPr/>
            <p:nvPr/>
          </p:nvSpPr>
          <p:spPr>
            <a:xfrm flipV="1">
              <a:off x="6211787" y="3074351"/>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5" name="Oval 44"/>
            <p:cNvSpPr/>
            <p:nvPr/>
          </p:nvSpPr>
          <p:spPr>
            <a:xfrm flipV="1">
              <a:off x="6172057" y="2730742"/>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6" name="Oval 45"/>
            <p:cNvSpPr/>
            <p:nvPr/>
          </p:nvSpPr>
          <p:spPr>
            <a:xfrm flipV="1">
              <a:off x="2676332" y="2582373"/>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7" name="Oval 46"/>
            <p:cNvSpPr/>
            <p:nvPr/>
          </p:nvSpPr>
          <p:spPr>
            <a:xfrm flipV="1">
              <a:off x="7546908" y="3049717"/>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8" name="Oval 47"/>
            <p:cNvSpPr/>
            <p:nvPr/>
          </p:nvSpPr>
          <p:spPr>
            <a:xfrm flipV="1">
              <a:off x="7955900" y="2967991"/>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9" name="Oval 48"/>
            <p:cNvSpPr/>
            <p:nvPr/>
          </p:nvSpPr>
          <p:spPr>
            <a:xfrm flipV="1">
              <a:off x="7128584" y="3901064"/>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0" name="Oval 49"/>
            <p:cNvSpPr/>
            <p:nvPr/>
          </p:nvSpPr>
          <p:spPr>
            <a:xfrm flipV="1">
              <a:off x="7336965" y="4107201"/>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1" name="Oval 50"/>
            <p:cNvSpPr/>
            <p:nvPr/>
          </p:nvSpPr>
          <p:spPr>
            <a:xfrm flipV="1">
              <a:off x="7336965" y="4206949"/>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2" name="Oval 51"/>
            <p:cNvSpPr/>
            <p:nvPr/>
          </p:nvSpPr>
          <p:spPr>
            <a:xfrm flipV="1">
              <a:off x="7815549" y="4079207"/>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3" name="Oval 52"/>
            <p:cNvSpPr/>
            <p:nvPr/>
          </p:nvSpPr>
          <p:spPr>
            <a:xfrm flipV="1">
              <a:off x="5078962" y="2871319"/>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4" name="Oval 53"/>
            <p:cNvSpPr/>
            <p:nvPr/>
          </p:nvSpPr>
          <p:spPr>
            <a:xfrm flipV="1">
              <a:off x="3928185" y="2716688"/>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5" name="Oval 54"/>
            <p:cNvSpPr/>
            <p:nvPr/>
          </p:nvSpPr>
          <p:spPr>
            <a:xfrm flipV="1">
              <a:off x="5225136" y="3120146"/>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6" name="Oval 55"/>
            <p:cNvSpPr/>
            <p:nvPr/>
          </p:nvSpPr>
          <p:spPr>
            <a:xfrm flipV="1">
              <a:off x="6684957" y="4168472"/>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7" name="Oval 56"/>
            <p:cNvSpPr/>
            <p:nvPr/>
          </p:nvSpPr>
          <p:spPr>
            <a:xfrm flipV="1">
              <a:off x="6948951" y="3519039"/>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8" name="Oval 57"/>
            <p:cNvSpPr/>
            <p:nvPr/>
          </p:nvSpPr>
          <p:spPr>
            <a:xfrm flipV="1">
              <a:off x="6211788" y="3379160"/>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9" name="Oval 58"/>
            <p:cNvSpPr/>
            <p:nvPr/>
          </p:nvSpPr>
          <p:spPr>
            <a:xfrm flipV="1">
              <a:off x="6568736" y="3469911"/>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0" name="Oval 59"/>
            <p:cNvSpPr/>
            <p:nvPr/>
          </p:nvSpPr>
          <p:spPr>
            <a:xfrm flipV="1">
              <a:off x="6805111" y="3901063"/>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1" name="Oval 60"/>
            <p:cNvSpPr/>
            <p:nvPr/>
          </p:nvSpPr>
          <p:spPr>
            <a:xfrm flipV="1">
              <a:off x="6471156" y="3901063"/>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2" name="Oval 61"/>
            <p:cNvSpPr/>
            <p:nvPr/>
          </p:nvSpPr>
          <p:spPr>
            <a:xfrm flipV="1">
              <a:off x="5738323" y="3705122"/>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3" name="Oval 62"/>
            <p:cNvSpPr/>
            <p:nvPr/>
          </p:nvSpPr>
          <p:spPr>
            <a:xfrm flipV="1">
              <a:off x="4362054" y="3635067"/>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4" name="Oval 63"/>
            <p:cNvSpPr/>
            <p:nvPr/>
          </p:nvSpPr>
          <p:spPr>
            <a:xfrm flipV="1">
              <a:off x="5738324" y="3954896"/>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5" name="Oval 64"/>
            <p:cNvSpPr/>
            <p:nvPr/>
          </p:nvSpPr>
          <p:spPr>
            <a:xfrm flipV="1">
              <a:off x="4128663" y="3407153"/>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6" name="Oval 65"/>
            <p:cNvSpPr/>
            <p:nvPr/>
          </p:nvSpPr>
          <p:spPr>
            <a:xfrm flipV="1">
              <a:off x="4362055" y="3105464"/>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7" name="Oval 66"/>
            <p:cNvSpPr/>
            <p:nvPr/>
          </p:nvSpPr>
          <p:spPr>
            <a:xfrm flipV="1">
              <a:off x="6109144" y="3561260"/>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8" name="Oval 67"/>
            <p:cNvSpPr/>
            <p:nvPr/>
          </p:nvSpPr>
          <p:spPr>
            <a:xfrm flipV="1">
              <a:off x="4634910" y="3598821"/>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9" name="Oval 68"/>
            <p:cNvSpPr/>
            <p:nvPr/>
          </p:nvSpPr>
          <p:spPr>
            <a:xfrm flipV="1">
              <a:off x="5386017" y="4317289"/>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0" name="Oval 69"/>
            <p:cNvSpPr/>
            <p:nvPr/>
          </p:nvSpPr>
          <p:spPr>
            <a:xfrm flipV="1">
              <a:off x="5187813" y="4062887"/>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1" name="Oval 70"/>
            <p:cNvSpPr/>
            <p:nvPr/>
          </p:nvSpPr>
          <p:spPr>
            <a:xfrm flipV="1">
              <a:off x="5901924" y="4254681"/>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2" name="Oval 71"/>
            <p:cNvSpPr/>
            <p:nvPr/>
          </p:nvSpPr>
          <p:spPr>
            <a:xfrm flipV="1">
              <a:off x="4324730" y="4472580"/>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3" name="Oval 72"/>
            <p:cNvSpPr/>
            <p:nvPr/>
          </p:nvSpPr>
          <p:spPr>
            <a:xfrm flipV="1">
              <a:off x="4560265" y="4361701"/>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4" name="Oval 73"/>
            <p:cNvSpPr/>
            <p:nvPr/>
          </p:nvSpPr>
          <p:spPr>
            <a:xfrm flipV="1">
              <a:off x="4914118" y="4725356"/>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5" name="Oval 74"/>
            <p:cNvSpPr/>
            <p:nvPr/>
          </p:nvSpPr>
          <p:spPr>
            <a:xfrm flipV="1">
              <a:off x="4355060" y="3886992"/>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6" name="Oval 75"/>
            <p:cNvSpPr/>
            <p:nvPr/>
          </p:nvSpPr>
          <p:spPr>
            <a:xfrm flipV="1">
              <a:off x="4957662" y="4309409"/>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7" name="Oval 76"/>
            <p:cNvSpPr/>
            <p:nvPr/>
          </p:nvSpPr>
          <p:spPr>
            <a:xfrm flipV="1">
              <a:off x="2768461" y="3956002"/>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8" name="Oval 77"/>
            <p:cNvSpPr/>
            <p:nvPr/>
          </p:nvSpPr>
          <p:spPr>
            <a:xfrm flipV="1">
              <a:off x="2771191" y="4367636"/>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9" name="Oval 78"/>
            <p:cNvSpPr/>
            <p:nvPr/>
          </p:nvSpPr>
          <p:spPr>
            <a:xfrm flipV="1">
              <a:off x="3770273" y="4243730"/>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0" name="Oval 79"/>
            <p:cNvSpPr/>
            <p:nvPr/>
          </p:nvSpPr>
          <p:spPr>
            <a:xfrm flipV="1">
              <a:off x="3523848" y="3926271"/>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1" name="Oval 80"/>
            <p:cNvSpPr/>
            <p:nvPr/>
          </p:nvSpPr>
          <p:spPr>
            <a:xfrm flipV="1">
              <a:off x="4069567" y="3757728"/>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2" name="Oval 81"/>
            <p:cNvSpPr/>
            <p:nvPr/>
          </p:nvSpPr>
          <p:spPr>
            <a:xfrm flipV="1">
              <a:off x="2162364" y="3942977"/>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3" name="Oval 82"/>
            <p:cNvSpPr/>
            <p:nvPr/>
          </p:nvSpPr>
          <p:spPr>
            <a:xfrm flipV="1">
              <a:off x="2276668" y="3551053"/>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4" name="Oval 83"/>
            <p:cNvSpPr/>
            <p:nvPr/>
          </p:nvSpPr>
          <p:spPr>
            <a:xfrm flipV="1">
              <a:off x="2743969" y="3508384"/>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5" name="Oval 84"/>
            <p:cNvSpPr/>
            <p:nvPr/>
          </p:nvSpPr>
          <p:spPr>
            <a:xfrm flipV="1">
              <a:off x="2541034" y="3213165"/>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6" name="Oval 85"/>
            <p:cNvSpPr/>
            <p:nvPr/>
          </p:nvSpPr>
          <p:spPr>
            <a:xfrm flipV="1">
              <a:off x="1912282" y="4226222"/>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7" name="Oval 86"/>
            <p:cNvSpPr/>
            <p:nvPr/>
          </p:nvSpPr>
          <p:spPr>
            <a:xfrm flipV="1">
              <a:off x="1707480" y="3938493"/>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8" name="Oval 87"/>
            <p:cNvSpPr/>
            <p:nvPr/>
          </p:nvSpPr>
          <p:spPr>
            <a:xfrm flipV="1">
              <a:off x="2494383" y="1345086"/>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9" name="Oval 88"/>
            <p:cNvSpPr/>
            <p:nvPr/>
          </p:nvSpPr>
          <p:spPr>
            <a:xfrm flipV="1">
              <a:off x="1551990" y="3594297"/>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0" name="Oval 89"/>
            <p:cNvSpPr/>
            <p:nvPr/>
          </p:nvSpPr>
          <p:spPr>
            <a:xfrm flipV="1">
              <a:off x="1432116" y="3676799"/>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1" name="Oval 90"/>
            <p:cNvSpPr/>
            <p:nvPr/>
          </p:nvSpPr>
          <p:spPr>
            <a:xfrm flipV="1">
              <a:off x="5274896" y="4472579"/>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2" name="Oval 91"/>
            <p:cNvSpPr/>
            <p:nvPr/>
          </p:nvSpPr>
          <p:spPr>
            <a:xfrm flipV="1">
              <a:off x="1570652" y="2437187"/>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TextBox 3"/>
            <p:cNvSpPr txBox="1"/>
            <p:nvPr/>
          </p:nvSpPr>
          <p:spPr>
            <a:xfrm>
              <a:off x="2548671" y="1251819"/>
              <a:ext cx="1344933" cy="261610"/>
            </a:xfrm>
            <a:prstGeom prst="rect">
              <a:avLst/>
            </a:prstGeom>
            <a:noFill/>
          </p:spPr>
          <p:txBody>
            <a:bodyPr wrap="none" rtlCol="0">
              <a:spAutoFit/>
            </a:bodyPr>
            <a:lstStyle/>
            <a:p>
              <a:r>
                <a:rPr lang="es-ES_tradnl" sz="1100" b="1" dirty="0" smtClean="0">
                  <a:solidFill>
                    <a:srgbClr val="C00000"/>
                  </a:solidFill>
                </a:rPr>
                <a:t>Ciudades sat</a:t>
              </a:r>
              <a:r>
                <a:rPr lang="es-ES_tradnl" sz="1100" b="1" dirty="0" smtClean="0">
                  <a:solidFill>
                    <a:srgbClr val="C00000"/>
                  </a:solidFill>
                </a:rPr>
                <a:t>élite</a:t>
              </a:r>
              <a:endParaRPr lang="es-ES_tradnl" sz="1100" b="1" dirty="0">
                <a:solidFill>
                  <a:srgbClr val="C00000"/>
                </a:solidFill>
              </a:endParaRPr>
            </a:p>
          </p:txBody>
        </p:sp>
        <p:sp>
          <p:nvSpPr>
            <p:cNvPr id="100" name="Oval 99"/>
            <p:cNvSpPr/>
            <p:nvPr/>
          </p:nvSpPr>
          <p:spPr>
            <a:xfrm flipV="1">
              <a:off x="2656882" y="4001777"/>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5" name="Oval 94"/>
            <p:cNvSpPr/>
            <p:nvPr/>
          </p:nvSpPr>
          <p:spPr>
            <a:xfrm flipV="1">
              <a:off x="3879589" y="3015256"/>
              <a:ext cx="74645" cy="559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extLst>
      <p:ext uri="{BB962C8B-B14F-4D97-AF65-F5344CB8AC3E}">
        <p14:creationId xmlns:p14="http://schemas.microsoft.com/office/powerpoint/2010/main" val="2760569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31168" y="613611"/>
            <a:ext cx="6497053" cy="5510463"/>
          </a:xfrm>
        </p:spPr>
      </p:pic>
    </p:spTree>
    <p:extLst>
      <p:ext uri="{BB962C8B-B14F-4D97-AF65-F5344CB8AC3E}">
        <p14:creationId xmlns:p14="http://schemas.microsoft.com/office/powerpoint/2010/main" val="4136059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32166"/>
            <a:ext cx="10972800" cy="1143000"/>
          </a:xfrm>
        </p:spPr>
        <p:txBody>
          <a:bodyPr/>
          <a:lstStyle/>
          <a:p>
            <a:r>
              <a:rPr lang="es-ES_tradnl" dirty="0" smtClean="0"/>
              <a:t>¿Cu</a:t>
            </a:r>
            <a:r>
              <a:rPr lang="es-ES_tradnl" dirty="0" smtClean="0"/>
              <a:t>ál es el próximo paso</a:t>
            </a:r>
            <a:r>
              <a:rPr lang="es-ES_tradnl" dirty="0" smtClean="0"/>
              <a:t>? </a:t>
            </a:r>
            <a:br>
              <a:rPr lang="es-ES_tradnl" dirty="0" smtClean="0"/>
            </a:br>
            <a:r>
              <a:rPr lang="es-ES_tradnl" dirty="0" smtClean="0"/>
              <a:t>Control en </a:t>
            </a:r>
            <a:r>
              <a:rPr lang="es-ES_tradnl" dirty="0" smtClean="0"/>
              <a:t>el extranjero de visitantes que permanecerán en el país durante períodos largos de tiempo</a:t>
            </a:r>
            <a:endParaRPr lang="es-ES_tradnl" dirty="0"/>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57424" y="1515683"/>
            <a:ext cx="6096000" cy="422696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200400" y="5760349"/>
            <a:ext cx="5562600" cy="923330"/>
          </a:xfrm>
          <a:prstGeom prst="rect">
            <a:avLst/>
          </a:prstGeom>
          <a:noFill/>
        </p:spPr>
        <p:txBody>
          <a:bodyPr wrap="square" rtlCol="0">
            <a:spAutoFit/>
          </a:bodyPr>
          <a:lstStyle/>
          <a:p>
            <a:r>
              <a:rPr lang="es-ES_tradnl" sz="1200" b="1" dirty="0" smtClean="0">
                <a:solidFill>
                  <a:schemeClr val="bg2"/>
                </a:solidFill>
              </a:rPr>
              <a:t>Liu</a:t>
            </a:r>
            <a:r>
              <a:rPr lang="es-ES_tradnl" sz="1200" b="1" dirty="0" smtClean="0">
                <a:solidFill>
                  <a:schemeClr val="bg2"/>
                </a:solidFill>
              </a:rPr>
              <a:t> Y, et al.  </a:t>
            </a:r>
            <a:r>
              <a:rPr lang="es-ES_tradnl" sz="1200" b="1" dirty="0" smtClean="0">
                <a:solidFill>
                  <a:schemeClr val="bg2"/>
                </a:solidFill>
              </a:rPr>
              <a:t>Estimating</a:t>
            </a:r>
            <a:r>
              <a:rPr lang="es-ES_tradnl" sz="1200" b="1" dirty="0" smtClean="0">
                <a:solidFill>
                  <a:schemeClr val="bg2"/>
                </a:solidFill>
              </a:rPr>
              <a:t> </a:t>
            </a:r>
            <a:r>
              <a:rPr lang="es-ES_tradnl" sz="1200" b="1" dirty="0" smtClean="0">
                <a:solidFill>
                  <a:schemeClr val="bg2"/>
                </a:solidFill>
              </a:rPr>
              <a:t>the</a:t>
            </a:r>
            <a:r>
              <a:rPr lang="es-ES_tradnl" sz="1200" b="1" dirty="0" smtClean="0">
                <a:solidFill>
                  <a:schemeClr val="bg2"/>
                </a:solidFill>
              </a:rPr>
              <a:t> </a:t>
            </a:r>
            <a:r>
              <a:rPr lang="es-ES_tradnl" sz="1200" b="1" dirty="0" smtClean="0">
                <a:solidFill>
                  <a:schemeClr val="bg2"/>
                </a:solidFill>
              </a:rPr>
              <a:t>impact</a:t>
            </a:r>
            <a:r>
              <a:rPr lang="es-ES_tradnl" sz="1200" b="1" dirty="0" smtClean="0">
                <a:solidFill>
                  <a:schemeClr val="bg2"/>
                </a:solidFill>
              </a:rPr>
              <a:t> of </a:t>
            </a:r>
            <a:r>
              <a:rPr lang="es-ES_tradnl" sz="1200" b="1" dirty="0" smtClean="0">
                <a:solidFill>
                  <a:schemeClr val="bg2"/>
                </a:solidFill>
              </a:rPr>
              <a:t>newly</a:t>
            </a:r>
            <a:r>
              <a:rPr lang="es-ES_tradnl" sz="1200" b="1" dirty="0" smtClean="0">
                <a:solidFill>
                  <a:schemeClr val="bg2"/>
                </a:solidFill>
              </a:rPr>
              <a:t> </a:t>
            </a:r>
            <a:r>
              <a:rPr lang="es-ES_tradnl" sz="1200" b="1" dirty="0" smtClean="0">
                <a:solidFill>
                  <a:schemeClr val="bg2"/>
                </a:solidFill>
              </a:rPr>
              <a:t>arrived</a:t>
            </a:r>
            <a:r>
              <a:rPr lang="es-ES_tradnl" sz="1200" b="1" dirty="0" smtClean="0">
                <a:solidFill>
                  <a:schemeClr val="bg2"/>
                </a:solidFill>
              </a:rPr>
              <a:t> </a:t>
            </a:r>
            <a:r>
              <a:rPr lang="es-ES_tradnl" sz="1200" b="1" dirty="0" smtClean="0">
                <a:solidFill>
                  <a:schemeClr val="bg2"/>
                </a:solidFill>
              </a:rPr>
              <a:t>foreign-born</a:t>
            </a:r>
            <a:r>
              <a:rPr lang="es-ES_tradnl" sz="1200" b="1" dirty="0" smtClean="0">
                <a:solidFill>
                  <a:schemeClr val="bg2"/>
                </a:solidFill>
              </a:rPr>
              <a:t> </a:t>
            </a:r>
            <a:r>
              <a:rPr lang="es-ES_tradnl" sz="1200" b="1" dirty="0" smtClean="0">
                <a:solidFill>
                  <a:schemeClr val="bg2"/>
                </a:solidFill>
              </a:rPr>
              <a:t>persons</a:t>
            </a:r>
            <a:r>
              <a:rPr lang="es-ES_tradnl" sz="1200" b="1" dirty="0" smtClean="0">
                <a:solidFill>
                  <a:schemeClr val="bg2"/>
                </a:solidFill>
              </a:rPr>
              <a:t> </a:t>
            </a:r>
            <a:r>
              <a:rPr lang="es-ES_tradnl" sz="1200" b="1" dirty="0" smtClean="0">
                <a:solidFill>
                  <a:schemeClr val="bg2"/>
                </a:solidFill>
              </a:rPr>
              <a:t>on</a:t>
            </a:r>
            <a:r>
              <a:rPr lang="es-ES_tradnl" sz="1200" b="1" dirty="0" smtClean="0">
                <a:solidFill>
                  <a:schemeClr val="bg2"/>
                </a:solidFill>
              </a:rPr>
              <a:t> tuberculosis in </a:t>
            </a:r>
            <a:r>
              <a:rPr lang="es-ES_tradnl" sz="1200" b="1" dirty="0" smtClean="0">
                <a:solidFill>
                  <a:schemeClr val="bg2"/>
                </a:solidFill>
              </a:rPr>
              <a:t>the</a:t>
            </a:r>
            <a:r>
              <a:rPr lang="es-ES_tradnl" sz="1200" b="1" dirty="0" smtClean="0">
                <a:solidFill>
                  <a:schemeClr val="bg2"/>
                </a:solidFill>
              </a:rPr>
              <a:t> </a:t>
            </a:r>
            <a:r>
              <a:rPr lang="es-ES_tradnl" sz="1200" b="1" dirty="0" smtClean="0">
                <a:solidFill>
                  <a:schemeClr val="bg2"/>
                </a:solidFill>
              </a:rPr>
              <a:t>United</a:t>
            </a:r>
            <a:r>
              <a:rPr lang="es-ES_tradnl" sz="1200" b="1" dirty="0" smtClean="0">
                <a:solidFill>
                  <a:schemeClr val="bg2"/>
                </a:solidFill>
              </a:rPr>
              <a:t> </a:t>
            </a:r>
            <a:r>
              <a:rPr lang="es-ES_tradnl" sz="1200" b="1" dirty="0" smtClean="0">
                <a:solidFill>
                  <a:schemeClr val="bg2"/>
                </a:solidFill>
              </a:rPr>
              <a:t>States</a:t>
            </a:r>
            <a:r>
              <a:rPr lang="es-ES_tradnl" sz="1200" b="1" dirty="0" smtClean="0">
                <a:solidFill>
                  <a:schemeClr val="bg2"/>
                </a:solidFill>
              </a:rPr>
              <a:t>.  </a:t>
            </a:r>
            <a:r>
              <a:rPr lang="es-ES_tradnl" sz="1200" b="1" dirty="0" smtClean="0">
                <a:solidFill>
                  <a:schemeClr val="bg2"/>
                </a:solidFill>
              </a:rPr>
              <a:t>PLoS</a:t>
            </a:r>
            <a:r>
              <a:rPr lang="es-ES_tradnl" sz="1200" b="1" dirty="0" smtClean="0">
                <a:solidFill>
                  <a:schemeClr val="bg2"/>
                </a:solidFill>
              </a:rPr>
              <a:t> ONE 2012;7(2): e32158. doi:10.1371/journal.pone.0032158. </a:t>
            </a:r>
          </a:p>
          <a:p>
            <a:endParaRPr lang="es-ES_tradnl" b="1" dirty="0">
              <a:solidFill>
                <a:schemeClr val="bg2"/>
              </a:solidFill>
            </a:endParaRPr>
          </a:p>
        </p:txBody>
      </p:sp>
      <p:sp>
        <p:nvSpPr>
          <p:cNvPr id="2" name="Oval 1"/>
          <p:cNvSpPr/>
          <p:nvPr/>
        </p:nvSpPr>
        <p:spPr>
          <a:xfrm>
            <a:off x="4788059" y="3622876"/>
            <a:ext cx="1634512" cy="1977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636338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510" y="355662"/>
            <a:ext cx="9552250" cy="1143000"/>
          </a:xfrm>
        </p:spPr>
        <p:txBody>
          <a:bodyPr/>
          <a:lstStyle/>
          <a:p>
            <a:r>
              <a:rPr lang="es-ES_tradnl" sz="2800" dirty="0" smtClean="0">
                <a:solidFill>
                  <a:schemeClr val="bg1"/>
                </a:solidFill>
              </a:rPr>
              <a:t>Control de refugiados en el extranjero y tratamiento de infecci</a:t>
            </a:r>
            <a:r>
              <a:rPr lang="es-ES_tradnl" sz="2800" dirty="0" smtClean="0">
                <a:solidFill>
                  <a:schemeClr val="bg1"/>
                </a:solidFill>
              </a:rPr>
              <a:t>ones latentes de tuberculosis</a:t>
            </a:r>
            <a:r>
              <a:rPr lang="es-ES_tradnl" sz="2800" dirty="0" smtClean="0">
                <a:solidFill>
                  <a:schemeClr val="bg1"/>
                </a:solidFill>
              </a:rPr>
              <a:t> (LTBI):</a:t>
            </a:r>
            <a:br>
              <a:rPr lang="es-ES_tradnl" sz="2800" dirty="0" smtClean="0">
                <a:solidFill>
                  <a:schemeClr val="bg1"/>
                </a:solidFill>
              </a:rPr>
            </a:br>
            <a:r>
              <a:rPr lang="es-ES_tradnl" sz="2800" dirty="0" smtClean="0">
                <a:solidFill>
                  <a:schemeClr val="bg1"/>
                </a:solidFill>
              </a:rPr>
              <a:t>An</a:t>
            </a:r>
            <a:r>
              <a:rPr lang="es-ES_tradnl" sz="2800" dirty="0" smtClean="0">
                <a:solidFill>
                  <a:schemeClr val="bg1"/>
                </a:solidFill>
              </a:rPr>
              <a:t>álisis de costo-beneficio</a:t>
            </a:r>
            <a:endParaRPr lang="es-ES_tradnl" sz="2800" dirty="0">
              <a:solidFill>
                <a:schemeClr val="bg1"/>
              </a:solidFill>
            </a:endParaRPr>
          </a:p>
        </p:txBody>
      </p:sp>
      <p:sp>
        <p:nvSpPr>
          <p:cNvPr id="5" name="Text Placeholder 3"/>
          <p:cNvSpPr>
            <a:spLocks noGrp="1"/>
          </p:cNvSpPr>
          <p:nvPr>
            <p:ph type="body" sz="quarter" idx="10"/>
          </p:nvPr>
        </p:nvSpPr>
        <p:spPr>
          <a:xfrm>
            <a:off x="1981200" y="6094139"/>
            <a:ext cx="8229600" cy="306661"/>
          </a:xfrm>
        </p:spPr>
        <p:txBody>
          <a:bodyPr/>
          <a:lstStyle/>
          <a:p>
            <a:r>
              <a:rPr lang="es-ES_tradnl" sz="1400" b="1" dirty="0" smtClean="0"/>
              <a:t>Wingate</a:t>
            </a:r>
            <a:r>
              <a:rPr lang="es-ES_tradnl" sz="1400" b="1" dirty="0" smtClean="0"/>
              <a:t>, et al.  BMC </a:t>
            </a:r>
            <a:r>
              <a:rPr lang="es-ES_tradnl" sz="1400" b="1" dirty="0" smtClean="0"/>
              <a:t>Public</a:t>
            </a:r>
            <a:r>
              <a:rPr lang="es-ES_tradnl" sz="1400" b="1" dirty="0" smtClean="0"/>
              <a:t> </a:t>
            </a:r>
            <a:r>
              <a:rPr lang="es-ES_tradnl" sz="1400" b="1" dirty="0" smtClean="0"/>
              <a:t>Health</a:t>
            </a:r>
            <a:r>
              <a:rPr lang="es-ES_tradnl" sz="1400" b="1" dirty="0" smtClean="0"/>
              <a:t> 2015;15:1201. DOI 10.1186/s12889-015-2530-7.</a:t>
            </a:r>
            <a:endParaRPr lang="es-ES_tradnl" sz="1400" b="1" dirty="0"/>
          </a:p>
        </p:txBody>
      </p:sp>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33600" y="1600201"/>
            <a:ext cx="6172200" cy="3831200"/>
          </a:xfrm>
          <a:prstGeom prst="rect">
            <a:avLst/>
          </a:prstGeom>
        </p:spPr>
      </p:pic>
      <p:sp>
        <p:nvSpPr>
          <p:cNvPr id="9" name="Content Placeholder 2"/>
          <p:cNvSpPr txBox="1">
            <a:spLocks/>
          </p:cNvSpPr>
          <p:nvPr/>
        </p:nvSpPr>
        <p:spPr>
          <a:xfrm>
            <a:off x="8305799" y="1600201"/>
            <a:ext cx="2089887" cy="41910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32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20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C000"/>
              </a:buClr>
            </a:pPr>
            <a:r>
              <a:rPr lang="es-ES_tradnl" sz="2000" dirty="0" smtClean="0">
                <a:solidFill>
                  <a:srgbClr val="FFFFFF"/>
                </a:solidFill>
              </a:rPr>
              <a:t>Ahorro de costos en caso de prevalencia alta </a:t>
            </a:r>
            <a:r>
              <a:rPr lang="es-ES_tradnl" sz="2000" dirty="0" smtClean="0">
                <a:solidFill>
                  <a:srgbClr val="FFFFFF"/>
                </a:solidFill>
              </a:rPr>
              <a:t>y moderada de LTBI </a:t>
            </a:r>
          </a:p>
          <a:p>
            <a:pPr>
              <a:buClr>
                <a:srgbClr val="FFC000"/>
              </a:buClr>
            </a:pPr>
            <a:r>
              <a:rPr lang="es-ES_tradnl" sz="2000" dirty="0" smtClean="0">
                <a:solidFill>
                  <a:srgbClr val="FFFFFF"/>
                </a:solidFill>
              </a:rPr>
              <a:t>No se ahorran costos en caso de prevalencia baja de LTBI</a:t>
            </a:r>
          </a:p>
          <a:p>
            <a:pPr>
              <a:buClr>
                <a:srgbClr val="FFC000"/>
              </a:buClr>
            </a:pPr>
            <a:endParaRPr lang="es-ES_tradnl" sz="2000" dirty="0">
              <a:solidFill>
                <a:srgbClr val="FFFFFF"/>
              </a:solidFill>
            </a:endParaRPr>
          </a:p>
        </p:txBody>
      </p:sp>
    </p:spTree>
    <p:extLst>
      <p:ext uri="{BB962C8B-B14F-4D97-AF65-F5344CB8AC3E}">
        <p14:creationId xmlns:p14="http://schemas.microsoft.com/office/powerpoint/2010/main" val="2895331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8387"/>
            <a:ext cx="8229600" cy="1143000"/>
          </a:xfrm>
        </p:spPr>
        <p:txBody>
          <a:bodyPr/>
          <a:lstStyle/>
          <a:p>
            <a:r>
              <a:rPr lang="en-US" sz="2800" dirty="0">
                <a:solidFill>
                  <a:schemeClr val="bg1"/>
                </a:solidFill>
              </a:rPr>
              <a:t>Diabetes in US Bound Refugees</a:t>
            </a:r>
          </a:p>
        </p:txBody>
      </p:sp>
      <p:sp>
        <p:nvSpPr>
          <p:cNvPr id="3" name="Content Placeholder 2"/>
          <p:cNvSpPr>
            <a:spLocks noGrp="1"/>
          </p:cNvSpPr>
          <p:nvPr>
            <p:ph idx="1"/>
          </p:nvPr>
        </p:nvSpPr>
        <p:spPr>
          <a:xfrm>
            <a:off x="1981200" y="795529"/>
            <a:ext cx="8229600" cy="4191000"/>
          </a:xfrm>
        </p:spPr>
        <p:txBody>
          <a:bodyPr/>
          <a:lstStyle/>
          <a:p>
            <a:pPr>
              <a:buClr>
                <a:schemeClr val="bg1"/>
              </a:buClr>
            </a:pPr>
            <a:r>
              <a:rPr lang="en-US" sz="1800" b="0" dirty="0"/>
              <a:t>Objectives:  </a:t>
            </a:r>
          </a:p>
          <a:p>
            <a:pPr lvl="1">
              <a:buClr>
                <a:schemeClr val="bg1"/>
              </a:buClr>
            </a:pPr>
            <a:r>
              <a:rPr lang="en-US" sz="1800" dirty="0"/>
              <a:t>To assess diabetes prevalence and factors associated with diabetes among US bound adult refugees</a:t>
            </a:r>
          </a:p>
          <a:p>
            <a:pPr>
              <a:buClr>
                <a:schemeClr val="bg1"/>
              </a:buClr>
            </a:pPr>
            <a:r>
              <a:rPr lang="en-US" sz="1800" b="0" dirty="0"/>
              <a:t>Methods:  </a:t>
            </a:r>
          </a:p>
          <a:p>
            <a:pPr lvl="1">
              <a:buClr>
                <a:schemeClr val="bg1"/>
              </a:buClr>
            </a:pPr>
            <a:r>
              <a:rPr lang="en-US" sz="1800" dirty="0"/>
              <a:t>Analyzed overseas medical evaluations of US bound refugees from 2009-2014 through CDC’s Electronic Disease Notification System</a:t>
            </a:r>
          </a:p>
          <a:p>
            <a:pPr>
              <a:buClr>
                <a:schemeClr val="bg1"/>
              </a:buClr>
            </a:pPr>
            <a:r>
              <a:rPr lang="en-US" sz="1800" b="0" dirty="0"/>
              <a:t>Results: </a:t>
            </a:r>
          </a:p>
          <a:p>
            <a:pPr lvl="1">
              <a:buClr>
                <a:schemeClr val="bg1"/>
              </a:buClr>
            </a:pPr>
            <a:r>
              <a:rPr lang="en-US" sz="1800" dirty="0"/>
              <a:t>Of 248,850 refugees aged &gt;18 years, 5767 (2.3 %) had diabetes</a:t>
            </a:r>
          </a:p>
          <a:p>
            <a:pPr lvl="1">
              <a:buClr>
                <a:schemeClr val="bg1"/>
              </a:buClr>
            </a:pPr>
            <a:r>
              <a:rPr lang="en-US" sz="1800" dirty="0"/>
              <a:t>Iraqis had  highest crude (5.1 %) and age-adjusted (8.9 %) prevalence </a:t>
            </a:r>
          </a:p>
          <a:p>
            <a:pPr lvl="1">
              <a:buClr>
                <a:schemeClr val="bg1"/>
              </a:buClr>
            </a:pPr>
            <a:r>
              <a:rPr lang="en-US" sz="1800" dirty="0"/>
              <a:t>Higher age group and body mass index were associated with diabetes </a:t>
            </a:r>
          </a:p>
          <a:p>
            <a:pPr lvl="1">
              <a:buClr>
                <a:schemeClr val="bg1"/>
              </a:buClr>
            </a:pPr>
            <a:r>
              <a:rPr lang="en-US" sz="1800" dirty="0"/>
              <a:t>Diabetes prevalence varied by refugee nationality</a:t>
            </a:r>
          </a:p>
          <a:p>
            <a:pPr>
              <a:buClr>
                <a:schemeClr val="bg1"/>
              </a:buClr>
            </a:pPr>
            <a:r>
              <a:rPr lang="en-US" sz="1800" b="0" dirty="0"/>
              <a:t>Conclusions: </a:t>
            </a:r>
          </a:p>
          <a:p>
            <a:pPr lvl="1">
              <a:buClr>
                <a:schemeClr val="bg1"/>
              </a:buClr>
            </a:pPr>
            <a:r>
              <a:rPr lang="en-US" sz="1800" b="0" dirty="0"/>
              <a:t>Although absolute rates were lower than US, </a:t>
            </a:r>
            <a:r>
              <a:rPr lang="en-US" sz="1800" dirty="0"/>
              <a:t> </a:t>
            </a:r>
            <a:r>
              <a:rPr lang="en-US" sz="1800" b="0" dirty="0" smtClean="0"/>
              <a:t>prevalence </a:t>
            </a:r>
            <a:r>
              <a:rPr lang="en-US" sz="1800" b="0" dirty="0"/>
              <a:t>is still concerning given </a:t>
            </a:r>
            <a:r>
              <a:rPr lang="en-US" sz="1800" b="0" dirty="0" smtClean="0"/>
              <a:t>younger </a:t>
            </a:r>
            <a:r>
              <a:rPr lang="en-US" sz="1800" b="0" dirty="0"/>
              <a:t>age </a:t>
            </a:r>
            <a:r>
              <a:rPr lang="en-US" sz="1800" dirty="0"/>
              <a:t> </a:t>
            </a:r>
            <a:r>
              <a:rPr lang="en-US" sz="1800" dirty="0" smtClean="0"/>
              <a:t>and</a:t>
            </a:r>
            <a:r>
              <a:rPr lang="en-US" sz="1800" b="0" dirty="0" smtClean="0"/>
              <a:t> </a:t>
            </a:r>
            <a:r>
              <a:rPr lang="en-US" sz="1800" b="0" dirty="0"/>
              <a:t>their need for health services upon resettlement</a:t>
            </a:r>
          </a:p>
          <a:p>
            <a:endParaRPr lang="fr-FR" sz="1800" b="0" dirty="0"/>
          </a:p>
        </p:txBody>
      </p:sp>
      <p:sp>
        <p:nvSpPr>
          <p:cNvPr id="4" name="Text Placeholder 3"/>
          <p:cNvSpPr>
            <a:spLocks noGrp="1"/>
          </p:cNvSpPr>
          <p:nvPr>
            <p:ph type="body" sz="quarter" idx="10"/>
          </p:nvPr>
        </p:nvSpPr>
        <p:spPr>
          <a:xfrm>
            <a:off x="1981200" y="5422656"/>
            <a:ext cx="8229600" cy="1066800"/>
          </a:xfrm>
        </p:spPr>
        <p:txBody>
          <a:bodyPr/>
          <a:lstStyle/>
          <a:p>
            <a:pPr marL="0" indent="0">
              <a:buClr>
                <a:schemeClr val="bg1"/>
              </a:buClr>
            </a:pPr>
            <a:r>
              <a:rPr lang="en-US" sz="1400" dirty="0"/>
              <a:t>         Benoit S et al Diabetes Among United States-Bound Adult Refugees, 2009–2014</a:t>
            </a:r>
          </a:p>
          <a:p>
            <a:r>
              <a:rPr lang="en-US" sz="1400" dirty="0"/>
              <a:t>         J Immigrant Minority Health DOI 10.1007/s10903-016-0381-7</a:t>
            </a:r>
          </a:p>
        </p:txBody>
      </p:sp>
    </p:spTree>
    <p:extLst>
      <p:ext uri="{BB962C8B-B14F-4D97-AF65-F5344CB8AC3E}">
        <p14:creationId xmlns:p14="http://schemas.microsoft.com/office/powerpoint/2010/main" val="343234643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843"/>
            <a:ext cx="10972800" cy="1143000"/>
          </a:xfrm>
        </p:spPr>
        <p:txBody>
          <a:bodyPr/>
          <a:lstStyle/>
          <a:p>
            <a:r>
              <a:rPr lang="es-ES_tradnl" dirty="0" smtClean="0">
                <a:solidFill>
                  <a:schemeClr val="bg1"/>
                </a:solidFill>
              </a:rPr>
              <a:t>Conclusiones</a:t>
            </a:r>
            <a:endParaRPr lang="es-ES_tradnl" dirty="0">
              <a:solidFill>
                <a:schemeClr val="bg1"/>
              </a:solidFill>
            </a:endParaRPr>
          </a:p>
        </p:txBody>
      </p:sp>
      <p:sp>
        <p:nvSpPr>
          <p:cNvPr id="3" name="Content Placeholder 2"/>
          <p:cNvSpPr>
            <a:spLocks noGrp="1"/>
          </p:cNvSpPr>
          <p:nvPr>
            <p:ph idx="1"/>
          </p:nvPr>
        </p:nvSpPr>
        <p:spPr>
          <a:xfrm>
            <a:off x="609600" y="1051560"/>
            <a:ext cx="10972800" cy="4921631"/>
          </a:xfrm>
        </p:spPr>
        <p:txBody>
          <a:bodyPr/>
          <a:lstStyle/>
          <a:p>
            <a:r>
              <a:rPr lang="es-ES_tradnl" dirty="0" smtClean="0"/>
              <a:t>Se han logrado avances significativos</a:t>
            </a:r>
          </a:p>
          <a:p>
            <a:pPr lvl="1"/>
            <a:r>
              <a:rPr lang="es-ES_tradnl" dirty="0" smtClean="0"/>
              <a:t>Vacunaci</a:t>
            </a:r>
            <a:r>
              <a:rPr lang="es-ES_tradnl" dirty="0" smtClean="0"/>
              <a:t>ón e intervenciones en el extranjero, </a:t>
            </a:r>
            <a:r>
              <a:rPr lang="es-ES_tradnl" dirty="0"/>
              <a:t>antes de partir </a:t>
            </a:r>
            <a:endParaRPr lang="es-ES_tradnl" dirty="0"/>
          </a:p>
          <a:p>
            <a:pPr lvl="1"/>
            <a:r>
              <a:rPr lang="es-ES_tradnl" dirty="0" smtClean="0"/>
              <a:t>Establecimiento de presencia del CDC en el Medio Oriente para responder al creciente reasentamiento</a:t>
            </a:r>
          </a:p>
          <a:p>
            <a:pPr lvl="1"/>
            <a:r>
              <a:rPr lang="es-ES_tradnl" dirty="0" smtClean="0"/>
              <a:t>Alianzas con departamentos de salud estatales  </a:t>
            </a:r>
          </a:p>
          <a:p>
            <a:pPr lvl="1"/>
            <a:r>
              <a:rPr lang="es-ES_tradnl" dirty="0" smtClean="0"/>
              <a:t>Hay m</a:t>
            </a:r>
            <a:r>
              <a:rPr lang="es-ES_tradnl" dirty="0" smtClean="0"/>
              <a:t>ás por venir</a:t>
            </a:r>
            <a:endParaRPr lang="es-ES_tradnl" dirty="0" smtClean="0"/>
          </a:p>
          <a:p>
            <a:pPr lvl="1"/>
            <a:r>
              <a:rPr lang="es-ES_tradnl" dirty="0" smtClean="0"/>
              <a:t>Control de visitantes que permanecer</a:t>
            </a:r>
            <a:r>
              <a:rPr lang="es-ES_tradnl" dirty="0" smtClean="0"/>
              <a:t>án en el país por períodos largos de tiempo</a:t>
            </a:r>
            <a:endParaRPr lang="es-ES_tradnl" dirty="0" smtClean="0"/>
          </a:p>
          <a:p>
            <a:pPr lvl="1"/>
            <a:r>
              <a:rPr lang="es-ES_tradnl" dirty="0" smtClean="0"/>
              <a:t>Evaluaci</a:t>
            </a:r>
            <a:r>
              <a:rPr lang="es-ES_tradnl" dirty="0" smtClean="0"/>
              <a:t>ón de la factibilidad del tratamiento de LTBI en el extranjero</a:t>
            </a:r>
            <a:endParaRPr lang="es-ES_tradnl" dirty="0" smtClean="0"/>
          </a:p>
          <a:p>
            <a:endParaRPr lang="es-ES_tradnl" dirty="0"/>
          </a:p>
        </p:txBody>
      </p:sp>
    </p:spTree>
    <p:extLst>
      <p:ext uri="{BB962C8B-B14F-4D97-AF65-F5344CB8AC3E}">
        <p14:creationId xmlns:p14="http://schemas.microsoft.com/office/powerpoint/2010/main" val="3110432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32573"/>
            <a:ext cx="8229600" cy="1143000"/>
          </a:xfrm>
        </p:spPr>
        <p:txBody>
          <a:bodyPr/>
          <a:lstStyle/>
          <a:p>
            <a:r>
              <a:rPr lang="es-ES_tradnl" b="1" dirty="0" smtClean="0">
                <a:solidFill>
                  <a:schemeClr val="bg1"/>
                </a:solidFill>
              </a:rPr>
              <a:t>Reconocimiento</a:t>
            </a:r>
            <a:r>
              <a:rPr lang="es-ES_tradnl" b="1" dirty="0" smtClean="0">
                <a:solidFill>
                  <a:schemeClr val="bg1"/>
                </a:solidFill>
              </a:rPr>
              <a:t>s</a:t>
            </a:r>
            <a:endParaRPr lang="es-ES_tradnl" b="1" dirty="0">
              <a:solidFill>
                <a:schemeClr val="bg1"/>
              </a:solidFill>
            </a:endParaRPr>
          </a:p>
        </p:txBody>
      </p:sp>
      <p:sp>
        <p:nvSpPr>
          <p:cNvPr id="4" name="TextBox 3"/>
          <p:cNvSpPr txBox="1"/>
          <p:nvPr/>
        </p:nvSpPr>
        <p:spPr>
          <a:xfrm>
            <a:off x="3257550" y="626089"/>
            <a:ext cx="5981700" cy="6771084"/>
          </a:xfrm>
          <a:prstGeom prst="rect">
            <a:avLst/>
          </a:prstGeom>
          <a:noFill/>
        </p:spPr>
        <p:txBody>
          <a:bodyPr wrap="square" rtlCol="0">
            <a:spAutoFit/>
          </a:bodyPr>
          <a:lstStyle/>
          <a:p>
            <a:pPr algn="ctr"/>
            <a:r>
              <a:rPr lang="es-ES_tradnl" sz="1600" b="1" i="1" dirty="0" smtClean="0">
                <a:solidFill>
                  <a:schemeClr val="bg2"/>
                </a:solidFill>
              </a:rPr>
              <a:t>Divisi</a:t>
            </a:r>
            <a:r>
              <a:rPr lang="es-ES_tradnl" sz="1600" b="1" i="1" dirty="0" smtClean="0">
                <a:solidFill>
                  <a:schemeClr val="bg2"/>
                </a:solidFill>
              </a:rPr>
              <a:t>ón de Migración Mundial y Cuarentena</a:t>
            </a:r>
            <a:r>
              <a:rPr lang="es-ES_tradnl" sz="1600" b="1" i="1" dirty="0" smtClean="0">
                <a:solidFill>
                  <a:schemeClr val="bg2"/>
                </a:solidFill>
              </a:rPr>
              <a:t>, CDC</a:t>
            </a:r>
          </a:p>
          <a:p>
            <a:pPr algn="ctr"/>
            <a:r>
              <a:rPr lang="es-ES_tradnl" sz="1600" dirty="0" smtClean="0">
                <a:solidFill>
                  <a:schemeClr val="bg2"/>
                </a:solidFill>
              </a:rPr>
              <a:t>Heather Burke</a:t>
            </a:r>
          </a:p>
          <a:p>
            <a:pPr algn="ctr"/>
            <a:r>
              <a:rPr lang="es-ES_tradnl" sz="1600" dirty="0" smtClean="0">
                <a:solidFill>
                  <a:schemeClr val="bg2"/>
                </a:solidFill>
              </a:rPr>
              <a:t>Tarissa Mitchell</a:t>
            </a:r>
          </a:p>
          <a:p>
            <a:pPr algn="ctr"/>
            <a:r>
              <a:rPr lang="es-ES_tradnl" sz="1600" dirty="0" smtClean="0">
                <a:solidFill>
                  <a:schemeClr val="bg2"/>
                </a:solidFill>
              </a:rPr>
              <a:t>Emily Jentes</a:t>
            </a:r>
          </a:p>
          <a:p>
            <a:pPr algn="ctr"/>
            <a:r>
              <a:rPr lang="es-ES_tradnl" sz="1600" dirty="0" smtClean="0">
                <a:solidFill>
                  <a:schemeClr val="bg2"/>
                </a:solidFill>
              </a:rPr>
              <a:t>Drew Posey</a:t>
            </a:r>
          </a:p>
          <a:p>
            <a:pPr algn="ctr"/>
            <a:r>
              <a:rPr lang="es-ES_tradnl" sz="1600" dirty="0" smtClean="0">
                <a:solidFill>
                  <a:schemeClr val="bg2"/>
                </a:solidFill>
              </a:rPr>
              <a:t>Courtney Chappelle</a:t>
            </a:r>
          </a:p>
          <a:p>
            <a:pPr algn="ctr"/>
            <a:r>
              <a:rPr lang="es-ES_tradnl" sz="1600" dirty="0" smtClean="0">
                <a:solidFill>
                  <a:schemeClr val="bg2"/>
                </a:solidFill>
              </a:rPr>
              <a:t>Christina Phares</a:t>
            </a:r>
          </a:p>
          <a:p>
            <a:pPr algn="ctr"/>
            <a:r>
              <a:rPr lang="es-ES_tradnl" sz="1600" dirty="0" smtClean="0">
                <a:solidFill>
                  <a:schemeClr val="bg2"/>
                </a:solidFill>
              </a:rPr>
              <a:t>Zanju Wang</a:t>
            </a:r>
          </a:p>
          <a:p>
            <a:pPr algn="ctr"/>
            <a:r>
              <a:rPr lang="es-ES_tradnl" sz="1600" dirty="0" smtClean="0">
                <a:solidFill>
                  <a:schemeClr val="bg2"/>
                </a:solidFill>
              </a:rPr>
              <a:t>Nekeia Gray</a:t>
            </a:r>
          </a:p>
          <a:p>
            <a:pPr algn="ctr"/>
            <a:r>
              <a:rPr lang="es-ES_tradnl" sz="1600" dirty="0" smtClean="0">
                <a:solidFill>
                  <a:schemeClr val="bg2"/>
                </a:solidFill>
              </a:rPr>
              <a:t>Deborah Lee</a:t>
            </a:r>
          </a:p>
          <a:p>
            <a:pPr algn="ctr"/>
            <a:r>
              <a:rPr lang="es-ES_tradnl" sz="1600" dirty="0" smtClean="0">
                <a:solidFill>
                  <a:schemeClr val="bg2"/>
                </a:solidFill>
              </a:rPr>
              <a:t>Clelia Pezzi</a:t>
            </a:r>
          </a:p>
          <a:p>
            <a:pPr algn="ctr"/>
            <a:r>
              <a:rPr lang="es-ES_tradnl" sz="1600" dirty="0" smtClean="0">
                <a:solidFill>
                  <a:schemeClr val="bg2"/>
                </a:solidFill>
              </a:rPr>
              <a:t>Jenna Beeler </a:t>
            </a:r>
          </a:p>
          <a:p>
            <a:pPr algn="ctr"/>
            <a:r>
              <a:rPr lang="es-ES_tradnl" sz="1600" dirty="0" smtClean="0">
                <a:solidFill>
                  <a:schemeClr val="bg2"/>
                </a:solidFill>
              </a:rPr>
              <a:t>Maurice Ope</a:t>
            </a:r>
          </a:p>
          <a:p>
            <a:pPr algn="ctr"/>
            <a:r>
              <a:rPr lang="es-ES_tradnl" sz="1600" dirty="0" smtClean="0">
                <a:solidFill>
                  <a:schemeClr val="bg2"/>
                </a:solidFill>
              </a:rPr>
              <a:t>Annelise Doney</a:t>
            </a:r>
          </a:p>
          <a:p>
            <a:pPr algn="ctr"/>
            <a:r>
              <a:rPr lang="es-ES_tradnl" sz="1600" dirty="0" smtClean="0">
                <a:solidFill>
                  <a:schemeClr val="bg2"/>
                </a:solidFill>
              </a:rPr>
              <a:t>Michelle Weinberg</a:t>
            </a:r>
          </a:p>
          <a:p>
            <a:pPr algn="ctr"/>
            <a:r>
              <a:rPr lang="es-ES_tradnl" sz="1600" dirty="0" smtClean="0">
                <a:solidFill>
                  <a:schemeClr val="bg2"/>
                </a:solidFill>
              </a:rPr>
              <a:t>Lisa Rotz</a:t>
            </a:r>
          </a:p>
          <a:p>
            <a:pPr algn="ctr"/>
            <a:r>
              <a:rPr lang="es-ES_tradnl" sz="1600" dirty="0" smtClean="0">
                <a:solidFill>
                  <a:schemeClr val="bg2"/>
                </a:solidFill>
              </a:rPr>
              <a:t>William Stauffer</a:t>
            </a:r>
          </a:p>
          <a:p>
            <a:pPr algn="ctr"/>
            <a:r>
              <a:rPr lang="es-ES_tradnl" sz="1600" dirty="0" smtClean="0">
                <a:solidFill>
                  <a:schemeClr val="bg2"/>
                </a:solidFill>
              </a:rPr>
              <a:t>Martin Cetron</a:t>
            </a:r>
          </a:p>
          <a:p>
            <a:pPr algn="ctr"/>
            <a:r>
              <a:rPr lang="es-ES_tradnl" sz="1600" b="1" i="1" dirty="0" smtClean="0">
                <a:solidFill>
                  <a:schemeClr val="bg2"/>
                </a:solidFill>
              </a:rPr>
              <a:t>Organizaci</a:t>
            </a:r>
            <a:r>
              <a:rPr lang="es-ES_tradnl" sz="1600" b="1" i="1" dirty="0" smtClean="0">
                <a:solidFill>
                  <a:schemeClr val="bg2"/>
                </a:solidFill>
              </a:rPr>
              <a:t>ón Internacional para las Migraciones</a:t>
            </a:r>
            <a:endParaRPr lang="es-ES_tradnl" sz="1600" b="1" i="1" dirty="0" smtClean="0">
              <a:solidFill>
                <a:schemeClr val="bg2"/>
              </a:solidFill>
            </a:endParaRPr>
          </a:p>
          <a:p>
            <a:pPr algn="ctr"/>
            <a:r>
              <a:rPr lang="es-ES_tradnl" sz="1600" dirty="0" smtClean="0">
                <a:solidFill>
                  <a:schemeClr val="bg2"/>
                </a:solidFill>
              </a:rPr>
              <a:t>Warren Dalal</a:t>
            </a:r>
            <a:endParaRPr lang="es-ES_tradnl" sz="1600" i="1" dirty="0" smtClean="0">
              <a:solidFill>
                <a:schemeClr val="bg2"/>
              </a:solidFill>
            </a:endParaRPr>
          </a:p>
          <a:p>
            <a:pPr algn="ctr"/>
            <a:r>
              <a:rPr lang="es-ES_tradnl" sz="1600" dirty="0" smtClean="0">
                <a:solidFill>
                  <a:schemeClr val="bg2"/>
                </a:solidFill>
              </a:rPr>
              <a:t>Alexander Klosovsky</a:t>
            </a:r>
          </a:p>
          <a:p>
            <a:pPr algn="ctr"/>
            <a:r>
              <a:rPr lang="es-ES_tradnl" sz="1600" b="1" i="1" dirty="0" smtClean="0">
                <a:solidFill>
                  <a:schemeClr val="bg2"/>
                </a:solidFill>
              </a:rPr>
              <a:t>Oficina de Poblaci</a:t>
            </a:r>
            <a:r>
              <a:rPr lang="es-ES_tradnl" sz="1600" b="1" i="1" dirty="0" smtClean="0">
                <a:solidFill>
                  <a:schemeClr val="bg2"/>
                </a:solidFill>
              </a:rPr>
              <a:t>ón, Refugiados y </a:t>
            </a:r>
            <a:r>
              <a:rPr lang="es-ES_tradnl" sz="1600" b="1" i="1" dirty="0" smtClean="0">
                <a:solidFill>
                  <a:schemeClr val="bg2"/>
                </a:solidFill>
              </a:rPr>
              <a:t>Migración</a:t>
            </a:r>
            <a:endParaRPr lang="es-ES_tradnl" sz="1600" b="1" i="1" dirty="0" smtClean="0">
              <a:solidFill>
                <a:schemeClr val="bg2"/>
              </a:solidFill>
            </a:endParaRPr>
          </a:p>
          <a:p>
            <a:pPr algn="ctr"/>
            <a:r>
              <a:rPr lang="es-ES_tradnl" sz="1600" dirty="0" smtClean="0">
                <a:solidFill>
                  <a:schemeClr val="bg2"/>
                </a:solidFill>
              </a:rPr>
              <a:t>Larry Bartlett</a:t>
            </a:r>
            <a:endParaRPr lang="es-ES_tradnl" sz="1600" i="1" dirty="0" smtClean="0">
              <a:solidFill>
                <a:schemeClr val="bg2"/>
              </a:solidFill>
            </a:endParaRPr>
          </a:p>
          <a:p>
            <a:pPr algn="ctr"/>
            <a:r>
              <a:rPr lang="es-ES_tradnl" sz="1600" dirty="0" smtClean="0">
                <a:solidFill>
                  <a:schemeClr val="bg2"/>
                </a:solidFill>
              </a:rPr>
              <a:t>Margaret Burkhardt</a:t>
            </a:r>
          </a:p>
          <a:p>
            <a:pPr algn="ctr"/>
            <a:r>
              <a:rPr lang="es-ES_tradnl" sz="1600" dirty="0" smtClean="0">
                <a:solidFill>
                  <a:schemeClr val="bg2"/>
                </a:solidFill>
              </a:rPr>
              <a:t>Kelly Gauger</a:t>
            </a:r>
          </a:p>
          <a:p>
            <a:endParaRPr lang="es-ES_tradnl" dirty="0">
              <a:solidFill>
                <a:schemeClr val="bg2"/>
              </a:solidFill>
            </a:endParaRPr>
          </a:p>
        </p:txBody>
      </p:sp>
    </p:spTree>
    <p:extLst>
      <p:ext uri="{BB962C8B-B14F-4D97-AF65-F5344CB8AC3E}">
        <p14:creationId xmlns:p14="http://schemas.microsoft.com/office/powerpoint/2010/main" val="2695771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Logos of the United States Department of Health and Human Services and Centers for Disease Control and Prevention&#10;"/>
          <p:cNvPicPr>
            <a:picLocks noChangeAspect="1"/>
          </p:cNvPicPr>
          <p:nvPr/>
        </p:nvPicPr>
        <p:blipFill>
          <a:blip r:embed="rId3" cstate="print"/>
          <a:stretch>
            <a:fillRect/>
          </a:stretch>
        </p:blipFill>
        <p:spPr>
          <a:xfrm>
            <a:off x="1676400" y="6515100"/>
            <a:ext cx="190500" cy="190500"/>
          </a:xfrm>
          <a:prstGeom prst="rect">
            <a:avLst/>
          </a:prstGeom>
        </p:spPr>
      </p:pic>
      <p:sp>
        <p:nvSpPr>
          <p:cNvPr id="10" name="Subtitle 4"/>
          <p:cNvSpPr>
            <a:spLocks noGrp="1"/>
          </p:cNvSpPr>
          <p:nvPr>
            <p:ph type="subTitle" idx="1"/>
          </p:nvPr>
        </p:nvSpPr>
        <p:spPr>
          <a:xfrm>
            <a:off x="2895600" y="3733800"/>
            <a:ext cx="6400800" cy="2057400"/>
          </a:xfrm>
        </p:spPr>
        <p:txBody>
          <a:bodyPr/>
          <a:lstStyle/>
          <a:p>
            <a:pPr algn="l"/>
            <a:r>
              <a:rPr lang="es-ES_tradnl" sz="1200" dirty="0" smtClean="0"/>
              <a:t>Para mayor informaci</a:t>
            </a:r>
            <a:r>
              <a:rPr lang="es-ES_tradnl" sz="1200" dirty="0" smtClean="0"/>
              <a:t>ón, comuníquese con el Centro de Control y Prevención de Enfermedades</a:t>
            </a:r>
          </a:p>
          <a:p>
            <a:pPr algn="l"/>
            <a:endParaRPr lang="es-ES_tradnl" sz="1200" b="0" dirty="0" smtClean="0"/>
          </a:p>
          <a:p>
            <a:pPr lvl="0" algn="l"/>
            <a:r>
              <a:rPr lang="es-ES_tradnl" sz="1200" b="0" dirty="0" smtClean="0"/>
              <a:t>1600 Clifton Road NE,  Atlanta,  GA  30333</a:t>
            </a:r>
          </a:p>
          <a:p>
            <a:pPr lvl="0" algn="l"/>
            <a:r>
              <a:rPr lang="es-ES_tradnl" sz="1200" b="0" dirty="0" smtClean="0"/>
              <a:t>Tel</a:t>
            </a:r>
            <a:r>
              <a:rPr lang="es-ES_tradnl" sz="1200" b="0" dirty="0" smtClean="0"/>
              <a:t>éfono</a:t>
            </a:r>
            <a:r>
              <a:rPr lang="es-ES_tradnl" sz="1200" b="0" dirty="0" smtClean="0"/>
              <a:t>: 1-800-CDC-INFO (232-4636)/TTY: 1-888-232-6348</a:t>
            </a:r>
          </a:p>
          <a:p>
            <a:pPr lvl="0" algn="l"/>
            <a:r>
              <a:rPr lang="es-ES_tradnl" sz="1200" b="0" dirty="0" smtClean="0"/>
              <a:t>Visite: www.cdc.gov | Comun</a:t>
            </a:r>
            <a:r>
              <a:rPr lang="es-ES_tradnl" sz="1200" b="0" dirty="0" smtClean="0"/>
              <a:t>íquese con el</a:t>
            </a:r>
            <a:r>
              <a:rPr lang="es-ES_tradnl" sz="1200" b="0" dirty="0" smtClean="0"/>
              <a:t> CDC en: 1-800-CDC-INFO o www.cdc.gov/info</a:t>
            </a:r>
          </a:p>
          <a:p>
            <a:pPr lvl="0" algn="l"/>
            <a:endParaRPr lang="es-ES_tradnl" sz="1200" b="0" dirty="0" smtClean="0"/>
          </a:p>
          <a:p>
            <a:pPr lvl="0" algn="l"/>
            <a:r>
              <a:rPr lang="es-ES_tradnl" sz="900" b="0" dirty="0" smtClean="0"/>
              <a:t>Los hallazgos y conclusiones de este informe son de los autores, y no necesariamente representan la postura oficial del Centro de Control y Prevenci</a:t>
            </a:r>
            <a:r>
              <a:rPr lang="es-ES_tradnl" sz="900" b="0" dirty="0" smtClean="0"/>
              <a:t>ón de Enfermedades</a:t>
            </a:r>
            <a:r>
              <a:rPr lang="es-ES_tradnl" sz="900" b="0" dirty="0" smtClean="0"/>
              <a:t>.</a:t>
            </a:r>
            <a:endParaRPr lang="es-ES_tradnl" sz="900" b="0" dirty="0"/>
          </a:p>
        </p:txBody>
      </p:sp>
      <p:sp>
        <p:nvSpPr>
          <p:cNvPr id="11" name="Text Placeholder 5"/>
          <p:cNvSpPr txBox="1">
            <a:spLocks/>
          </p:cNvSpPr>
          <p:nvPr/>
        </p:nvSpPr>
        <p:spPr>
          <a:xfrm>
            <a:off x="3667125" y="6260668"/>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dirty="0">
                <a:solidFill>
                  <a:srgbClr val="000000"/>
                </a:solidFill>
              </a:rPr>
              <a:t>Centro Nacional de Enfermedades Zoonóticas Emergentes</a:t>
            </a:r>
            <a:endParaRPr lang="es-ES_tradnl" dirty="0">
              <a:solidFill>
                <a:srgbClr val="000000"/>
              </a:solidFill>
            </a:endParaRPr>
          </a:p>
        </p:txBody>
      </p:sp>
      <p:sp>
        <p:nvSpPr>
          <p:cNvPr id="12" name="Text Placeholder 6"/>
          <p:cNvSpPr txBox="1">
            <a:spLocks/>
          </p:cNvSpPr>
          <p:nvPr/>
        </p:nvSpPr>
        <p:spPr>
          <a:xfrm>
            <a:off x="3667124" y="6442202"/>
            <a:ext cx="2777429"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dirty="0">
                <a:solidFill>
                  <a:srgbClr val="333333"/>
                </a:solidFill>
              </a:rPr>
              <a:t>División de Migración Mundial y Cuarentena</a:t>
            </a:r>
            <a:endParaRPr lang="es-ES_tradnl" dirty="0">
              <a:solidFill>
                <a:srgbClr val="333333"/>
              </a:solidFill>
            </a:endParaRPr>
          </a:p>
        </p:txBody>
      </p:sp>
      <p:pic>
        <p:nvPicPr>
          <p:cNvPr id="7"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3343" y="1274614"/>
            <a:ext cx="3097686" cy="2065124"/>
          </a:xfrm>
          <a:prstGeom prst="rect">
            <a:avLst/>
          </a:prstGeom>
        </p:spPr>
      </p:pic>
      <p:sp>
        <p:nvSpPr>
          <p:cNvPr id="2" name="Rectangle 1"/>
          <p:cNvSpPr/>
          <p:nvPr/>
        </p:nvSpPr>
        <p:spPr>
          <a:xfrm>
            <a:off x="8281617" y="3368500"/>
            <a:ext cx="2070774" cy="369332"/>
          </a:xfrm>
          <a:prstGeom prst="rect">
            <a:avLst/>
          </a:prstGeom>
        </p:spPr>
        <p:txBody>
          <a:bodyPr wrap="none">
            <a:spAutoFit/>
          </a:bodyPr>
          <a:lstStyle/>
          <a:p>
            <a:pPr lvl="0"/>
            <a:r>
              <a:rPr lang="es-ES_tradnl" dirty="0" smtClean="0">
                <a:solidFill>
                  <a:srgbClr val="0F56DC"/>
                </a:solidFill>
                <a:latin typeface="Calibri" panose="020F0502020204030204" pitchFamily="34" charset="0"/>
              </a:rPr>
              <a:t>Imagen: Philly Voice</a:t>
            </a:r>
            <a:endParaRPr lang="es-ES_tradnl" dirty="0">
              <a:solidFill>
                <a:srgbClr val="0F56DC"/>
              </a:solidFill>
              <a:latin typeface="Calibri" panose="020F0502020204030204" pitchFamily="34" charset="0"/>
            </a:endParaRPr>
          </a:p>
        </p:txBody>
      </p:sp>
      <p:sp>
        <p:nvSpPr>
          <p:cNvPr id="3" name="TextBox 2"/>
          <p:cNvSpPr txBox="1"/>
          <p:nvPr/>
        </p:nvSpPr>
        <p:spPr>
          <a:xfrm>
            <a:off x="1824680" y="1384058"/>
            <a:ext cx="5960151" cy="2092881"/>
          </a:xfrm>
          <a:prstGeom prst="rect">
            <a:avLst/>
          </a:prstGeom>
          <a:noFill/>
        </p:spPr>
        <p:txBody>
          <a:bodyPr wrap="square" rtlCol="0">
            <a:spAutoFit/>
          </a:bodyPr>
          <a:lstStyle/>
          <a:p>
            <a:r>
              <a:rPr lang="es-ES_tradnl" sz="2600" b="1" dirty="0" smtClean="0">
                <a:solidFill>
                  <a:schemeClr val="bg1"/>
                </a:solidFill>
              </a:rPr>
              <a:t>El 20 de junio de</a:t>
            </a:r>
            <a:r>
              <a:rPr lang="es-ES_tradnl" sz="2600" b="1" dirty="0">
                <a:solidFill>
                  <a:schemeClr val="bg1"/>
                </a:solidFill>
              </a:rPr>
              <a:t> </a:t>
            </a:r>
            <a:r>
              <a:rPr lang="es-ES_tradnl" sz="2600" b="1" dirty="0" smtClean="0">
                <a:solidFill>
                  <a:schemeClr val="bg1"/>
                </a:solidFill>
              </a:rPr>
              <a:t>2016 es el </a:t>
            </a:r>
          </a:p>
          <a:p>
            <a:r>
              <a:rPr lang="es-ES_tradnl" sz="2600" b="1" dirty="0" smtClean="0">
                <a:solidFill>
                  <a:schemeClr val="bg1"/>
                </a:solidFill>
              </a:rPr>
              <a:t>D</a:t>
            </a:r>
            <a:r>
              <a:rPr lang="es-ES_tradnl" sz="2600" b="1" dirty="0" smtClean="0">
                <a:solidFill>
                  <a:schemeClr val="bg1"/>
                </a:solidFill>
              </a:rPr>
              <a:t>ía Mundial de los Refugiados a nivel internacional</a:t>
            </a:r>
            <a:r>
              <a:rPr lang="es-ES_tradnl" sz="2600" b="1" dirty="0" smtClean="0">
                <a:solidFill>
                  <a:schemeClr val="bg1"/>
                </a:solidFill>
              </a:rPr>
              <a:t>.</a:t>
            </a:r>
          </a:p>
          <a:p>
            <a:r>
              <a:rPr lang="es-ES_tradnl" sz="2600" b="1" dirty="0" smtClean="0">
                <a:solidFill>
                  <a:schemeClr val="bg1"/>
                </a:solidFill>
              </a:rPr>
              <a:t>El tema para este año es</a:t>
            </a:r>
          </a:p>
          <a:p>
            <a:r>
              <a:rPr lang="es-ES_tradnl" sz="2600" b="1" dirty="0" smtClean="0">
                <a:solidFill>
                  <a:schemeClr val="bg1"/>
                </a:solidFill>
              </a:rPr>
              <a:t>“Con valor nos unimos”.</a:t>
            </a:r>
            <a:endParaRPr lang="es-ES_tradnl" sz="26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364" y="220239"/>
            <a:ext cx="9296400" cy="868362"/>
          </a:xfrm>
        </p:spPr>
        <p:txBody>
          <a:bodyPr/>
          <a:lstStyle/>
          <a:p>
            <a:r>
              <a:rPr lang="es-ES_tradnl" sz="2500" b="1" dirty="0" smtClean="0">
                <a:solidFill>
                  <a:schemeClr val="bg1"/>
                </a:solidFill>
                <a:latin typeface="Myriad Web Pro" panose="020B0503030403090204" charset="0"/>
              </a:rPr>
              <a:t>Año Fiscal 2006: Llegadas de refugiados a los Estados Unidos en 2015, por regi</a:t>
            </a:r>
            <a:r>
              <a:rPr lang="es-ES_tradnl" sz="2500" b="1" dirty="0" smtClean="0">
                <a:solidFill>
                  <a:schemeClr val="bg1"/>
                </a:solidFill>
                <a:latin typeface="Myriad Web Pro" panose="020B0503030403090204" charset="0"/>
              </a:rPr>
              <a:t>ón</a:t>
            </a:r>
            <a:endParaRPr lang="es-ES_tradnl" sz="2500" b="1" dirty="0">
              <a:solidFill>
                <a:schemeClr val="bg1"/>
              </a:solidFill>
              <a:latin typeface="Myriad Web Pro" panose="020B0503030403090204" charset="0"/>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831531814"/>
              </p:ext>
            </p:extLst>
          </p:nvPr>
        </p:nvGraphicFramePr>
        <p:xfrm>
          <a:off x="2767013" y="1090613"/>
          <a:ext cx="6429375" cy="4857750"/>
        </p:xfrm>
        <a:graphic>
          <a:graphicData uri="http://schemas.openxmlformats.org/presentationml/2006/ole">
            <mc:AlternateContent xmlns:mc="http://schemas.openxmlformats.org/markup-compatibility/2006">
              <mc:Choice xmlns:v="urn:schemas-microsoft-com:vml" Requires="v">
                <p:oleObj spid="_x0000_s1135" name="Hoja de cálculo" r:id="rId3" imgW="9296400" imgH="7023100" progId="Excel.Sheet.12">
                  <p:embed/>
                </p:oleObj>
              </mc:Choice>
              <mc:Fallback>
                <p:oleObj name="Hoja de cálculo" r:id="rId3" imgW="9296400" imgH="7023100" progId="Excel.Sheet.12">
                  <p:embed/>
                  <p:pic>
                    <p:nvPicPr>
                      <p:cNvPr id="0" name=""/>
                      <p:cNvPicPr/>
                      <p:nvPr/>
                    </p:nvPicPr>
                    <p:blipFill>
                      <a:blip r:embed="rId4"/>
                      <a:stretch>
                        <a:fillRect/>
                      </a:stretch>
                    </p:blipFill>
                    <p:spPr>
                      <a:xfrm>
                        <a:off x="2767013" y="1090613"/>
                        <a:ext cx="6429375" cy="4857750"/>
                      </a:xfrm>
                      <a:prstGeom prst="rect">
                        <a:avLst/>
                      </a:prstGeom>
                      <a:solidFill>
                        <a:schemeClr val="bg1"/>
                      </a:solidFill>
                    </p:spPr>
                  </p:pic>
                </p:oleObj>
              </mc:Fallback>
            </mc:AlternateContent>
          </a:graphicData>
        </a:graphic>
      </p:graphicFrame>
      <p:sp>
        <p:nvSpPr>
          <p:cNvPr id="5" name="TextBox 4"/>
          <p:cNvSpPr txBox="1"/>
          <p:nvPr/>
        </p:nvSpPr>
        <p:spPr>
          <a:xfrm>
            <a:off x="2694628" y="6069685"/>
            <a:ext cx="6499261" cy="430887"/>
          </a:xfrm>
          <a:prstGeom prst="rect">
            <a:avLst/>
          </a:prstGeom>
          <a:noFill/>
        </p:spPr>
        <p:txBody>
          <a:bodyPr wrap="square" rtlCol="0">
            <a:spAutoFit/>
          </a:bodyPr>
          <a:lstStyle/>
          <a:p>
            <a:pPr fontAlgn="base">
              <a:spcBef>
                <a:spcPct val="0"/>
              </a:spcBef>
              <a:spcAft>
                <a:spcPct val="0"/>
              </a:spcAft>
            </a:pPr>
            <a:r>
              <a:rPr lang="es-ES_tradnl" sz="1100" b="1" dirty="0" smtClean="0">
                <a:solidFill>
                  <a:srgbClr val="FFFFFF"/>
                </a:solidFill>
              </a:rPr>
              <a:t>Fuente: Base de datos de Disease </a:t>
            </a:r>
            <a:r>
              <a:rPr lang="es-ES_tradnl" sz="1100" b="1" dirty="0" smtClean="0">
                <a:solidFill>
                  <a:srgbClr val="FFFFFF"/>
                </a:solidFill>
              </a:rPr>
              <a:t>Notification</a:t>
            </a:r>
            <a:r>
              <a:rPr lang="es-ES_tradnl" sz="1100" b="1" dirty="0" smtClean="0">
                <a:solidFill>
                  <a:srgbClr val="FFFFFF"/>
                </a:solidFill>
              </a:rPr>
              <a:t> </a:t>
            </a:r>
            <a:r>
              <a:rPr lang="es-ES_tradnl" sz="1100" b="1" dirty="0" smtClean="0">
                <a:solidFill>
                  <a:srgbClr val="FFFFFF"/>
                </a:solidFill>
              </a:rPr>
              <a:t>Analysis</a:t>
            </a:r>
            <a:r>
              <a:rPr lang="es-ES_tradnl" sz="1100" b="1" dirty="0" smtClean="0">
                <a:solidFill>
                  <a:srgbClr val="FFFFFF"/>
                </a:solidFill>
              </a:rPr>
              <a:t> (DNA) basada en el </a:t>
            </a:r>
            <a:r>
              <a:rPr lang="es-ES_tradnl" sz="1100" b="1" dirty="0" smtClean="0">
                <a:solidFill>
                  <a:srgbClr val="FFFFFF"/>
                </a:solidFill>
              </a:rPr>
              <a:t>Worldwide</a:t>
            </a:r>
            <a:r>
              <a:rPr lang="es-ES_tradnl" sz="1100" b="1" dirty="0" smtClean="0">
                <a:solidFill>
                  <a:srgbClr val="FFFFFF"/>
                </a:solidFill>
              </a:rPr>
              <a:t> </a:t>
            </a:r>
            <a:r>
              <a:rPr lang="es-ES_tradnl" sz="1100" b="1" dirty="0" smtClean="0">
                <a:solidFill>
                  <a:srgbClr val="FFFFFF"/>
                </a:solidFill>
              </a:rPr>
              <a:t>Refugee</a:t>
            </a:r>
            <a:r>
              <a:rPr lang="es-ES_tradnl" sz="1100" b="1" dirty="0" smtClean="0">
                <a:solidFill>
                  <a:srgbClr val="FFFFFF"/>
                </a:solidFill>
              </a:rPr>
              <a:t> </a:t>
            </a:r>
            <a:r>
              <a:rPr lang="es-ES_tradnl" sz="1100" b="1" dirty="0" smtClean="0">
                <a:solidFill>
                  <a:srgbClr val="FFFFFF"/>
                </a:solidFill>
              </a:rPr>
              <a:t>Admissions</a:t>
            </a:r>
            <a:r>
              <a:rPr lang="es-ES_tradnl" sz="1100" b="1" dirty="0" smtClean="0">
                <a:solidFill>
                  <a:srgbClr val="FFFFFF"/>
                </a:solidFill>
              </a:rPr>
              <a:t> </a:t>
            </a:r>
            <a:r>
              <a:rPr lang="es-ES_tradnl" sz="1100" b="1" dirty="0" smtClean="0">
                <a:solidFill>
                  <a:srgbClr val="FFFFFF"/>
                </a:solidFill>
              </a:rPr>
              <a:t>Processing</a:t>
            </a:r>
            <a:r>
              <a:rPr lang="es-ES_tradnl" sz="1100" b="1" dirty="0" smtClean="0">
                <a:solidFill>
                  <a:srgbClr val="FFFFFF"/>
                </a:solidFill>
              </a:rPr>
              <a:t> </a:t>
            </a:r>
            <a:r>
              <a:rPr lang="es-ES_tradnl" sz="1100" b="1" dirty="0" smtClean="0">
                <a:solidFill>
                  <a:srgbClr val="FFFFFF"/>
                </a:solidFill>
              </a:rPr>
              <a:t>System</a:t>
            </a:r>
            <a:r>
              <a:rPr lang="es-ES_tradnl" sz="1100" b="1" dirty="0" smtClean="0">
                <a:solidFill>
                  <a:srgbClr val="FFFFFF"/>
                </a:solidFill>
              </a:rPr>
              <a:t> (WRAPS) del Departamento de Estado de los Estados Unidos.</a:t>
            </a:r>
            <a:endParaRPr lang="es-ES_tradnl" sz="1100" b="1" dirty="0">
              <a:solidFill>
                <a:srgbClr val="FFFFFF"/>
              </a:solidFill>
            </a:endParaRPr>
          </a:p>
        </p:txBody>
      </p:sp>
    </p:spTree>
    <p:extLst>
      <p:ext uri="{BB962C8B-B14F-4D97-AF65-F5344CB8AC3E}">
        <p14:creationId xmlns:p14="http://schemas.microsoft.com/office/powerpoint/2010/main" val="3022362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296" y="-81133"/>
            <a:ext cx="10460424" cy="1940413"/>
          </a:xfrm>
        </p:spPr>
        <p:txBody>
          <a:bodyPr>
            <a:noAutofit/>
          </a:bodyPr>
          <a:lstStyle/>
          <a:p>
            <a:pPr algn="ctr"/>
            <a:r>
              <a:rPr lang="es-ES_tradnl" sz="4000" b="1" dirty="0" smtClean="0">
                <a:latin typeface="Myriad Web Pro" panose="020B0503030403090204" charset="0"/>
              </a:rPr>
              <a:t/>
            </a:r>
            <a:br>
              <a:rPr lang="es-ES_tradnl" sz="4000" b="1" dirty="0" smtClean="0">
                <a:latin typeface="Myriad Web Pro" panose="020B0503030403090204" charset="0"/>
              </a:rPr>
            </a:br>
            <a:r>
              <a:rPr lang="es-ES_tradnl" sz="4000" b="1" dirty="0" smtClean="0">
                <a:solidFill>
                  <a:schemeClr val="bg1"/>
                </a:solidFill>
                <a:latin typeface="Myriad Web Pro" panose="020B0503030403090204" charset="0"/>
              </a:rPr>
              <a:t>Los 10 principales pa</a:t>
            </a:r>
            <a:r>
              <a:rPr lang="es-ES_tradnl" sz="4000" b="1" dirty="0" smtClean="0">
                <a:solidFill>
                  <a:schemeClr val="bg1"/>
                </a:solidFill>
                <a:latin typeface="Myriad Web Pro" panose="020B0503030403090204" charset="0"/>
              </a:rPr>
              <a:t>íses de nacionalidad </a:t>
            </a:r>
            <a:r>
              <a:rPr lang="es-ES_tradnl" b="1" dirty="0" smtClean="0">
                <a:solidFill>
                  <a:schemeClr val="bg1"/>
                </a:solidFill>
                <a:latin typeface="Myriad Web Pro" panose="020B0503030403090204" charset="0"/>
              </a:rPr>
              <a:t/>
            </a:r>
            <a:br>
              <a:rPr lang="es-ES_tradnl" b="1" dirty="0" smtClean="0">
                <a:solidFill>
                  <a:schemeClr val="bg1"/>
                </a:solidFill>
                <a:latin typeface="Myriad Web Pro" panose="020B0503030403090204" charset="0"/>
              </a:rPr>
            </a:br>
            <a:r>
              <a:rPr lang="es-ES_tradnl" sz="2800" b="1" dirty="0" smtClean="0">
                <a:solidFill>
                  <a:schemeClr val="bg1"/>
                </a:solidFill>
                <a:latin typeface="Myriad Web Pro" panose="020B0503030403090204" charset="0"/>
              </a:rPr>
              <a:t>de refugiados que llegaron a los Estados Unidos, 2015</a:t>
            </a:r>
            <a:r>
              <a:rPr lang="es-ES_tradnl" sz="2800" b="1" dirty="0" smtClean="0">
                <a:latin typeface="Myriad Web Pro" panose="020B0503030403090204" charset="0"/>
              </a:rPr>
              <a:t/>
            </a:r>
            <a:br>
              <a:rPr lang="es-ES_tradnl" sz="2800" b="1" dirty="0" smtClean="0">
                <a:latin typeface="Myriad Web Pro" panose="020B0503030403090204" charset="0"/>
              </a:rPr>
            </a:br>
            <a:endParaRPr lang="es-ES_tradnl" sz="2800" b="1" dirty="0">
              <a:latin typeface="Myriad Web Pro" panose="020B0503030403090204" charset="0"/>
            </a:endParaRPr>
          </a:p>
        </p:txBody>
      </p:sp>
      <p:sp>
        <p:nvSpPr>
          <p:cNvPr id="11" name="Oval 10"/>
          <p:cNvSpPr>
            <a:spLocks noChangeAspect="1"/>
          </p:cNvSpPr>
          <p:nvPr/>
        </p:nvSpPr>
        <p:spPr>
          <a:xfrm>
            <a:off x="1972400" y="2114887"/>
            <a:ext cx="2468880" cy="2468880"/>
          </a:xfrm>
          <a:prstGeom prst="ellipse">
            <a:avLst/>
          </a:prstGeom>
          <a:solidFill>
            <a:schemeClr val="accent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dirty="0">
              <a:latin typeface="Myriad Web Pro" panose="020B0503030403090204" charset="0"/>
            </a:endParaRPr>
          </a:p>
        </p:txBody>
      </p:sp>
      <p:sp>
        <p:nvSpPr>
          <p:cNvPr id="33" name="TextBox 32"/>
          <p:cNvSpPr txBox="1"/>
          <p:nvPr/>
        </p:nvSpPr>
        <p:spPr>
          <a:xfrm>
            <a:off x="2633512" y="2935050"/>
            <a:ext cx="1146656" cy="646331"/>
          </a:xfrm>
          <a:prstGeom prst="rect">
            <a:avLst/>
          </a:prstGeom>
          <a:noFill/>
        </p:spPr>
        <p:txBody>
          <a:bodyPr wrap="none" rtlCol="0">
            <a:spAutoFit/>
          </a:bodyPr>
          <a:lstStyle/>
          <a:p>
            <a:pPr algn="ctr"/>
            <a:r>
              <a:rPr lang="es-ES_tradnl" dirty="0" smtClean="0">
                <a:solidFill>
                  <a:schemeClr val="bg1"/>
                </a:solidFill>
                <a:latin typeface="Myriad Web Pro" panose="020B0503030403090204" charset="0"/>
              </a:rPr>
              <a:t>Myanmar</a:t>
            </a:r>
          </a:p>
          <a:p>
            <a:pPr algn="ctr"/>
            <a:r>
              <a:rPr lang="es-ES_tradnl" dirty="0" smtClean="0">
                <a:solidFill>
                  <a:schemeClr val="bg1"/>
                </a:solidFill>
                <a:latin typeface="Myriad Web Pro" panose="020B0503030403090204" charset="0"/>
              </a:rPr>
              <a:t>18,323</a:t>
            </a:r>
            <a:endParaRPr lang="es-ES_tradnl" dirty="0">
              <a:solidFill>
                <a:schemeClr val="bg1"/>
              </a:solidFill>
              <a:latin typeface="Myriad Web Pro" panose="020B0503030403090204" charset="0"/>
            </a:endParaRPr>
          </a:p>
        </p:txBody>
      </p:sp>
      <p:sp>
        <p:nvSpPr>
          <p:cNvPr id="12" name="Oval 11"/>
          <p:cNvSpPr>
            <a:spLocks noChangeAspect="1"/>
          </p:cNvSpPr>
          <p:nvPr/>
        </p:nvSpPr>
        <p:spPr>
          <a:xfrm>
            <a:off x="3972785" y="2296034"/>
            <a:ext cx="2057400" cy="2057400"/>
          </a:xfrm>
          <a:prstGeom prst="ellipse">
            <a:avLst/>
          </a:prstGeom>
          <a:solidFill>
            <a:srgbClr val="B1510F"/>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dirty="0">
              <a:latin typeface="Myriad Web Pro" panose="020B0503030403090204" charset="0"/>
            </a:endParaRPr>
          </a:p>
        </p:txBody>
      </p:sp>
      <p:sp>
        <p:nvSpPr>
          <p:cNvPr id="34" name="TextBox 33"/>
          <p:cNvSpPr txBox="1"/>
          <p:nvPr/>
        </p:nvSpPr>
        <p:spPr>
          <a:xfrm>
            <a:off x="4556140" y="2910456"/>
            <a:ext cx="890689" cy="646331"/>
          </a:xfrm>
          <a:prstGeom prst="rect">
            <a:avLst/>
          </a:prstGeom>
          <a:noFill/>
        </p:spPr>
        <p:txBody>
          <a:bodyPr wrap="none" rtlCol="0">
            <a:spAutoFit/>
          </a:bodyPr>
          <a:lstStyle/>
          <a:p>
            <a:pPr algn="ctr"/>
            <a:r>
              <a:rPr lang="es-ES_tradnl" dirty="0" smtClean="0">
                <a:solidFill>
                  <a:schemeClr val="bg1"/>
                </a:solidFill>
                <a:latin typeface="Myriad Web Pro" panose="020B0503030403090204" charset="0"/>
              </a:rPr>
              <a:t>Irak</a:t>
            </a:r>
          </a:p>
          <a:p>
            <a:pPr algn="ctr"/>
            <a:r>
              <a:rPr lang="es-ES_tradnl" dirty="0" smtClean="0">
                <a:solidFill>
                  <a:schemeClr val="bg1"/>
                </a:solidFill>
                <a:latin typeface="Myriad Web Pro" panose="020B0503030403090204" charset="0"/>
              </a:rPr>
              <a:t>12,608</a:t>
            </a:r>
            <a:endParaRPr lang="es-ES_tradnl" dirty="0">
              <a:solidFill>
                <a:schemeClr val="bg1"/>
              </a:solidFill>
              <a:latin typeface="Myriad Web Pro" panose="020B0503030403090204" charset="0"/>
            </a:endParaRPr>
          </a:p>
        </p:txBody>
      </p:sp>
      <p:sp>
        <p:nvSpPr>
          <p:cNvPr id="13" name="Oval 12"/>
          <p:cNvSpPr>
            <a:spLocks noChangeAspect="1"/>
          </p:cNvSpPr>
          <p:nvPr/>
        </p:nvSpPr>
        <p:spPr>
          <a:xfrm>
            <a:off x="5870766" y="2472581"/>
            <a:ext cx="1719072" cy="1719072"/>
          </a:xfrm>
          <a:prstGeom prst="ellipse">
            <a:avLst/>
          </a:prstGeom>
          <a:solidFill>
            <a:srgbClr val="D76213"/>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dirty="0">
              <a:latin typeface="Myriad Web Pro" panose="020B0503030403090204" charset="0"/>
            </a:endParaRPr>
          </a:p>
        </p:txBody>
      </p:sp>
      <p:sp>
        <p:nvSpPr>
          <p:cNvPr id="35" name="TextBox 34"/>
          <p:cNvSpPr txBox="1"/>
          <p:nvPr/>
        </p:nvSpPr>
        <p:spPr>
          <a:xfrm>
            <a:off x="6252150" y="2921726"/>
            <a:ext cx="1018616" cy="646331"/>
          </a:xfrm>
          <a:prstGeom prst="rect">
            <a:avLst/>
          </a:prstGeom>
          <a:noFill/>
        </p:spPr>
        <p:txBody>
          <a:bodyPr wrap="none" rtlCol="0">
            <a:spAutoFit/>
          </a:bodyPr>
          <a:lstStyle/>
          <a:p>
            <a:pPr algn="ctr"/>
            <a:r>
              <a:rPr lang="es-ES_tradnl" dirty="0" smtClean="0">
                <a:solidFill>
                  <a:schemeClr val="bg1"/>
                </a:solidFill>
                <a:latin typeface="Myriad Web Pro" panose="020B0503030403090204" charset="0"/>
              </a:rPr>
              <a:t>Somalia</a:t>
            </a:r>
          </a:p>
          <a:p>
            <a:pPr algn="ctr"/>
            <a:r>
              <a:rPr lang="es-ES_tradnl" dirty="0" smtClean="0">
                <a:solidFill>
                  <a:schemeClr val="bg1"/>
                </a:solidFill>
                <a:latin typeface="Myriad Web Pro" panose="020B0503030403090204" charset="0"/>
              </a:rPr>
              <a:t>8,852</a:t>
            </a:r>
            <a:endParaRPr lang="es-ES_tradnl" dirty="0">
              <a:solidFill>
                <a:schemeClr val="bg1"/>
              </a:solidFill>
              <a:latin typeface="Myriad Web Pro" panose="020B0503030403090204" charset="0"/>
            </a:endParaRPr>
          </a:p>
        </p:txBody>
      </p:sp>
      <p:sp>
        <p:nvSpPr>
          <p:cNvPr id="14" name="Oval 13"/>
          <p:cNvSpPr>
            <a:spLocks noChangeAspect="1"/>
          </p:cNvSpPr>
          <p:nvPr/>
        </p:nvSpPr>
        <p:spPr>
          <a:xfrm>
            <a:off x="7471515" y="2563401"/>
            <a:ext cx="1618488" cy="1618488"/>
          </a:xfrm>
          <a:prstGeom prst="ellipse">
            <a:avLst/>
          </a:prstGeom>
          <a:solidFill>
            <a:srgbClr val="EC732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dirty="0" smtClean="0">
                <a:latin typeface="Myriad Web Pro" panose="020B0503030403090204" charset="0"/>
              </a:rPr>
              <a:t>Rep. </a:t>
            </a:r>
            <a:r>
              <a:rPr lang="es-ES_tradnl" dirty="0" smtClean="0">
                <a:latin typeface="Myriad Web Pro" panose="020B0503030403090204" charset="0"/>
              </a:rPr>
              <a:t>Dem</a:t>
            </a:r>
            <a:r>
              <a:rPr lang="es-ES_tradnl" dirty="0" smtClean="0">
                <a:latin typeface="Myriad Web Pro" panose="020B0503030403090204" charset="0"/>
              </a:rPr>
              <a:t>.</a:t>
            </a:r>
            <a:r>
              <a:rPr lang="es-ES_tradnl" dirty="0" smtClean="0">
                <a:latin typeface="Myriad Web Pro" panose="020B0503030403090204" charset="0"/>
              </a:rPr>
              <a:t> del Congo</a:t>
            </a:r>
            <a:endParaRPr lang="es-ES_tradnl" dirty="0" smtClean="0">
              <a:latin typeface="Myriad Web Pro" panose="020B0503030403090204" charset="0"/>
            </a:endParaRPr>
          </a:p>
          <a:p>
            <a:pPr algn="ctr"/>
            <a:r>
              <a:rPr lang="es-ES_tradnl" dirty="0" smtClean="0">
                <a:latin typeface="Myriad Web Pro" panose="020B0503030403090204" charset="0"/>
              </a:rPr>
              <a:t>7,823</a:t>
            </a:r>
            <a:endParaRPr lang="es-ES_tradnl" dirty="0">
              <a:latin typeface="Myriad Web Pro" panose="020B0503030403090204" charset="0"/>
            </a:endParaRPr>
          </a:p>
        </p:txBody>
      </p:sp>
      <p:sp>
        <p:nvSpPr>
          <p:cNvPr id="15" name="Oval 14"/>
          <p:cNvSpPr>
            <a:spLocks noChangeAspect="1"/>
          </p:cNvSpPr>
          <p:nvPr/>
        </p:nvSpPr>
        <p:spPr>
          <a:xfrm>
            <a:off x="8829713" y="2677939"/>
            <a:ext cx="1389888" cy="1389888"/>
          </a:xfrm>
          <a:prstGeom prst="ellipse">
            <a:avLst/>
          </a:prstGeom>
          <a:solidFill>
            <a:srgbClr val="EE853E"/>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dirty="0">
              <a:latin typeface="Myriad Web Pro" panose="020B0503030403090204" charset="0"/>
            </a:endParaRPr>
          </a:p>
        </p:txBody>
      </p:sp>
      <p:sp>
        <p:nvSpPr>
          <p:cNvPr id="37" name="TextBox 36"/>
          <p:cNvSpPr txBox="1"/>
          <p:nvPr/>
        </p:nvSpPr>
        <p:spPr>
          <a:xfrm>
            <a:off x="9149065" y="3008952"/>
            <a:ext cx="787896" cy="646331"/>
          </a:xfrm>
          <a:prstGeom prst="rect">
            <a:avLst/>
          </a:prstGeom>
          <a:noFill/>
        </p:spPr>
        <p:txBody>
          <a:bodyPr wrap="none" rtlCol="0">
            <a:spAutoFit/>
          </a:bodyPr>
          <a:lstStyle/>
          <a:p>
            <a:pPr algn="ctr"/>
            <a:r>
              <a:rPr lang="es-ES_tradnl" dirty="0" smtClean="0">
                <a:solidFill>
                  <a:schemeClr val="bg1"/>
                </a:solidFill>
                <a:latin typeface="Myriad Web Pro" panose="020B0503030403090204" charset="0"/>
              </a:rPr>
              <a:t>But</a:t>
            </a:r>
            <a:r>
              <a:rPr lang="es-ES_tradnl" dirty="0" smtClean="0">
                <a:solidFill>
                  <a:schemeClr val="bg1"/>
                </a:solidFill>
                <a:latin typeface="Myriad Web Pro" panose="020B0503030403090204" charset="0"/>
              </a:rPr>
              <a:t>án</a:t>
            </a:r>
            <a:endParaRPr lang="es-ES_tradnl" dirty="0" smtClean="0">
              <a:solidFill>
                <a:schemeClr val="bg1"/>
              </a:solidFill>
              <a:latin typeface="Myriad Web Pro" panose="020B0503030403090204" charset="0"/>
            </a:endParaRPr>
          </a:p>
          <a:p>
            <a:pPr algn="ctr"/>
            <a:r>
              <a:rPr lang="es-ES_tradnl" dirty="0" smtClean="0">
                <a:solidFill>
                  <a:schemeClr val="bg1"/>
                </a:solidFill>
                <a:latin typeface="Myriad Web Pro" panose="020B0503030403090204" charset="0"/>
              </a:rPr>
              <a:t>5,563</a:t>
            </a:r>
            <a:endParaRPr lang="es-ES_tradnl" dirty="0">
              <a:solidFill>
                <a:schemeClr val="bg1"/>
              </a:solidFill>
              <a:latin typeface="Myriad Web Pro" panose="020B0503030403090204" charset="0"/>
            </a:endParaRPr>
          </a:p>
        </p:txBody>
      </p:sp>
      <p:grpSp>
        <p:nvGrpSpPr>
          <p:cNvPr id="80" name="Group 79"/>
          <p:cNvGrpSpPr/>
          <p:nvPr/>
        </p:nvGrpSpPr>
        <p:grpSpPr>
          <a:xfrm>
            <a:off x="3893801" y="4840936"/>
            <a:ext cx="1014984" cy="1014984"/>
            <a:chOff x="867156" y="4516852"/>
            <a:chExt cx="1014984" cy="1014984"/>
          </a:xfrm>
        </p:grpSpPr>
        <p:sp>
          <p:nvSpPr>
            <p:cNvPr id="65" name="Oval 64"/>
            <p:cNvSpPr>
              <a:spLocks noChangeAspect="1"/>
            </p:cNvSpPr>
            <p:nvPr/>
          </p:nvSpPr>
          <p:spPr>
            <a:xfrm>
              <a:off x="867156" y="4516852"/>
              <a:ext cx="1014984" cy="1014984"/>
            </a:xfrm>
            <a:prstGeom prst="ellipse">
              <a:avLst/>
            </a:prstGeom>
            <a:solidFill>
              <a:srgbClr val="EF8B47"/>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sz="2000" dirty="0">
                <a:latin typeface="Myriad Web Pro" panose="020B0503030403090204" charset="0"/>
              </a:endParaRPr>
            </a:p>
          </p:txBody>
        </p:sp>
        <p:sp>
          <p:nvSpPr>
            <p:cNvPr id="70" name="TextBox 69"/>
            <p:cNvSpPr txBox="1"/>
            <p:nvPr/>
          </p:nvSpPr>
          <p:spPr>
            <a:xfrm>
              <a:off x="1065570" y="4733686"/>
              <a:ext cx="698128" cy="584776"/>
            </a:xfrm>
            <a:prstGeom prst="rect">
              <a:avLst/>
            </a:prstGeom>
            <a:noFill/>
          </p:spPr>
          <p:txBody>
            <a:bodyPr wrap="none" rtlCol="0">
              <a:spAutoFit/>
            </a:bodyPr>
            <a:lstStyle/>
            <a:p>
              <a:pPr algn="ctr"/>
              <a:r>
                <a:rPr lang="es-ES_tradnl" sz="1600" dirty="0" smtClean="0">
                  <a:latin typeface="Myriad Web Pro" panose="020B0503030403090204" charset="0"/>
                </a:rPr>
                <a:t>Ir</a:t>
              </a:r>
              <a:r>
                <a:rPr lang="es-ES_tradnl" sz="1600" dirty="0" smtClean="0">
                  <a:latin typeface="Myriad Web Pro" panose="020B0503030403090204" charset="0"/>
                </a:rPr>
                <a:t>á</a:t>
              </a:r>
              <a:r>
                <a:rPr lang="es-ES_tradnl" sz="1600" dirty="0" smtClean="0">
                  <a:latin typeface="Myriad Web Pro" panose="020B0503030403090204" charset="0"/>
                </a:rPr>
                <a:t>n</a:t>
              </a:r>
            </a:p>
            <a:p>
              <a:pPr algn="ctr"/>
              <a:r>
                <a:rPr lang="es-ES_tradnl" sz="1600" dirty="0" smtClean="0">
                  <a:solidFill>
                    <a:srgbClr val="000000"/>
                  </a:solidFill>
                  <a:latin typeface="Myriad Web Pro" panose="020B0503030403090204" charset="0"/>
                </a:rPr>
                <a:t>3,099</a:t>
              </a:r>
              <a:endParaRPr lang="es-ES_tradnl" sz="1600" dirty="0">
                <a:solidFill>
                  <a:srgbClr val="000000"/>
                </a:solidFill>
                <a:latin typeface="Myriad Web Pro" panose="020B0503030403090204" charset="0"/>
              </a:endParaRPr>
            </a:p>
          </p:txBody>
        </p:sp>
      </p:grpSp>
      <p:grpSp>
        <p:nvGrpSpPr>
          <p:cNvPr id="79" name="Group 78"/>
          <p:cNvGrpSpPr/>
          <p:nvPr/>
        </p:nvGrpSpPr>
        <p:grpSpPr>
          <a:xfrm>
            <a:off x="4997738" y="4975254"/>
            <a:ext cx="749808" cy="749808"/>
            <a:chOff x="1747345" y="4649440"/>
            <a:chExt cx="749808" cy="749808"/>
          </a:xfrm>
        </p:grpSpPr>
        <p:sp>
          <p:nvSpPr>
            <p:cNvPr id="66" name="Oval 65"/>
            <p:cNvSpPr>
              <a:spLocks noChangeAspect="1"/>
            </p:cNvSpPr>
            <p:nvPr/>
          </p:nvSpPr>
          <p:spPr>
            <a:xfrm>
              <a:off x="1747345" y="4649440"/>
              <a:ext cx="749808" cy="749808"/>
            </a:xfrm>
            <a:prstGeom prst="ellipse">
              <a:avLst/>
            </a:prstGeom>
            <a:solidFill>
              <a:srgbClr val="F19759"/>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sz="2000" dirty="0">
                <a:latin typeface="Myriad Web Pro" panose="020B0503030403090204" charset="0"/>
              </a:endParaRPr>
            </a:p>
          </p:txBody>
        </p:sp>
        <p:sp>
          <p:nvSpPr>
            <p:cNvPr id="71" name="TextBox 70"/>
            <p:cNvSpPr txBox="1"/>
            <p:nvPr/>
          </p:nvSpPr>
          <p:spPr>
            <a:xfrm>
              <a:off x="1773185" y="4763275"/>
              <a:ext cx="698128" cy="584776"/>
            </a:xfrm>
            <a:prstGeom prst="rect">
              <a:avLst/>
            </a:prstGeom>
            <a:noFill/>
          </p:spPr>
          <p:txBody>
            <a:bodyPr wrap="none" rtlCol="0">
              <a:spAutoFit/>
            </a:bodyPr>
            <a:lstStyle/>
            <a:p>
              <a:pPr algn="ctr"/>
              <a:r>
                <a:rPr lang="es-ES_tradnl" sz="1600" dirty="0" smtClean="0">
                  <a:latin typeface="Myriad Web Pro" panose="020B0503030403090204" charset="0"/>
                </a:rPr>
                <a:t>Siria</a:t>
              </a:r>
            </a:p>
            <a:p>
              <a:pPr algn="ctr"/>
              <a:r>
                <a:rPr lang="es-ES_tradnl" sz="1600" dirty="0" smtClean="0">
                  <a:solidFill>
                    <a:srgbClr val="000000"/>
                  </a:solidFill>
                  <a:latin typeface="Myriad Web Pro" panose="020B0503030403090204" charset="0"/>
                </a:rPr>
                <a:t>1,693</a:t>
              </a:r>
              <a:endParaRPr lang="es-ES_tradnl" sz="1600" dirty="0">
                <a:latin typeface="Myriad Web Pro" panose="020B0503030403090204" charset="0"/>
              </a:endParaRPr>
            </a:p>
          </p:txBody>
        </p:sp>
      </p:grpSp>
      <p:grpSp>
        <p:nvGrpSpPr>
          <p:cNvPr id="78" name="Group 77"/>
          <p:cNvGrpSpPr/>
          <p:nvPr/>
        </p:nvGrpSpPr>
        <p:grpSpPr>
          <a:xfrm>
            <a:off x="5826120" y="4982668"/>
            <a:ext cx="788998" cy="731520"/>
            <a:chOff x="2382254" y="4658584"/>
            <a:chExt cx="788998" cy="731520"/>
          </a:xfrm>
        </p:grpSpPr>
        <p:sp>
          <p:nvSpPr>
            <p:cNvPr id="67" name="Oval 66"/>
            <p:cNvSpPr>
              <a:spLocks noChangeAspect="1"/>
            </p:cNvSpPr>
            <p:nvPr/>
          </p:nvSpPr>
          <p:spPr>
            <a:xfrm>
              <a:off x="2410993" y="4658584"/>
              <a:ext cx="731520" cy="731520"/>
            </a:xfrm>
            <a:prstGeom prst="ellipse">
              <a:avLst/>
            </a:prstGeom>
            <a:solidFill>
              <a:srgbClr val="F4B89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sz="2000" dirty="0">
                <a:latin typeface="Myriad Web Pro" panose="020B0503030403090204" charset="0"/>
              </a:endParaRPr>
            </a:p>
          </p:txBody>
        </p:sp>
        <p:sp>
          <p:nvSpPr>
            <p:cNvPr id="72" name="TextBox 71"/>
            <p:cNvSpPr txBox="1"/>
            <p:nvPr/>
          </p:nvSpPr>
          <p:spPr>
            <a:xfrm>
              <a:off x="2382254" y="4775450"/>
              <a:ext cx="788998" cy="584776"/>
            </a:xfrm>
            <a:prstGeom prst="rect">
              <a:avLst/>
            </a:prstGeom>
            <a:noFill/>
          </p:spPr>
          <p:txBody>
            <a:bodyPr wrap="none" rtlCol="0">
              <a:spAutoFit/>
            </a:bodyPr>
            <a:lstStyle/>
            <a:p>
              <a:pPr algn="ctr"/>
              <a:r>
                <a:rPr lang="es-ES_tradnl" sz="1600" dirty="0" smtClean="0">
                  <a:latin typeface="Myriad Web Pro" panose="020B0503030403090204" charset="0"/>
                </a:rPr>
                <a:t>Eritrea</a:t>
              </a:r>
            </a:p>
            <a:p>
              <a:pPr algn="ctr"/>
              <a:r>
                <a:rPr lang="es-ES_tradnl" sz="1600" dirty="0" smtClean="0">
                  <a:solidFill>
                    <a:srgbClr val="000000"/>
                  </a:solidFill>
                  <a:latin typeface="Myriad Web Pro" panose="020B0503030403090204" charset="0"/>
                </a:rPr>
                <a:t>1,576</a:t>
              </a:r>
              <a:endParaRPr lang="es-ES_tradnl" sz="1600" dirty="0">
                <a:solidFill>
                  <a:srgbClr val="000000"/>
                </a:solidFill>
                <a:latin typeface="Myriad Web Pro" panose="020B0503030403090204" charset="0"/>
              </a:endParaRPr>
            </a:p>
          </p:txBody>
        </p:sp>
      </p:grpSp>
      <p:grpSp>
        <p:nvGrpSpPr>
          <p:cNvPr id="77" name="Group 76"/>
          <p:cNvGrpSpPr/>
          <p:nvPr/>
        </p:nvGrpSpPr>
        <p:grpSpPr>
          <a:xfrm>
            <a:off x="6692789" y="4982668"/>
            <a:ext cx="777977" cy="731520"/>
            <a:chOff x="3019720" y="4658584"/>
            <a:chExt cx="777977" cy="731520"/>
          </a:xfrm>
        </p:grpSpPr>
        <p:sp>
          <p:nvSpPr>
            <p:cNvPr id="68" name="Oval 67"/>
            <p:cNvSpPr>
              <a:spLocks noChangeAspect="1"/>
            </p:cNvSpPr>
            <p:nvPr/>
          </p:nvSpPr>
          <p:spPr>
            <a:xfrm>
              <a:off x="3046632" y="4658584"/>
              <a:ext cx="731520" cy="731520"/>
            </a:xfrm>
            <a:prstGeom prst="ellipse">
              <a:avLst/>
            </a:prstGeom>
            <a:solidFill>
              <a:srgbClr val="F9D3B9"/>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sz="2000" dirty="0">
                <a:latin typeface="Myriad Web Pro" panose="020B0503030403090204" charset="0"/>
              </a:endParaRPr>
            </a:p>
          </p:txBody>
        </p:sp>
        <p:sp>
          <p:nvSpPr>
            <p:cNvPr id="73" name="TextBox 72"/>
            <p:cNvSpPr txBox="1"/>
            <p:nvPr/>
          </p:nvSpPr>
          <p:spPr>
            <a:xfrm>
              <a:off x="3019720" y="4765005"/>
              <a:ext cx="777977" cy="584776"/>
            </a:xfrm>
            <a:prstGeom prst="rect">
              <a:avLst/>
            </a:prstGeom>
            <a:noFill/>
          </p:spPr>
          <p:txBody>
            <a:bodyPr wrap="none" rtlCol="0">
              <a:spAutoFit/>
            </a:bodyPr>
            <a:lstStyle/>
            <a:p>
              <a:pPr algn="ctr"/>
              <a:r>
                <a:rPr lang="es-ES_tradnl" sz="1600" dirty="0" smtClean="0">
                  <a:latin typeface="Myriad Web Pro" panose="020B0503030403090204" charset="0"/>
                </a:rPr>
                <a:t>Sud</a:t>
              </a:r>
              <a:r>
                <a:rPr lang="es-ES_tradnl" sz="1600" dirty="0" smtClean="0">
                  <a:latin typeface="Myriad Web Pro" panose="020B0503030403090204" charset="0"/>
                </a:rPr>
                <a:t>á</a:t>
              </a:r>
              <a:r>
                <a:rPr lang="es-ES_tradnl" sz="1600" dirty="0" smtClean="0">
                  <a:latin typeface="Myriad Web Pro" panose="020B0503030403090204" charset="0"/>
                </a:rPr>
                <a:t>n</a:t>
              </a:r>
            </a:p>
            <a:p>
              <a:pPr algn="ctr"/>
              <a:r>
                <a:rPr lang="es-ES_tradnl" sz="1600" dirty="0" smtClean="0">
                  <a:solidFill>
                    <a:srgbClr val="000000"/>
                  </a:solidFill>
                  <a:latin typeface="Myriad Web Pro" panose="020B0503030403090204" charset="0"/>
                </a:rPr>
                <a:t>1,576</a:t>
              </a:r>
              <a:endParaRPr lang="es-ES_tradnl" sz="1600" dirty="0">
                <a:solidFill>
                  <a:srgbClr val="000000"/>
                </a:solidFill>
                <a:latin typeface="Myriad Web Pro" panose="020B0503030403090204" charset="0"/>
              </a:endParaRPr>
            </a:p>
          </p:txBody>
        </p:sp>
      </p:grpSp>
      <p:grpSp>
        <p:nvGrpSpPr>
          <p:cNvPr id="76" name="Group 75"/>
          <p:cNvGrpSpPr/>
          <p:nvPr/>
        </p:nvGrpSpPr>
        <p:grpSpPr>
          <a:xfrm>
            <a:off x="7584542" y="4985871"/>
            <a:ext cx="713232" cy="713232"/>
            <a:chOff x="3691985" y="4667728"/>
            <a:chExt cx="713232" cy="713232"/>
          </a:xfrm>
        </p:grpSpPr>
        <p:sp>
          <p:nvSpPr>
            <p:cNvPr id="69" name="Oval 68"/>
            <p:cNvSpPr>
              <a:spLocks noChangeAspect="1"/>
            </p:cNvSpPr>
            <p:nvPr/>
          </p:nvSpPr>
          <p:spPr>
            <a:xfrm>
              <a:off x="3691985" y="4667728"/>
              <a:ext cx="713232" cy="713232"/>
            </a:xfrm>
            <a:prstGeom prst="ellipse">
              <a:avLst/>
            </a:prstGeom>
            <a:solidFill>
              <a:srgbClr val="FBE7D9"/>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sz="2000" dirty="0">
                <a:latin typeface="Myriad Web Pro" panose="020B0503030403090204" charset="0"/>
              </a:endParaRPr>
            </a:p>
          </p:txBody>
        </p:sp>
        <p:sp>
          <p:nvSpPr>
            <p:cNvPr id="74" name="TextBox 73"/>
            <p:cNvSpPr txBox="1"/>
            <p:nvPr/>
          </p:nvSpPr>
          <p:spPr>
            <a:xfrm>
              <a:off x="3702367" y="4763256"/>
              <a:ext cx="698128" cy="584776"/>
            </a:xfrm>
            <a:prstGeom prst="rect">
              <a:avLst/>
            </a:prstGeom>
            <a:noFill/>
          </p:spPr>
          <p:txBody>
            <a:bodyPr wrap="none" rtlCol="0">
              <a:spAutoFit/>
            </a:bodyPr>
            <a:lstStyle/>
            <a:p>
              <a:pPr algn="ctr"/>
              <a:r>
                <a:rPr lang="es-ES_tradnl" sz="1600" dirty="0" smtClean="0">
                  <a:latin typeface="Myriad Web Pro" panose="020B0503030403090204" charset="0"/>
                </a:rPr>
                <a:t>Cuba</a:t>
              </a:r>
            </a:p>
            <a:p>
              <a:pPr algn="ctr"/>
              <a:r>
                <a:rPr lang="es-ES_tradnl" sz="1600" dirty="0" smtClean="0">
                  <a:solidFill>
                    <a:srgbClr val="000000"/>
                  </a:solidFill>
                  <a:latin typeface="Myriad Web Pro" panose="020B0503030403090204" charset="0"/>
                </a:rPr>
                <a:t>1,526</a:t>
              </a:r>
              <a:endParaRPr lang="es-ES_tradnl" sz="1600" dirty="0">
                <a:solidFill>
                  <a:srgbClr val="000000"/>
                </a:solidFill>
                <a:latin typeface="Myriad Web Pro" panose="020B0503030403090204" charset="0"/>
              </a:endParaRPr>
            </a:p>
          </p:txBody>
        </p:sp>
      </p:grpSp>
      <p:sp>
        <p:nvSpPr>
          <p:cNvPr id="4" name="TextBox 3"/>
          <p:cNvSpPr txBox="1"/>
          <p:nvPr/>
        </p:nvSpPr>
        <p:spPr>
          <a:xfrm>
            <a:off x="5046322" y="1784901"/>
            <a:ext cx="2338076" cy="523220"/>
          </a:xfrm>
          <a:prstGeom prst="rect">
            <a:avLst/>
          </a:prstGeom>
          <a:noFill/>
        </p:spPr>
        <p:txBody>
          <a:bodyPr wrap="none" rtlCol="0">
            <a:spAutoFit/>
          </a:bodyPr>
          <a:lstStyle/>
          <a:p>
            <a:r>
              <a:rPr lang="es-ES_tradnl" sz="2800" b="1" dirty="0" smtClean="0">
                <a:solidFill>
                  <a:schemeClr val="bg1"/>
                </a:solidFill>
                <a:latin typeface="Myriad Web Pro" panose="020B0503030403090204" charset="0"/>
              </a:rPr>
              <a:t>Total: 69,933</a:t>
            </a:r>
            <a:endParaRPr lang="es-ES_tradnl" sz="2800" dirty="0">
              <a:solidFill>
                <a:schemeClr val="bg1"/>
              </a:solidFill>
              <a:latin typeface="Myriad Web Pro" panose="020B0503030403090204" charset="0"/>
            </a:endParaRPr>
          </a:p>
        </p:txBody>
      </p:sp>
    </p:spTree>
    <p:extLst>
      <p:ext uri="{BB962C8B-B14F-4D97-AF65-F5344CB8AC3E}">
        <p14:creationId xmlns:p14="http://schemas.microsoft.com/office/powerpoint/2010/main" val="989763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Llegadas de inmigrantes a los Estados Unidos en el año fiscal 2014 </a:t>
            </a:r>
            <a:br>
              <a:rPr lang="es-ES_tradnl" dirty="0" smtClean="0"/>
            </a:br>
            <a:r>
              <a:rPr lang="es-ES_tradnl" sz="2000" dirty="0" smtClean="0"/>
              <a:t>Mapa de las 10 principales nacionalidades</a:t>
            </a:r>
            <a:endParaRPr lang="es-ES_tradnl" sz="2000" dirty="0"/>
          </a:p>
        </p:txBody>
      </p:sp>
      <p:sp>
        <p:nvSpPr>
          <p:cNvPr id="3" name="Content Placeholder 2"/>
          <p:cNvSpPr>
            <a:spLocks noGrp="1"/>
          </p:cNvSpPr>
          <p:nvPr>
            <p:ph idx="1"/>
          </p:nvPr>
        </p:nvSpPr>
        <p:spPr>
          <a:xfrm>
            <a:off x="1843450" y="5408015"/>
            <a:ext cx="8505100" cy="3675508"/>
          </a:xfrm>
        </p:spPr>
        <p:txBody>
          <a:bodyPr/>
          <a:lstStyle/>
          <a:p>
            <a:pPr marL="0" indent="0" algn="ctr">
              <a:buNone/>
            </a:pPr>
            <a:r>
              <a:rPr lang="es-ES_tradnl" sz="2000" dirty="0"/>
              <a:t>P</a:t>
            </a:r>
            <a:r>
              <a:rPr lang="es-ES_tradnl" sz="2000" dirty="0" smtClean="0"/>
              <a:t>rincipales nacionalidades: M</a:t>
            </a:r>
            <a:r>
              <a:rPr lang="es-ES_tradnl" sz="2000" dirty="0" smtClean="0"/>
              <a:t>é</a:t>
            </a:r>
            <a:r>
              <a:rPr lang="es-ES_tradnl" sz="2000" dirty="0" smtClean="0"/>
              <a:t>xico, Filipinas, Rep</a:t>
            </a:r>
            <a:r>
              <a:rPr lang="es-ES_tradnl" sz="2000" dirty="0" smtClean="0"/>
              <a:t>ública Dominicana</a:t>
            </a:r>
            <a:r>
              <a:rPr lang="es-ES_tradnl" sz="2000" dirty="0" smtClean="0"/>
              <a:t>, China, India</a:t>
            </a:r>
          </a:p>
          <a:p>
            <a:pPr marL="0" indent="0" algn="ctr">
              <a:buNone/>
            </a:pPr>
            <a:endParaRPr lang="es-ES_tradnl" sz="2000" dirty="0" smtClean="0"/>
          </a:p>
          <a:p>
            <a:pPr marL="0" indent="0" algn="ctr">
              <a:buNone/>
            </a:pPr>
            <a:r>
              <a:rPr lang="es-ES_tradnl" sz="1400" dirty="0" smtClean="0"/>
              <a:t>Fuente de datos: Departamento de Seguridad Nacional</a:t>
            </a:r>
            <a:endParaRPr lang="es-ES_tradnl" sz="1400" dirty="0"/>
          </a:p>
        </p:txBody>
      </p:sp>
      <p:grpSp>
        <p:nvGrpSpPr>
          <p:cNvPr id="4" name="Group 3"/>
          <p:cNvGrpSpPr/>
          <p:nvPr/>
        </p:nvGrpSpPr>
        <p:grpSpPr>
          <a:xfrm>
            <a:off x="2972352" y="1643743"/>
            <a:ext cx="6378477" cy="3764272"/>
            <a:chOff x="773437" y="1494589"/>
            <a:chExt cx="7597125" cy="4446826"/>
          </a:xfrm>
        </p:grpSpPr>
        <p:pic>
          <p:nvPicPr>
            <p:cNvPr id="9" name="Content Placeholder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3437" y="1494589"/>
              <a:ext cx="7597125" cy="4446826"/>
            </a:xfrm>
            <a:prstGeom prst="rect">
              <a:avLst/>
            </a:prstGeom>
            <a:ln w="38100" cap="sq">
              <a:solidFill>
                <a:schemeClr val="tx2">
                  <a:lumMod val="85000"/>
                </a:schemeClr>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773437" y="1494589"/>
              <a:ext cx="438097" cy="20498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extLst>
      <p:ext uri="{BB962C8B-B14F-4D97-AF65-F5344CB8AC3E}">
        <p14:creationId xmlns:p14="http://schemas.microsoft.com/office/powerpoint/2010/main" val="27654634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536" y="217595"/>
            <a:ext cx="8991600" cy="1143000"/>
          </a:xfrm>
        </p:spPr>
        <p:txBody>
          <a:bodyPr/>
          <a:lstStyle/>
          <a:p>
            <a:r>
              <a:rPr lang="es-ES_tradnl" sz="2600" b="1" dirty="0" smtClean="0">
                <a:solidFill>
                  <a:schemeClr val="bg1"/>
                </a:solidFill>
                <a:latin typeface="Myriad Web Pro" panose="020B0503030403090204" charset="0"/>
              </a:rPr>
              <a:t>Llegadas de refugiados a los Estados Unidos, </a:t>
            </a:r>
            <a:br>
              <a:rPr lang="es-ES_tradnl" sz="2600" b="1" dirty="0" smtClean="0">
                <a:solidFill>
                  <a:schemeClr val="bg1"/>
                </a:solidFill>
                <a:latin typeface="Myriad Web Pro" panose="020B0503030403090204" charset="0"/>
              </a:rPr>
            </a:br>
            <a:r>
              <a:rPr lang="es-ES_tradnl" sz="2600" b="1" dirty="0" smtClean="0">
                <a:solidFill>
                  <a:schemeClr val="bg1"/>
                </a:solidFill>
                <a:latin typeface="Myriad Web Pro" panose="020B0503030403090204" charset="0"/>
              </a:rPr>
              <a:t>por estado, año fiscal 2015</a:t>
            </a:r>
            <a:endParaRPr lang="es-ES_tradnl" sz="2600" b="1" dirty="0">
              <a:solidFill>
                <a:schemeClr val="bg1"/>
              </a:solidFill>
              <a:latin typeface="Myriad Web Pro" panose="020B0503030403090204" charset="0"/>
            </a:endParaRP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4600" y="1085437"/>
            <a:ext cx="6934200" cy="4876799"/>
          </a:xfrm>
        </p:spPr>
      </p:pic>
      <p:sp>
        <p:nvSpPr>
          <p:cNvPr id="7" name="TextBox 4"/>
          <p:cNvSpPr txBox="1"/>
          <p:nvPr/>
        </p:nvSpPr>
        <p:spPr>
          <a:xfrm>
            <a:off x="2694628" y="6069685"/>
            <a:ext cx="6499261" cy="430887"/>
          </a:xfrm>
          <a:prstGeom prst="rect">
            <a:avLst/>
          </a:prstGeom>
          <a:noFill/>
        </p:spPr>
        <p:txBody>
          <a:bodyPr wrap="square" rtlCol="0">
            <a:spAutoFit/>
          </a:bodyPr>
          <a:lstStyle/>
          <a:p>
            <a:pPr fontAlgn="base">
              <a:spcBef>
                <a:spcPct val="0"/>
              </a:spcBef>
              <a:spcAft>
                <a:spcPct val="0"/>
              </a:spcAft>
            </a:pPr>
            <a:r>
              <a:rPr lang="es-ES_tradnl" sz="1100" b="1" dirty="0" smtClean="0">
                <a:solidFill>
                  <a:srgbClr val="FFFFFF"/>
                </a:solidFill>
              </a:rPr>
              <a:t>Fuente: Base de datos de Disease </a:t>
            </a:r>
            <a:r>
              <a:rPr lang="es-ES_tradnl" sz="1100" b="1" dirty="0" smtClean="0">
                <a:solidFill>
                  <a:srgbClr val="FFFFFF"/>
                </a:solidFill>
              </a:rPr>
              <a:t>Notification</a:t>
            </a:r>
            <a:r>
              <a:rPr lang="es-ES_tradnl" sz="1100" b="1" dirty="0" smtClean="0">
                <a:solidFill>
                  <a:srgbClr val="FFFFFF"/>
                </a:solidFill>
              </a:rPr>
              <a:t> </a:t>
            </a:r>
            <a:r>
              <a:rPr lang="es-ES_tradnl" sz="1100" b="1" dirty="0" smtClean="0">
                <a:solidFill>
                  <a:srgbClr val="FFFFFF"/>
                </a:solidFill>
              </a:rPr>
              <a:t>Analysis</a:t>
            </a:r>
            <a:r>
              <a:rPr lang="es-ES_tradnl" sz="1100" b="1" dirty="0" smtClean="0">
                <a:solidFill>
                  <a:srgbClr val="FFFFFF"/>
                </a:solidFill>
              </a:rPr>
              <a:t> (DNA) basada en el </a:t>
            </a:r>
            <a:r>
              <a:rPr lang="es-ES_tradnl" sz="1100" b="1" dirty="0" smtClean="0">
                <a:solidFill>
                  <a:srgbClr val="FFFFFF"/>
                </a:solidFill>
              </a:rPr>
              <a:t>Worldwide</a:t>
            </a:r>
            <a:r>
              <a:rPr lang="es-ES_tradnl" sz="1100" b="1" dirty="0" smtClean="0">
                <a:solidFill>
                  <a:srgbClr val="FFFFFF"/>
                </a:solidFill>
              </a:rPr>
              <a:t> </a:t>
            </a:r>
            <a:r>
              <a:rPr lang="es-ES_tradnl" sz="1100" b="1" dirty="0" smtClean="0">
                <a:solidFill>
                  <a:srgbClr val="FFFFFF"/>
                </a:solidFill>
              </a:rPr>
              <a:t>Refugee</a:t>
            </a:r>
            <a:r>
              <a:rPr lang="es-ES_tradnl" sz="1100" b="1" dirty="0" smtClean="0">
                <a:solidFill>
                  <a:srgbClr val="FFFFFF"/>
                </a:solidFill>
              </a:rPr>
              <a:t> </a:t>
            </a:r>
            <a:r>
              <a:rPr lang="es-ES_tradnl" sz="1100" b="1" dirty="0" smtClean="0">
                <a:solidFill>
                  <a:srgbClr val="FFFFFF"/>
                </a:solidFill>
              </a:rPr>
              <a:t>Admissions</a:t>
            </a:r>
            <a:r>
              <a:rPr lang="es-ES_tradnl" sz="1100" b="1" dirty="0" smtClean="0">
                <a:solidFill>
                  <a:srgbClr val="FFFFFF"/>
                </a:solidFill>
              </a:rPr>
              <a:t> </a:t>
            </a:r>
            <a:r>
              <a:rPr lang="es-ES_tradnl" sz="1100" b="1" dirty="0" smtClean="0">
                <a:solidFill>
                  <a:srgbClr val="FFFFFF"/>
                </a:solidFill>
              </a:rPr>
              <a:t>Processing</a:t>
            </a:r>
            <a:r>
              <a:rPr lang="es-ES_tradnl" sz="1100" b="1" dirty="0" smtClean="0">
                <a:solidFill>
                  <a:srgbClr val="FFFFFF"/>
                </a:solidFill>
              </a:rPr>
              <a:t> </a:t>
            </a:r>
            <a:r>
              <a:rPr lang="es-ES_tradnl" sz="1100" b="1" dirty="0" smtClean="0">
                <a:solidFill>
                  <a:srgbClr val="FFFFFF"/>
                </a:solidFill>
              </a:rPr>
              <a:t>System</a:t>
            </a:r>
            <a:r>
              <a:rPr lang="es-ES_tradnl" sz="1100" b="1" dirty="0" smtClean="0">
                <a:solidFill>
                  <a:srgbClr val="FFFFFF"/>
                </a:solidFill>
              </a:rPr>
              <a:t> (WRAPS) del Departamento de Estado de los Estados Unidos.</a:t>
            </a:r>
            <a:endParaRPr lang="es-ES_tradnl" sz="1100" b="1" dirty="0">
              <a:solidFill>
                <a:srgbClr val="FFFFFF"/>
              </a:solidFill>
            </a:endParaRPr>
          </a:p>
        </p:txBody>
      </p:sp>
    </p:spTree>
    <p:extLst>
      <p:ext uri="{BB962C8B-B14F-4D97-AF65-F5344CB8AC3E}">
        <p14:creationId xmlns:p14="http://schemas.microsoft.com/office/powerpoint/2010/main" val="2108110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24000" y="0"/>
            <a:ext cx="9144001" cy="6858000"/>
          </a:xfrm>
        </p:spPr>
      </p:pic>
      <p:sp>
        <p:nvSpPr>
          <p:cNvPr id="3" name="Title 1"/>
          <p:cNvSpPr>
            <a:spLocks noGrp="1"/>
          </p:cNvSpPr>
          <p:nvPr>
            <p:ph type="title"/>
          </p:nvPr>
        </p:nvSpPr>
        <p:spPr>
          <a:xfrm>
            <a:off x="4292933" y="304800"/>
            <a:ext cx="3664617" cy="457200"/>
          </a:xfrm>
          <a:solidFill>
            <a:schemeClr val="bg1">
              <a:alpha val="71000"/>
            </a:schemeClr>
          </a:solidFill>
        </p:spPr>
        <p:txBody>
          <a:bodyPr/>
          <a:lstStyle/>
          <a:p>
            <a:r>
              <a:rPr lang="es-ES_tradnl" dirty="0" smtClean="0">
                <a:solidFill>
                  <a:srgbClr val="002060"/>
                </a:solidFill>
                <a:latin typeface="Myriad Web Pro" panose="020B0503030403090204" charset="0"/>
              </a:rPr>
              <a:t>Refugiados sirios</a:t>
            </a:r>
            <a:endParaRPr lang="es-ES_tradnl" dirty="0">
              <a:solidFill>
                <a:srgbClr val="002060"/>
              </a:solidFill>
              <a:latin typeface="Myriad Web Pro" panose="020B0503030403090204" charset="0"/>
            </a:endParaRPr>
          </a:p>
        </p:txBody>
      </p:sp>
      <p:sp>
        <p:nvSpPr>
          <p:cNvPr id="5" name="Content Placeholder 2"/>
          <p:cNvSpPr txBox="1">
            <a:spLocks/>
          </p:cNvSpPr>
          <p:nvPr/>
        </p:nvSpPr>
        <p:spPr bwMode="auto">
          <a:xfrm>
            <a:off x="2285999" y="3429000"/>
            <a:ext cx="7620000" cy="3352800"/>
          </a:xfrm>
          <a:prstGeom prst="rect">
            <a:avLst/>
          </a:prstGeom>
          <a:solidFill>
            <a:schemeClr val="bg1">
              <a:alpha val="74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400" b="1">
                <a:solidFill>
                  <a:schemeClr val="bg1"/>
                </a:solidFill>
                <a:latin typeface="+mn-lt"/>
              </a:defRPr>
            </a:lvl4pPr>
            <a:lvl5pPr marL="2057400" indent="-228600" algn="l" rtl="0" eaLnBrk="0" fontAlgn="base" hangingPunct="0">
              <a:spcBef>
                <a:spcPct val="20000"/>
              </a:spcBef>
              <a:spcAft>
                <a:spcPct val="0"/>
              </a:spcAft>
              <a:buChar char="»"/>
              <a:defRPr sz="2400" b="1">
                <a:solidFill>
                  <a:schemeClr val="bg1"/>
                </a:solidFill>
                <a:latin typeface="+mn-lt"/>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a:lstStyle>
          <a:p>
            <a:r>
              <a:rPr lang="es-ES_tradnl" sz="2000" kern="0" dirty="0" smtClean="0">
                <a:solidFill>
                  <a:srgbClr val="002060"/>
                </a:solidFill>
                <a:latin typeface="Myriad Web Pro" panose="020B0503030403090204" charset="0"/>
              </a:rPr>
              <a:t>En el año fiscal 2016, Estados Unidos reasent</a:t>
            </a:r>
            <a:r>
              <a:rPr lang="es-ES_tradnl" sz="2000" kern="0" dirty="0" smtClean="0">
                <a:solidFill>
                  <a:srgbClr val="002060"/>
                </a:solidFill>
                <a:latin typeface="Myriad Web Pro" panose="020B0503030403090204" charset="0"/>
              </a:rPr>
              <a:t>ó a </a:t>
            </a:r>
            <a:r>
              <a:rPr lang="es-ES_tradnl" sz="2000" kern="0" dirty="0" smtClean="0">
                <a:solidFill>
                  <a:srgbClr val="002060"/>
                </a:solidFill>
                <a:latin typeface="Myriad Web Pro" panose="020B0503030403090204" charset="0"/>
              </a:rPr>
              <a:t>10,000 sirios.</a:t>
            </a:r>
          </a:p>
          <a:p>
            <a:pPr lvl="1"/>
            <a:r>
              <a:rPr lang="es-ES_tradnl" sz="2000" kern="0" dirty="0" smtClean="0">
                <a:solidFill>
                  <a:srgbClr val="002060"/>
                </a:solidFill>
                <a:latin typeface="Myriad Web Pro" panose="020B0503030403090204" charset="0"/>
              </a:rPr>
              <a:t>La mayor</a:t>
            </a:r>
            <a:r>
              <a:rPr lang="es-ES_tradnl" sz="2000" kern="0" dirty="0" smtClean="0">
                <a:solidFill>
                  <a:srgbClr val="002060"/>
                </a:solidFill>
                <a:latin typeface="Myriad Web Pro" panose="020B0503030403090204" charset="0"/>
              </a:rPr>
              <a:t>ía provienen de Irak, Jordán, Turquía, Líbano, Egipto.</a:t>
            </a:r>
            <a:endParaRPr lang="es-ES_tradnl" sz="2000" kern="0" dirty="0" smtClean="0">
              <a:solidFill>
                <a:srgbClr val="002060"/>
              </a:solidFill>
              <a:latin typeface="Myriad Web Pro" panose="020B0503030403090204" charset="0"/>
            </a:endParaRPr>
          </a:p>
          <a:p>
            <a:pPr lvl="1"/>
            <a:r>
              <a:rPr lang="es-ES_tradnl" sz="2000" kern="0" dirty="0" smtClean="0">
                <a:solidFill>
                  <a:srgbClr val="002060"/>
                </a:solidFill>
                <a:latin typeface="Myriad Web Pro" panose="020B0503030403090204" charset="0"/>
              </a:rPr>
              <a:t>La mayor</a:t>
            </a:r>
            <a:r>
              <a:rPr lang="es-ES_tradnl" sz="2000" kern="0" dirty="0" smtClean="0">
                <a:solidFill>
                  <a:srgbClr val="002060"/>
                </a:solidFill>
                <a:latin typeface="Myriad Web Pro" panose="020B0503030403090204" charset="0"/>
              </a:rPr>
              <a:t>ía de los refugiados sirios viven en zonas urbanas o semiurbanas.</a:t>
            </a:r>
            <a:r>
              <a:rPr lang="es-ES_tradnl" sz="2000" kern="0" dirty="0" smtClean="0">
                <a:solidFill>
                  <a:srgbClr val="002060"/>
                </a:solidFill>
                <a:latin typeface="Myriad Web Pro" panose="020B0503030403090204" charset="0"/>
              </a:rPr>
              <a:t> </a:t>
            </a:r>
          </a:p>
          <a:p>
            <a:pPr lvl="1"/>
            <a:r>
              <a:rPr lang="es-ES_tradnl" sz="2000" kern="0" dirty="0" smtClean="0">
                <a:solidFill>
                  <a:srgbClr val="002060"/>
                </a:solidFill>
                <a:latin typeface="Myriad Web Pro" panose="020B0503030403090204" charset="0"/>
              </a:rPr>
              <a:t>Se estableci</a:t>
            </a:r>
            <a:r>
              <a:rPr lang="es-ES_tradnl" sz="2000" kern="0" dirty="0" smtClean="0">
                <a:solidFill>
                  <a:srgbClr val="002060"/>
                </a:solidFill>
                <a:latin typeface="Myriad Web Pro" panose="020B0503030403090204" charset="0"/>
              </a:rPr>
              <a:t>ó u</a:t>
            </a:r>
            <a:r>
              <a:rPr lang="es-ES_tradnl" sz="2000" kern="0" dirty="0" smtClean="0">
                <a:solidFill>
                  <a:srgbClr val="002060"/>
                </a:solidFill>
                <a:latin typeface="Myriad Web Pro" panose="020B0503030403090204" charset="0"/>
              </a:rPr>
              <a:t>n sitio de procesamiento adicional en </a:t>
            </a:r>
            <a:r>
              <a:rPr lang="es-ES_tradnl" sz="2000" kern="0" dirty="0" smtClean="0">
                <a:solidFill>
                  <a:srgbClr val="002060"/>
                </a:solidFill>
                <a:latin typeface="Myriad Web Pro" panose="020B0503030403090204" charset="0"/>
              </a:rPr>
              <a:t>Erbil</a:t>
            </a:r>
            <a:r>
              <a:rPr lang="es-ES_tradnl" sz="2000" kern="0" dirty="0" smtClean="0">
                <a:solidFill>
                  <a:srgbClr val="002060"/>
                </a:solidFill>
                <a:latin typeface="Myriad Web Pro" panose="020B0503030403090204" charset="0"/>
              </a:rPr>
              <a:t>, Irak (ubicado m</a:t>
            </a:r>
            <a:r>
              <a:rPr lang="es-ES_tradnl" sz="2000" kern="0" dirty="0" smtClean="0">
                <a:solidFill>
                  <a:srgbClr val="002060"/>
                </a:solidFill>
                <a:latin typeface="Myriad Web Pro" panose="020B0503030403090204" charset="0"/>
              </a:rPr>
              <a:t>ás cerca de la frontera con </a:t>
            </a:r>
            <a:r>
              <a:rPr lang="es-ES_tradnl" sz="2000" kern="0" dirty="0" smtClean="0">
                <a:solidFill>
                  <a:srgbClr val="002060"/>
                </a:solidFill>
                <a:latin typeface="Myriad Web Pro" panose="020B0503030403090204" charset="0"/>
              </a:rPr>
              <a:t>Siria</a:t>
            </a:r>
            <a:r>
              <a:rPr lang="es-ES_tradnl" sz="2000" kern="0" dirty="0" smtClean="0">
                <a:solidFill>
                  <a:srgbClr val="002060"/>
                </a:solidFill>
                <a:latin typeface="Myriad Web Pro" panose="020B0503030403090204" charset="0"/>
              </a:rPr>
              <a:t>).</a:t>
            </a:r>
          </a:p>
          <a:p>
            <a:pPr marL="0" lvl="1" indent="0">
              <a:buNone/>
            </a:pPr>
            <a:r>
              <a:rPr lang="es-ES_tradnl" sz="2000" i="1" kern="0" dirty="0" smtClean="0">
                <a:solidFill>
                  <a:srgbClr val="002060"/>
                </a:solidFill>
                <a:latin typeface="Myriad Web Pro" panose="020B0503030403090204" charset="0"/>
              </a:rPr>
              <a:t>* Las llegadas de refugiados de todo el mundo en el año 2016 se fijaron en 85,000.</a:t>
            </a:r>
          </a:p>
          <a:p>
            <a:pPr marL="342900" lvl="2" indent="-342900"/>
            <a:endParaRPr lang="es-ES_tradnl" sz="2000" kern="0" dirty="0">
              <a:latin typeface="Myriad Web Pro" panose="020B0503030403090204" charset="0"/>
            </a:endParaRPr>
          </a:p>
        </p:txBody>
      </p:sp>
    </p:spTree>
    <p:extLst>
      <p:ext uri="{BB962C8B-B14F-4D97-AF65-F5344CB8AC3E}">
        <p14:creationId xmlns:p14="http://schemas.microsoft.com/office/powerpoint/2010/main" val="1404600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2770"/>
            <a:ext cx="8229600" cy="1143000"/>
          </a:xfrm>
        </p:spPr>
        <p:txBody>
          <a:bodyPr/>
          <a:lstStyle/>
          <a:p>
            <a:r>
              <a:rPr lang="es-ES_tradnl" dirty="0" smtClean="0"/>
              <a:t>Reacciones al reasentamiento de refugiados sirios</a:t>
            </a:r>
            <a:endParaRPr lang="es-ES_tradnl"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97866" y="1576031"/>
            <a:ext cx="3998135" cy="3972910"/>
          </a:xfr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4122" y="2153533"/>
            <a:ext cx="2030144" cy="28653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2614" y="3786390"/>
            <a:ext cx="3688187" cy="245879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30096" y="1596543"/>
            <a:ext cx="3026535" cy="2042447"/>
          </a:xfrm>
          <a:prstGeom prst="rect">
            <a:avLst/>
          </a:prstGeom>
        </p:spPr>
      </p:pic>
      <p:sp>
        <p:nvSpPr>
          <p:cNvPr id="3" name="TextBox 2"/>
          <p:cNvSpPr txBox="1"/>
          <p:nvPr/>
        </p:nvSpPr>
        <p:spPr>
          <a:xfrm>
            <a:off x="2166257" y="1167698"/>
            <a:ext cx="4110880" cy="904863"/>
          </a:xfrm>
          <a:prstGeom prst="rect">
            <a:avLst/>
          </a:prstGeom>
          <a:noFill/>
        </p:spPr>
        <p:txBody>
          <a:bodyPr wrap="square" rtlCol="0">
            <a:spAutoFit/>
          </a:bodyPr>
          <a:lstStyle/>
          <a:p>
            <a:pPr lvl="0">
              <a:spcBef>
                <a:spcPct val="20000"/>
              </a:spcBef>
              <a:buClr>
                <a:srgbClr val="FFC000"/>
              </a:buClr>
              <a:buSzPct val="70000"/>
            </a:pPr>
            <a:endParaRPr lang="es-ES_tradnl" sz="2400" b="1" dirty="0" smtClean="0">
              <a:solidFill>
                <a:srgbClr val="FFFFFF"/>
              </a:solidFill>
              <a:latin typeface="Calibri" pitchFamily="34" charset="0"/>
            </a:endParaRPr>
          </a:p>
          <a:p>
            <a:pPr marL="342900" indent="-342900">
              <a:spcBef>
                <a:spcPct val="20000"/>
              </a:spcBef>
              <a:buClr>
                <a:srgbClr val="FFC000"/>
              </a:buClr>
              <a:buSzPct val="70000"/>
              <a:buFont typeface="Arial" pitchFamily="34" charset="0"/>
              <a:buChar char="•"/>
            </a:pPr>
            <a:endParaRPr lang="es-ES_tradnl" sz="2400" b="1" dirty="0">
              <a:solidFill>
                <a:srgbClr val="FFFFFF"/>
              </a:solidFill>
              <a:latin typeface="Calibri" pitchFamily="34" charset="0"/>
            </a:endParaRPr>
          </a:p>
        </p:txBody>
      </p:sp>
    </p:spTree>
    <p:extLst>
      <p:ext uri="{BB962C8B-B14F-4D97-AF65-F5344CB8AC3E}">
        <p14:creationId xmlns:p14="http://schemas.microsoft.com/office/powerpoint/2010/main" val="3693502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1204</TotalTime>
  <Words>2518</Words>
  <Application>Microsoft Macintosh PowerPoint</Application>
  <PresentationFormat>Personalizado</PresentationFormat>
  <Paragraphs>424</Paragraphs>
  <Slides>38</Slides>
  <Notes>22</Notes>
  <HiddenSlides>2</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2</vt:i4>
      </vt:variant>
      <vt:variant>
        <vt:lpstr>Títulos de diapositiva</vt:lpstr>
      </vt:variant>
      <vt:variant>
        <vt:i4>38</vt:i4>
      </vt:variant>
    </vt:vector>
  </HeadingPairs>
  <TitlesOfParts>
    <vt:vector size="44" baseType="lpstr">
      <vt:lpstr>ＭＳ Ｐゴシック</vt:lpstr>
      <vt:lpstr>Myriad Web Pro</vt:lpstr>
      <vt:lpstr>Calibri</vt:lpstr>
      <vt:lpstr>Theme1</vt:lpstr>
      <vt:lpstr>Hoja de cálculo de Microsoft Excel</vt:lpstr>
      <vt:lpstr>Worksheet</vt:lpstr>
      <vt:lpstr>Salud de inmigrantes y refugiados:  Perspectiva de los Estados Unidos </vt:lpstr>
      <vt:lpstr>Resumen de la crisis mundial de refugiados</vt:lpstr>
      <vt:lpstr>Presentación de PowerPoint</vt:lpstr>
      <vt:lpstr>Año Fiscal 2006: Llegadas de refugiados a los Estados Unidos en 2015, por región</vt:lpstr>
      <vt:lpstr> Los 10 principales países de nacionalidad  de refugiados que llegaron a los Estados Unidos, 2015 </vt:lpstr>
      <vt:lpstr>Llegadas de inmigrantes a los Estados Unidos en el año fiscal 2014  Mapa de las 10 principales nacionalidades</vt:lpstr>
      <vt:lpstr>Llegadas de refugiados a los Estados Unidos,  por estado, año fiscal 2015</vt:lpstr>
      <vt:lpstr>Refugiados sirios</vt:lpstr>
      <vt:lpstr>Reacciones al reasentamiento de refugiados sirios</vt:lpstr>
      <vt:lpstr>Ubicación de los programas de salud de refugiados del CDC en el extranjero</vt:lpstr>
      <vt:lpstr>El reasentamiento en buenas condiciones de salud promueve la seguridad de la salud: pruebas de tuberculosis en el extranjero</vt:lpstr>
      <vt:lpstr>Componentes del examen médico en el extranjero</vt:lpstr>
      <vt:lpstr>Casos de tuberculosis, Estados Unidos, 1995-2014</vt:lpstr>
      <vt:lpstr>Índices de tuberculosis en poblaciones de refugiados, USRP, 2014</vt:lpstr>
      <vt:lpstr>Presentación de PowerPoint</vt:lpstr>
      <vt:lpstr> Efecto de un algoritmo de filtración de datos basado en cultivos para la incidencia de tuberculosis en inmigrantes y refugiados con destino a los Estados Unidos</vt:lpstr>
      <vt:lpstr>Tratamiento preventivo para parásitos intestinales, campo de refugiados en Dadaab, Kenia</vt:lpstr>
      <vt:lpstr>Costos de programas y resultados aproximados  Parásitos intestinales, cohorte de refugiados asiáticos, n= 27,700 B. Maskery et al., datos inéditos, 2016</vt:lpstr>
      <vt:lpstr>Presentación de PowerPoint</vt:lpstr>
      <vt:lpstr>Detección de brotes y respuesta</vt:lpstr>
      <vt:lpstr>Presentación de PowerPoint</vt:lpstr>
      <vt:lpstr>Programa de vacunación de refugiados: resumen</vt:lpstr>
      <vt:lpstr>Programa de vacunación de refugiados en el extranjero: protección contra 11 enfermedades</vt:lpstr>
      <vt:lpstr>Presentación de PowerPoint</vt:lpstr>
      <vt:lpstr>Directrices y perfiles de salud de refugiados del  Centro para el Control y Prevención de Enfermedades (CDC)</vt:lpstr>
      <vt:lpstr>Continuing Refugee Health Care Stateside</vt:lpstr>
      <vt:lpstr>Notificación de brotes a los  coordinadores estatales de salud de refugiados</vt:lpstr>
      <vt:lpstr>Sistema de notificación electrónica de enfermedades (EDN) del CDC</vt:lpstr>
      <vt:lpstr>Presentación de PowerPoint</vt:lpstr>
      <vt:lpstr>Retos del Programa de Admisión de Refugiados (USRAP) en el Medio Oriente</vt:lpstr>
      <vt:lpstr>Presentación de PowerPoint</vt:lpstr>
      <vt:lpstr>Presentación de PowerPoint</vt:lpstr>
      <vt:lpstr>¿Cuál es el próximo paso?  Control en el extranjero de visitantes que permanecerán en el país durante períodos largos de tiempo</vt:lpstr>
      <vt:lpstr>Control de refugiados en el extranjero y tratamiento de infecciones latentes de tuberculosis (LTBI): Análisis de costo-beneficio</vt:lpstr>
      <vt:lpstr>Diabetes in US Bound Refugees</vt:lpstr>
      <vt:lpstr>Conclusiones</vt:lpstr>
      <vt:lpstr>Reconocimientos</vt:lpstr>
      <vt:lpstr>Presentación de PowerPoint</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Christiane Lehnhoff</cp:lastModifiedBy>
  <cp:revision>190</cp:revision>
  <dcterms:created xsi:type="dcterms:W3CDTF">2011-03-17T17:43:16Z</dcterms:created>
  <dcterms:modified xsi:type="dcterms:W3CDTF">2016-09-28T19:34:57Z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