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3" r:id="rId3"/>
    <p:sldId id="298" r:id="rId4"/>
    <p:sldId id="301" r:id="rId5"/>
    <p:sldId id="297" r:id="rId6"/>
    <p:sldId id="287" r:id="rId7"/>
    <p:sldId id="262" r:id="rId8"/>
    <p:sldId id="266" r:id="rId9"/>
    <p:sldId id="271" r:id="rId10"/>
    <p:sldId id="281" r:id="rId11"/>
    <p:sldId id="291" r:id="rId12"/>
    <p:sldId id="282" r:id="rId13"/>
    <p:sldId id="290" r:id="rId14"/>
    <p:sldId id="300" r:id="rId15"/>
    <p:sldId id="285" r:id="rId16"/>
    <p:sldId id="288" r:id="rId17"/>
    <p:sldId id="289" r:id="rId18"/>
    <p:sldId id="283" r:id="rId19"/>
    <p:sldId id="292" r:id="rId20"/>
    <p:sldId id="286" r:id="rId21"/>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a:srgbClr val="33CC33"/>
    <a:srgbClr val="FDD1A1"/>
    <a:srgbClr val="00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649" autoAdjust="0"/>
  </p:normalViewPr>
  <p:slideViewPr>
    <p:cSldViewPr>
      <p:cViewPr>
        <p:scale>
          <a:sx n="70" d="100"/>
          <a:sy n="70" d="100"/>
        </p:scale>
        <p:origin x="-48" y="94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794" y="-90"/>
      </p:cViewPr>
      <p:guideLst>
        <p:guide orient="horz" pos="2904"/>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sh0tcffp0001\cbsa\EB-DGEL\7200\11002\IOAD_Director's%20Office\3320-100-20\MIS%20-%20TEAM\Stoneberg,%20Juli\Juli's%20working%20copies%20of%20Reports\&#8207;Irregular%20Migration%20Trends%20Report\IDA%20ref%20claims-%202012-%20air%20-%20LEP%20city%20and%20country-%20citizenship.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es-CR"/>
  <c:clrMapOvr bg1="lt1" tx1="dk1" bg2="lt2" tx2="dk2" accent1="accent1" accent2="accent2" accent3="accent3" accent4="accent4" accent5="accent5" accent6="accent6" hlink="hlink" folHlink="folHlink"/>
  <c:chart>
    <c:title>
      <c:tx>
        <c:rich>
          <a:bodyPr/>
          <a:lstStyle/>
          <a:p>
            <a:pPr>
              <a:defRPr/>
            </a:pPr>
            <a:r>
              <a:rPr lang="es-ES_tradnl" sz="1800" b="1" i="0" baseline="0" noProof="0" dirty="0" smtClean="0">
                <a:effectLst/>
              </a:rPr>
              <a:t>Los 10 principales puntos de embarque finales de los solicitantes de la condición de refugiado</a:t>
            </a:r>
            <a:endParaRPr lang="es-ES_tradnl" noProof="0" dirty="0">
              <a:effectLst/>
            </a:endParaRPr>
          </a:p>
        </c:rich>
      </c:tx>
      <c:layout/>
    </c:title>
    <c:plotArea>
      <c:layout/>
      <c:pieChart>
        <c:varyColors val="1"/>
        <c:ser>
          <c:idx val="0"/>
          <c:order val="0"/>
          <c:cat>
            <c:strRef>
              <c:f>'last LEP'!$O$5:$Y$5</c:f>
              <c:strCache>
                <c:ptCount val="11"/>
                <c:pt idx="0">
                  <c:v>Other</c:v>
                </c:pt>
                <c:pt idx="1">
                  <c:v>Frankfurt</c:v>
                </c:pt>
                <c:pt idx="2">
                  <c:v>London</c:v>
                </c:pt>
                <c:pt idx="3">
                  <c:v>Paris </c:v>
                </c:pt>
                <c:pt idx="4">
                  <c:v>Brussels</c:v>
                </c:pt>
                <c:pt idx="5">
                  <c:v>Unknown</c:v>
                </c:pt>
                <c:pt idx="6">
                  <c:v>Rome</c:v>
                </c:pt>
                <c:pt idx="7">
                  <c:v>Amsterdam</c:v>
                </c:pt>
                <c:pt idx="8">
                  <c:v>Zurich</c:v>
                </c:pt>
                <c:pt idx="9">
                  <c:v>Mexico City</c:v>
                </c:pt>
                <c:pt idx="10">
                  <c:v>Hong Kong</c:v>
                </c:pt>
              </c:strCache>
            </c:strRef>
          </c:cat>
          <c:val>
            <c:numRef>
              <c:f>'last LEP'!$O$6:$Y$6</c:f>
              <c:numCache>
                <c:formatCode>General</c:formatCode>
                <c:ptCount val="11"/>
                <c:pt idx="0">
                  <c:v>312</c:v>
                </c:pt>
                <c:pt idx="1">
                  <c:v>90</c:v>
                </c:pt>
                <c:pt idx="2">
                  <c:v>59</c:v>
                </c:pt>
                <c:pt idx="3">
                  <c:v>52</c:v>
                </c:pt>
                <c:pt idx="4">
                  <c:v>44</c:v>
                </c:pt>
                <c:pt idx="5">
                  <c:v>42</c:v>
                </c:pt>
                <c:pt idx="6">
                  <c:v>37</c:v>
                </c:pt>
                <c:pt idx="7">
                  <c:v>33</c:v>
                </c:pt>
                <c:pt idx="8">
                  <c:v>29</c:v>
                </c:pt>
                <c:pt idx="9">
                  <c:v>24</c:v>
                </c:pt>
                <c:pt idx="10">
                  <c:v>19</c:v>
                </c:pt>
              </c:numCache>
            </c:numRef>
          </c:val>
        </c:ser>
        <c:dLbls/>
        <c:firstSliceAng val="0"/>
      </c:pieChart>
    </c:plotArea>
    <c:legend>
      <c:legendPos val="r"/>
      <c:layout>
        <c:manualLayout>
          <c:xMode val="edge"/>
          <c:yMode val="edge"/>
          <c:x val="0.64703710829120098"/>
          <c:y val="0.24761904761904799"/>
          <c:w val="0.20307041501561499"/>
          <c:h val="0.6587529770997671"/>
        </c:manualLayout>
      </c:layout>
      <c:spPr>
        <a:solidFill>
          <a:schemeClr val="bg1"/>
        </a:solidFill>
        <a:ln>
          <a:solidFill>
            <a:schemeClr val="tx1"/>
          </a:solidFill>
        </a:ln>
      </c:spPr>
    </c:legend>
    <c:plotVisOnly val="1"/>
    <c:dispBlanksAs val="zero"/>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05138" cy="46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26627" name="Rectangle 3"/>
          <p:cNvSpPr>
            <a:spLocks noGrp="1" noChangeArrowheads="1"/>
          </p:cNvSpPr>
          <p:nvPr>
            <p:ph type="dt" idx="1"/>
          </p:nvPr>
        </p:nvSpPr>
        <p:spPr bwMode="auto">
          <a:xfrm>
            <a:off x="3927475" y="0"/>
            <a:ext cx="3005138" cy="46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26629" name="Rectangle 5"/>
          <p:cNvSpPr>
            <a:spLocks noGrp="1" noChangeArrowheads="1"/>
          </p:cNvSpPr>
          <p:nvPr>
            <p:ph type="body" sz="quarter" idx="3"/>
          </p:nvPr>
        </p:nvSpPr>
        <p:spPr bwMode="auto">
          <a:xfrm>
            <a:off x="693738" y="4379913"/>
            <a:ext cx="5546725" cy="4148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758238"/>
            <a:ext cx="3005138" cy="46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26631" name="Rectangle 7"/>
          <p:cNvSpPr>
            <a:spLocks noGrp="1" noChangeArrowheads="1"/>
          </p:cNvSpPr>
          <p:nvPr>
            <p:ph type="sldNum" sz="quarter" idx="5"/>
          </p:nvPr>
        </p:nvSpPr>
        <p:spPr bwMode="auto">
          <a:xfrm>
            <a:off x="3927475" y="8758238"/>
            <a:ext cx="3005138" cy="46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E02725B-696D-4562-9E7A-096D7D057DB0}" type="slidenum">
              <a:rPr lang="en-US"/>
              <a:pPr>
                <a:defRPr/>
              </a:pPr>
              <a:t>‹Nº›</a:t>
            </a:fld>
            <a:endParaRPr lang="en-US" dirty="0"/>
          </a:p>
        </p:txBody>
      </p:sp>
    </p:spTree>
    <p:extLst>
      <p:ext uri="{BB962C8B-B14F-4D97-AF65-F5344CB8AC3E}">
        <p14:creationId xmlns:p14="http://schemas.microsoft.com/office/powerpoint/2010/main" xmlns="" val="35865743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endParaRPr lang="en-CA" dirty="0" smtClean="0"/>
          </a:p>
        </p:txBody>
      </p:sp>
      <p:sp>
        <p:nvSpPr>
          <p:cNvPr id="25604" name="Slide Number Placeholder 3"/>
          <p:cNvSpPr>
            <a:spLocks noGrp="1"/>
          </p:cNvSpPr>
          <p:nvPr>
            <p:ph type="sldNum" sz="quarter" idx="5"/>
          </p:nvPr>
        </p:nvSpPr>
        <p:spPr>
          <a:noFill/>
          <a:ln>
            <a:miter lim="800000"/>
            <a:headEnd/>
            <a:tailEnd/>
          </a:ln>
        </p:spPr>
        <p:txBody>
          <a:bodyPr/>
          <a:lstStyle/>
          <a:p>
            <a:fld id="{87ABDD45-F71B-49F8-90A5-B0CF30DC42B9}"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eaLnBrk="1" hangingPunct="1"/>
            <a:endParaRPr lang="en-CA" dirty="0" smtClean="0"/>
          </a:p>
          <a:p>
            <a:pPr eaLnBrk="1" hangingPunct="1"/>
            <a:r>
              <a:rPr lang="en-CA" b="1" dirty="0" smtClean="0"/>
              <a:t>*Safe Third Country Agreement: </a:t>
            </a:r>
          </a:p>
          <a:p>
            <a:pPr eaLnBrk="1" hangingPunct="1"/>
            <a:r>
              <a:rPr lang="en-CA" dirty="0" smtClean="0"/>
              <a:t>Under the STCA, persons seeking refugee protection must make a claim in the first country they arrive in (US or Canada), unless they qualify for an exemption to the Agreement (e.g. family member in Canada). </a:t>
            </a:r>
            <a:endParaRPr lang="en-US" dirty="0" smtClean="0"/>
          </a:p>
          <a:p>
            <a:endParaRPr lang="en-CA" dirty="0" smtClean="0"/>
          </a:p>
        </p:txBody>
      </p:sp>
      <p:sp>
        <p:nvSpPr>
          <p:cNvPr id="34820" name="Slide Number Placeholder 3"/>
          <p:cNvSpPr>
            <a:spLocks noGrp="1"/>
          </p:cNvSpPr>
          <p:nvPr>
            <p:ph type="sldNum" sz="quarter" idx="5"/>
          </p:nvPr>
        </p:nvSpPr>
        <p:spPr>
          <a:noFill/>
          <a:ln>
            <a:miter lim="800000"/>
            <a:headEnd/>
            <a:tailEnd/>
          </a:ln>
        </p:spPr>
        <p:txBody>
          <a:bodyPr/>
          <a:lstStyle/>
          <a:p>
            <a:fld id="{B8AEE48E-E13B-4C4D-AE05-DC83F6B5F949}" type="slidenum">
              <a:rPr lang="en-US" smtClean="0"/>
              <a:pPr/>
              <a:t>11</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849547BD-1CCD-4CB7-A93A-8FDD4E78ADDE}" type="slidenum">
              <a:rPr lang="en-US" smtClean="0"/>
              <a:pPr/>
              <a:t>12</a:t>
            </a:fld>
            <a:endParaRPr lang="en-US" dirty="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CA" b="1" dirty="0" smtClean="0"/>
              <a:t>Iranian Movement:</a:t>
            </a:r>
            <a:r>
              <a:rPr lang="en-CA" dirty="0" smtClean="0"/>
              <a:t> </a:t>
            </a:r>
          </a:p>
          <a:p>
            <a:pPr eaLnBrk="1" hangingPunct="1"/>
            <a:r>
              <a:rPr lang="en-CA" dirty="0" smtClean="0"/>
              <a:t>Iranians tend to use one of two routes to enter Canada: through Western Europe or through the Latin America and Caribbean (LAC) region, particularly through Mexico City, Panama and Caracas.  The Intelligence and Targeting Operations Directorate (ITOD) is leading a project to identify the organizational structure of the movement of Iranians to Canada. </a:t>
            </a:r>
          </a:p>
          <a:p>
            <a:pPr eaLnBrk="1" hangingPunct="1"/>
            <a:r>
              <a:rPr lang="en-US" b="1" dirty="0" smtClean="0"/>
              <a:t>From GTA Intelligence- </a:t>
            </a:r>
            <a:r>
              <a:rPr lang="en-US" dirty="0" smtClean="0"/>
              <a:t>World wide smuggling operation involved in the movement of people, currency, drugs, MOC’s, Human trafficking, counter intelligence and counter terrorism.  Reports of smugglees/refugee claimants being co-erced into supporting the criminal enterprise.  Very fluid as MO can change quickly when detected by law enforcement.</a:t>
            </a:r>
            <a:endParaRPr lang="en-CA" dirty="0" smtClean="0"/>
          </a:p>
          <a:p>
            <a:pPr eaLnBrk="1" hangingPunct="1"/>
            <a:endParaRPr lang="en-CA" dirty="0" smtClean="0"/>
          </a:p>
          <a:p>
            <a:pPr eaLnBrk="1" hangingPunct="1"/>
            <a:endParaRPr lang="en-CA" dirty="0" smtClean="0"/>
          </a:p>
          <a:p>
            <a:pPr eaLnBrk="1" hangingPunct="1"/>
            <a:endParaRPr lang="en-CA" dirty="0" smtClean="0"/>
          </a:p>
          <a:p>
            <a:pPr eaLnBrk="1" hangingPunct="1"/>
            <a:endParaRPr lang="en-CA" dirty="0" smtClean="0"/>
          </a:p>
          <a:p>
            <a:pPr eaLnBrk="1" hangingPunct="1"/>
            <a:endParaRPr lang="en-CA"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612CE981-114A-45C1-9211-0B6673693962}" type="slidenum">
              <a:rPr lang="en-US" smtClean="0"/>
              <a:pPr/>
              <a:t>15</a:t>
            </a:fld>
            <a:endParaRPr lang="en-US" dirty="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CA" b="1" dirty="0" smtClean="0"/>
              <a:t>Romanian movement:</a:t>
            </a:r>
          </a:p>
          <a:p>
            <a:pPr eaLnBrk="1" hangingPunct="1"/>
            <a:endParaRPr lang="en-CA" b="1" dirty="0" smtClean="0"/>
          </a:p>
          <a:p>
            <a:pPr eaLnBrk="1" hangingPunct="1">
              <a:buFontTx/>
              <a:buChar char="•"/>
            </a:pPr>
            <a:r>
              <a:rPr lang="en-CA" dirty="0" smtClean="0"/>
              <a:t>An organized movement of Romanians has been identified. </a:t>
            </a:r>
          </a:p>
          <a:p>
            <a:pPr eaLnBrk="1" hangingPunct="1">
              <a:buFontTx/>
              <a:buChar char="•"/>
            </a:pPr>
            <a:r>
              <a:rPr lang="en-CA" dirty="0" smtClean="0"/>
              <a:t>A number of inland and land border refugee claimants from Romania report arriving in Mexico by plane from Romania (Romanians can travel visa-free to Mexico). </a:t>
            </a:r>
          </a:p>
          <a:p>
            <a:pPr eaLnBrk="1" hangingPunct="1">
              <a:buFontTx/>
              <a:buChar char="•"/>
            </a:pPr>
            <a:r>
              <a:rPr lang="en-CA" dirty="0" smtClean="0"/>
              <a:t>The majority of Romanian refugee claimants are entering clandestinely through the Canada-US land border at a place other than a POE – when caught they are near the </a:t>
            </a:r>
            <a:r>
              <a:rPr lang="en-CA" b="1" dirty="0" smtClean="0"/>
              <a:t>Vermont-Quebec </a:t>
            </a:r>
            <a:r>
              <a:rPr lang="en-CA" dirty="0" smtClean="0"/>
              <a:t>or </a:t>
            </a:r>
            <a:r>
              <a:rPr lang="en-CA" b="1" dirty="0" smtClean="0"/>
              <a:t>New York-Quebec</a:t>
            </a:r>
            <a:r>
              <a:rPr lang="en-CA" dirty="0" smtClean="0"/>
              <a:t> border regions. Prairie and Pacific Regions have reported that the port-running has moved to Alberta and British Columbia and that there are increased reports of criminal activities attributed to this movement. </a:t>
            </a:r>
          </a:p>
          <a:p>
            <a:pPr eaLnBrk="1" hangingPunct="1">
              <a:buFontTx/>
              <a:buChar char="•"/>
            </a:pPr>
            <a:r>
              <a:rPr lang="en-CA" dirty="0" smtClean="0"/>
              <a:t>Many of the Romanian refugee claimants purport to be Roma who are discriminated against due to their ethnicity. </a:t>
            </a:r>
          </a:p>
          <a:p>
            <a:pPr eaLnBrk="1" hangingPunct="1">
              <a:buFontTx/>
              <a:buChar char="•"/>
            </a:pPr>
            <a:r>
              <a:rPr lang="en-CA" dirty="0" smtClean="0"/>
              <a:t>There are concerns related to human trafficking, especially involving minors.</a:t>
            </a:r>
          </a:p>
          <a:p>
            <a:pPr eaLnBrk="1" hangingPunct="1">
              <a:buFontTx/>
              <a:buChar char="•"/>
            </a:pPr>
            <a:endParaRPr lang="fr-CA" dirty="0" smtClean="0"/>
          </a:p>
          <a:p>
            <a:pPr eaLnBrk="1" hangingPunct="1">
              <a:buFontTx/>
              <a:buChar char="•"/>
            </a:pPr>
            <a:r>
              <a:rPr lang="fr-CA" dirty="0" smtClean="0"/>
              <a:t> </a:t>
            </a:r>
            <a:r>
              <a:rPr lang="fr-CA" b="1" dirty="0" smtClean="0"/>
              <a:t>Recent update</a:t>
            </a:r>
            <a:r>
              <a:rPr lang="fr-CA" dirty="0" smtClean="0"/>
              <a:t>: There is ongoing cooperation with US Customs and Border Protection on this issue. In terms of statistics, </a:t>
            </a:r>
            <a:r>
              <a:rPr lang="en-CA" dirty="0" smtClean="0"/>
              <a:t>there have been a total of 58 claims for refugee protection in Canada by Romanian nationals in the month of October. </a:t>
            </a:r>
            <a:endParaRPr lang="en-US" dirty="0" smtClean="0"/>
          </a:p>
          <a:p>
            <a:pPr eaLnBrk="1" hangingPunct="1">
              <a:buFontTx/>
              <a:buChar cha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A3C4AD88-263A-4DED-ABBD-4E1196307321}" type="slidenum">
              <a:rPr lang="en-US" smtClean="0"/>
              <a:pPr/>
              <a:t>18</a:t>
            </a:fld>
            <a:endParaRPr lang="en-US" dirty="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CA" b="1" dirty="0" smtClean="0"/>
              <a:t>Sri Lankan Movement: </a:t>
            </a:r>
          </a:p>
          <a:p>
            <a:pPr eaLnBrk="1" hangingPunct="1"/>
            <a:r>
              <a:rPr lang="en-CA" dirty="0" smtClean="0"/>
              <a:t>The Sri Lankan movement is similar to the Romanian movement in that they tend to arrive in Canada on foot via the United States/Mexico. </a:t>
            </a:r>
          </a:p>
          <a:p>
            <a:pPr eaLnBrk="1" hangingPunct="1"/>
            <a:endParaRPr lang="en-CA" dirty="0" smtClean="0"/>
          </a:p>
          <a:p>
            <a:pPr eaLnBrk="1" hangingPunct="1"/>
            <a:endParaRPr lang="en-CA" dirty="0" smtClean="0"/>
          </a:p>
          <a:p>
            <a:pPr eaLnBrk="1" hangingPunct="1"/>
            <a:r>
              <a:rPr lang="en-CA" b="1" dirty="0" smtClean="0"/>
              <a:t>*Safe Third Country Agreement: </a:t>
            </a:r>
          </a:p>
          <a:p>
            <a:pPr eaLnBrk="1" hangingPunct="1"/>
            <a:r>
              <a:rPr lang="en-CA" dirty="0" smtClean="0"/>
              <a:t>Under the STCA, persons seeking refugee protection must make a claim in the first country they arrive in (US or Canada), unless they qualify for an exemption to the Agreement (e.g. family member in Canada). </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CA" dirty="0" smtClean="0"/>
              <a:t>Interdiction abroad – includes instances where CBSA Liaison Officers, supporting airlines and local immigration authorities stop a person attempting to travel irregularly ( with an altered passport or as an imposter, sometimes being accompanied by a smuggler) to Canada.</a:t>
            </a:r>
          </a:p>
          <a:p>
            <a:endParaRPr lang="en-CA" dirty="0" smtClean="0"/>
          </a:p>
          <a:p>
            <a:r>
              <a:rPr lang="en-CA" dirty="0" smtClean="0"/>
              <a:t>Claims in 2011 ( 25 377), 2012 saw a decrease of 19.1% to (20 507). Claims continue to decrease in 2013.</a:t>
            </a:r>
          </a:p>
          <a:p>
            <a:endParaRPr lang="en-CA" dirty="0" smtClean="0"/>
          </a:p>
          <a:p>
            <a:endParaRPr lang="en-CA" dirty="0" smtClean="0"/>
          </a:p>
        </p:txBody>
      </p:sp>
      <p:sp>
        <p:nvSpPr>
          <p:cNvPr id="26628" name="Slide Number Placeholder 3"/>
          <p:cNvSpPr>
            <a:spLocks noGrp="1"/>
          </p:cNvSpPr>
          <p:nvPr>
            <p:ph type="sldNum" sz="quarter" idx="5"/>
          </p:nvPr>
        </p:nvSpPr>
        <p:spPr>
          <a:noFill/>
          <a:ln>
            <a:miter lim="800000"/>
            <a:headEnd/>
            <a:tailEnd/>
          </a:ln>
        </p:spPr>
        <p:txBody>
          <a:bodyPr/>
          <a:lstStyle/>
          <a:p>
            <a:fld id="{1AA48420-D17F-46BB-B2EC-7C88BB2E39B4}"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fontAlgn="t">
              <a:spcBef>
                <a:spcPts val="0"/>
              </a:spcBef>
              <a:spcAft>
                <a:spcPts val="0"/>
              </a:spcAft>
              <a:defRPr/>
            </a:pPr>
            <a:r>
              <a:rPr lang="en-CA" b="1" dirty="0" smtClean="0">
                <a:solidFill>
                  <a:srgbClr val="000000"/>
                </a:solidFill>
                <a:latin typeface="Arial"/>
              </a:rPr>
              <a:t>A typical day at the border in 2012:</a:t>
            </a:r>
          </a:p>
          <a:p>
            <a:pPr eaLnBrk="1" fontAlgn="t">
              <a:spcBef>
                <a:spcPts val="0"/>
              </a:spcBef>
              <a:spcAft>
                <a:spcPts val="0"/>
              </a:spcAft>
              <a:defRPr/>
            </a:pPr>
            <a:endParaRPr lang="en-CA" b="1" dirty="0" smtClean="0">
              <a:solidFill>
                <a:srgbClr val="000000"/>
              </a:solidFill>
              <a:latin typeface="Arial"/>
            </a:endParaRPr>
          </a:p>
          <a:p>
            <a:pPr eaLnBrk="1" fontAlgn="t">
              <a:spcBef>
                <a:spcPts val="0"/>
              </a:spcBef>
              <a:spcAft>
                <a:spcPts val="0"/>
              </a:spcAft>
              <a:defRPr/>
            </a:pPr>
            <a:r>
              <a:rPr lang="en-CA" b="1" dirty="0" smtClean="0">
                <a:solidFill>
                  <a:srgbClr val="000000"/>
                </a:solidFill>
                <a:latin typeface="Arial"/>
              </a:rPr>
              <a:t>People</a:t>
            </a:r>
            <a:r>
              <a:rPr lang="en-CA" b="1" dirty="0">
                <a:solidFill>
                  <a:srgbClr val="FFFFFF"/>
                </a:solidFill>
                <a:latin typeface="Arial"/>
              </a:rPr>
              <a:t> </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200,000 land, rail and marine travellers</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70,000 air travellers</a:t>
            </a:r>
            <a:br>
              <a:rPr lang="en-CA" dirty="0">
                <a:solidFill>
                  <a:srgbClr val="000000"/>
                </a:solidFill>
                <a:latin typeface="Arial"/>
              </a:rPr>
            </a:br>
            <a:endParaRPr lang="en-CA" sz="1400" dirty="0" smtClean="0">
              <a:latin typeface="Arial"/>
            </a:endParaRPr>
          </a:p>
          <a:p>
            <a:pPr eaLnBrk="1" fontAlgn="t">
              <a:spcBef>
                <a:spcPts val="0"/>
              </a:spcBef>
              <a:spcAft>
                <a:spcPts val="0"/>
              </a:spcAft>
              <a:defRPr/>
            </a:pPr>
            <a:r>
              <a:rPr lang="en-CA" b="1" dirty="0" smtClean="0">
                <a:solidFill>
                  <a:srgbClr val="000000"/>
                </a:solidFill>
                <a:latin typeface="Arial"/>
              </a:rPr>
              <a:t>Goods</a:t>
            </a:r>
            <a:r>
              <a:rPr lang="en-CA" b="1" dirty="0">
                <a:solidFill>
                  <a:srgbClr val="000000"/>
                </a:solidFill>
                <a:latin typeface="Arial"/>
              </a:rPr>
              <a:t> </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25,000 highway shipments</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9,000 air cargo shipments</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5,400 marine containers</a:t>
            </a:r>
            <a:endParaRPr lang="en-CA" sz="1400" dirty="0" smtClean="0">
              <a:latin typeface="Arial"/>
            </a:endParaRPr>
          </a:p>
          <a:p>
            <a:pPr eaLnBrk="1" fontAlgn="t">
              <a:spcBef>
                <a:spcPts val="0"/>
              </a:spcBef>
              <a:spcAft>
                <a:spcPts val="0"/>
              </a:spcAft>
              <a:defRPr/>
            </a:pPr>
            <a:r>
              <a:rPr lang="en-CA" dirty="0">
                <a:solidFill>
                  <a:srgbClr val="000000"/>
                </a:solidFill>
                <a:latin typeface="Arial"/>
              </a:rPr>
              <a:t> </a:t>
            </a:r>
            <a:endParaRPr lang="en-CA" sz="1400" dirty="0" smtClean="0">
              <a:latin typeface="Arial"/>
            </a:endParaRPr>
          </a:p>
          <a:p>
            <a:pPr eaLnBrk="1" fontAlgn="t">
              <a:spcBef>
                <a:spcPts val="0"/>
              </a:spcBef>
              <a:spcAft>
                <a:spcPts val="0"/>
              </a:spcAft>
              <a:defRPr/>
            </a:pPr>
            <a:r>
              <a:rPr lang="en-CA" b="1" dirty="0" smtClean="0">
                <a:solidFill>
                  <a:srgbClr val="000000"/>
                </a:solidFill>
                <a:latin typeface="Arial"/>
              </a:rPr>
              <a:t>Postal</a:t>
            </a:r>
            <a:r>
              <a:rPr lang="en-CA" b="1" dirty="0">
                <a:solidFill>
                  <a:srgbClr val="000000"/>
                </a:solidFill>
                <a:latin typeface="Arial"/>
              </a:rPr>
              <a:t> </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120,000 shipments</a:t>
            </a:r>
            <a:endParaRPr lang="en-CA" sz="1400" dirty="0" smtClean="0">
              <a:latin typeface="Arial"/>
            </a:endParaRPr>
          </a:p>
          <a:p>
            <a:pPr eaLnBrk="1" fontAlgn="t">
              <a:spcBef>
                <a:spcPts val="0"/>
              </a:spcBef>
              <a:spcAft>
                <a:spcPts val="0"/>
              </a:spcAft>
              <a:defRPr/>
            </a:pPr>
            <a:r>
              <a:rPr lang="en-CA" b="1" dirty="0">
                <a:solidFill>
                  <a:srgbClr val="000000"/>
                </a:solidFill>
                <a:latin typeface="Arial"/>
              </a:rPr>
              <a:t> </a:t>
            </a:r>
            <a:endParaRPr lang="en-CA" sz="1400" dirty="0" smtClean="0">
              <a:latin typeface="Arial"/>
            </a:endParaRPr>
          </a:p>
          <a:p>
            <a:pPr eaLnBrk="1" fontAlgn="t">
              <a:spcBef>
                <a:spcPts val="0"/>
              </a:spcBef>
              <a:spcAft>
                <a:spcPts val="0"/>
              </a:spcAft>
              <a:defRPr/>
            </a:pPr>
            <a:r>
              <a:rPr lang="en-CA" b="1" dirty="0">
                <a:solidFill>
                  <a:srgbClr val="000000"/>
                </a:solidFill>
                <a:latin typeface="Arial"/>
              </a:rPr>
              <a:t>These volumes are processed at</a:t>
            </a:r>
            <a:r>
              <a:rPr lang="en-CA" b="1" dirty="0" smtClean="0">
                <a:solidFill>
                  <a:srgbClr val="000000"/>
                </a:solidFill>
                <a:latin typeface="Arial"/>
              </a:rPr>
              <a:t>:</a:t>
            </a:r>
            <a:r>
              <a:rPr lang="en-CA" b="1" dirty="0">
                <a:solidFill>
                  <a:srgbClr val="000000"/>
                </a:solidFill>
                <a:latin typeface="Arial"/>
              </a:rPr>
              <a:t> </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117 land border crossings</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13 international airports</a:t>
            </a:r>
            <a:endParaRPr lang="en-CA" sz="1400" dirty="0" smtClean="0">
              <a:latin typeface="Arial"/>
            </a:endParaRPr>
          </a:p>
          <a:p>
            <a:pPr marL="347472" indent="-347472" eaLnBrk="1" fontAlgn="t">
              <a:spcBef>
                <a:spcPts val="0"/>
              </a:spcBef>
              <a:spcAft>
                <a:spcPts val="0"/>
              </a:spcAft>
              <a:defRPr/>
            </a:pPr>
            <a:r>
              <a:rPr lang="en-CA" dirty="0">
                <a:solidFill>
                  <a:srgbClr val="000000"/>
                </a:solidFill>
                <a:latin typeface="Arial"/>
              </a:rPr>
              <a:t>5 major marine ports</a:t>
            </a:r>
            <a:endParaRPr lang="en-CA" sz="1400" dirty="0" smtClean="0">
              <a:latin typeface="Arial"/>
            </a:endParaRPr>
          </a:p>
          <a:p>
            <a:pPr>
              <a:defRPr/>
            </a:pPr>
            <a:endParaRPr lang="en-CA" dirty="0"/>
          </a:p>
        </p:txBody>
      </p:sp>
      <p:sp>
        <p:nvSpPr>
          <p:cNvPr id="27652" name="Slide Number Placeholder 3"/>
          <p:cNvSpPr>
            <a:spLocks noGrp="1"/>
          </p:cNvSpPr>
          <p:nvPr>
            <p:ph type="sldNum" sz="quarter" idx="5"/>
          </p:nvPr>
        </p:nvSpPr>
        <p:spPr>
          <a:noFill/>
          <a:ln>
            <a:miter lim="800000"/>
            <a:headEnd/>
            <a:tailEnd/>
          </a:ln>
        </p:spPr>
        <p:txBody>
          <a:bodyPr/>
          <a:lstStyle/>
          <a:p>
            <a:fld id="{A442CC42-F03F-47F7-A594-C10618BB950C}"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r>
              <a:rPr lang="en-CA" dirty="0" smtClean="0"/>
              <a:t>Preventing improperly documented passengers from travelling to Canada while facilitating the free flow of legitimate travellers</a:t>
            </a:r>
          </a:p>
          <a:p>
            <a:endParaRPr lang="en-CA" dirty="0" smtClean="0"/>
          </a:p>
          <a:p>
            <a:r>
              <a:rPr lang="en-CA" dirty="0" smtClean="0"/>
              <a:t>Support to the Immigration Program abroad:</a:t>
            </a:r>
          </a:p>
          <a:p>
            <a:r>
              <a:rPr lang="en-CA" dirty="0" smtClean="0"/>
              <a:t>Provide analysis related to immigration program integrity, irregular migration trends, national security, criminality and human smuggling aspects of the immigration program. </a:t>
            </a:r>
          </a:p>
          <a:p>
            <a:endParaRPr lang="en-CA" dirty="0" smtClean="0"/>
          </a:p>
          <a:p>
            <a:r>
              <a:rPr lang="en-CA" dirty="0" smtClean="0"/>
              <a:t>General and case-specific expertise on immigration admissibility, enforcement and intelligence matters. </a:t>
            </a:r>
          </a:p>
          <a:p>
            <a:endParaRPr lang="en-CA" dirty="0" smtClean="0"/>
          </a:p>
          <a:p>
            <a:r>
              <a:rPr lang="en-CA" dirty="0" smtClean="0"/>
              <a:t>Deliver essential anti-fraud activities and provide guidance on fraud detection and prevention to the immigration program at Canadian missions abroad</a:t>
            </a:r>
          </a:p>
        </p:txBody>
      </p:sp>
      <p:sp>
        <p:nvSpPr>
          <p:cNvPr id="28676" name="Slide Number Placeholder 3"/>
          <p:cNvSpPr>
            <a:spLocks noGrp="1"/>
          </p:cNvSpPr>
          <p:nvPr>
            <p:ph type="sldNum" sz="quarter" idx="5"/>
          </p:nvPr>
        </p:nvSpPr>
        <p:spPr>
          <a:noFill/>
          <a:ln>
            <a:miter lim="800000"/>
            <a:headEnd/>
            <a:tailEnd/>
          </a:ln>
        </p:spPr>
        <p:txBody>
          <a:bodyPr/>
          <a:lstStyle/>
          <a:p>
            <a:fld id="{5CFAD41C-72F5-4CEB-997C-A5882B9A5426}" type="slidenum">
              <a:rPr lang="en-US" smtClean="0"/>
              <a:pPr/>
              <a:t>5</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61EA8B1B-AC18-4631-9466-51581ABFC9B8}" type="slidenum">
              <a:rPr lang="en-US" smtClean="0"/>
              <a:pPr/>
              <a:t>6</a:t>
            </a:fld>
            <a:endParaRPr lang="en-US" dirty="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CA" b="1" dirty="0" smtClean="0"/>
              <a:t>	Factors to decrease in claims:</a:t>
            </a:r>
            <a:r>
              <a:rPr lang="en-CA" dirty="0" smtClean="0"/>
              <a:t> </a:t>
            </a:r>
          </a:p>
          <a:p>
            <a:pPr eaLnBrk="1" hangingPunct="1"/>
            <a:r>
              <a:rPr lang="en-CA" dirty="0" smtClean="0"/>
              <a:t>1. 2012 – Changes to the </a:t>
            </a:r>
            <a:r>
              <a:rPr lang="en-CA" i="1" dirty="0" smtClean="0"/>
              <a:t>Interim Federal Health Program </a:t>
            </a:r>
            <a:r>
              <a:rPr lang="en-CA" dirty="0" smtClean="0"/>
              <a:t> took effect July 2012, decreasing access to supplemental health care 	services such as dental, prescription and vision care for refugees, especially those who have been determined not to be Convention Refugees and are awaiting removal or in the appeal process.  </a:t>
            </a:r>
          </a:p>
          <a:p>
            <a:pPr eaLnBrk="1" hangingPunct="1"/>
            <a:r>
              <a:rPr lang="en-CA" i="1" dirty="0" smtClean="0"/>
              <a:t>Protecting Canada's Immigration System Act (Bill C-31)</a:t>
            </a:r>
            <a:r>
              <a:rPr lang="en-CA" dirty="0" smtClean="0"/>
              <a:t> and the </a:t>
            </a:r>
            <a:r>
              <a:rPr lang="en-CA" i="1" dirty="0" smtClean="0"/>
              <a:t>Balanced Refugee Reform Act (Bill C-11) </a:t>
            </a:r>
            <a:r>
              <a:rPr lang="en-CA" dirty="0" smtClean="0"/>
              <a:t>came into force on 	December 15, 2012.</a:t>
            </a:r>
          </a:p>
          <a:p>
            <a:pPr eaLnBrk="1" hangingPunct="1"/>
            <a:r>
              <a:rPr lang="en-CA" dirty="0" smtClean="0"/>
              <a:t>	</a:t>
            </a:r>
          </a:p>
          <a:p>
            <a:pPr eaLnBrk="1" hangingPunct="1"/>
            <a:r>
              <a:rPr lang="en-CA" dirty="0" smtClean="0"/>
              <a:t>2. Refugee claims from visa-exempt countries, especially Eastern European countries (Slovak Republic, Croatia) continue to rise. The Eastern European movement appears to be made up primarily of members of the Roma community.  Claims from Hungary decreased by 58% however reports from Intelligence in GTA Region indicate that the number of Hungarians entering Canada has not decreased substantially, just that they are no longer making claims. Polish claims have decreased by 39%. </a:t>
            </a:r>
          </a:p>
          <a:p>
            <a:pPr eaLnBrk="1" hangingPunct="1"/>
            <a:endParaRPr lang="en-CA" dirty="0" smtClean="0"/>
          </a:p>
          <a:p>
            <a:pPr eaLnBrk="1" hangingPunct="1"/>
            <a:r>
              <a:rPr lang="en-CA" dirty="0" smtClean="0"/>
              <a:t>3. Three organized movements that have been identified in the recent years are those of Iranians, Romanians and Sri Lankans.</a:t>
            </a:r>
          </a:p>
          <a:p>
            <a:pPr eaLnBrk="1" hangingPunct="1"/>
            <a:endParaRPr lang="en-CA" dirty="0" smtClean="0"/>
          </a:p>
          <a:p>
            <a:pPr eaLnBrk="1" hangingPunct="1"/>
            <a:endParaRPr lang="en-CA" dirty="0" smtClean="0"/>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D4B4128E-A13B-472C-B4CF-2FF6ABFD564F}" type="slidenum">
              <a:rPr lang="en-US" smtClean="0"/>
              <a:pPr/>
              <a:t>7</a:t>
            </a:fld>
            <a:endParaRPr 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CA" dirty="0" smtClean="0"/>
              <a:t>5 years ago, the most significant source of refugee claims in Canada were from the Americas (primarily Mexico - 7,162, Haiti and Colombia). Europe was the least significant source of claims (Albania was the top source from Europe with 229 claims).</a:t>
            </a:r>
          </a:p>
          <a:p>
            <a:pPr eaLnBrk="1" hangingPunct="1"/>
            <a:endParaRPr lang="en-CA" dirty="0" smtClean="0"/>
          </a:p>
          <a:p>
            <a:pPr eaLnBrk="1" hangingPunct="1"/>
            <a:r>
              <a:rPr lang="en-CA" dirty="0" smtClean="0"/>
              <a:t>Today, Europe is the most significant source of refugee claims in Canada (primarily from Hungary). </a:t>
            </a:r>
          </a:p>
          <a:p>
            <a:pPr eaLnBrk="1" hangingPunct="1"/>
            <a:endParaRPr lang="en-CA" b="1" dirty="0" smtClean="0"/>
          </a:p>
          <a:p>
            <a:pPr eaLnBrk="1" hangingPunct="1"/>
            <a:r>
              <a:rPr lang="en-CA" b="1" dirty="0" smtClean="0"/>
              <a:t>Asia/Pacific:</a:t>
            </a:r>
            <a:endParaRPr lang="en-CA" dirty="0" smtClean="0"/>
          </a:p>
          <a:p>
            <a:pPr eaLnBrk="1" hangingPunct="1">
              <a:buFontTx/>
              <a:buChar char="•"/>
            </a:pPr>
            <a:r>
              <a:rPr lang="en-CA" dirty="0" smtClean="0"/>
              <a:t>China continues to be a significant source of refugee claims (1,796 in 2011), the vast majority of which are submitted inland. Very few claims are made at the land border (12 in 2011) or at the airport (69 in 2011). Many are using passports from Taiwan (visa-exempt country) to travel to Canada. </a:t>
            </a:r>
          </a:p>
          <a:p>
            <a:pPr eaLnBrk="1" hangingPunct="1">
              <a:buFontTx/>
              <a:buChar char="•"/>
            </a:pPr>
            <a:r>
              <a:rPr lang="en-CA" dirty="0" smtClean="0"/>
              <a:t>Claims from India increased in 2011 as compared to 2010. Most Indian refugee claimants travelled on genuine Indian passports with improperly obtained TRVs.</a:t>
            </a:r>
          </a:p>
          <a:p>
            <a:pPr eaLnBrk="1" hangingPunct="1"/>
            <a:endParaRPr lang="en-CA" dirty="0" smtClean="0"/>
          </a:p>
          <a:p>
            <a:pPr eaLnBrk="1" hangingPunct="1"/>
            <a:r>
              <a:rPr lang="en-CA" b="1" dirty="0" smtClean="0"/>
              <a:t>Africa &amp; Middle East:</a:t>
            </a:r>
          </a:p>
          <a:p>
            <a:pPr eaLnBrk="1" hangingPunct="1"/>
            <a:r>
              <a:rPr lang="en-CA" dirty="0" smtClean="0"/>
              <a:t>The events of the Arab Spring led to an increase in claims primarily from Syria, Libya, Tunisia, Egypt and Algeria. The increase in refugee claims was primarily the result of an increase in inland refugee claims submitted by foreign nationals from the Middle East and North Africa (MENA) region who were already in Canada on TRVs at the time of the event of the Arab Spring. There was no significant increase in refugee claims from MENA nationals via the air mode. </a:t>
            </a:r>
          </a:p>
          <a:p>
            <a:pPr eaLnBrk="1" hangingPunct="1"/>
            <a:endParaRPr lang="en-CA" dirty="0" smtClean="0"/>
          </a:p>
          <a:p>
            <a:pPr eaLnBrk="1" hangingPunct="1"/>
            <a:r>
              <a:rPr lang="en-CA" b="1" dirty="0" smtClean="0"/>
              <a:t>Europe:</a:t>
            </a:r>
          </a:p>
          <a:p>
            <a:pPr eaLnBrk="1" hangingPunct="1">
              <a:buFontTx/>
              <a:buChar char="•"/>
            </a:pPr>
            <a:r>
              <a:rPr lang="en-CA" dirty="0" smtClean="0"/>
              <a:t>Europe was the most significant source of refugee claims in 2011. </a:t>
            </a:r>
          </a:p>
          <a:p>
            <a:pPr eaLnBrk="1" hangingPunct="1">
              <a:buFontTx/>
              <a:buChar char="•"/>
            </a:pPr>
            <a:r>
              <a:rPr lang="en-CA" dirty="0" smtClean="0"/>
              <a:t>Europe was also the most significant source of improperly documented arrivals (IDAs) that made refugee claims.</a:t>
            </a:r>
          </a:p>
          <a:p>
            <a:pPr eaLnBrk="1" hangingPunct="1">
              <a:buFontTx/>
              <a:buChar char="•"/>
            </a:pPr>
            <a:r>
              <a:rPr lang="en-CA" dirty="0" smtClean="0"/>
              <a:t>Much of this movement is made up of members of the Roma community. </a:t>
            </a:r>
          </a:p>
          <a:p>
            <a:pPr eaLnBrk="1" hangingPunct="1"/>
            <a:endParaRPr lang="en-CA" dirty="0" smtClean="0"/>
          </a:p>
          <a:p>
            <a:pPr eaLnBrk="1" hangingPunct="1"/>
            <a:r>
              <a:rPr lang="en-CA" b="1" dirty="0" smtClean="0"/>
              <a:t>Americas:</a:t>
            </a:r>
            <a:r>
              <a:rPr lang="en-CA" dirty="0" smtClean="0"/>
              <a:t> </a:t>
            </a:r>
          </a:p>
          <a:p>
            <a:pPr eaLnBrk="1" hangingPunct="1">
              <a:buFontTx/>
              <a:buChar char="•"/>
            </a:pPr>
            <a:r>
              <a:rPr lang="en-CA" dirty="0" smtClean="0"/>
              <a:t>Top three sources in 2007: Mexico, Haiti and Colombia.</a:t>
            </a:r>
          </a:p>
          <a:p>
            <a:pPr eaLnBrk="1" hangingPunct="1">
              <a:buFontTx/>
              <a:buChar char="•"/>
            </a:pPr>
            <a:r>
              <a:rPr lang="en-CA" dirty="0" smtClean="0"/>
              <a:t>Mexico recorded 7,162 claims in 2007, 9,471 in 2008, 7,594 in 2009 and dropped to 2,351 in 2010. </a:t>
            </a:r>
          </a:p>
          <a:p>
            <a:pPr eaLnBrk="1" hangingPunct="1">
              <a:buFontTx/>
              <a:buChar char="•"/>
            </a:pPr>
            <a:r>
              <a:rPr lang="en-CA" dirty="0" smtClean="0"/>
              <a:t>Colombia, St. Vincent and the Grenadines, and Mexico were the three most significant sources of refugee claims from the Americas in 2011, however they have all decreased as compared to 2010.</a:t>
            </a:r>
          </a:p>
          <a:p>
            <a:pPr eaLnBrk="1" hangingPunct="1"/>
            <a:endParaRPr lang="en-CA" dirty="0" smtClean="0"/>
          </a:p>
          <a:p>
            <a:pPr eaLnBrk="1" hangingPunct="1">
              <a:buFontTx/>
              <a:buChar char="•"/>
            </a:pPr>
            <a:endParaRPr lang="en-CA" dirty="0" smtClean="0"/>
          </a:p>
          <a:p>
            <a:pPr eaLnBrk="1" hangingPunct="1"/>
            <a:endParaRPr lang="en-CA" dirty="0" smtClean="0"/>
          </a:p>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061915BE-006E-4C09-9386-88F18C4011BB}" type="slidenum">
              <a:rPr lang="en-US" smtClean="0"/>
              <a:pPr/>
              <a:t>8</a:t>
            </a:fld>
            <a:endParaRPr lang="en-US" dirty="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CA" b="1" dirty="0" smtClean="0"/>
              <a:t>2010:</a:t>
            </a:r>
          </a:p>
          <a:p>
            <a:pPr eaLnBrk="1" hangingPunct="1"/>
            <a:r>
              <a:rPr lang="en-CA" dirty="0" smtClean="0"/>
              <a:t>Hungary	2353</a:t>
            </a:r>
          </a:p>
          <a:p>
            <a:pPr eaLnBrk="1" hangingPunct="1"/>
            <a:r>
              <a:rPr lang="en-CA" dirty="0" smtClean="0"/>
              <a:t>China		1,525</a:t>
            </a:r>
          </a:p>
          <a:p>
            <a:pPr eaLnBrk="1" hangingPunct="1"/>
            <a:r>
              <a:rPr lang="en-CA" dirty="0" smtClean="0"/>
              <a:t>Pakistan	515</a:t>
            </a:r>
          </a:p>
          <a:p>
            <a:pPr eaLnBrk="1" hangingPunct="1"/>
            <a:r>
              <a:rPr lang="en-CA" dirty="0" smtClean="0"/>
              <a:t>Colombia	1,344</a:t>
            </a:r>
          </a:p>
          <a:p>
            <a:pPr eaLnBrk="1" hangingPunct="1"/>
            <a:r>
              <a:rPr lang="en-CA" dirty="0" smtClean="0"/>
              <a:t>Namibia	308</a:t>
            </a:r>
          </a:p>
          <a:p>
            <a:pPr eaLnBrk="1" hangingPunct="1"/>
            <a:r>
              <a:rPr lang="en-CA" dirty="0" smtClean="0"/>
              <a:t>Nigeria	849</a:t>
            </a:r>
          </a:p>
          <a:p>
            <a:pPr eaLnBrk="1" hangingPunct="1"/>
            <a:r>
              <a:rPr lang="en-CA" dirty="0" smtClean="0"/>
              <a:t>St. V &amp; G	707</a:t>
            </a:r>
          </a:p>
          <a:p>
            <a:pPr eaLnBrk="1" hangingPunct="1"/>
            <a:r>
              <a:rPr lang="en-CA" dirty="0" smtClean="0"/>
              <a:t>Mexico	1,202</a:t>
            </a:r>
          </a:p>
          <a:p>
            <a:pPr eaLnBrk="1" hangingPunct="1"/>
            <a:r>
              <a:rPr lang="en-CA" dirty="0" smtClean="0"/>
              <a:t>India		521</a:t>
            </a:r>
          </a:p>
          <a:p>
            <a:pPr eaLnBrk="1" hangingPunct="1"/>
            <a:r>
              <a:rPr lang="en-CA" dirty="0" smtClean="0"/>
              <a:t>Sri Lanka	1,168</a:t>
            </a:r>
          </a:p>
          <a:p>
            <a:pPr eaLnBrk="1" hangingPunct="1"/>
            <a:endParaRPr lang="en-CA" dirty="0" smtClean="0"/>
          </a:p>
          <a:p>
            <a:pPr eaLnBrk="1" hangingPunct="1"/>
            <a:r>
              <a:rPr lang="en-CA" b="1" dirty="0" smtClean="0"/>
              <a:t>Major increases</a:t>
            </a:r>
            <a:r>
              <a:rPr lang="en-CA" dirty="0" smtClean="0"/>
              <a:t>: Hungary, Namibia, Pakistan</a:t>
            </a:r>
          </a:p>
          <a:p>
            <a:pPr eaLnBrk="1" hangingPunct="1"/>
            <a:r>
              <a:rPr lang="en-CA" b="1" dirty="0" smtClean="0"/>
              <a:t>Major Decreases</a:t>
            </a:r>
            <a:r>
              <a:rPr lang="en-CA" dirty="0" smtClean="0"/>
              <a:t>: Colombia, Mexico, Sri Lanka</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11C6C4EC-4D11-49E7-B158-40C1A1EF9237}" type="slidenum">
              <a:rPr lang="en-US" smtClean="0"/>
              <a:pPr/>
              <a:t>9</a:t>
            </a:fld>
            <a:endParaRPr lang="en-US" dirty="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CA" b="1" dirty="0" smtClean="0"/>
              <a:t>The Big Four:</a:t>
            </a:r>
            <a:endParaRPr lang="en-CA" dirty="0" smtClean="0"/>
          </a:p>
          <a:p>
            <a:pPr eaLnBrk="1" hangingPunct="1"/>
            <a:r>
              <a:rPr lang="en-CA" dirty="0" smtClean="0"/>
              <a:t>China, India, Sri Lanka and  Iran are consistently among the top ten sources of IDAs. </a:t>
            </a:r>
          </a:p>
          <a:p>
            <a:pPr eaLnBrk="1" hangingPunct="1"/>
            <a:r>
              <a:rPr lang="en-CA" dirty="0" smtClean="0"/>
              <a:t>Countries that float in and out of the top 10 include Colombia, Pakistan, Turkey, Nigeria, El Salvador, Albania, Eritrea, Honduras, and Burundi.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D62C63A3-F794-48B7-B8C0-3C0CA83BF530}" type="slidenum">
              <a:rPr lang="en-US" smtClean="0"/>
              <a:pPr/>
              <a:t>10</a:t>
            </a:fld>
            <a:endParaRPr lang="en-US" dirty="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CA" dirty="0" smtClean="0"/>
              <a:t>The Americas, and particularly Mexico, Panama and Caracas, have been identified as transit points for irregular migration destined to Canada. </a:t>
            </a:r>
            <a:endParaRPr lang="en-CA" b="1" dirty="0" smtClean="0"/>
          </a:p>
          <a:p>
            <a:pPr eaLnBrk="1" hangingPunct="1"/>
            <a:endParaRPr lang="en-CA" b="1" dirty="0" smtClean="0"/>
          </a:p>
          <a:p>
            <a:pPr eaLnBrk="1" hangingPunct="1"/>
            <a:r>
              <a:rPr lang="en-CA" b="1" dirty="0" smtClean="0"/>
              <a:t>Figure 1:</a:t>
            </a:r>
          </a:p>
          <a:p>
            <a:pPr eaLnBrk="1" hangingPunct="1"/>
            <a:r>
              <a:rPr lang="en-CA" dirty="0" smtClean="0"/>
              <a:t>The majority of improperly documented refugee claimants arriving in Canada via the air mode are Iranians, followed by Nigerians, Romanians and Sri Lankans. </a:t>
            </a:r>
          </a:p>
          <a:p>
            <a:pPr eaLnBrk="1" hangingPunct="1"/>
            <a:endParaRPr lang="en-CA" dirty="0" smtClean="0"/>
          </a:p>
          <a:p>
            <a:pPr eaLnBrk="1" hangingPunct="1"/>
            <a:r>
              <a:rPr lang="en-CA" b="1" dirty="0" smtClean="0"/>
              <a:t>Figure 2: </a:t>
            </a:r>
          </a:p>
          <a:p>
            <a:pPr eaLnBrk="1" hangingPunct="1"/>
            <a:r>
              <a:rPr lang="en-CA" dirty="0" smtClean="0"/>
              <a:t>The most frequently used last embarkation points are Mexico City, Caracas, Panama City, Punta Cana and Havana. </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print"/>
          <a:srcRect/>
          <a:stretch>
            <a:fillRect/>
          </a:stretch>
        </p:blipFill>
        <p:spPr bwMode="auto">
          <a:xfrm>
            <a:off x="165100" y="12700"/>
            <a:ext cx="8799513" cy="680085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16C19699-1FBF-4D9C-97B7-D4379D07F0CD}"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981D9B-54A4-4AA2-96CB-F0913B3CF894}"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E6EC9E5-ABC2-48AA-B3D6-DDD7909CCEE1}" type="slidenum">
              <a:rPr lang="en-US"/>
              <a:pPr>
                <a:defRPr/>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8A84B17-2DAC-4693-85F4-C63CB25A7C9A}"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5CF8B5A-215A-4205-946C-AD8B31A20A2A}"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C8F70B4-B225-475B-AD0E-CFF83436C9C7}"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05C6ED4-3BF8-428E-9056-3C7594D7C72D}"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CA56EED-0B64-4C15-A537-16E1ADFC9B06}"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60D4337-3E74-46A5-A9C9-D3586E06F35B}"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13D6319-D10F-4984-8E6F-0ACC07B88EF6}"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0ECE951-20A2-46F3-A8DA-B387E6BA52B9}"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B25905-43A4-4FF7-9499-18A43A92244A}"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NUL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FD4C3A7A-652A-416E-BECE-8C4CC2FDD2B1}"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816"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s-ES_tradnl" altLang="es-CR" dirty="0" smtClean="0"/>
              <a:t>Tráfico ilícito de migrantes: tendencias recientes</a:t>
            </a:r>
            <a:endParaRPr lang="es-ES_tradnl" dirty="0" smtClean="0"/>
          </a:p>
        </p:txBody>
      </p:sp>
      <p:sp>
        <p:nvSpPr>
          <p:cNvPr id="3075" name="Rectangle 3"/>
          <p:cNvSpPr>
            <a:spLocks noGrp="1" noChangeArrowheads="1"/>
          </p:cNvSpPr>
          <p:nvPr>
            <p:ph type="subTitle" idx="1"/>
          </p:nvPr>
        </p:nvSpPr>
        <p:spPr>
          <a:xfrm>
            <a:off x="684213" y="3860800"/>
            <a:ext cx="4608512" cy="2089150"/>
          </a:xfrm>
        </p:spPr>
        <p:txBody>
          <a:bodyPr/>
          <a:lstStyle/>
          <a:p>
            <a:pPr eaLnBrk="1" hangingPunct="1">
              <a:spcBef>
                <a:spcPct val="0"/>
              </a:spcBef>
            </a:pPr>
            <a:r>
              <a:rPr lang="es-ES_tradnl" altLang="es-CR" sz="2000" b="1" dirty="0" smtClean="0"/>
              <a:t>Red de Funcionarios de Enlace para el Combate al Tráfico Ilícito de Migrantes y la Trata de Personas</a:t>
            </a:r>
          </a:p>
          <a:p>
            <a:pPr eaLnBrk="1" hangingPunct="1">
              <a:spcBef>
                <a:spcPct val="0"/>
              </a:spcBef>
            </a:pPr>
            <a:endParaRPr lang="es-ES_tradnl" sz="2000" b="1" dirty="0" smtClean="0"/>
          </a:p>
          <a:p>
            <a:pPr eaLnBrk="1" hangingPunct="1">
              <a:spcBef>
                <a:spcPct val="0"/>
              </a:spcBef>
            </a:pPr>
            <a:r>
              <a:rPr lang="es-ES_tradnl" sz="2000" b="1" dirty="0" smtClean="0"/>
              <a:t>CRM</a:t>
            </a:r>
          </a:p>
          <a:p>
            <a:pPr eaLnBrk="1" hangingPunct="1">
              <a:spcBef>
                <a:spcPct val="0"/>
              </a:spcBef>
            </a:pPr>
            <a:r>
              <a:rPr lang="es-ES_tradnl" sz="2000" b="1" dirty="0" smtClean="0"/>
              <a:t>Noviembre de 2013</a:t>
            </a:r>
            <a:endParaRPr lang="es-ES_tradnl" sz="1600" b="1" dirty="0" smtClean="0"/>
          </a:p>
          <a:p>
            <a:pPr eaLnBrk="1" hangingPunct="1">
              <a:spcBef>
                <a:spcPct val="0"/>
              </a:spcBef>
            </a:pPr>
            <a:endParaRPr lang="es-ES_tradnl" sz="1800" i="1" dirty="0" smtClean="0"/>
          </a:p>
          <a:p>
            <a:pPr eaLnBrk="1" hangingPunct="1"/>
            <a:endParaRPr lang="es-ES_tradn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457200" y="975767"/>
            <a:ext cx="8229600" cy="581025"/>
          </a:xfrm>
        </p:spPr>
        <p:txBody>
          <a:bodyPr/>
          <a:lstStyle/>
          <a:p>
            <a:pPr eaLnBrk="1" hangingPunct="1"/>
            <a:r>
              <a:rPr lang="es-ES_tradnl" altLang="es-CR" dirty="0" smtClean="0"/>
              <a:t>Puntos de tránsito de solicitantes de la condición de refugiado </a:t>
            </a:r>
            <a:r>
              <a:rPr lang="es-ES_tradnl" altLang="es-CR" dirty="0"/>
              <a:t>s</a:t>
            </a:r>
            <a:r>
              <a:rPr lang="es-ES_tradnl" altLang="es-CR" dirty="0" smtClean="0"/>
              <a:t>in </a:t>
            </a:r>
            <a:r>
              <a:rPr lang="es-ES_tradnl" altLang="es-CR" dirty="0"/>
              <a:t>d</a:t>
            </a:r>
            <a:r>
              <a:rPr lang="es-ES_tradnl" altLang="es-CR" dirty="0" smtClean="0"/>
              <a:t>ocumentos apropiados en 2012</a:t>
            </a:r>
            <a:endParaRPr lang="es-ES_tradnl" dirty="0" smtClean="0"/>
          </a:p>
        </p:txBody>
      </p:sp>
      <p:graphicFrame>
        <p:nvGraphicFramePr>
          <p:cNvPr id="15" name="Chart 14"/>
          <p:cNvGraphicFramePr>
            <a:graphicFrameLocks/>
          </p:cNvGraphicFramePr>
          <p:nvPr>
            <p:extLst>
              <p:ext uri="{D42A27DB-BD31-4B8C-83A1-F6EECF244321}">
                <p14:modId xmlns:p14="http://schemas.microsoft.com/office/powerpoint/2010/main" xmlns="" val="349990878"/>
              </p:ext>
            </p:extLst>
          </p:nvPr>
        </p:nvGraphicFramePr>
        <p:xfrm>
          <a:off x="539552" y="1988840"/>
          <a:ext cx="7776864" cy="45365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620688"/>
            <a:ext cx="8229600" cy="581025"/>
          </a:xfrm>
        </p:spPr>
        <p:txBody>
          <a:bodyPr/>
          <a:lstStyle/>
          <a:p>
            <a:r>
              <a:rPr lang="es-ES" dirty="0" smtClean="0"/>
              <a:t>Puntos débiles en la propia frontera</a:t>
            </a:r>
          </a:p>
        </p:txBody>
      </p:sp>
      <p:sp>
        <p:nvSpPr>
          <p:cNvPr id="14339" name="Content Placeholder 2"/>
          <p:cNvSpPr>
            <a:spLocks noGrp="1"/>
          </p:cNvSpPr>
          <p:nvPr>
            <p:ph idx="1"/>
          </p:nvPr>
        </p:nvSpPr>
        <p:spPr>
          <a:xfrm>
            <a:off x="457200" y="1268760"/>
            <a:ext cx="8229600" cy="4525963"/>
          </a:xfrm>
        </p:spPr>
        <p:txBody>
          <a:bodyPr/>
          <a:lstStyle/>
          <a:p>
            <a:r>
              <a:rPr lang="es-ES" b="1" dirty="0" smtClean="0"/>
              <a:t>Acuerdo del tercer país seguro con los Estados Unidos: </a:t>
            </a:r>
            <a:r>
              <a:rPr lang="es-ES" dirty="0"/>
              <a:t>D</a:t>
            </a:r>
            <a:r>
              <a:rPr lang="es-ES" dirty="0" smtClean="0"/>
              <a:t>iferentes grupos han utilizado cada vez más el resquicio legal de “pariente ancla” en Canadá para lograr ingresar a Canadá con el propósito de presentar una solicitud de la condición de refugiado; y aún más al tratarse de “clanes” o “tribus” donde la mayoría de las personas tienen el mismo apellido; por ejemplo, los roma y más recientemente, los ciudadanos de Eritrea.</a:t>
            </a:r>
          </a:p>
          <a:p>
            <a:r>
              <a:rPr lang="es-ES" b="1" dirty="0" smtClean="0"/>
              <a:t>Reservas indígenas:</a:t>
            </a:r>
            <a:r>
              <a:rPr lang="es-ES" dirty="0" smtClean="0"/>
              <a:t> La capacidad de pasar a personas y productos por la frontera entre Canadá y los Estados Unidos a través de las reservas indígenas (por ejemplo, Akwesasne o Walpole Island) continúa vigente, y las actividades de aplicación de la ley tienen un efecto mínimo.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ES_tradnl" altLang="es-CR" dirty="0" smtClean="0"/>
              <a:t>Ciudadanos iraníes</a:t>
            </a:r>
            <a:endParaRPr lang="es-ES_tradnl" dirty="0" smtClean="0"/>
          </a:p>
        </p:txBody>
      </p:sp>
      <p:sp>
        <p:nvSpPr>
          <p:cNvPr id="15363" name="Rectangle 3"/>
          <p:cNvSpPr>
            <a:spLocks noGrp="1" noChangeArrowheads="1"/>
          </p:cNvSpPr>
          <p:nvPr>
            <p:ph idx="1"/>
          </p:nvPr>
        </p:nvSpPr>
        <p:spPr/>
        <p:txBody>
          <a:bodyPr/>
          <a:lstStyle/>
          <a:p>
            <a:pPr eaLnBrk="1" hangingPunct="1"/>
            <a:r>
              <a:rPr lang="es-ES_tradnl" altLang="es-CR" sz="2000" dirty="0" smtClean="0"/>
              <a:t>Los iraníes son los inmigrantes irregulares sin documentos apropiados que llegan a Canadá desde las Américas, que se detectan con más frecuencia.</a:t>
            </a:r>
          </a:p>
          <a:p>
            <a:pPr eaLnBrk="1" hangingPunct="1"/>
            <a:r>
              <a:rPr lang="es-ES_tradnl" altLang="es-CR" sz="2000" dirty="0" smtClean="0"/>
              <a:t>Los iraníes suelen tratar de obtener pasaportes de países exentos de visa (principalmente Canadá, Francia e Israel).</a:t>
            </a:r>
          </a:p>
          <a:p>
            <a:pPr eaLnBrk="1" hangingPunct="1"/>
            <a:r>
              <a:rPr lang="es-ES_tradnl" altLang="es-CR" sz="2000" dirty="0" smtClean="0"/>
              <a:t>Suelen llegar desde la ciudad de México, Caracas o la ciudad de Panamá. </a:t>
            </a:r>
          </a:p>
          <a:p>
            <a:pPr eaLnBrk="1" hangingPunct="1"/>
            <a:r>
              <a:rPr lang="es-ES_tradnl" altLang="es-CR" sz="2000" dirty="0" smtClean="0"/>
              <a:t>Muchos de ellos pasan antes por Turquía.</a:t>
            </a:r>
          </a:p>
          <a:p>
            <a:pPr eaLnBrk="1" hangingPunct="1"/>
            <a:r>
              <a:rPr lang="es-ES_tradnl" altLang="es-CR" sz="2000" dirty="0" smtClean="0"/>
              <a:t>A menudo son hombres, viajan solos y están comprendidos entre las edades de 20-35 años. </a:t>
            </a:r>
          </a:p>
          <a:p>
            <a:pPr eaLnBrk="1" hangingPunct="1"/>
            <a:r>
              <a:rPr lang="es-ES_tradnl" altLang="es-CR" sz="2000" dirty="0" smtClean="0"/>
              <a:t>Hay informes de solicitantes refugiados o víctimas del tráfico ilegal de migrantes que son obligados a apoyar actividades criminales. </a:t>
            </a:r>
            <a:endParaRPr lang="es-ES_tradnl" altLang="es-C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s-ES_tradnl" dirty="0" smtClean="0"/>
              <a:t/>
            </a:r>
            <a:br>
              <a:rPr lang="es-ES_tradnl" dirty="0" smtClean="0"/>
            </a:br>
            <a:r>
              <a:rPr lang="es-ES_tradnl" dirty="0" smtClean="0"/>
              <a:t>Migración de ciudadanos chinos</a:t>
            </a:r>
            <a:br>
              <a:rPr lang="es-ES_tradnl" dirty="0" smtClean="0"/>
            </a:br>
            <a:r>
              <a:rPr lang="es-ES_tradnl" dirty="0" smtClean="0"/>
              <a:t/>
            </a:r>
            <a:br>
              <a:rPr lang="es-ES_tradnl" dirty="0" smtClean="0"/>
            </a:br>
            <a:endParaRPr lang="es-ES_tradnl" dirty="0" smtClean="0"/>
          </a:p>
        </p:txBody>
      </p:sp>
      <p:sp>
        <p:nvSpPr>
          <p:cNvPr id="3" name="Content Placeholder 2"/>
          <p:cNvSpPr>
            <a:spLocks noGrp="1"/>
          </p:cNvSpPr>
          <p:nvPr>
            <p:ph idx="1"/>
          </p:nvPr>
        </p:nvSpPr>
        <p:spPr>
          <a:xfrm>
            <a:off x="457200" y="1600200"/>
            <a:ext cx="8229600" cy="4781128"/>
          </a:xfrm>
        </p:spPr>
        <p:txBody>
          <a:bodyPr/>
          <a:lstStyle/>
          <a:p>
            <a:pPr>
              <a:defRPr/>
            </a:pPr>
            <a:r>
              <a:rPr lang="es-ES_tradnl" dirty="0" smtClean="0"/>
              <a:t>En 2013 se ha observado una nueva tendencia, de ciudadanos de la República Popular China que utilizan la frontera terrestre entre el estado de Washington en los EEUU y el de Columbia Británica de Canadá para ingresar a Canadá de modo ilegal. Se sospecha que un traficante ilegal de migrantes en los Estados Unidos fabrica documentos de identidad falsos para personas que desean ingresar a Canadá y a quienes anterior-mente se les ha denegado la visa para ingresar a los Estados Unidos. </a:t>
            </a:r>
          </a:p>
          <a:p>
            <a:pPr marL="0" indent="0">
              <a:buFontTx/>
              <a:buNone/>
              <a:defRPr/>
            </a:pPr>
            <a:r>
              <a:rPr lang="es-ES_tradnl" dirty="0" smtClean="0"/>
              <a:t/>
            </a:r>
            <a:br>
              <a:rPr lang="es-ES_tradnl" dirty="0" smtClean="0"/>
            </a:br>
            <a:r>
              <a:rPr lang="es-ES_tradnl" dirty="0" smtClean="0"/>
              <a:t/>
            </a:r>
            <a:br>
              <a:rPr lang="es-ES_tradnl" dirty="0" smtClean="0"/>
            </a:br>
            <a:endParaRPr lang="es-ES_tradnl" dirty="0" smtClean="0"/>
          </a:p>
        </p:txBody>
      </p:sp>
      <p:sp>
        <p:nvSpPr>
          <p:cNvPr id="4" name="Title 1"/>
          <p:cNvSpPr txBox="1">
            <a:spLocks/>
          </p:cNvSpPr>
          <p:nvPr/>
        </p:nvSpPr>
        <p:spPr bwMode="auto">
          <a:xfrm>
            <a:off x="609600" y="989013"/>
            <a:ext cx="822960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a:defRPr/>
            </a:pPr>
            <a:endParaRPr lang="es-ES_tradnl" kern="0" dirty="0"/>
          </a:p>
        </p:txBody>
      </p:sp>
      <p:sp>
        <p:nvSpPr>
          <p:cNvPr id="9" name="Title 1"/>
          <p:cNvSpPr txBox="1">
            <a:spLocks/>
          </p:cNvSpPr>
          <p:nvPr/>
        </p:nvSpPr>
        <p:spPr bwMode="auto">
          <a:xfrm>
            <a:off x="762000" y="1141413"/>
            <a:ext cx="822960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a:defRPr/>
            </a:pPr>
            <a:endParaRPr lang="es-ES_tradnl" kern="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s-ES_tradnl" dirty="0" smtClean="0"/>
              <a:t>Migración de ciudadanos cubanos</a:t>
            </a:r>
          </a:p>
        </p:txBody>
      </p:sp>
      <p:sp>
        <p:nvSpPr>
          <p:cNvPr id="17411" name="Content Placeholder 2"/>
          <p:cNvSpPr>
            <a:spLocks noGrp="1"/>
          </p:cNvSpPr>
          <p:nvPr>
            <p:ph idx="1"/>
          </p:nvPr>
        </p:nvSpPr>
        <p:spPr/>
        <p:txBody>
          <a:bodyPr/>
          <a:lstStyle/>
          <a:p>
            <a:r>
              <a:rPr lang="es-ES_tradnl" dirty="0" smtClean="0"/>
              <a:t>Se recibe un promedio de 16 solicitudes cada mes, y se proyecta que a finales del año se habrá recibido un número total de 192 solicitudes. Esto representa un incremento con respecto al año 2012, cuando se recibieron 147 solicitudes de ciudadanos cubanos.</a:t>
            </a:r>
          </a:p>
          <a:p>
            <a:r>
              <a:rPr lang="es-ES_tradnl" dirty="0" smtClean="0"/>
              <a:t>Las solicitudes de ciudadanos cubanos se reciben principalmente en el interior del país (77%). Esto significa que los migrantes cubanos logran evadir los controles en las fronteras.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7"/>
          <p:cNvPicPr>
            <a:picLocks noGrp="1" noChangeAspect="1" noChangeArrowheads="1"/>
          </p:cNvPicPr>
          <p:nvPr>
            <p:ph sz="half" idx="2"/>
          </p:nvPr>
        </p:nvPicPr>
        <p:blipFill>
          <a:blip r:embed="rId3" cstate="print"/>
          <a:srcRect/>
          <a:stretch>
            <a:fillRect/>
          </a:stretch>
        </p:blipFill>
        <p:spPr>
          <a:xfrm>
            <a:off x="4500563" y="1557338"/>
            <a:ext cx="4103687" cy="3095625"/>
          </a:xfrm>
          <a:noFill/>
        </p:spPr>
      </p:pic>
      <p:sp>
        <p:nvSpPr>
          <p:cNvPr id="18434" name="Rectangle 4"/>
          <p:cNvSpPr>
            <a:spLocks noGrp="1" noChangeArrowheads="1"/>
          </p:cNvSpPr>
          <p:nvPr>
            <p:ph type="title"/>
          </p:nvPr>
        </p:nvSpPr>
        <p:spPr>
          <a:xfrm>
            <a:off x="395288" y="981075"/>
            <a:ext cx="8229600" cy="581025"/>
          </a:xfrm>
        </p:spPr>
        <p:txBody>
          <a:bodyPr/>
          <a:lstStyle/>
          <a:p>
            <a:pPr eaLnBrk="1" hangingPunct="1"/>
            <a:r>
              <a:rPr lang="es-ES_tradnl" altLang="es-CR" dirty="0" smtClean="0"/>
              <a:t>Ciudadanos rumanos</a:t>
            </a:r>
            <a:endParaRPr lang="es-ES_tradnl" dirty="0" smtClean="0"/>
          </a:p>
        </p:txBody>
      </p:sp>
      <p:sp>
        <p:nvSpPr>
          <p:cNvPr id="13315" name="Rectangle 5"/>
          <p:cNvSpPr>
            <a:spLocks noGrp="1" noChangeArrowheads="1"/>
          </p:cNvSpPr>
          <p:nvPr>
            <p:ph type="body" sz="half" idx="1"/>
          </p:nvPr>
        </p:nvSpPr>
        <p:spPr>
          <a:xfrm>
            <a:off x="468313" y="1557338"/>
            <a:ext cx="4031679" cy="3527846"/>
          </a:xfrm>
        </p:spPr>
        <p:txBody>
          <a:bodyPr/>
          <a:lstStyle/>
          <a:p>
            <a:pPr eaLnBrk="1" hangingPunct="1">
              <a:defRPr/>
            </a:pPr>
            <a:r>
              <a:rPr lang="es-ES_tradnl" sz="1800" dirty="0" smtClean="0"/>
              <a:t>La ASFC ha identificado el movi- miento organizado de ciudadanos rumanos que ingresan a Canadá a través de México</a:t>
            </a:r>
            <a:r>
              <a:rPr lang="es-ES_tradnl" sz="1800" dirty="0"/>
              <a:t> </a:t>
            </a:r>
            <a:r>
              <a:rPr lang="es-ES_tradnl" sz="1800" dirty="0" smtClean="0"/>
              <a:t>y los Estados Unidos.</a:t>
            </a:r>
          </a:p>
          <a:p>
            <a:pPr eaLnBrk="1" hangingPunct="1">
              <a:defRPr/>
            </a:pPr>
            <a:r>
              <a:rPr lang="es-ES_tradnl" sz="1800" dirty="0" smtClean="0"/>
              <a:t>Llegan a México por vía aérea.</a:t>
            </a:r>
          </a:p>
          <a:p>
            <a:pPr eaLnBrk="1" hangingPunct="1">
              <a:defRPr/>
            </a:pPr>
            <a:r>
              <a:rPr lang="es-ES_tradnl" sz="1800" dirty="0" smtClean="0"/>
              <a:t>Cruzan a pie la frontera para ingresar a los Estados Unidos.</a:t>
            </a:r>
          </a:p>
          <a:p>
            <a:pPr eaLnBrk="1" hangingPunct="1">
              <a:defRPr/>
            </a:pPr>
            <a:r>
              <a:rPr lang="es-ES_tradnl" sz="1800" dirty="0"/>
              <a:t>Cruzan </a:t>
            </a:r>
            <a:r>
              <a:rPr lang="es-ES_tradnl" sz="1800" dirty="0" smtClean="0"/>
              <a:t>a pie la frontera entre los puntos de entrada en el </a:t>
            </a:r>
            <a:r>
              <a:rPr lang="es-ES_tradnl" sz="1800" dirty="0"/>
              <a:t>estado de Nueva York </a:t>
            </a:r>
            <a:r>
              <a:rPr lang="es-ES_tradnl" sz="1800" dirty="0" smtClean="0"/>
              <a:t>y </a:t>
            </a:r>
            <a:r>
              <a:rPr lang="es-ES_tradnl" sz="1800" dirty="0"/>
              <a:t>la provincia de Quebec</a:t>
            </a:r>
            <a:r>
              <a:rPr lang="es-ES_tradnl" sz="1800" dirty="0" smtClean="0"/>
              <a:t>. En otoño de 2012 empe-</a:t>
            </a:r>
          </a:p>
        </p:txBody>
      </p:sp>
      <p:sp>
        <p:nvSpPr>
          <p:cNvPr id="5" name="Rectangle 5"/>
          <p:cNvSpPr txBox="1">
            <a:spLocks noChangeArrowheads="1"/>
          </p:cNvSpPr>
          <p:nvPr/>
        </p:nvSpPr>
        <p:spPr bwMode="auto">
          <a:xfrm>
            <a:off x="827584" y="5013176"/>
            <a:ext cx="7992888" cy="11521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buNone/>
              <a:defRPr/>
            </a:pPr>
            <a:r>
              <a:rPr lang="es-ES_tradnl" sz="1800" dirty="0"/>
              <a:t>z</a:t>
            </a:r>
            <a:r>
              <a:rPr lang="es-ES_tradnl" sz="1800" dirty="0" smtClean="0"/>
              <a:t>aron a llegar los puntos de entrada en vehículos, y posteriormente se determinó que eran “llegadas designadas”.</a:t>
            </a:r>
            <a:r>
              <a:rPr lang="es-ES_tradnl" sz="1800" dirty="0"/>
              <a:t> </a:t>
            </a:r>
            <a:r>
              <a:rPr lang="es-ES_tradnl" sz="1800" dirty="0" smtClean="0"/>
              <a:t>El movimiento se trasladó hacia el occidente, a la región Pradera y del Pacífico.</a:t>
            </a:r>
            <a:endParaRPr lang="es-ES_tradnl"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92696"/>
            <a:ext cx="8229600" cy="581025"/>
          </a:xfrm>
        </p:spPr>
        <p:txBody>
          <a:bodyPr/>
          <a:lstStyle/>
          <a:p>
            <a:r>
              <a:rPr lang="es-ES" altLang="es-CR" dirty="0" smtClean="0"/>
              <a:t>Los roma de Hungría</a:t>
            </a:r>
            <a:endParaRPr lang="es-ES" dirty="0" smtClean="0"/>
          </a:p>
        </p:txBody>
      </p:sp>
      <p:sp>
        <p:nvSpPr>
          <p:cNvPr id="19459" name="Content Placeholder 2"/>
          <p:cNvSpPr>
            <a:spLocks noGrp="1"/>
          </p:cNvSpPr>
          <p:nvPr>
            <p:ph idx="1"/>
          </p:nvPr>
        </p:nvSpPr>
        <p:spPr>
          <a:xfrm>
            <a:off x="457200" y="1340768"/>
            <a:ext cx="8229600" cy="4968552"/>
          </a:xfrm>
        </p:spPr>
        <p:txBody>
          <a:bodyPr/>
          <a:lstStyle/>
          <a:p>
            <a:r>
              <a:rPr lang="es-ES" altLang="es-CR" sz="1800" dirty="0" smtClean="0"/>
              <a:t>La sección de inteligencia del Aérea Metropolitana de Toronto ha observado que muchos roma de Hungría que solicitaron la condición de refugiado regresan a Hungría, cambian su nombre legal, obtienen un pasaporte nuevo y vuelven a ingresar a Canadá para presentar una nueva solicitud de la condición de refugiado.</a:t>
            </a:r>
          </a:p>
          <a:p>
            <a:r>
              <a:rPr lang="es-ES" altLang="es-CR" sz="1800" dirty="0" smtClean="0"/>
              <a:t>A raíz de recientes modificaciones a la Ley de inmigración y protección de los refugiados (IRPA, por sus siglas en inglés), que incluyen tiempos de procesamiento más cortos y menos beneficios sociales y médicos, se observó una reducción significativa en el número de solicitudes de refugiado recibidas en los primeros 3 meses de 2013, en comparación con las que se recibieron en los primeros 3 meses de 2012 y 2011.  </a:t>
            </a:r>
          </a:p>
          <a:p>
            <a:r>
              <a:rPr lang="es-ES" altLang="es-CR" sz="1800" dirty="0" smtClean="0"/>
              <a:t>Sin embargo, el número de viajeros con pasaportes húngaros no ha cambiado; esto indica que el mismo número de personas ingresan a Canadá pero no presentan solicitudes de refugiado; esto significa que no se  toman fotos ni se registran sus huellas dactilares, y no se realizan comparaciones ni se cuestionan las identidades. Los sujetos pueden retomar las mismas actividades delictivas que realizaban antes de salir del país.</a:t>
            </a:r>
            <a:endParaRPr lang="es-ES" altLang="es-CR"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s-ES" altLang="es-CR" dirty="0" smtClean="0"/>
              <a:t>Mujeres de Europa del Este</a:t>
            </a:r>
            <a:endParaRPr lang="es-ES" dirty="0" smtClean="0"/>
          </a:p>
        </p:txBody>
      </p:sp>
      <p:sp>
        <p:nvSpPr>
          <p:cNvPr id="20483" name="Content Placeholder 2"/>
          <p:cNvSpPr>
            <a:spLocks noGrp="1"/>
          </p:cNvSpPr>
          <p:nvPr>
            <p:ph idx="1"/>
          </p:nvPr>
        </p:nvSpPr>
        <p:spPr>
          <a:xfrm>
            <a:off x="457200" y="1484784"/>
            <a:ext cx="8229600" cy="4525963"/>
          </a:xfrm>
        </p:spPr>
        <p:txBody>
          <a:bodyPr/>
          <a:lstStyle/>
          <a:p>
            <a:r>
              <a:rPr lang="es-ES" altLang="es-CR" dirty="0" smtClean="0"/>
              <a:t>Redes de tráfico ilegal de migrantes traían a mujeres de Europa del Este a Canadá, que llegaban principalmente al aeropuerto Internacional de Toronto desde Moscú. El uso de pasaportes de países exentos de visa, como Israel y Lituania, eran las opciones principales.</a:t>
            </a:r>
            <a:r>
              <a:rPr lang="es-ES" altLang="es-CR" dirty="0"/>
              <a:t> </a:t>
            </a:r>
            <a:r>
              <a:rPr lang="es-ES" altLang="es-CR" dirty="0" smtClean="0"/>
              <a:t>Actualmente, llegan al aeropuerto Pierre Elliott Trudeau (en Montreal), pasando antes por Turquía pero siempre con pasaportes de Israel. La inteligencia indica que posiblemente empiecen a utilizar pasaportes alemanes. Además, algunas mujeres de Europa del Este son llevadas hacia el norte y el sur, cruzando la frontera, con fines de explotación sexual comercial en respuesta a la demanda, entre los puntos de entrada.</a:t>
            </a:r>
          </a:p>
          <a:p>
            <a:pPr marL="0" indent="0">
              <a:buNone/>
            </a:pPr>
            <a:endParaRPr lang="es-E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692696"/>
            <a:ext cx="8229600" cy="581025"/>
          </a:xfrm>
        </p:spPr>
        <p:txBody>
          <a:bodyPr/>
          <a:lstStyle/>
          <a:p>
            <a:pPr eaLnBrk="1" hangingPunct="1"/>
            <a:r>
              <a:rPr lang="es-ES_tradnl" altLang="es-CR" dirty="0" smtClean="0"/>
              <a:t>Ciudadanos de Sri Lanka</a:t>
            </a:r>
            <a:endParaRPr lang="es-ES_tradnl" dirty="0" smtClean="0"/>
          </a:p>
        </p:txBody>
      </p:sp>
      <p:sp>
        <p:nvSpPr>
          <p:cNvPr id="21507" name="Rectangle 3"/>
          <p:cNvSpPr>
            <a:spLocks noGrp="1" noChangeArrowheads="1"/>
          </p:cNvSpPr>
          <p:nvPr>
            <p:ph idx="1"/>
          </p:nvPr>
        </p:nvSpPr>
        <p:spPr>
          <a:xfrm>
            <a:off x="457200" y="1340768"/>
            <a:ext cx="8229600" cy="5112568"/>
          </a:xfrm>
        </p:spPr>
        <p:txBody>
          <a:bodyPr/>
          <a:lstStyle/>
          <a:p>
            <a:pPr eaLnBrk="1" hangingPunct="1">
              <a:lnSpc>
                <a:spcPct val="90000"/>
              </a:lnSpc>
            </a:pPr>
            <a:r>
              <a:rPr lang="es-ES_tradnl" altLang="es-CR" dirty="0" smtClean="0"/>
              <a:t>Aunque en 2010 llegó a Canadá un buque que transportaba a cerca de 500 migrantes de Sri Lanka, por lo general los migrantes de Sri Lanka han ingresado a Canadá a través de la frontera terrestre entre Canadá y los Estados Unidos.</a:t>
            </a:r>
          </a:p>
          <a:p>
            <a:pPr eaLnBrk="1" hangingPunct="1">
              <a:lnSpc>
                <a:spcPct val="90000"/>
              </a:lnSpc>
            </a:pPr>
            <a:r>
              <a:rPr lang="es-ES_tradnl" altLang="es-CR" dirty="0" smtClean="0"/>
              <a:t>Con la introducción del acuerdo de terceros países seguros, suscrito en 2004, estos flujos migratorios se redujeron significativamente.</a:t>
            </a:r>
          </a:p>
          <a:p>
            <a:pPr eaLnBrk="1" hangingPunct="1">
              <a:lnSpc>
                <a:spcPct val="90000"/>
              </a:lnSpc>
            </a:pPr>
            <a:r>
              <a:rPr lang="es-ES_tradnl" altLang="es-CR" dirty="0" smtClean="0"/>
              <a:t>Desde 2007, cada año ha ido en aumento el número de solicitudes de la condición de refugiado presentadas por ciudadanos de Sri Lanka en las fronteras terrestres. </a:t>
            </a:r>
          </a:p>
          <a:p>
            <a:pPr eaLnBrk="1" hangingPunct="1">
              <a:lnSpc>
                <a:spcPct val="90000"/>
              </a:lnSpc>
            </a:pPr>
            <a:r>
              <a:rPr lang="es-ES_tradnl" altLang="es-CR" dirty="0" smtClean="0"/>
              <a:t>Los informes indican que muchos de estos migrantes llegan a Canadá después de transitar por varios lugares en América del Sur, Centroamérica y el Caribe. </a:t>
            </a:r>
            <a:endParaRPr lang="es-ES_tradnl" altLang="es-C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s-ES" altLang="es-CR" dirty="0" smtClean="0"/>
              <a:t>Ciudadanos de Nigeria</a:t>
            </a:r>
            <a:endParaRPr lang="es-ES" dirty="0" smtClean="0"/>
          </a:p>
        </p:txBody>
      </p:sp>
      <p:sp>
        <p:nvSpPr>
          <p:cNvPr id="3" name="Content Placeholder 2"/>
          <p:cNvSpPr>
            <a:spLocks noGrp="1"/>
          </p:cNvSpPr>
          <p:nvPr>
            <p:ph idx="1"/>
          </p:nvPr>
        </p:nvSpPr>
        <p:spPr/>
        <p:txBody>
          <a:bodyPr/>
          <a:lstStyle/>
          <a:p>
            <a:pPr marL="0" indent="0">
              <a:buFontTx/>
              <a:buNone/>
              <a:defRPr/>
            </a:pPr>
            <a:endParaRPr lang="es-ES" dirty="0" smtClean="0"/>
          </a:p>
          <a:p>
            <a:pPr>
              <a:defRPr/>
            </a:pPr>
            <a:r>
              <a:rPr lang="es-ES" dirty="0" smtClean="0"/>
              <a:t>Los ciudadanos de Nigeria, a menudo dicen ser de  Ghana, Costa de Marfil o Liberia para evitar ser identificados. Hay muchos informes sobre laboratorios productores de documentos falsos de ciudadanía canadiense, que luego se utilizan para obtener pasaportes canadienses y legitimar más la identidad. La actividad criminal en los Estados Unidos queda ocultada, ya que ingresan desde los Estados Unidos de manera subrepticia o a través de terceros países.</a:t>
            </a:r>
            <a:endParaRPr lang="es-ES" dirty="0" smtClean="0">
              <a:solidFill>
                <a:srgbClr val="FF33CC"/>
              </a:solidFill>
            </a:endParaRPr>
          </a:p>
          <a:p>
            <a:pPr>
              <a:defRPr/>
            </a:pP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s-ES_tradnl" dirty="0" smtClean="0"/>
              <a:t>Migración irregular a Canadá</a:t>
            </a:r>
          </a:p>
        </p:txBody>
      </p:sp>
      <p:sp>
        <p:nvSpPr>
          <p:cNvPr id="3" name="Content Placeholder 2"/>
          <p:cNvSpPr>
            <a:spLocks noGrp="1"/>
          </p:cNvSpPr>
          <p:nvPr>
            <p:ph idx="1"/>
          </p:nvPr>
        </p:nvSpPr>
        <p:spPr/>
        <p:txBody>
          <a:bodyPr/>
          <a:lstStyle/>
          <a:p>
            <a:pPr>
              <a:defRPr/>
            </a:pPr>
            <a:r>
              <a:rPr lang="es-ES_tradnl" dirty="0" smtClean="0"/>
              <a:t>Se puede medir en términos de las interdicciones en el extranjero y los solicitantes de la condición de refugiado en Canadá. </a:t>
            </a:r>
          </a:p>
          <a:p>
            <a:pPr marL="0" indent="0">
              <a:buFontTx/>
              <a:buNone/>
              <a:defRPr/>
            </a:pPr>
            <a:endParaRPr lang="es-ES_tradnl" dirty="0" smtClean="0"/>
          </a:p>
          <a:p>
            <a:pPr>
              <a:defRPr/>
            </a:pPr>
            <a:r>
              <a:rPr lang="es-ES_tradnl" dirty="0" smtClean="0"/>
              <a:t>En general, el número de solicitudes de la condición de refugiado realizadas en 2013 disminuyó significativamente, en comparación con 2012. </a:t>
            </a:r>
          </a:p>
          <a:p>
            <a:pPr>
              <a:defRPr/>
            </a:pPr>
            <a:endParaRPr lang="es-ES_tradnl" dirty="0" smtClean="0"/>
          </a:p>
          <a:p>
            <a:pPr>
              <a:defRPr/>
            </a:pPr>
            <a:r>
              <a:rPr lang="es-ES_tradnl" dirty="0" smtClean="0"/>
              <a:t>Los cambios recientes en las leyes pertinentes han influido en la agilización del proceso de determinación de la condición de refugiado.</a:t>
            </a:r>
            <a:endParaRPr lang="es-ES_tradn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s-ES" altLang="es-CR" dirty="0" smtClean="0"/>
              <a:t>¿Preguntas?</a:t>
            </a:r>
            <a:endParaRPr lang="es-ES" dirty="0" smtClean="0"/>
          </a:p>
        </p:txBody>
      </p:sp>
      <p:sp>
        <p:nvSpPr>
          <p:cNvPr id="23555" name="Rectangle 3"/>
          <p:cNvSpPr>
            <a:spLocks noGrp="1" noChangeArrowheads="1"/>
          </p:cNvSpPr>
          <p:nvPr>
            <p:ph idx="1"/>
          </p:nvPr>
        </p:nvSpPr>
        <p:spPr/>
        <p:txBody>
          <a:bodyPr/>
          <a:lstStyle/>
          <a:p>
            <a:pPr marL="0" indent="0" algn="ctr" eaLnBrk="1" hangingPunct="1">
              <a:buFontTx/>
              <a:buNone/>
            </a:pPr>
            <a:endParaRPr lang="es-ES" dirty="0" smtClean="0"/>
          </a:p>
          <a:p>
            <a:pPr marL="0" indent="0" algn="ctr" eaLnBrk="1" hangingPunct="1">
              <a:buFontTx/>
              <a:buNone/>
            </a:pPr>
            <a:endParaRPr lang="es-ES" dirty="0" smtClean="0"/>
          </a:p>
          <a:p>
            <a:pPr marL="0" indent="0" algn="ctr" eaLnBrk="1" hangingPunct="1">
              <a:buFontTx/>
              <a:buNone/>
            </a:pPr>
            <a:endParaRPr lang="es-ES" b="1" dirty="0" smtClean="0"/>
          </a:p>
          <a:p>
            <a:pPr marL="0" indent="0" algn="ctr" eaLnBrk="1" hangingPunct="1">
              <a:buFontTx/>
              <a:buNone/>
            </a:pPr>
            <a:endParaRPr lang="es-ES" b="1" dirty="0" smtClean="0"/>
          </a:p>
          <a:p>
            <a:pPr marL="0" indent="0" algn="ctr" eaLnBrk="1" hangingPunct="1">
              <a:buFontTx/>
              <a:buNone/>
            </a:pPr>
            <a:endParaRPr lang="es-ES" b="1" dirty="0" smtClean="0"/>
          </a:p>
          <a:p>
            <a:pPr marL="0" indent="0" algn="ctr" eaLnBrk="1" hangingPunct="1">
              <a:buFontTx/>
              <a:buNone/>
            </a:pPr>
            <a:endParaRPr lang="es-ES" b="1" dirty="0" smtClean="0"/>
          </a:p>
          <a:p>
            <a:pPr marL="0" indent="0" algn="ctr" eaLnBrk="1" hangingPunct="1">
              <a:buFontTx/>
              <a:buNone/>
            </a:pPr>
            <a:endParaRPr lang="es-ES" b="1" dirty="0" smtClean="0"/>
          </a:p>
          <a:p>
            <a:pPr marL="0" indent="0" algn="ctr" eaLnBrk="1" hangingPunct="1">
              <a:buFontTx/>
              <a:buNone/>
            </a:pPr>
            <a:r>
              <a:rPr lang="es-ES" altLang="es-CR" b="1" dirty="0" smtClean="0"/>
              <a:t>Agencia de Servicios Fronterizos de Canadá www.cbsa-asfc.gc.ca</a:t>
            </a:r>
            <a:endParaRPr lang="es-ES" altLang="es-CR" b="1" dirty="0"/>
          </a:p>
        </p:txBody>
      </p:sp>
      <p:pic>
        <p:nvPicPr>
          <p:cNvPr id="23556" name="Picture 4"/>
          <p:cNvPicPr>
            <a:picLocks noChangeAspect="1" noChangeArrowheads="1"/>
          </p:cNvPicPr>
          <p:nvPr/>
        </p:nvPicPr>
        <p:blipFill>
          <a:blip r:embed="rId2" cstate="print"/>
          <a:srcRect/>
          <a:stretch>
            <a:fillRect/>
          </a:stretch>
        </p:blipFill>
        <p:spPr bwMode="auto">
          <a:xfrm>
            <a:off x="3617913" y="2236788"/>
            <a:ext cx="1908175" cy="2384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s-ES_tradnl" dirty="0" smtClean="0"/>
              <a:t>Operaciones de la ASFC</a:t>
            </a:r>
          </a:p>
        </p:txBody>
      </p:sp>
      <p:sp>
        <p:nvSpPr>
          <p:cNvPr id="5123" name="Content Placeholder 2"/>
          <p:cNvSpPr>
            <a:spLocks noGrp="1"/>
          </p:cNvSpPr>
          <p:nvPr>
            <p:ph idx="1"/>
          </p:nvPr>
        </p:nvSpPr>
        <p:spPr/>
        <p:txBody>
          <a:bodyPr/>
          <a:lstStyle/>
          <a:p>
            <a:r>
              <a:rPr lang="es-ES_tradnl" dirty="0" smtClean="0"/>
              <a:t>13,000 empleados (7,200 oficiales uniformados)</a:t>
            </a:r>
          </a:p>
          <a:p>
            <a:r>
              <a:rPr lang="es-ES_tradnl" dirty="0" smtClean="0"/>
              <a:t>1,200 puntos en Canadá y 49 localidades a nivel internacional</a:t>
            </a:r>
          </a:p>
          <a:p>
            <a:r>
              <a:rPr lang="es-ES_tradnl" dirty="0" smtClean="0"/>
              <a:t>119 pasos de fronteras terrestres</a:t>
            </a:r>
          </a:p>
          <a:p>
            <a:r>
              <a:rPr lang="es-ES_tradnl" dirty="0" smtClean="0"/>
              <a:t>13 aeropuertos internacionales</a:t>
            </a:r>
          </a:p>
          <a:p>
            <a:r>
              <a:rPr lang="es-ES_tradnl" dirty="0" smtClean="0"/>
              <a:t>Operaciones marítimas en los principales puertos, marinas y estaciones de reporte </a:t>
            </a:r>
          </a:p>
          <a:p>
            <a:r>
              <a:rPr lang="es-ES_tradnl" dirty="0" smtClean="0"/>
              <a:t>27 sitios en las vías férreas</a:t>
            </a:r>
          </a:p>
          <a:p>
            <a:r>
              <a:rPr lang="es-ES_tradnl" dirty="0" smtClean="0"/>
              <a:t>3 centros internacionales de procesamiento de correspondencia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endParaRPr lang="es-ES_tradnl" dirty="0" smtClean="0"/>
          </a:p>
        </p:txBody>
      </p:sp>
      <p:sp>
        <p:nvSpPr>
          <p:cNvPr id="6147" name="Subtitle 2"/>
          <p:cNvSpPr>
            <a:spLocks noGrp="1"/>
          </p:cNvSpPr>
          <p:nvPr>
            <p:ph type="subTitle" idx="1"/>
          </p:nvPr>
        </p:nvSpPr>
        <p:spPr/>
        <p:txBody>
          <a:bodyPr/>
          <a:lstStyle/>
          <a:p>
            <a:endParaRPr lang="es-ES_tradnl" dirty="0" smtClean="0"/>
          </a:p>
        </p:txBody>
      </p:sp>
      <p:pic>
        <p:nvPicPr>
          <p:cNvPr id="6148" name="Picture 4"/>
          <p:cNvPicPr>
            <a:picLocks noChangeAspect="1" noChangeArrowheads="1"/>
          </p:cNvPicPr>
          <p:nvPr/>
        </p:nvPicPr>
        <p:blipFill>
          <a:blip r:embed="rId2" cstate="print"/>
          <a:srcRect l="11510" r="11833"/>
          <a:stretch>
            <a:fillRect/>
          </a:stretch>
        </p:blipFill>
        <p:spPr bwMode="auto">
          <a:xfrm>
            <a:off x="357188" y="20638"/>
            <a:ext cx="8393112" cy="6843712"/>
          </a:xfrm>
          <a:prstGeom prst="rect">
            <a:avLst/>
          </a:prstGeom>
          <a:noFill/>
          <a:ln w="9525">
            <a:noFill/>
            <a:miter lim="800000"/>
            <a:headEnd/>
            <a:tailEnd/>
          </a:ln>
          <a:effectLst/>
        </p:spPr>
      </p:pic>
      <p:sp>
        <p:nvSpPr>
          <p:cNvPr id="5" name="Title 1"/>
          <p:cNvSpPr txBox="1">
            <a:spLocks/>
          </p:cNvSpPr>
          <p:nvPr/>
        </p:nvSpPr>
        <p:spPr bwMode="auto">
          <a:xfrm>
            <a:off x="899592" y="476573"/>
            <a:ext cx="6696744" cy="360139"/>
          </a:xfrm>
          <a:prstGeom prst="rect">
            <a:avLst/>
          </a:prstGeom>
          <a:solidFill>
            <a:schemeClr val="accent1"/>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2400" b="0" dirty="0" smtClean="0">
                <a:ln w="12700">
                  <a:noFill/>
                  <a:prstDash val="solid"/>
                </a:ln>
                <a:solidFill>
                  <a:srgbClr val="FFFFFF"/>
                </a:solidFill>
                <a:effectLst>
                  <a:outerShdw blurRad="41275" dist="20320" dir="1800000" algn="tl" rotWithShape="0">
                    <a:srgbClr val="000000">
                      <a:alpha val="40000"/>
                    </a:srgbClr>
                  </a:outerShdw>
                </a:effectLst>
                <a:latin typeface="Times New Roman"/>
                <a:cs typeface="Times New Roman"/>
              </a:rPr>
              <a:t>RED INTERNACIONAL DE LA ASFC, 2013-2014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s-ES_tradnl" dirty="0" smtClean="0"/>
              <a:t>Mandato de los oficiales de enlace de la ASFC</a:t>
            </a:r>
          </a:p>
        </p:txBody>
      </p:sp>
      <p:sp>
        <p:nvSpPr>
          <p:cNvPr id="3" name="Content Placeholder 2"/>
          <p:cNvSpPr>
            <a:spLocks noGrp="1"/>
          </p:cNvSpPr>
          <p:nvPr>
            <p:ph idx="1"/>
          </p:nvPr>
        </p:nvSpPr>
        <p:spPr/>
        <p:txBody>
          <a:bodyPr/>
          <a:lstStyle/>
          <a:p>
            <a:pPr marL="0" indent="0">
              <a:buFontTx/>
              <a:buNone/>
              <a:defRPr/>
            </a:pPr>
            <a:r>
              <a:rPr lang="es-ES_tradnl" dirty="0" smtClean="0"/>
              <a:t>Proteger la integridad y seguridad de la frontera de Canadá a través de una serie de actividades de inteligencia, interdicción, investigación y enlace relacionadas con lo siguiente:</a:t>
            </a:r>
          </a:p>
          <a:p>
            <a:pPr marL="0" indent="0">
              <a:buFontTx/>
              <a:buNone/>
              <a:defRPr/>
            </a:pPr>
            <a:endParaRPr lang="es-ES_tradnl" dirty="0" smtClean="0"/>
          </a:p>
          <a:p>
            <a:pPr>
              <a:defRPr/>
            </a:pPr>
            <a:r>
              <a:rPr lang="es-ES_tradnl" sz="2000" dirty="0" smtClean="0"/>
              <a:t>Prevención e interrupción de la migración irregular</a:t>
            </a:r>
          </a:p>
          <a:p>
            <a:pPr>
              <a:defRPr/>
            </a:pPr>
            <a:r>
              <a:rPr lang="es-ES_tradnl" sz="2000" dirty="0" smtClean="0"/>
              <a:t>Tráfico ilícito de migrantes y trata de personas</a:t>
            </a:r>
          </a:p>
          <a:p>
            <a:pPr>
              <a:defRPr/>
            </a:pPr>
            <a:r>
              <a:rPr lang="es-ES_tradnl" sz="2000" dirty="0" smtClean="0"/>
              <a:t>Seguridad de la cadena de suministro</a:t>
            </a:r>
          </a:p>
          <a:p>
            <a:pPr>
              <a:defRPr/>
            </a:pPr>
            <a:r>
              <a:rPr lang="es-ES_tradnl" sz="2000" dirty="0" smtClean="0"/>
              <a:t>Contrabando</a:t>
            </a:r>
          </a:p>
          <a:p>
            <a:pPr>
              <a:defRPr/>
            </a:pPr>
            <a:r>
              <a:rPr lang="es-ES_tradnl" sz="2000" dirty="0" smtClean="0"/>
              <a:t>Seguridad de alimentos, plantas y animales</a:t>
            </a:r>
          </a:p>
          <a:p>
            <a:pPr>
              <a:defRPr/>
            </a:pPr>
            <a:r>
              <a:rPr lang="es-ES_tradnl" sz="2000" dirty="0" smtClean="0"/>
              <a:t>Seguridad nacional</a:t>
            </a:r>
          </a:p>
          <a:p>
            <a:pPr>
              <a:defRPr/>
            </a:pPr>
            <a:r>
              <a:rPr lang="es-ES_tradnl" sz="2000" dirty="0" smtClean="0"/>
              <a:t>Respuesta en situaciones de crisis</a:t>
            </a:r>
            <a:endParaRPr lang="es-ES_tradnl"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sz="2600" dirty="0" smtClean="0"/>
              <a:t>Migración irregular:</a:t>
            </a:r>
            <a:br>
              <a:rPr lang="es-ES" sz="2600" dirty="0" smtClean="0"/>
            </a:br>
            <a:r>
              <a:rPr lang="es-ES" sz="2600" dirty="0" smtClean="0"/>
              <a:t>Datos estadísticos y tendencias recientes</a:t>
            </a:r>
          </a:p>
        </p:txBody>
      </p:sp>
      <p:sp>
        <p:nvSpPr>
          <p:cNvPr id="96259" name="Rectangle 3"/>
          <p:cNvSpPr>
            <a:spLocks noGrp="1" noChangeArrowheads="1"/>
          </p:cNvSpPr>
          <p:nvPr>
            <p:ph idx="1"/>
          </p:nvPr>
        </p:nvSpPr>
        <p:spPr>
          <a:xfrm>
            <a:off x="457200" y="1451917"/>
            <a:ext cx="8229600" cy="5001419"/>
          </a:xfrm>
        </p:spPr>
        <p:txBody>
          <a:bodyPr/>
          <a:lstStyle/>
          <a:p>
            <a:pPr marL="0" indent="0" eaLnBrk="1" hangingPunct="1">
              <a:lnSpc>
                <a:spcPct val="90000"/>
              </a:lnSpc>
              <a:buNone/>
              <a:defRPr/>
            </a:pPr>
            <a:endParaRPr lang="es-ES" sz="2200" dirty="0" smtClean="0"/>
          </a:p>
          <a:p>
            <a:pPr eaLnBrk="1" hangingPunct="1">
              <a:lnSpc>
                <a:spcPct val="90000"/>
              </a:lnSpc>
              <a:defRPr/>
            </a:pPr>
            <a:r>
              <a:rPr lang="es-ES" sz="2200" dirty="0" smtClean="0"/>
              <a:t>En 2013, en Canadá el número de solicitudes de la condición de refugiado continuó disminuyendo.</a:t>
            </a:r>
          </a:p>
          <a:p>
            <a:pPr eaLnBrk="1" hangingPunct="1">
              <a:lnSpc>
                <a:spcPct val="90000"/>
              </a:lnSpc>
              <a:defRPr/>
            </a:pPr>
            <a:r>
              <a:rPr lang="es-ES" sz="2200" dirty="0"/>
              <a:t>E</a:t>
            </a:r>
            <a:r>
              <a:rPr lang="es-ES" sz="2200" dirty="0" smtClean="0"/>
              <a:t>n 2012, en Canadá cerca del 9.1% del total de solicitudes de la condición de refugiado fueron realizadas por ciudadanos húngaros, y el 8.1% por ciudadanos chinos. Este año, Hungría ya no figura entre los primeros 15 países, con sólo un 1% del total de solicitudes de la condición de refugiado. Por otro lado, China es el país con el porcentaje más alto de solicitudes (7%).</a:t>
            </a:r>
          </a:p>
          <a:p>
            <a:pPr eaLnBrk="1" hangingPunct="1">
              <a:lnSpc>
                <a:spcPct val="90000"/>
              </a:lnSpc>
              <a:defRPr/>
            </a:pPr>
            <a:r>
              <a:rPr lang="es-ES" sz="2200" dirty="0" smtClean="0"/>
              <a:t>Las solicitudes de la condición de refugiado realizadas por ciudadanos de países exentos de visa continúan siendo un tema de interés.</a:t>
            </a:r>
          </a:p>
          <a:p>
            <a:pPr eaLnBrk="1" hangingPunct="1">
              <a:lnSpc>
                <a:spcPct val="90000"/>
              </a:lnSpc>
              <a:defRPr/>
            </a:pPr>
            <a:r>
              <a:rPr lang="es-ES" sz="2200" dirty="0" smtClean="0"/>
              <a:t>Movimientos organizados: ciudadanos iraníes, rumanos, chinos y de Sri Lanka.</a:t>
            </a:r>
          </a:p>
          <a:p>
            <a:pPr marL="0" indent="0" eaLnBrk="1" hangingPunct="1">
              <a:buFontTx/>
              <a:buNone/>
              <a:defRPr/>
            </a:pPr>
            <a:r>
              <a:rPr lang="es-E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pPr eaLnBrk="1" hangingPunct="1"/>
            <a:r>
              <a:rPr lang="es-ES_tradnl" altLang="es-CR" sz="2400" dirty="0" smtClean="0"/>
              <a:t>Migración irregular: solicitudes de refugio en Canadá</a:t>
            </a:r>
            <a:endParaRPr lang="es-ES_tradnl" sz="2400" dirty="0" smtClean="0"/>
          </a:p>
        </p:txBody>
      </p:sp>
      <p:pic>
        <p:nvPicPr>
          <p:cNvPr id="10243" name="Picture 5"/>
          <p:cNvPicPr>
            <a:picLocks noChangeAspect="1" noChangeArrowheads="1"/>
          </p:cNvPicPr>
          <p:nvPr/>
        </p:nvPicPr>
        <p:blipFill>
          <a:blip r:embed="rId3" cstate="print"/>
          <a:srcRect/>
          <a:stretch>
            <a:fillRect/>
          </a:stretch>
        </p:blipFill>
        <p:spPr bwMode="auto">
          <a:xfrm>
            <a:off x="827088" y="1557338"/>
            <a:ext cx="7561262" cy="4525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s-ES_tradnl" altLang="es-CR" dirty="0" smtClean="0"/>
              <a:t>Migración irregular: principales países de origen en 2012</a:t>
            </a:r>
            <a:endParaRPr lang="es-ES_tradnl" dirty="0" smtClean="0"/>
          </a:p>
        </p:txBody>
      </p:sp>
      <p:graphicFrame>
        <p:nvGraphicFramePr>
          <p:cNvPr id="6" name="Table 5"/>
          <p:cNvGraphicFramePr>
            <a:graphicFrameLocks noGrp="1"/>
          </p:cNvGraphicFramePr>
          <p:nvPr>
            <p:extLst>
              <p:ext uri="{D42A27DB-BD31-4B8C-83A1-F6EECF244321}">
                <p14:modId xmlns:p14="http://schemas.microsoft.com/office/powerpoint/2010/main" xmlns="" val="71696941"/>
              </p:ext>
            </p:extLst>
          </p:nvPr>
        </p:nvGraphicFramePr>
        <p:xfrm>
          <a:off x="468313" y="1844675"/>
          <a:ext cx="5037137" cy="3924298"/>
        </p:xfrm>
        <a:graphic>
          <a:graphicData uri="http://schemas.openxmlformats.org/drawingml/2006/table">
            <a:tbl>
              <a:tblPr firstRow="1" firstCol="1" bandRow="1"/>
              <a:tblGrid>
                <a:gridCol w="3461574"/>
                <a:gridCol w="1575563"/>
              </a:tblGrid>
              <a:tr h="813260">
                <a:tc>
                  <a:txBody>
                    <a:bodyPr/>
                    <a:lstStyle/>
                    <a:p>
                      <a:pPr>
                        <a:lnSpc>
                          <a:spcPct val="115000"/>
                        </a:lnSpc>
                        <a:spcAft>
                          <a:spcPts val="0"/>
                        </a:spcAft>
                      </a:pPr>
                      <a:r>
                        <a:rPr lang="es-ES_tradnl" sz="2000" b="1" noProof="0" dirty="0" smtClean="0">
                          <a:solidFill>
                            <a:srgbClr val="1F497D"/>
                          </a:solidFill>
                          <a:effectLst/>
                          <a:latin typeface="Calibri"/>
                          <a:ea typeface="Calibri"/>
                          <a:cs typeface="Times New Roman"/>
                        </a:rPr>
                        <a:t>País</a:t>
                      </a:r>
                      <a:endParaRPr lang="es-ES_tradnl" sz="2000"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800" b="1" noProof="0" dirty="0" smtClean="0">
                          <a:solidFill>
                            <a:srgbClr val="1F497D"/>
                          </a:solidFill>
                          <a:effectLst/>
                          <a:latin typeface="Calibri"/>
                          <a:ea typeface="Calibri"/>
                          <a:cs typeface="Times New Roman"/>
                        </a:rPr>
                        <a:t>Número de solicitudes</a:t>
                      </a:r>
                      <a:endParaRPr lang="es-ES_tradnl" sz="1800"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Hungría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70C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1880</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China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70C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1664</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Croacia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893</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Pakistán</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66CC"/>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862</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Corea del Norte</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723</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Nigeria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709</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Colombia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70C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695</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India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686</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República Eslovaca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444</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79557">
                <a:tc>
                  <a:txBody>
                    <a:bodyPr/>
                    <a:lstStyle/>
                    <a:p>
                      <a:pPr>
                        <a:lnSpc>
                          <a:spcPct val="115000"/>
                        </a:lnSpc>
                        <a:spcAft>
                          <a:spcPts val="0"/>
                        </a:spcAft>
                      </a:pPr>
                      <a:r>
                        <a:rPr lang="es-ES_tradnl" sz="1400" noProof="0" dirty="0" smtClean="0">
                          <a:solidFill>
                            <a:schemeClr val="tx1"/>
                          </a:solidFill>
                          <a:effectLst/>
                          <a:latin typeface="Calibri"/>
                          <a:ea typeface="Calibri"/>
                          <a:cs typeface="Times New Roman"/>
                        </a:rPr>
                        <a:t>República Democrática de Somalia</a:t>
                      </a:r>
                      <a:endParaRPr lang="es-ES_tradnl" sz="1400" noProof="0" dirty="0">
                        <a:solidFill>
                          <a:schemeClr val="tx1"/>
                        </a:solidFill>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00"/>
                    </a:solidFill>
                  </a:tcPr>
                </a:tc>
                <a:tc>
                  <a:txBody>
                    <a:bodyPr/>
                    <a:lstStyle/>
                    <a:p>
                      <a:pPr algn="ctr">
                        <a:lnSpc>
                          <a:spcPct val="115000"/>
                        </a:lnSpc>
                        <a:spcAft>
                          <a:spcPts val="0"/>
                        </a:spcAft>
                      </a:pPr>
                      <a:r>
                        <a:rPr lang="es-ES_tradnl" sz="1400" b="1" noProof="0" dirty="0" smtClean="0">
                          <a:solidFill>
                            <a:srgbClr val="1F497D"/>
                          </a:solidFill>
                          <a:effectLst/>
                          <a:latin typeface="Calibri"/>
                          <a:ea typeface="Calibri"/>
                          <a:cs typeface="Times New Roman"/>
                        </a:rPr>
                        <a:t>430</a:t>
                      </a:r>
                      <a:endParaRPr lang="es-ES_tradnl" sz="1400" b="1"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5468">
                <a:tc>
                  <a:txBody>
                    <a:bodyPr/>
                    <a:lstStyle/>
                    <a:p>
                      <a:pPr>
                        <a:lnSpc>
                          <a:spcPct val="115000"/>
                        </a:lnSpc>
                        <a:spcAft>
                          <a:spcPts val="0"/>
                        </a:spcAft>
                      </a:pPr>
                      <a:r>
                        <a:rPr lang="es-ES_tradnl" sz="1800" b="1" noProof="0" dirty="0" smtClean="0">
                          <a:solidFill>
                            <a:srgbClr val="1F497D"/>
                          </a:solidFill>
                          <a:effectLst/>
                          <a:latin typeface="Calibri"/>
                          <a:ea typeface="Calibri"/>
                          <a:cs typeface="Times New Roman"/>
                        </a:rPr>
                        <a:t>Total:</a:t>
                      </a:r>
                      <a:endParaRPr lang="es-ES_tradnl" sz="1800"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800" b="1" noProof="0" dirty="0" smtClean="0">
                          <a:solidFill>
                            <a:srgbClr val="1F497D"/>
                          </a:solidFill>
                          <a:effectLst/>
                          <a:latin typeface="Calibri"/>
                          <a:ea typeface="Calibri"/>
                          <a:cs typeface="Times New Roman"/>
                        </a:rPr>
                        <a:t>20 507</a:t>
                      </a:r>
                      <a:endParaRPr lang="es-ES_tradnl" sz="1800" noProof="0" dirty="0">
                        <a:effectLst/>
                        <a:latin typeface="Calibri"/>
                        <a:ea typeface="Calibri"/>
                        <a:cs typeface="Times New Roman"/>
                      </a:endParaRPr>
                    </a:p>
                  </a:txBody>
                  <a:tcPr marL="68579" marR="6857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8" name="Group 64"/>
          <p:cNvGraphicFramePr>
            <a:graphicFrameLocks noGrp="1"/>
          </p:cNvGraphicFramePr>
          <p:nvPr>
            <p:ph sz="half" idx="4294967295"/>
            <p:extLst>
              <p:ext uri="{D42A27DB-BD31-4B8C-83A1-F6EECF244321}">
                <p14:modId xmlns:p14="http://schemas.microsoft.com/office/powerpoint/2010/main" xmlns="" val="2018642992"/>
              </p:ext>
            </p:extLst>
          </p:nvPr>
        </p:nvGraphicFramePr>
        <p:xfrm>
          <a:off x="6189663" y="2557463"/>
          <a:ext cx="1520825" cy="936625"/>
        </p:xfrm>
        <a:graphic>
          <a:graphicData uri="http://schemas.openxmlformats.org/drawingml/2006/table">
            <a:tbl>
              <a:tblPr/>
              <a:tblGrid>
                <a:gridCol w="1520825"/>
              </a:tblGrid>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dirty="0" smtClean="0">
                          <a:ln>
                            <a:noFill/>
                          </a:ln>
                          <a:solidFill>
                            <a:schemeClr val="tx1"/>
                          </a:solidFill>
                          <a:effectLst/>
                          <a:latin typeface="Arial" charset="0"/>
                        </a:rPr>
                        <a:t>Aumentó</a:t>
                      </a:r>
                    </a:p>
                  </a:txBody>
                  <a:tcPr marL="91345" marR="91345"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r>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sz="2000" b="0" i="0" u="none" strike="noStrike" cap="none" normalizeH="0" baseline="0" noProof="0" dirty="0" smtClean="0">
                          <a:ln>
                            <a:noFill/>
                          </a:ln>
                          <a:solidFill>
                            <a:srgbClr val="000066"/>
                          </a:solidFill>
                          <a:effectLst/>
                          <a:latin typeface="Arial" charset="0"/>
                        </a:rPr>
                        <a:t>Disminuyó</a:t>
                      </a:r>
                    </a:p>
                  </a:txBody>
                  <a:tcPr marL="91345" marR="91345" marT="45714" marB="4571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es-ES_tradnl" altLang="es-CR" dirty="0" smtClean="0"/>
              <a:t>Llegadas sin documentos apropiados en 2012, por nacionalidad </a:t>
            </a:r>
            <a:endParaRPr lang="es-ES_tradnl" dirty="0" smtClean="0"/>
          </a:p>
        </p:txBody>
      </p:sp>
      <p:pic>
        <p:nvPicPr>
          <p:cNvPr id="12291" name="Picture 4"/>
          <p:cNvPicPr>
            <a:picLocks noChangeAspect="1" noChangeArrowheads="1"/>
          </p:cNvPicPr>
          <p:nvPr/>
        </p:nvPicPr>
        <p:blipFill>
          <a:blip r:embed="rId3" cstate="print"/>
          <a:srcRect/>
          <a:stretch>
            <a:fillRect/>
          </a:stretch>
        </p:blipFill>
        <p:spPr bwMode="auto">
          <a:xfrm>
            <a:off x="971550" y="1628775"/>
            <a:ext cx="6985000" cy="4652963"/>
          </a:xfrm>
          <a:prstGeom prst="rect">
            <a:avLst/>
          </a:prstGeom>
          <a:noFill/>
          <a:ln w="9525">
            <a:noFill/>
            <a:miter lim="800000"/>
            <a:headEnd/>
            <a:tailEnd/>
          </a:ln>
        </p:spPr>
      </p:pic>
      <p:sp>
        <p:nvSpPr>
          <p:cNvPr id="4" name="Rectangle 4"/>
          <p:cNvSpPr txBox="1">
            <a:spLocks noChangeArrowheads="1"/>
          </p:cNvSpPr>
          <p:nvPr/>
        </p:nvSpPr>
        <p:spPr bwMode="auto">
          <a:xfrm>
            <a:off x="1043608" y="1700808"/>
            <a:ext cx="6770712" cy="86905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eaLnBrk="1" hangingPunct="1"/>
            <a:r>
              <a:rPr lang="es-ES_tradnl" altLang="es-CR" sz="2000" b="0" dirty="0" smtClean="0">
                <a:solidFill>
                  <a:schemeClr val="tx1"/>
                </a:solidFill>
              </a:rPr>
              <a:t>Solicitantes de la condición de refugiado sin los documentos apropiados  </a:t>
            </a:r>
          </a:p>
          <a:p>
            <a:pPr eaLnBrk="1" hangingPunct="1"/>
            <a:r>
              <a:rPr lang="es-ES_tradnl" altLang="es-CR" sz="2000" b="0" dirty="0" smtClean="0">
                <a:solidFill>
                  <a:schemeClr val="tx1"/>
                </a:solidFill>
              </a:rPr>
              <a:t>(por aire, tierra y mar)</a:t>
            </a:r>
            <a:endParaRPr lang="es-ES_tradnl" sz="2000" b="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5293</TotalTime>
  <Words>2212</Words>
  <Application>Microsoft Office PowerPoint</Application>
  <PresentationFormat>Presentación en pantalla (4:3)</PresentationFormat>
  <Paragraphs>235</Paragraphs>
  <Slides>20</Slides>
  <Notes>13</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Default Design</vt:lpstr>
      <vt:lpstr>Tráfico ilícito de migrantes: tendencias recientes</vt:lpstr>
      <vt:lpstr>Migración irregular a Canadá</vt:lpstr>
      <vt:lpstr>Operaciones de la ASFC</vt:lpstr>
      <vt:lpstr>Diapositiva 4</vt:lpstr>
      <vt:lpstr>Mandato de los oficiales de enlace de la ASFC</vt:lpstr>
      <vt:lpstr>Migración irregular: Datos estadísticos y tendencias recientes</vt:lpstr>
      <vt:lpstr>Migración irregular: solicitudes de refugio en Canadá</vt:lpstr>
      <vt:lpstr>Migración irregular: principales países de origen en 2012</vt:lpstr>
      <vt:lpstr>Llegadas sin documentos apropiados en 2012, por nacionalidad </vt:lpstr>
      <vt:lpstr>Puntos de tránsito de solicitantes de la condición de refugiado sin documentos apropiados en 2012</vt:lpstr>
      <vt:lpstr>Puntos débiles en la propia frontera</vt:lpstr>
      <vt:lpstr>Ciudadanos iraníes</vt:lpstr>
      <vt:lpstr> Migración de ciudadanos chinos  </vt:lpstr>
      <vt:lpstr>Migración de ciudadanos cubanos</vt:lpstr>
      <vt:lpstr>Ciudadanos rumanos</vt:lpstr>
      <vt:lpstr>Los roma de Hungría</vt:lpstr>
      <vt:lpstr>Mujeres de Europa del Este</vt:lpstr>
      <vt:lpstr>Ciudadanos de Sri Lanka</vt:lpstr>
      <vt:lpstr>Ciudadanos de Nigeria</vt:lpstr>
      <vt:lpstr>¿Preguntas?</vt:lpstr>
    </vt:vector>
  </TitlesOfParts>
  <Company>Government of Canada / Gouvernement du Canada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jxb706</dc:creator>
  <cp:lastModifiedBy>usuario</cp:lastModifiedBy>
  <cp:revision>143</cp:revision>
  <dcterms:created xsi:type="dcterms:W3CDTF">2010-04-08T19:11:20Z</dcterms:created>
  <dcterms:modified xsi:type="dcterms:W3CDTF">2013-11-18T14:39:28Z</dcterms:modified>
</cp:coreProperties>
</file>