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4"/>
  </p:notesMasterIdLst>
  <p:sldIdLst>
    <p:sldId id="256" r:id="rId2"/>
    <p:sldId id="279" r:id="rId3"/>
    <p:sldId id="280" r:id="rId4"/>
    <p:sldId id="310" r:id="rId5"/>
    <p:sldId id="312" r:id="rId6"/>
    <p:sldId id="329" r:id="rId7"/>
    <p:sldId id="331" r:id="rId8"/>
    <p:sldId id="336" r:id="rId9"/>
    <p:sldId id="335" r:id="rId10"/>
    <p:sldId id="323" r:id="rId11"/>
    <p:sldId id="337" r:id="rId12"/>
    <p:sldId id="332" r:id="rId13"/>
    <p:sldId id="334" r:id="rId14"/>
    <p:sldId id="261" r:id="rId15"/>
    <p:sldId id="325" r:id="rId16"/>
    <p:sldId id="326" r:id="rId17"/>
    <p:sldId id="327" r:id="rId18"/>
    <p:sldId id="324" r:id="rId19"/>
    <p:sldId id="321" r:id="rId20"/>
    <p:sldId id="322" r:id="rId21"/>
    <p:sldId id="318" r:id="rId22"/>
    <p:sldId id="316" r:id="rId23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5C3"/>
    <a:srgbClr val="05DD5C"/>
    <a:srgbClr val="5BFB9C"/>
    <a:srgbClr val="ADFDCD"/>
    <a:srgbClr val="006600"/>
    <a:srgbClr val="FA6AE9"/>
    <a:srgbClr val="003300"/>
    <a:srgbClr val="3399FF"/>
    <a:srgbClr val="FF9900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8" autoAdjust="0"/>
    <p:restoredTop sz="9466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4099FF-EFC8-4E24-BBE6-743C2A495807}" type="doc">
      <dgm:prSet loTypeId="urn:microsoft.com/office/officeart/2005/8/layout/vList2" loCatId="list" qsTypeId="urn:microsoft.com/office/officeart/2005/8/quickstyle/simple3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B07F0067-C9C4-4B5A-A4E9-7214EFE06E7D}">
      <dgm:prSet/>
      <dgm:spPr/>
      <dgm:t>
        <a:bodyPr/>
        <a:lstStyle/>
        <a:p>
          <a:pPr algn="just" rtl="0"/>
          <a:r>
            <a:rPr lang="es-GT" dirty="0" smtClean="0"/>
            <a:t>Iniciativa gestada desde los gobiernos de la región, con la finalidad de  contribuir a la definición, adopción e impulso de estándares mínimos, políticas y procesos regionales para combatir y prevenir esta delincuencia  y mejorar la atención a las víctimas.</a:t>
          </a:r>
          <a:endParaRPr lang="es-ES" dirty="0"/>
        </a:p>
      </dgm:t>
    </dgm:pt>
    <dgm:pt modelId="{5CBCC70F-A34E-4D83-98DB-B459ADB7E74C}" type="parTrans" cxnId="{2F06BC7E-5841-4327-AD29-61ABA00F6BE3}">
      <dgm:prSet/>
      <dgm:spPr/>
      <dgm:t>
        <a:bodyPr/>
        <a:lstStyle/>
        <a:p>
          <a:endParaRPr lang="es-ES"/>
        </a:p>
      </dgm:t>
    </dgm:pt>
    <dgm:pt modelId="{B81CB3E5-9427-4AC5-9515-4A8B7436033C}" type="sibTrans" cxnId="{2F06BC7E-5841-4327-AD29-61ABA00F6BE3}">
      <dgm:prSet/>
      <dgm:spPr/>
      <dgm:t>
        <a:bodyPr/>
        <a:lstStyle/>
        <a:p>
          <a:endParaRPr lang="es-ES"/>
        </a:p>
      </dgm:t>
    </dgm:pt>
    <dgm:pt modelId="{DAC8A250-A652-4D49-AF6C-B03D9960240D}" type="pres">
      <dgm:prSet presAssocID="{9A4099FF-EFC8-4E24-BBE6-743C2A4958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8105643-D26C-41F4-930C-A05D8FB29FD4}" type="pres">
      <dgm:prSet presAssocID="{B07F0067-C9C4-4B5A-A4E9-7214EFE06E7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3E08195-8F01-490F-B2FD-2F46B3460963}" type="presOf" srcId="{9A4099FF-EFC8-4E24-BBE6-743C2A495807}" destId="{DAC8A250-A652-4D49-AF6C-B03D9960240D}" srcOrd="0" destOrd="0" presId="urn:microsoft.com/office/officeart/2005/8/layout/vList2"/>
    <dgm:cxn modelId="{976B5E7D-9353-428D-9028-914656EEA2E6}" type="presOf" srcId="{B07F0067-C9C4-4B5A-A4E9-7214EFE06E7D}" destId="{F8105643-D26C-41F4-930C-A05D8FB29FD4}" srcOrd="0" destOrd="0" presId="urn:microsoft.com/office/officeart/2005/8/layout/vList2"/>
    <dgm:cxn modelId="{2F06BC7E-5841-4327-AD29-61ABA00F6BE3}" srcId="{9A4099FF-EFC8-4E24-BBE6-743C2A495807}" destId="{B07F0067-C9C4-4B5A-A4E9-7214EFE06E7D}" srcOrd="0" destOrd="0" parTransId="{5CBCC70F-A34E-4D83-98DB-B459ADB7E74C}" sibTransId="{B81CB3E5-9427-4AC5-9515-4A8B7436033C}"/>
    <dgm:cxn modelId="{F77BB7C4-30ED-47F6-BB46-A25BDD903797}" type="presParOf" srcId="{DAC8A250-A652-4D49-AF6C-B03D9960240D}" destId="{F8105643-D26C-41F4-930C-A05D8FB29F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C3447A-A89B-4711-AD00-85426A59230F}" type="doc">
      <dgm:prSet loTypeId="urn:microsoft.com/office/officeart/2005/8/layout/vList2" loCatId="list" qsTypeId="urn:microsoft.com/office/officeart/2005/8/quickstyle/simple4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052CAD4-25AE-42E4-B306-7DA771AC13F6}">
      <dgm:prSet/>
      <dgm:spPr/>
      <dgm:t>
        <a:bodyPr/>
        <a:lstStyle/>
        <a:p>
          <a:pPr rtl="0"/>
          <a:r>
            <a:rPr lang="es-GT" dirty="0" smtClean="0"/>
            <a:t>Los primeros pasos  se dieron en el seno de la Conferencia Regional de Migraciones (CRM – Proceso Puebla) a inicios de los años 2000.</a:t>
          </a:r>
          <a:endParaRPr lang="es-ES" dirty="0"/>
        </a:p>
      </dgm:t>
    </dgm:pt>
    <dgm:pt modelId="{DD2D761E-8F17-404C-ADE8-65A5E7386071}" type="parTrans" cxnId="{52F28511-6C14-49FF-B11B-AD2D1EE2CB51}">
      <dgm:prSet/>
      <dgm:spPr/>
      <dgm:t>
        <a:bodyPr/>
        <a:lstStyle/>
        <a:p>
          <a:endParaRPr lang="es-ES"/>
        </a:p>
      </dgm:t>
    </dgm:pt>
    <dgm:pt modelId="{FDE37634-CCDA-43FB-BA66-9B6488D66F6F}" type="sibTrans" cxnId="{52F28511-6C14-49FF-B11B-AD2D1EE2CB51}">
      <dgm:prSet/>
      <dgm:spPr/>
      <dgm:t>
        <a:bodyPr/>
        <a:lstStyle/>
        <a:p>
          <a:endParaRPr lang="es-ES"/>
        </a:p>
      </dgm:t>
    </dgm:pt>
    <dgm:pt modelId="{A3377163-B94E-41C9-B6D6-D027B63C7C0D}">
      <dgm:prSet/>
      <dgm:spPr/>
      <dgm:t>
        <a:bodyPr/>
        <a:lstStyle/>
        <a:p>
          <a:pPr rtl="0"/>
          <a:r>
            <a:rPr lang="es-GT" dirty="0" smtClean="0"/>
            <a:t>Desde este espacio se impulsaron las primeras campañas regionales de información y se promovió la creación en cada país de lo que luego se denominarían Comités o Coaliciones Nacionales contra la Trata de Personas.</a:t>
          </a:r>
          <a:endParaRPr lang="es-ES" dirty="0"/>
        </a:p>
      </dgm:t>
    </dgm:pt>
    <dgm:pt modelId="{8AE4A3BC-ECFD-4647-8671-56F0F4DA0470}" type="parTrans" cxnId="{CA11BED3-C6D7-48CB-B46D-9F511DEDB373}">
      <dgm:prSet/>
      <dgm:spPr/>
      <dgm:t>
        <a:bodyPr/>
        <a:lstStyle/>
        <a:p>
          <a:endParaRPr lang="es-ES"/>
        </a:p>
      </dgm:t>
    </dgm:pt>
    <dgm:pt modelId="{8E7F4C8F-A013-4B19-B48E-01A507E7C37B}" type="sibTrans" cxnId="{CA11BED3-C6D7-48CB-B46D-9F511DEDB373}">
      <dgm:prSet/>
      <dgm:spPr/>
      <dgm:t>
        <a:bodyPr/>
        <a:lstStyle/>
        <a:p>
          <a:endParaRPr lang="es-ES"/>
        </a:p>
      </dgm:t>
    </dgm:pt>
    <dgm:pt modelId="{30A14D3B-3E96-4B28-8043-1DBA3FA86E37}" type="pres">
      <dgm:prSet presAssocID="{DBC3447A-A89B-4711-AD00-85426A5923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A65154-A7B7-4EBA-B250-A669FDB4859A}" type="pres">
      <dgm:prSet presAssocID="{1052CAD4-25AE-42E4-B306-7DA771AC13F6}" presName="parentText" presStyleLbl="node1" presStyleIdx="0" presStyleCnt="2" custLinFactNeighborX="-348" custLinFactNeighborY="-3051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8EA7EA-9FA4-4D62-913D-CE2452FA6BA0}" type="pres">
      <dgm:prSet presAssocID="{FDE37634-CCDA-43FB-BA66-9B6488D66F6F}" presName="spacer" presStyleCnt="0"/>
      <dgm:spPr/>
      <dgm:t>
        <a:bodyPr/>
        <a:lstStyle/>
        <a:p>
          <a:endParaRPr lang="es-CR"/>
        </a:p>
      </dgm:t>
    </dgm:pt>
    <dgm:pt modelId="{60C35898-7078-48F0-9FA3-B7B2756F8C28}" type="pres">
      <dgm:prSet presAssocID="{A3377163-B94E-41C9-B6D6-D027B63C7C0D}" presName="parentText" presStyleLbl="node1" presStyleIdx="1" presStyleCnt="2" custLinFactY="17189" custLinFactNeighborX="-34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68FB199-F887-40DA-8586-52232C536DA6}" type="presOf" srcId="{1052CAD4-25AE-42E4-B306-7DA771AC13F6}" destId="{7AA65154-A7B7-4EBA-B250-A669FDB4859A}" srcOrd="0" destOrd="0" presId="urn:microsoft.com/office/officeart/2005/8/layout/vList2"/>
    <dgm:cxn modelId="{DE0BD018-4512-4E80-8324-7D431A37FDC2}" type="presOf" srcId="{A3377163-B94E-41C9-B6D6-D027B63C7C0D}" destId="{60C35898-7078-48F0-9FA3-B7B2756F8C28}" srcOrd="0" destOrd="0" presId="urn:microsoft.com/office/officeart/2005/8/layout/vList2"/>
    <dgm:cxn modelId="{52F28511-6C14-49FF-B11B-AD2D1EE2CB51}" srcId="{DBC3447A-A89B-4711-AD00-85426A59230F}" destId="{1052CAD4-25AE-42E4-B306-7DA771AC13F6}" srcOrd="0" destOrd="0" parTransId="{DD2D761E-8F17-404C-ADE8-65A5E7386071}" sibTransId="{FDE37634-CCDA-43FB-BA66-9B6488D66F6F}"/>
    <dgm:cxn modelId="{CA11BED3-C6D7-48CB-B46D-9F511DEDB373}" srcId="{DBC3447A-A89B-4711-AD00-85426A59230F}" destId="{A3377163-B94E-41C9-B6D6-D027B63C7C0D}" srcOrd="1" destOrd="0" parTransId="{8AE4A3BC-ECFD-4647-8671-56F0F4DA0470}" sibTransId="{8E7F4C8F-A013-4B19-B48E-01A507E7C37B}"/>
    <dgm:cxn modelId="{EA3FDE3A-E23B-4FBA-82F1-EABDE77D109C}" type="presOf" srcId="{DBC3447A-A89B-4711-AD00-85426A59230F}" destId="{30A14D3B-3E96-4B28-8043-1DBA3FA86E37}" srcOrd="0" destOrd="0" presId="urn:microsoft.com/office/officeart/2005/8/layout/vList2"/>
    <dgm:cxn modelId="{DAEB52B1-F883-48CC-922F-13E433942706}" type="presParOf" srcId="{30A14D3B-3E96-4B28-8043-1DBA3FA86E37}" destId="{7AA65154-A7B7-4EBA-B250-A669FDB4859A}" srcOrd="0" destOrd="0" presId="urn:microsoft.com/office/officeart/2005/8/layout/vList2"/>
    <dgm:cxn modelId="{FBBD7306-0D59-446A-B3A5-D75379E52F17}" type="presParOf" srcId="{30A14D3B-3E96-4B28-8043-1DBA3FA86E37}" destId="{EC8EA7EA-9FA4-4D62-913D-CE2452FA6BA0}" srcOrd="1" destOrd="0" presId="urn:microsoft.com/office/officeart/2005/8/layout/vList2"/>
    <dgm:cxn modelId="{D92A396E-13A3-4A92-ADF3-A8612E22A1A3}" type="presParOf" srcId="{30A14D3B-3E96-4B28-8043-1DBA3FA86E37}" destId="{60C35898-7078-48F0-9FA3-B7B2756F8C28}" srcOrd="2" destOrd="0" presId="urn:microsoft.com/office/officeart/2005/8/layout/vList2"/>
  </dgm:cxnLst>
  <dgm:bg>
    <a:solidFill>
      <a:schemeClr val="bg2"/>
    </a:solidFill>
  </dgm:bg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C3447A-A89B-4711-AD00-85426A59230F}" type="doc">
      <dgm:prSet loTypeId="urn:microsoft.com/office/officeart/2005/8/layout/vList2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1052CAD4-25AE-42E4-B306-7DA771AC13F6}">
      <dgm:prSet/>
      <dgm:spPr/>
      <dgm:t>
        <a:bodyPr/>
        <a:lstStyle/>
        <a:p>
          <a:pPr rtl="0"/>
          <a:r>
            <a:rPr lang="es-GT" dirty="0" smtClean="0"/>
            <a:t>En Agosto del año  2008, los países de la región coinciden en el </a:t>
          </a:r>
          <a:r>
            <a:rPr lang="es-GT" i="1" dirty="0" smtClean="0"/>
            <a:t>Encuentro preparatorio del III Congreso Mundial contra la Explotación Sexual Comercial y Trata de Personas</a:t>
          </a:r>
          <a:r>
            <a:rPr lang="es-GT" dirty="0" smtClean="0"/>
            <a:t> en la ciudad de Buenos Aires provocando entre los centroamericanos allí reunidos una decisión de iniciar esfuerzos de coordinación y articulación regional.</a:t>
          </a:r>
          <a:endParaRPr lang="es-ES" dirty="0"/>
        </a:p>
      </dgm:t>
    </dgm:pt>
    <dgm:pt modelId="{DD2D761E-8F17-404C-ADE8-65A5E7386071}" type="parTrans" cxnId="{52F28511-6C14-49FF-B11B-AD2D1EE2CB51}">
      <dgm:prSet/>
      <dgm:spPr/>
      <dgm:t>
        <a:bodyPr/>
        <a:lstStyle/>
        <a:p>
          <a:endParaRPr lang="es-ES"/>
        </a:p>
      </dgm:t>
    </dgm:pt>
    <dgm:pt modelId="{FDE37634-CCDA-43FB-BA66-9B6488D66F6F}" type="sibTrans" cxnId="{52F28511-6C14-49FF-B11B-AD2D1EE2CB51}">
      <dgm:prSet/>
      <dgm:spPr/>
      <dgm:t>
        <a:bodyPr/>
        <a:lstStyle/>
        <a:p>
          <a:endParaRPr lang="es-ES"/>
        </a:p>
      </dgm:t>
    </dgm:pt>
    <dgm:pt modelId="{6605B19C-2654-4964-8109-8628D1EC86F5}">
      <dgm:prSet/>
      <dgm:spPr/>
      <dgm:t>
        <a:bodyPr/>
        <a:lstStyle/>
        <a:p>
          <a:pPr rtl="0"/>
          <a:r>
            <a:rPr lang="es-GT" dirty="0" smtClean="0"/>
            <a:t>El </a:t>
          </a:r>
          <a:r>
            <a:rPr lang="es-GT" i="1" dirty="0" smtClean="0"/>
            <a:t>Primer Encuentro de las Coaliciones Nacionales contra la Trata de Personas</a:t>
          </a:r>
          <a:r>
            <a:rPr lang="es-GT" dirty="0" smtClean="0"/>
            <a:t> en la Región de Centroamérica se realizó los días 10 al 12 de noviembre de 2008 en San José, Costa Rica</a:t>
          </a:r>
          <a:r>
            <a:rPr lang="es-GT" i="1" dirty="0" smtClean="0"/>
            <a:t>.</a:t>
          </a:r>
          <a:endParaRPr lang="es-ES" dirty="0"/>
        </a:p>
      </dgm:t>
    </dgm:pt>
    <dgm:pt modelId="{A01B00F8-2BA3-4481-BAB6-75F91E582BB8}" type="parTrans" cxnId="{87BEFE63-69FD-48C1-998B-28F7927B26DD}">
      <dgm:prSet/>
      <dgm:spPr/>
      <dgm:t>
        <a:bodyPr/>
        <a:lstStyle/>
        <a:p>
          <a:endParaRPr lang="es-ES"/>
        </a:p>
      </dgm:t>
    </dgm:pt>
    <dgm:pt modelId="{05E1EEFF-8F56-4409-9D9D-3E9C5EC0E02D}" type="sibTrans" cxnId="{87BEFE63-69FD-48C1-998B-28F7927B26DD}">
      <dgm:prSet/>
      <dgm:spPr/>
      <dgm:t>
        <a:bodyPr/>
        <a:lstStyle/>
        <a:p>
          <a:endParaRPr lang="es-ES"/>
        </a:p>
      </dgm:t>
    </dgm:pt>
    <dgm:pt modelId="{A3377163-B94E-41C9-B6D6-D027B63C7C0D}">
      <dgm:prSet/>
      <dgm:spPr/>
      <dgm:t>
        <a:bodyPr/>
        <a:lstStyle/>
        <a:p>
          <a:pPr rtl="0"/>
          <a:r>
            <a:rPr lang="es-GT" dirty="0" smtClean="0"/>
            <a:t>El proyecto denominado </a:t>
          </a:r>
          <a:r>
            <a:rPr lang="es-GT" i="1" dirty="0" smtClean="0"/>
            <a:t>Bien Público Regional</a:t>
          </a:r>
          <a:r>
            <a:rPr lang="es-GT" dirty="0" smtClean="0"/>
            <a:t>  - financiado por el BID y ejecutado por </a:t>
          </a:r>
          <a:r>
            <a:rPr lang="es-GT" dirty="0" err="1" smtClean="0"/>
            <a:t>Ecpat</a:t>
          </a:r>
          <a:r>
            <a:rPr lang="es-GT" dirty="0" smtClean="0"/>
            <a:t>-Guatemala – vino a contribuir a esta iniciativa centroamericana. El mismo fue aprobado en diciembre del 2008 e inició su implementación en junio del 2009.</a:t>
          </a:r>
          <a:endParaRPr lang="es-ES" dirty="0"/>
        </a:p>
      </dgm:t>
    </dgm:pt>
    <dgm:pt modelId="{8AE4A3BC-ECFD-4647-8671-56F0F4DA0470}" type="parTrans" cxnId="{CA11BED3-C6D7-48CB-B46D-9F511DEDB373}">
      <dgm:prSet/>
      <dgm:spPr/>
      <dgm:t>
        <a:bodyPr/>
        <a:lstStyle/>
        <a:p>
          <a:endParaRPr lang="es-ES"/>
        </a:p>
      </dgm:t>
    </dgm:pt>
    <dgm:pt modelId="{8E7F4C8F-A013-4B19-B48E-01A507E7C37B}" type="sibTrans" cxnId="{CA11BED3-C6D7-48CB-B46D-9F511DEDB373}">
      <dgm:prSet/>
      <dgm:spPr/>
      <dgm:t>
        <a:bodyPr/>
        <a:lstStyle/>
        <a:p>
          <a:endParaRPr lang="es-ES"/>
        </a:p>
      </dgm:t>
    </dgm:pt>
    <dgm:pt modelId="{30A14D3B-3E96-4B28-8043-1DBA3FA86E37}" type="pres">
      <dgm:prSet presAssocID="{DBC3447A-A89B-4711-AD00-85426A5923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A65154-A7B7-4EBA-B250-A669FDB4859A}" type="pres">
      <dgm:prSet presAssocID="{1052CAD4-25AE-42E4-B306-7DA771AC13F6}" presName="parentText" presStyleLbl="node1" presStyleIdx="0" presStyleCnt="3" custLinFactY="-11835" custLinFactNeighborX="-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8EA7EA-9FA4-4D62-913D-CE2452FA6BA0}" type="pres">
      <dgm:prSet presAssocID="{FDE37634-CCDA-43FB-BA66-9B6488D66F6F}" presName="spacer" presStyleCnt="0"/>
      <dgm:spPr/>
      <dgm:t>
        <a:bodyPr/>
        <a:lstStyle/>
        <a:p>
          <a:endParaRPr lang="es-CR"/>
        </a:p>
      </dgm:t>
    </dgm:pt>
    <dgm:pt modelId="{B5621163-2B89-4CFE-9D25-2D8173AC3345}" type="pres">
      <dgm:prSet presAssocID="{6605B19C-2654-4964-8109-8628D1EC86F5}" presName="parentText" presStyleLbl="node1" presStyleIdx="1" presStyleCnt="3" custLinFactNeighborX="520" custLinFactNeighborY="620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3D367D-76A9-4594-AFAE-1AA6B93F8CEC}" type="pres">
      <dgm:prSet presAssocID="{05E1EEFF-8F56-4409-9D9D-3E9C5EC0E02D}" presName="spacer" presStyleCnt="0"/>
      <dgm:spPr/>
      <dgm:t>
        <a:bodyPr/>
        <a:lstStyle/>
        <a:p>
          <a:endParaRPr lang="es-CR"/>
        </a:p>
      </dgm:t>
    </dgm:pt>
    <dgm:pt modelId="{60C35898-7078-48F0-9FA3-B7B2756F8C28}" type="pres">
      <dgm:prSet presAssocID="{A3377163-B94E-41C9-B6D6-D027B63C7C0D}" presName="parentText" presStyleLbl="node1" presStyleIdx="2" presStyleCnt="3" custLinFactY="406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F28511-6C14-49FF-B11B-AD2D1EE2CB51}" srcId="{DBC3447A-A89B-4711-AD00-85426A59230F}" destId="{1052CAD4-25AE-42E4-B306-7DA771AC13F6}" srcOrd="0" destOrd="0" parTransId="{DD2D761E-8F17-404C-ADE8-65A5E7386071}" sibTransId="{FDE37634-CCDA-43FB-BA66-9B6488D66F6F}"/>
    <dgm:cxn modelId="{05886F67-BCF4-4830-9691-8B3D67B1F5EE}" type="presOf" srcId="{1052CAD4-25AE-42E4-B306-7DA771AC13F6}" destId="{7AA65154-A7B7-4EBA-B250-A669FDB4859A}" srcOrd="0" destOrd="0" presId="urn:microsoft.com/office/officeart/2005/8/layout/vList2"/>
    <dgm:cxn modelId="{EED83F5D-0D9F-4E5B-BE72-96E0E9B382CF}" type="presOf" srcId="{DBC3447A-A89B-4711-AD00-85426A59230F}" destId="{30A14D3B-3E96-4B28-8043-1DBA3FA86E37}" srcOrd="0" destOrd="0" presId="urn:microsoft.com/office/officeart/2005/8/layout/vList2"/>
    <dgm:cxn modelId="{87BEFE63-69FD-48C1-998B-28F7927B26DD}" srcId="{DBC3447A-A89B-4711-AD00-85426A59230F}" destId="{6605B19C-2654-4964-8109-8628D1EC86F5}" srcOrd="1" destOrd="0" parTransId="{A01B00F8-2BA3-4481-BAB6-75F91E582BB8}" sibTransId="{05E1EEFF-8F56-4409-9D9D-3E9C5EC0E02D}"/>
    <dgm:cxn modelId="{0FED8BB3-A59A-4138-92D2-B645D0AAA999}" type="presOf" srcId="{6605B19C-2654-4964-8109-8628D1EC86F5}" destId="{B5621163-2B89-4CFE-9D25-2D8173AC3345}" srcOrd="0" destOrd="0" presId="urn:microsoft.com/office/officeart/2005/8/layout/vList2"/>
    <dgm:cxn modelId="{227A6AD0-C242-4414-B8D1-C08CC772A107}" type="presOf" srcId="{A3377163-B94E-41C9-B6D6-D027B63C7C0D}" destId="{60C35898-7078-48F0-9FA3-B7B2756F8C28}" srcOrd="0" destOrd="0" presId="urn:microsoft.com/office/officeart/2005/8/layout/vList2"/>
    <dgm:cxn modelId="{CA11BED3-C6D7-48CB-B46D-9F511DEDB373}" srcId="{DBC3447A-A89B-4711-AD00-85426A59230F}" destId="{A3377163-B94E-41C9-B6D6-D027B63C7C0D}" srcOrd="2" destOrd="0" parTransId="{8AE4A3BC-ECFD-4647-8671-56F0F4DA0470}" sibTransId="{8E7F4C8F-A013-4B19-B48E-01A507E7C37B}"/>
    <dgm:cxn modelId="{5E1F3CDC-4F0C-41EE-AF22-0B4C1D55D120}" type="presParOf" srcId="{30A14D3B-3E96-4B28-8043-1DBA3FA86E37}" destId="{7AA65154-A7B7-4EBA-B250-A669FDB4859A}" srcOrd="0" destOrd="0" presId="urn:microsoft.com/office/officeart/2005/8/layout/vList2"/>
    <dgm:cxn modelId="{0E5C349E-037F-41FC-8380-738CB978E137}" type="presParOf" srcId="{30A14D3B-3E96-4B28-8043-1DBA3FA86E37}" destId="{EC8EA7EA-9FA4-4D62-913D-CE2452FA6BA0}" srcOrd="1" destOrd="0" presId="urn:microsoft.com/office/officeart/2005/8/layout/vList2"/>
    <dgm:cxn modelId="{71156513-0814-438C-BF87-9808DD121B70}" type="presParOf" srcId="{30A14D3B-3E96-4B28-8043-1DBA3FA86E37}" destId="{B5621163-2B89-4CFE-9D25-2D8173AC3345}" srcOrd="2" destOrd="0" presId="urn:microsoft.com/office/officeart/2005/8/layout/vList2"/>
    <dgm:cxn modelId="{9639E503-C176-4A7F-A5B9-4845B54DC033}" type="presParOf" srcId="{30A14D3B-3E96-4B28-8043-1DBA3FA86E37}" destId="{9A3D367D-76A9-4594-AFAE-1AA6B93F8CEC}" srcOrd="3" destOrd="0" presId="urn:microsoft.com/office/officeart/2005/8/layout/vList2"/>
    <dgm:cxn modelId="{E47F7FF5-3338-40C4-AB68-7FAE5D7DF066}" type="presParOf" srcId="{30A14D3B-3E96-4B28-8043-1DBA3FA86E37}" destId="{60C35898-7078-48F0-9FA3-B7B2756F8C28}" srcOrd="4" destOrd="0" presId="urn:microsoft.com/office/officeart/2005/8/layout/vList2"/>
  </dgm:cxnLst>
  <dgm:bg>
    <a:solidFill>
      <a:schemeClr val="bg2"/>
    </a:solidFill>
  </dgm:bg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C3447A-A89B-4711-AD00-85426A59230F}" type="doc">
      <dgm:prSet loTypeId="urn:microsoft.com/office/officeart/2005/8/layout/vList2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1052CAD4-25AE-42E4-B306-7DA771AC13F6}">
      <dgm:prSet/>
      <dgm:spPr/>
      <dgm:t>
        <a:bodyPr/>
        <a:lstStyle/>
        <a:p>
          <a:pPr rtl="0"/>
          <a:r>
            <a:rPr lang="es-GT" dirty="0" smtClean="0"/>
            <a:t>La  primera reunión  formal de Coalición Regional,  el dieciséis de septiembre del dos mil once</a:t>
          </a:r>
          <a:r>
            <a:rPr lang="es-MX" dirty="0" smtClean="0"/>
            <a:t>, donde participaron funcionarias y funcionarios de Honduras, </a:t>
          </a:r>
          <a:r>
            <a:rPr lang="es-GT" dirty="0" smtClean="0"/>
            <a:t>Guatemala, El Salvador, Panamá, Nicaragua, Belice, Costa Rica y Nicaragua (sede), con el apoyo de </a:t>
          </a:r>
          <a:r>
            <a:rPr lang="es-GT" dirty="0" err="1" smtClean="0"/>
            <a:t>Save</a:t>
          </a:r>
          <a:r>
            <a:rPr lang="es-GT" dirty="0" smtClean="0"/>
            <a:t> </a:t>
          </a:r>
          <a:r>
            <a:rPr lang="es-GT" dirty="0" err="1" smtClean="0"/>
            <a:t>the</a:t>
          </a:r>
          <a:r>
            <a:rPr lang="es-GT" dirty="0" smtClean="0"/>
            <a:t> </a:t>
          </a:r>
          <a:r>
            <a:rPr lang="es-GT" dirty="0" err="1" smtClean="0"/>
            <a:t>Children</a:t>
          </a:r>
          <a:r>
            <a:rPr lang="es-GT" dirty="0" smtClean="0"/>
            <a:t> y la OIM. </a:t>
          </a:r>
          <a:endParaRPr lang="es-ES" dirty="0"/>
        </a:p>
      </dgm:t>
    </dgm:pt>
    <dgm:pt modelId="{DD2D761E-8F17-404C-ADE8-65A5E7386071}" type="parTrans" cxnId="{52F28511-6C14-49FF-B11B-AD2D1EE2CB51}">
      <dgm:prSet/>
      <dgm:spPr/>
      <dgm:t>
        <a:bodyPr/>
        <a:lstStyle/>
        <a:p>
          <a:endParaRPr lang="es-ES"/>
        </a:p>
      </dgm:t>
    </dgm:pt>
    <dgm:pt modelId="{FDE37634-CCDA-43FB-BA66-9B6488D66F6F}" type="sibTrans" cxnId="{52F28511-6C14-49FF-B11B-AD2D1EE2CB51}">
      <dgm:prSet/>
      <dgm:spPr/>
      <dgm:t>
        <a:bodyPr/>
        <a:lstStyle/>
        <a:p>
          <a:endParaRPr lang="es-ES"/>
        </a:p>
      </dgm:t>
    </dgm:pt>
    <dgm:pt modelId="{6605B19C-2654-4964-8109-8628D1EC86F5}">
      <dgm:prSet/>
      <dgm:spPr/>
      <dgm:t>
        <a:bodyPr/>
        <a:lstStyle/>
        <a:p>
          <a:pPr rtl="0"/>
          <a:r>
            <a:rPr lang="es-GT" dirty="0" smtClean="0"/>
            <a:t>Se  integró un Comité Ejecutivo conformado por Nicaragua como coordinador; Costa Rica en funciones de Secretaría Técnica , y como Vocal: Guatemala. Finalmente, se acordó continuar el trabajo de socialización de este esfuerzo y darlo a conocer a los represente del SICA, OIM, SISCA, BID, COMIGOB, OCAM, Directores Jefes de Policía, Consejos y demás entidades regionales, entre otros. </a:t>
          </a:r>
          <a:endParaRPr lang="es-ES" dirty="0"/>
        </a:p>
      </dgm:t>
    </dgm:pt>
    <dgm:pt modelId="{A01B00F8-2BA3-4481-BAB6-75F91E582BB8}" type="parTrans" cxnId="{87BEFE63-69FD-48C1-998B-28F7927B26DD}">
      <dgm:prSet/>
      <dgm:spPr/>
      <dgm:t>
        <a:bodyPr/>
        <a:lstStyle/>
        <a:p>
          <a:endParaRPr lang="es-ES"/>
        </a:p>
      </dgm:t>
    </dgm:pt>
    <dgm:pt modelId="{05E1EEFF-8F56-4409-9D9D-3E9C5EC0E02D}" type="sibTrans" cxnId="{87BEFE63-69FD-48C1-998B-28F7927B26DD}">
      <dgm:prSet/>
      <dgm:spPr/>
      <dgm:t>
        <a:bodyPr/>
        <a:lstStyle/>
        <a:p>
          <a:endParaRPr lang="es-ES"/>
        </a:p>
      </dgm:t>
    </dgm:pt>
    <dgm:pt modelId="{7D60DF5E-2F91-4A92-A81D-4847D21C4308}">
      <dgm:prSet/>
      <dgm:spPr/>
      <dgm:t>
        <a:bodyPr/>
        <a:lstStyle/>
        <a:p>
          <a:r>
            <a:rPr lang="es-GT" dirty="0" smtClean="0"/>
            <a:t>La </a:t>
          </a:r>
          <a:r>
            <a:rPr lang="es-GT" b="1" dirty="0" smtClean="0"/>
            <a:t>segunda reunión </a:t>
          </a:r>
          <a:r>
            <a:rPr lang="es-GT" dirty="0" smtClean="0"/>
            <a:t>de la “Coalición Regional “se realizó en  Panamá en el mes de febrero del  2012 con el objetivo central de avanzar en la </a:t>
          </a:r>
          <a:r>
            <a:rPr lang="es-GT" dirty="0" err="1" smtClean="0"/>
            <a:t>operacionalización</a:t>
          </a:r>
          <a:r>
            <a:rPr lang="es-GT" dirty="0" smtClean="0"/>
            <a:t> de un plan de trabajo operativo regional </a:t>
          </a:r>
          <a:endParaRPr lang="es-CR" dirty="0"/>
        </a:p>
      </dgm:t>
    </dgm:pt>
    <dgm:pt modelId="{66C24DF3-B3B0-4DA9-85B9-7EF2AF605D21}" type="parTrans" cxnId="{AFF2ABBA-4F42-449B-BAB5-3C8D714C256D}">
      <dgm:prSet/>
      <dgm:spPr/>
      <dgm:t>
        <a:bodyPr/>
        <a:lstStyle/>
        <a:p>
          <a:endParaRPr lang="es-CR"/>
        </a:p>
      </dgm:t>
    </dgm:pt>
    <dgm:pt modelId="{4C6C7ABE-29EA-4086-B5EF-A47C69F7F22B}" type="sibTrans" cxnId="{AFF2ABBA-4F42-449B-BAB5-3C8D714C256D}">
      <dgm:prSet/>
      <dgm:spPr/>
      <dgm:t>
        <a:bodyPr/>
        <a:lstStyle/>
        <a:p>
          <a:endParaRPr lang="es-CR"/>
        </a:p>
      </dgm:t>
    </dgm:pt>
    <dgm:pt modelId="{30A14D3B-3E96-4B28-8043-1DBA3FA86E37}" type="pres">
      <dgm:prSet presAssocID="{DBC3447A-A89B-4711-AD00-85426A5923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A65154-A7B7-4EBA-B250-A669FDB4859A}" type="pres">
      <dgm:prSet presAssocID="{1052CAD4-25AE-42E4-B306-7DA771AC13F6}" presName="parentText" presStyleLbl="node1" presStyleIdx="0" presStyleCnt="3" custLinFactY="-11835" custLinFactNeighborX="-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8EA7EA-9FA4-4D62-913D-CE2452FA6BA0}" type="pres">
      <dgm:prSet presAssocID="{FDE37634-CCDA-43FB-BA66-9B6488D66F6F}" presName="spacer" presStyleCnt="0"/>
      <dgm:spPr/>
      <dgm:t>
        <a:bodyPr/>
        <a:lstStyle/>
        <a:p>
          <a:endParaRPr lang="es-CR"/>
        </a:p>
      </dgm:t>
    </dgm:pt>
    <dgm:pt modelId="{B5621163-2B89-4CFE-9D25-2D8173AC3345}" type="pres">
      <dgm:prSet presAssocID="{6605B19C-2654-4964-8109-8628D1EC86F5}" presName="parentText" presStyleLbl="node1" presStyleIdx="1" presStyleCnt="3" custLinFactNeighborX="520" custLinFactNeighborY="620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3D367D-76A9-4594-AFAE-1AA6B93F8CEC}" type="pres">
      <dgm:prSet presAssocID="{05E1EEFF-8F56-4409-9D9D-3E9C5EC0E02D}" presName="spacer" presStyleCnt="0"/>
      <dgm:spPr/>
      <dgm:t>
        <a:bodyPr/>
        <a:lstStyle/>
        <a:p>
          <a:endParaRPr lang="es-CR"/>
        </a:p>
      </dgm:t>
    </dgm:pt>
    <dgm:pt modelId="{8B14098C-A010-4DB6-8A27-2477F24454A8}" type="pres">
      <dgm:prSet presAssocID="{7D60DF5E-2F91-4A92-A81D-4847D21C430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52F28511-6C14-49FF-B11B-AD2D1EE2CB51}" srcId="{DBC3447A-A89B-4711-AD00-85426A59230F}" destId="{1052CAD4-25AE-42E4-B306-7DA771AC13F6}" srcOrd="0" destOrd="0" parTransId="{DD2D761E-8F17-404C-ADE8-65A5E7386071}" sibTransId="{FDE37634-CCDA-43FB-BA66-9B6488D66F6F}"/>
    <dgm:cxn modelId="{87BEFE63-69FD-48C1-998B-28F7927B26DD}" srcId="{DBC3447A-A89B-4711-AD00-85426A59230F}" destId="{6605B19C-2654-4964-8109-8628D1EC86F5}" srcOrd="1" destOrd="0" parTransId="{A01B00F8-2BA3-4481-BAB6-75F91E582BB8}" sibTransId="{05E1EEFF-8F56-4409-9D9D-3E9C5EC0E02D}"/>
    <dgm:cxn modelId="{39674083-0249-41AA-BAC8-F449DF63A1C6}" type="presOf" srcId="{DBC3447A-A89B-4711-AD00-85426A59230F}" destId="{30A14D3B-3E96-4B28-8043-1DBA3FA86E37}" srcOrd="0" destOrd="0" presId="urn:microsoft.com/office/officeart/2005/8/layout/vList2"/>
    <dgm:cxn modelId="{AFF2ABBA-4F42-449B-BAB5-3C8D714C256D}" srcId="{DBC3447A-A89B-4711-AD00-85426A59230F}" destId="{7D60DF5E-2F91-4A92-A81D-4847D21C4308}" srcOrd="2" destOrd="0" parTransId="{66C24DF3-B3B0-4DA9-85B9-7EF2AF605D21}" sibTransId="{4C6C7ABE-29EA-4086-B5EF-A47C69F7F22B}"/>
    <dgm:cxn modelId="{D791961A-3D8B-4A94-92AA-0D939024847F}" type="presOf" srcId="{7D60DF5E-2F91-4A92-A81D-4847D21C4308}" destId="{8B14098C-A010-4DB6-8A27-2477F24454A8}" srcOrd="0" destOrd="0" presId="urn:microsoft.com/office/officeart/2005/8/layout/vList2"/>
    <dgm:cxn modelId="{3A32046D-E2E5-4F3A-89AE-79E38DD00F26}" type="presOf" srcId="{1052CAD4-25AE-42E4-B306-7DA771AC13F6}" destId="{7AA65154-A7B7-4EBA-B250-A669FDB4859A}" srcOrd="0" destOrd="0" presId="urn:microsoft.com/office/officeart/2005/8/layout/vList2"/>
    <dgm:cxn modelId="{E757269C-D6FC-46FD-B4E9-B0E6477ACA64}" type="presOf" srcId="{6605B19C-2654-4964-8109-8628D1EC86F5}" destId="{B5621163-2B89-4CFE-9D25-2D8173AC3345}" srcOrd="0" destOrd="0" presId="urn:microsoft.com/office/officeart/2005/8/layout/vList2"/>
    <dgm:cxn modelId="{6C315CBE-04F9-425D-98C2-3F323B7FFA4D}" type="presParOf" srcId="{30A14D3B-3E96-4B28-8043-1DBA3FA86E37}" destId="{7AA65154-A7B7-4EBA-B250-A669FDB4859A}" srcOrd="0" destOrd="0" presId="urn:microsoft.com/office/officeart/2005/8/layout/vList2"/>
    <dgm:cxn modelId="{8CB7559B-1F8F-46F6-8906-C3FD29B64C3A}" type="presParOf" srcId="{30A14D3B-3E96-4B28-8043-1DBA3FA86E37}" destId="{EC8EA7EA-9FA4-4D62-913D-CE2452FA6BA0}" srcOrd="1" destOrd="0" presId="urn:microsoft.com/office/officeart/2005/8/layout/vList2"/>
    <dgm:cxn modelId="{C4403976-1443-4BDA-9B57-7A2CC4FAEFF5}" type="presParOf" srcId="{30A14D3B-3E96-4B28-8043-1DBA3FA86E37}" destId="{B5621163-2B89-4CFE-9D25-2D8173AC3345}" srcOrd="2" destOrd="0" presId="urn:microsoft.com/office/officeart/2005/8/layout/vList2"/>
    <dgm:cxn modelId="{9CF8B404-8D57-4DE6-A251-6D273194B212}" type="presParOf" srcId="{30A14D3B-3E96-4B28-8043-1DBA3FA86E37}" destId="{9A3D367D-76A9-4594-AFAE-1AA6B93F8CEC}" srcOrd="3" destOrd="0" presId="urn:microsoft.com/office/officeart/2005/8/layout/vList2"/>
    <dgm:cxn modelId="{4E170320-D02E-4ED7-A268-ED7D9F3F9520}" type="presParOf" srcId="{30A14D3B-3E96-4B28-8043-1DBA3FA86E37}" destId="{8B14098C-A010-4DB6-8A27-2477F24454A8}" srcOrd="4" destOrd="0" presId="urn:microsoft.com/office/officeart/2005/8/layout/vList2"/>
  </dgm:cxnLst>
  <dgm:bg>
    <a:solidFill>
      <a:schemeClr val="bg2"/>
    </a:solidFill>
  </dgm:bg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C3447A-A89B-4711-AD00-85426A59230F}" type="doc">
      <dgm:prSet loTypeId="urn:microsoft.com/office/officeart/2005/8/layout/vList2" loCatId="list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1052CAD4-25AE-42E4-B306-7DA771AC13F6}">
      <dgm:prSet/>
      <dgm:spPr/>
      <dgm:t>
        <a:bodyPr/>
        <a:lstStyle/>
        <a:p>
          <a:pPr rtl="0"/>
          <a:r>
            <a:rPr lang="es-GT" b="1" dirty="0" smtClean="0"/>
            <a:t>La  tercera</a:t>
          </a:r>
          <a:r>
            <a:rPr lang="es-GT" dirty="0" smtClean="0"/>
            <a:t> reunión se realiza en León Nicaragua.</a:t>
          </a:r>
        </a:p>
        <a:p>
          <a:pPr rtl="0"/>
          <a:endParaRPr lang="es-GT" dirty="0" smtClean="0"/>
        </a:p>
        <a:p>
          <a:pPr rtl="0"/>
          <a:r>
            <a:rPr lang="es-GT" b="1" dirty="0" smtClean="0"/>
            <a:t>La Cuarta   reunión </a:t>
          </a:r>
          <a:r>
            <a:rPr lang="es-GT" dirty="0" smtClean="0"/>
            <a:t> formal de Coalición Regional,  se realiza en la Ciudad de Guatemala el 15-16 de octubre del 2012.</a:t>
          </a:r>
          <a:endParaRPr lang="es-ES" dirty="0"/>
        </a:p>
      </dgm:t>
    </dgm:pt>
    <dgm:pt modelId="{DD2D761E-8F17-404C-ADE8-65A5E7386071}" type="parTrans" cxnId="{52F28511-6C14-49FF-B11B-AD2D1EE2CB51}">
      <dgm:prSet/>
      <dgm:spPr/>
      <dgm:t>
        <a:bodyPr/>
        <a:lstStyle/>
        <a:p>
          <a:endParaRPr lang="es-ES"/>
        </a:p>
      </dgm:t>
    </dgm:pt>
    <dgm:pt modelId="{FDE37634-CCDA-43FB-BA66-9B6488D66F6F}" type="sibTrans" cxnId="{52F28511-6C14-49FF-B11B-AD2D1EE2CB51}">
      <dgm:prSet/>
      <dgm:spPr/>
      <dgm:t>
        <a:bodyPr/>
        <a:lstStyle/>
        <a:p>
          <a:endParaRPr lang="es-ES"/>
        </a:p>
      </dgm:t>
    </dgm:pt>
    <dgm:pt modelId="{6605B19C-2654-4964-8109-8628D1EC86F5}">
      <dgm:prSet/>
      <dgm:spPr/>
      <dgm:t>
        <a:bodyPr/>
        <a:lstStyle/>
        <a:p>
          <a:pPr rtl="0"/>
          <a:r>
            <a:rPr lang="es-ES" dirty="0" smtClean="0">
              <a:solidFill>
                <a:schemeClr val="bg1"/>
              </a:solidFill>
            </a:rPr>
            <a:t>La quinta reunión de la Coalición Regional se realizó en Noviembre 2012 en Belice.</a:t>
          </a:r>
        </a:p>
        <a:p>
          <a:pPr rtl="0"/>
          <a:r>
            <a:rPr lang="es-CR" dirty="0" smtClean="0"/>
            <a:t>2013 </a:t>
          </a:r>
        </a:p>
        <a:p>
          <a:r>
            <a:rPr lang="es-CR" dirty="0" smtClean="0"/>
            <a:t>6 agosto Guatemala</a:t>
          </a:r>
        </a:p>
        <a:p>
          <a:r>
            <a:rPr lang="es-CR" dirty="0" smtClean="0"/>
            <a:t>10-12 Honduras</a:t>
          </a:r>
        </a:p>
        <a:p>
          <a:r>
            <a:rPr lang="es-CR" dirty="0" smtClean="0"/>
            <a:t>11 octubre   Costa Rica </a:t>
          </a:r>
        </a:p>
        <a:p>
          <a:r>
            <a:rPr lang="es-CR" dirty="0" smtClean="0"/>
            <a:t>17 de  Noviembre Costa Rica</a:t>
          </a:r>
          <a:endParaRPr lang="es-ES" dirty="0"/>
        </a:p>
      </dgm:t>
    </dgm:pt>
    <dgm:pt modelId="{A01B00F8-2BA3-4481-BAB6-75F91E582BB8}" type="parTrans" cxnId="{87BEFE63-69FD-48C1-998B-28F7927B26DD}">
      <dgm:prSet/>
      <dgm:spPr/>
      <dgm:t>
        <a:bodyPr/>
        <a:lstStyle/>
        <a:p>
          <a:endParaRPr lang="es-ES"/>
        </a:p>
      </dgm:t>
    </dgm:pt>
    <dgm:pt modelId="{05E1EEFF-8F56-4409-9D9D-3E9C5EC0E02D}" type="sibTrans" cxnId="{87BEFE63-69FD-48C1-998B-28F7927B26DD}">
      <dgm:prSet/>
      <dgm:spPr/>
      <dgm:t>
        <a:bodyPr/>
        <a:lstStyle/>
        <a:p>
          <a:endParaRPr lang="es-ES"/>
        </a:p>
      </dgm:t>
    </dgm:pt>
    <dgm:pt modelId="{30A14D3B-3E96-4B28-8043-1DBA3FA86E37}" type="pres">
      <dgm:prSet presAssocID="{DBC3447A-A89B-4711-AD00-85426A5923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A65154-A7B7-4EBA-B250-A669FDB4859A}" type="pres">
      <dgm:prSet presAssocID="{1052CAD4-25AE-42E4-B306-7DA771AC13F6}" presName="parentText" presStyleLbl="node1" presStyleIdx="0" presStyleCnt="2" custLinFactY="-11835" custLinFactNeighborX="-348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8EA7EA-9FA4-4D62-913D-CE2452FA6BA0}" type="pres">
      <dgm:prSet presAssocID="{FDE37634-CCDA-43FB-BA66-9B6488D66F6F}" presName="spacer" presStyleCnt="0"/>
      <dgm:spPr/>
      <dgm:t>
        <a:bodyPr/>
        <a:lstStyle/>
        <a:p>
          <a:endParaRPr lang="es-CR"/>
        </a:p>
      </dgm:t>
    </dgm:pt>
    <dgm:pt modelId="{B5621163-2B89-4CFE-9D25-2D8173AC3345}" type="pres">
      <dgm:prSet presAssocID="{6605B19C-2654-4964-8109-8628D1EC86F5}" presName="parentText" presStyleLbl="node1" presStyleIdx="1" presStyleCnt="2" custLinFactNeighborX="520" custLinFactNeighborY="620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F28511-6C14-49FF-B11B-AD2D1EE2CB51}" srcId="{DBC3447A-A89B-4711-AD00-85426A59230F}" destId="{1052CAD4-25AE-42E4-B306-7DA771AC13F6}" srcOrd="0" destOrd="0" parTransId="{DD2D761E-8F17-404C-ADE8-65A5E7386071}" sibTransId="{FDE37634-CCDA-43FB-BA66-9B6488D66F6F}"/>
    <dgm:cxn modelId="{87BEFE63-69FD-48C1-998B-28F7927B26DD}" srcId="{DBC3447A-A89B-4711-AD00-85426A59230F}" destId="{6605B19C-2654-4964-8109-8628D1EC86F5}" srcOrd="1" destOrd="0" parTransId="{A01B00F8-2BA3-4481-BAB6-75F91E582BB8}" sibTransId="{05E1EEFF-8F56-4409-9D9D-3E9C5EC0E02D}"/>
    <dgm:cxn modelId="{5C56515F-BF3D-4B01-B7B3-100663D46376}" type="presOf" srcId="{1052CAD4-25AE-42E4-B306-7DA771AC13F6}" destId="{7AA65154-A7B7-4EBA-B250-A669FDB4859A}" srcOrd="0" destOrd="0" presId="urn:microsoft.com/office/officeart/2005/8/layout/vList2"/>
    <dgm:cxn modelId="{2173C573-673D-4868-A2FD-D3F406659334}" type="presOf" srcId="{DBC3447A-A89B-4711-AD00-85426A59230F}" destId="{30A14D3B-3E96-4B28-8043-1DBA3FA86E37}" srcOrd="0" destOrd="0" presId="urn:microsoft.com/office/officeart/2005/8/layout/vList2"/>
    <dgm:cxn modelId="{38FC7F45-B519-43E2-BFDE-05E261BEB3A5}" type="presOf" srcId="{6605B19C-2654-4964-8109-8628D1EC86F5}" destId="{B5621163-2B89-4CFE-9D25-2D8173AC3345}" srcOrd="0" destOrd="0" presId="urn:microsoft.com/office/officeart/2005/8/layout/vList2"/>
    <dgm:cxn modelId="{FF7B7348-7003-4662-834E-0B7FCBCD3667}" type="presParOf" srcId="{30A14D3B-3E96-4B28-8043-1DBA3FA86E37}" destId="{7AA65154-A7B7-4EBA-B250-A669FDB4859A}" srcOrd="0" destOrd="0" presId="urn:microsoft.com/office/officeart/2005/8/layout/vList2"/>
    <dgm:cxn modelId="{497BB040-5B2A-4A99-8AE5-405B7C444243}" type="presParOf" srcId="{30A14D3B-3E96-4B28-8043-1DBA3FA86E37}" destId="{EC8EA7EA-9FA4-4D62-913D-CE2452FA6BA0}" srcOrd="1" destOrd="0" presId="urn:microsoft.com/office/officeart/2005/8/layout/vList2"/>
    <dgm:cxn modelId="{3DBD3B46-068C-4DC3-95D3-B281DF5334F7}" type="presParOf" srcId="{30A14D3B-3E96-4B28-8043-1DBA3FA86E37}" destId="{B5621163-2B89-4CFE-9D25-2D8173AC3345}" srcOrd="2" destOrd="0" presId="urn:microsoft.com/office/officeart/2005/8/layout/vList2"/>
  </dgm:cxnLst>
  <dgm:bg>
    <a:solidFill>
      <a:schemeClr val="bg2"/>
    </a:solidFill>
  </dgm:bg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C3447A-A89B-4711-AD00-85426A59230F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0A14D3B-3E96-4B28-8043-1DBA3FA86E37}" type="pres">
      <dgm:prSet presAssocID="{DBC3447A-A89B-4711-AD00-85426A5923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</dgm:ptLst>
  <dgm:cxnLst>
    <dgm:cxn modelId="{E4A54552-E133-43AB-931B-7252A2EAAB60}" type="presOf" srcId="{DBC3447A-A89B-4711-AD00-85426A59230F}" destId="{30A14D3B-3E96-4B28-8043-1DBA3FA86E37}" srcOrd="0" destOrd="0" presId="urn:microsoft.com/office/officeart/2005/8/layout/vList2"/>
  </dgm:cxnLst>
  <dgm:bg>
    <a:blipFill>
      <a:blip xmlns:r="http://schemas.openxmlformats.org/officeDocument/2006/relationships" r:embed="rId1"/>
      <a:stretch>
        <a:fillRect/>
      </a:stretch>
    </a:blipFill>
  </dgm:bg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C3447A-A89B-4711-AD00-85426A59230F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426F43F2-0271-4584-912B-0EAAA5EBDDF3}">
      <dgm:prSet/>
      <dgm:spPr/>
      <dgm:t>
        <a:bodyPr/>
        <a:lstStyle/>
        <a:p>
          <a:r>
            <a:rPr lang="es-CR" dirty="0" smtClean="0"/>
            <a:t>Encuentro: Bogotá; Honduras y Nicaragua. Universidad de los Andes Observa la trata.</a:t>
          </a:r>
          <a:endParaRPr lang="es-CR" dirty="0"/>
        </a:p>
      </dgm:t>
    </dgm:pt>
    <dgm:pt modelId="{E8BD6277-8832-47C0-8CF1-EE5600FB287C}" type="parTrans" cxnId="{0193FB03-3493-409E-AE42-FAC0018166D8}">
      <dgm:prSet/>
      <dgm:spPr/>
      <dgm:t>
        <a:bodyPr/>
        <a:lstStyle/>
        <a:p>
          <a:endParaRPr lang="es-CR"/>
        </a:p>
      </dgm:t>
    </dgm:pt>
    <dgm:pt modelId="{C38603B6-65B7-46D1-90F2-F7262A1C6BE6}" type="sibTrans" cxnId="{0193FB03-3493-409E-AE42-FAC0018166D8}">
      <dgm:prSet/>
      <dgm:spPr/>
      <dgm:t>
        <a:bodyPr/>
        <a:lstStyle/>
        <a:p>
          <a:endParaRPr lang="es-CR"/>
        </a:p>
      </dgm:t>
    </dgm:pt>
    <dgm:pt modelId="{EC6A8C9D-D6E3-4EF4-9527-69BE44D0477B}">
      <dgm:prSet/>
      <dgm:spPr/>
      <dgm:t>
        <a:bodyPr/>
        <a:lstStyle/>
        <a:p>
          <a:r>
            <a:rPr lang="es-CR" dirty="0" smtClean="0"/>
            <a:t>México </a:t>
          </a:r>
          <a:r>
            <a:rPr lang="es-CR" smtClean="0"/>
            <a:t>: BID- Nicaragua</a:t>
          </a:r>
          <a:r>
            <a:rPr lang="es-CR" dirty="0" smtClean="0"/>
            <a:t>, Guatemala y Costa Rica.</a:t>
          </a:r>
          <a:endParaRPr lang="es-CR" dirty="0"/>
        </a:p>
      </dgm:t>
    </dgm:pt>
    <dgm:pt modelId="{077064A2-46FD-4FD7-A805-14965F0CEB17}" type="parTrans" cxnId="{923E957E-16A5-44E0-8E33-7DB6EE182DA6}">
      <dgm:prSet/>
      <dgm:spPr/>
      <dgm:t>
        <a:bodyPr/>
        <a:lstStyle/>
        <a:p>
          <a:endParaRPr lang="es-CR"/>
        </a:p>
      </dgm:t>
    </dgm:pt>
    <dgm:pt modelId="{8E0F9A9E-CDA2-4B34-BF2F-AC133993DD1B}" type="sibTrans" cxnId="{923E957E-16A5-44E0-8E33-7DB6EE182DA6}">
      <dgm:prSet/>
      <dgm:spPr/>
      <dgm:t>
        <a:bodyPr/>
        <a:lstStyle/>
        <a:p>
          <a:endParaRPr lang="es-CR"/>
        </a:p>
      </dgm:t>
    </dgm:pt>
    <dgm:pt modelId="{1ABB725E-BE63-4745-AD91-A29B5B489A8F}">
      <dgm:prSet/>
      <dgm:spPr/>
      <dgm:t>
        <a:bodyPr/>
        <a:lstStyle/>
        <a:p>
          <a:r>
            <a:rPr lang="es-CR" dirty="0" smtClean="0"/>
            <a:t>Perú: Nicaragua, Costa  Rica, Sociedad Civil RRCOM, Honduras. </a:t>
          </a:r>
          <a:endParaRPr lang="es-CR" dirty="0"/>
        </a:p>
      </dgm:t>
    </dgm:pt>
    <dgm:pt modelId="{87284E0E-AA42-4FD7-A1E6-2E664B8209D9}" type="parTrans" cxnId="{CE9BC3C1-813E-4696-9898-DB985F7206E9}">
      <dgm:prSet/>
      <dgm:spPr/>
      <dgm:t>
        <a:bodyPr/>
        <a:lstStyle/>
        <a:p>
          <a:endParaRPr lang="es-CR"/>
        </a:p>
      </dgm:t>
    </dgm:pt>
    <dgm:pt modelId="{27E54FA5-3E32-4D2F-BC0C-AD4E2FD03351}" type="sibTrans" cxnId="{CE9BC3C1-813E-4696-9898-DB985F7206E9}">
      <dgm:prSet/>
      <dgm:spPr/>
      <dgm:t>
        <a:bodyPr/>
        <a:lstStyle/>
        <a:p>
          <a:endParaRPr lang="es-CR"/>
        </a:p>
      </dgm:t>
    </dgm:pt>
    <dgm:pt modelId="{E01EAA24-4ABD-4F48-912F-6C1BB84CA582}">
      <dgm:prSet/>
      <dgm:spPr/>
      <dgm:t>
        <a:bodyPr/>
        <a:lstStyle/>
        <a:p>
          <a:r>
            <a:rPr lang="es-CR" dirty="0" smtClean="0"/>
            <a:t>Roma: convoca a los expertos del mundo en el tema por parte de Centroamérica: Guatemala y Nicaragua y honduras con el objetivo de realizar una coalición mundial  </a:t>
          </a:r>
          <a:endParaRPr lang="es-CR" dirty="0"/>
        </a:p>
      </dgm:t>
    </dgm:pt>
    <dgm:pt modelId="{255FABB3-51E1-4D3E-96A0-143EE4ECC249}" type="parTrans" cxnId="{8CB8037C-19B1-414A-851E-38D6475284B4}">
      <dgm:prSet/>
      <dgm:spPr/>
      <dgm:t>
        <a:bodyPr/>
        <a:lstStyle/>
        <a:p>
          <a:endParaRPr lang="es-CR"/>
        </a:p>
      </dgm:t>
    </dgm:pt>
    <dgm:pt modelId="{D82A4E86-D9D6-43CD-AC86-A71A03045387}" type="sibTrans" cxnId="{8CB8037C-19B1-414A-851E-38D6475284B4}">
      <dgm:prSet/>
      <dgm:spPr/>
      <dgm:t>
        <a:bodyPr/>
        <a:lstStyle/>
        <a:p>
          <a:endParaRPr lang="es-CR"/>
        </a:p>
      </dgm:t>
    </dgm:pt>
    <dgm:pt modelId="{30A14D3B-3E96-4B28-8043-1DBA3FA86E37}" type="pres">
      <dgm:prSet presAssocID="{DBC3447A-A89B-4711-AD00-85426A5923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EC526CA-1A68-43D1-BC1F-70647245FA01}" type="pres">
      <dgm:prSet presAssocID="{426F43F2-0271-4584-912B-0EAAA5EBDDF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06AFD175-765B-4910-A008-9F2FFFD499EB}" type="pres">
      <dgm:prSet presAssocID="{C38603B6-65B7-46D1-90F2-F7262A1C6BE6}" presName="spacer" presStyleCnt="0"/>
      <dgm:spPr/>
    </dgm:pt>
    <dgm:pt modelId="{CA2D9663-435F-4B07-ADCA-36126E74D880}" type="pres">
      <dgm:prSet presAssocID="{1ABB725E-BE63-4745-AD91-A29B5B489A8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E92320CA-B357-4442-AE0F-45063D7F19AF}" type="pres">
      <dgm:prSet presAssocID="{27E54FA5-3E32-4D2F-BC0C-AD4E2FD03351}" presName="spacer" presStyleCnt="0"/>
      <dgm:spPr/>
    </dgm:pt>
    <dgm:pt modelId="{0C8F165B-F668-4C0F-B112-BA990D43507F}" type="pres">
      <dgm:prSet presAssocID="{EC6A8C9D-D6E3-4EF4-9527-69BE44D0477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DC9496E-09B7-4493-B3DB-40AACCC0CA82}" type="pres">
      <dgm:prSet presAssocID="{8E0F9A9E-CDA2-4B34-BF2F-AC133993DD1B}" presName="spacer" presStyleCnt="0"/>
      <dgm:spPr/>
    </dgm:pt>
    <dgm:pt modelId="{5E79964E-00D4-4C2D-99CA-2C80B2032933}" type="pres">
      <dgm:prSet presAssocID="{E01EAA24-4ABD-4F48-912F-6C1BB84CA58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8CB8037C-19B1-414A-851E-38D6475284B4}" srcId="{DBC3447A-A89B-4711-AD00-85426A59230F}" destId="{E01EAA24-4ABD-4F48-912F-6C1BB84CA582}" srcOrd="3" destOrd="0" parTransId="{255FABB3-51E1-4D3E-96A0-143EE4ECC249}" sibTransId="{D82A4E86-D9D6-43CD-AC86-A71A03045387}"/>
    <dgm:cxn modelId="{6EC3F249-45CD-497A-89A1-397D1B0BF4CB}" type="presOf" srcId="{426F43F2-0271-4584-912B-0EAAA5EBDDF3}" destId="{2EC526CA-1A68-43D1-BC1F-70647245FA01}" srcOrd="0" destOrd="0" presId="urn:microsoft.com/office/officeart/2005/8/layout/vList2"/>
    <dgm:cxn modelId="{CB65CB2D-C1DB-486B-8176-EF582829B743}" type="presOf" srcId="{E01EAA24-4ABD-4F48-912F-6C1BB84CA582}" destId="{5E79964E-00D4-4C2D-99CA-2C80B2032933}" srcOrd="0" destOrd="0" presId="urn:microsoft.com/office/officeart/2005/8/layout/vList2"/>
    <dgm:cxn modelId="{CE9BC3C1-813E-4696-9898-DB985F7206E9}" srcId="{DBC3447A-A89B-4711-AD00-85426A59230F}" destId="{1ABB725E-BE63-4745-AD91-A29B5B489A8F}" srcOrd="1" destOrd="0" parTransId="{87284E0E-AA42-4FD7-A1E6-2E664B8209D9}" sibTransId="{27E54FA5-3E32-4D2F-BC0C-AD4E2FD03351}"/>
    <dgm:cxn modelId="{F441E346-A5B7-4A0F-A42B-9F7F077FB70A}" type="presOf" srcId="{DBC3447A-A89B-4711-AD00-85426A59230F}" destId="{30A14D3B-3E96-4B28-8043-1DBA3FA86E37}" srcOrd="0" destOrd="0" presId="urn:microsoft.com/office/officeart/2005/8/layout/vList2"/>
    <dgm:cxn modelId="{0193FB03-3493-409E-AE42-FAC0018166D8}" srcId="{DBC3447A-A89B-4711-AD00-85426A59230F}" destId="{426F43F2-0271-4584-912B-0EAAA5EBDDF3}" srcOrd="0" destOrd="0" parTransId="{E8BD6277-8832-47C0-8CF1-EE5600FB287C}" sibTransId="{C38603B6-65B7-46D1-90F2-F7262A1C6BE6}"/>
    <dgm:cxn modelId="{923E957E-16A5-44E0-8E33-7DB6EE182DA6}" srcId="{DBC3447A-A89B-4711-AD00-85426A59230F}" destId="{EC6A8C9D-D6E3-4EF4-9527-69BE44D0477B}" srcOrd="2" destOrd="0" parTransId="{077064A2-46FD-4FD7-A805-14965F0CEB17}" sibTransId="{8E0F9A9E-CDA2-4B34-BF2F-AC133993DD1B}"/>
    <dgm:cxn modelId="{85C628C9-C8B2-4509-B8A4-8CB84210D596}" type="presOf" srcId="{EC6A8C9D-D6E3-4EF4-9527-69BE44D0477B}" destId="{0C8F165B-F668-4C0F-B112-BA990D43507F}" srcOrd="0" destOrd="0" presId="urn:microsoft.com/office/officeart/2005/8/layout/vList2"/>
    <dgm:cxn modelId="{912A669A-90B5-4DD0-9211-A2C5EB7B8152}" type="presOf" srcId="{1ABB725E-BE63-4745-AD91-A29B5B489A8F}" destId="{CA2D9663-435F-4B07-ADCA-36126E74D880}" srcOrd="0" destOrd="0" presId="urn:microsoft.com/office/officeart/2005/8/layout/vList2"/>
    <dgm:cxn modelId="{1E5BF020-DDD7-484A-AF4F-364443DBAB66}" type="presParOf" srcId="{30A14D3B-3E96-4B28-8043-1DBA3FA86E37}" destId="{2EC526CA-1A68-43D1-BC1F-70647245FA01}" srcOrd="0" destOrd="0" presId="urn:microsoft.com/office/officeart/2005/8/layout/vList2"/>
    <dgm:cxn modelId="{53876F4B-FD17-4258-93B8-8929D0823812}" type="presParOf" srcId="{30A14D3B-3E96-4B28-8043-1DBA3FA86E37}" destId="{06AFD175-765B-4910-A008-9F2FFFD499EB}" srcOrd="1" destOrd="0" presId="urn:microsoft.com/office/officeart/2005/8/layout/vList2"/>
    <dgm:cxn modelId="{6A91D4F3-8152-45DA-A5C4-243B7C161763}" type="presParOf" srcId="{30A14D3B-3E96-4B28-8043-1DBA3FA86E37}" destId="{CA2D9663-435F-4B07-ADCA-36126E74D880}" srcOrd="2" destOrd="0" presId="urn:microsoft.com/office/officeart/2005/8/layout/vList2"/>
    <dgm:cxn modelId="{EE7FDBC1-7446-4B45-AFB5-4F11A87CBC5D}" type="presParOf" srcId="{30A14D3B-3E96-4B28-8043-1DBA3FA86E37}" destId="{E92320CA-B357-4442-AE0F-45063D7F19AF}" srcOrd="3" destOrd="0" presId="urn:microsoft.com/office/officeart/2005/8/layout/vList2"/>
    <dgm:cxn modelId="{A63BF8F8-4838-4789-AA9F-457FD9796FFE}" type="presParOf" srcId="{30A14D3B-3E96-4B28-8043-1DBA3FA86E37}" destId="{0C8F165B-F668-4C0F-B112-BA990D43507F}" srcOrd="4" destOrd="0" presId="urn:microsoft.com/office/officeart/2005/8/layout/vList2"/>
    <dgm:cxn modelId="{6D2D16AF-20EB-4669-9259-67E1BF4FF1DC}" type="presParOf" srcId="{30A14D3B-3E96-4B28-8043-1DBA3FA86E37}" destId="{DDC9496E-09B7-4493-B3DB-40AACCC0CA82}" srcOrd="5" destOrd="0" presId="urn:microsoft.com/office/officeart/2005/8/layout/vList2"/>
    <dgm:cxn modelId="{6636B782-712E-4432-90B1-24C8A9809534}" type="presParOf" srcId="{30A14D3B-3E96-4B28-8043-1DBA3FA86E37}" destId="{5E79964E-00D4-4C2D-99CA-2C80B2032933}" srcOrd="6" destOrd="0" presId="urn:microsoft.com/office/officeart/2005/8/layout/vList2"/>
  </dgm:cxnLst>
  <dgm:bg>
    <a:solidFill>
      <a:schemeClr val="bg2"/>
    </a:solidFill>
  </dgm:bg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BC3447A-A89B-4711-AD00-85426A59230F}" type="doc">
      <dgm:prSet loTypeId="urn:microsoft.com/office/officeart/2005/8/layout/vList2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052CAD4-25AE-42E4-B306-7DA771AC13F6}">
      <dgm:prSet custT="1"/>
      <dgm:spPr/>
      <dgm:t>
        <a:bodyPr/>
        <a:lstStyle/>
        <a:p>
          <a:pPr algn="just" rtl="0"/>
          <a:r>
            <a:rPr lang="es-CR" sz="3200" dirty="0" smtClean="0"/>
            <a:t>La Coalición Regional se compromete a brindar apoyo a todo los Comisión, Consejos y Coaliciones de la Región para la construcción de la normativa correspondiente para el combate del delito de Trata de Personas.</a:t>
          </a:r>
          <a:endParaRPr lang="es-ES" sz="3200" dirty="0"/>
        </a:p>
      </dgm:t>
    </dgm:pt>
    <dgm:pt modelId="{FDE37634-CCDA-43FB-BA66-9B6488D66F6F}" type="sibTrans" cxnId="{52F28511-6C14-49FF-B11B-AD2D1EE2CB51}">
      <dgm:prSet/>
      <dgm:spPr/>
      <dgm:t>
        <a:bodyPr/>
        <a:lstStyle/>
        <a:p>
          <a:endParaRPr lang="es-ES"/>
        </a:p>
      </dgm:t>
    </dgm:pt>
    <dgm:pt modelId="{DD2D761E-8F17-404C-ADE8-65A5E7386071}" type="parTrans" cxnId="{52F28511-6C14-49FF-B11B-AD2D1EE2CB51}">
      <dgm:prSet/>
      <dgm:spPr/>
      <dgm:t>
        <a:bodyPr/>
        <a:lstStyle/>
        <a:p>
          <a:endParaRPr lang="es-ES"/>
        </a:p>
      </dgm:t>
    </dgm:pt>
    <dgm:pt modelId="{30A14D3B-3E96-4B28-8043-1DBA3FA86E37}" type="pres">
      <dgm:prSet presAssocID="{DBC3447A-A89B-4711-AD00-85426A5923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A65154-A7B7-4EBA-B250-A669FDB4859A}" type="pres">
      <dgm:prSet presAssocID="{1052CAD4-25AE-42E4-B306-7DA771AC13F6}" presName="parentText" presStyleLbl="node1" presStyleIdx="0" presStyleCnt="1" custScaleY="153019" custLinFactNeighborX="520" custLinFactNeighborY="-2700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F28511-6C14-49FF-B11B-AD2D1EE2CB51}" srcId="{DBC3447A-A89B-4711-AD00-85426A59230F}" destId="{1052CAD4-25AE-42E4-B306-7DA771AC13F6}" srcOrd="0" destOrd="0" parTransId="{DD2D761E-8F17-404C-ADE8-65A5E7386071}" sibTransId="{FDE37634-CCDA-43FB-BA66-9B6488D66F6F}"/>
    <dgm:cxn modelId="{0192F8BC-AF69-4011-A4E4-CBA7EF886CE0}" type="presOf" srcId="{DBC3447A-A89B-4711-AD00-85426A59230F}" destId="{30A14D3B-3E96-4B28-8043-1DBA3FA86E37}" srcOrd="0" destOrd="0" presId="urn:microsoft.com/office/officeart/2005/8/layout/vList2"/>
    <dgm:cxn modelId="{0CEBD229-43D5-429A-B637-721C8D80C49E}" type="presOf" srcId="{1052CAD4-25AE-42E4-B306-7DA771AC13F6}" destId="{7AA65154-A7B7-4EBA-B250-A669FDB4859A}" srcOrd="0" destOrd="0" presId="urn:microsoft.com/office/officeart/2005/8/layout/vList2"/>
    <dgm:cxn modelId="{6A044E02-E12A-45EC-BE9B-066438759F93}" type="presParOf" srcId="{30A14D3B-3E96-4B28-8043-1DBA3FA86E37}" destId="{7AA65154-A7B7-4EBA-B250-A669FDB4859A}" srcOrd="0" destOrd="0" presId="urn:microsoft.com/office/officeart/2005/8/layout/vList2"/>
  </dgm:cxnLst>
  <dgm:bg>
    <a:solidFill>
      <a:schemeClr val="bg2"/>
    </a:solidFill>
  </dgm:bg>
  <dgm:whole>
    <a:ln>
      <a:solidFill>
        <a:srgbClr val="7030A0"/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105643-D26C-41F4-930C-A05D8FB29FD4}">
      <dsp:nvSpPr>
        <dsp:cNvPr id="0" name=""/>
        <dsp:cNvSpPr/>
      </dsp:nvSpPr>
      <dsp:spPr>
        <a:xfrm>
          <a:off x="0" y="375746"/>
          <a:ext cx="8229600" cy="4446000"/>
        </a:xfrm>
        <a:prstGeom prst="roundRect">
          <a:avLst/>
        </a:prstGeom>
        <a:gradFill rotWithShape="0">
          <a:gsLst>
            <a:gs pos="0">
              <a:schemeClr val="accent3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just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3800" kern="1200" dirty="0" smtClean="0"/>
            <a:t>Iniciativa gestada desde los gobiernos de la región, con la finalidad de  contribuir a la definición, adopción e impulso de estándares mínimos, políticas y procesos regionales para combatir y prevenir esta delincuencia  y mejorar la atención a las víctimas.</a:t>
          </a:r>
          <a:endParaRPr lang="es-ES" sz="3800" kern="1200" dirty="0"/>
        </a:p>
      </dsp:txBody>
      <dsp:txXfrm>
        <a:off x="0" y="375746"/>
        <a:ext cx="8229600" cy="4446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A65154-A7B7-4EBA-B250-A669FDB4859A}">
      <dsp:nvSpPr>
        <dsp:cNvPr id="0" name=""/>
        <dsp:cNvSpPr/>
      </dsp:nvSpPr>
      <dsp:spPr>
        <a:xfrm>
          <a:off x="0" y="0"/>
          <a:ext cx="8229600" cy="240581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800" kern="1200" dirty="0" smtClean="0"/>
            <a:t>Los primeros pasos  se dieron en el seno de la Conferencia Regional de Migraciones (CRM – Proceso Puebla) a inicios de los años 2000.</a:t>
          </a:r>
          <a:endParaRPr lang="es-ES" sz="2800" kern="1200" dirty="0"/>
        </a:p>
      </dsp:txBody>
      <dsp:txXfrm>
        <a:off x="0" y="0"/>
        <a:ext cx="8229600" cy="2405812"/>
      </dsp:txXfrm>
    </dsp:sp>
    <dsp:sp modelId="{60C35898-7078-48F0-9FA3-B7B2756F8C28}">
      <dsp:nvSpPr>
        <dsp:cNvPr id="0" name=""/>
        <dsp:cNvSpPr/>
      </dsp:nvSpPr>
      <dsp:spPr>
        <a:xfrm>
          <a:off x="0" y="2490052"/>
          <a:ext cx="8229600" cy="2405812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800" kern="1200" dirty="0" smtClean="0"/>
            <a:t>Desde este espacio se impulsaron las primeras campañas regionales de información y se promovió la creación en cada país de lo que luego se denominarían Comités o Coaliciones Nacionales contra la Trata de Personas.</a:t>
          </a:r>
          <a:endParaRPr lang="es-ES" sz="2800" kern="1200" dirty="0"/>
        </a:p>
      </dsp:txBody>
      <dsp:txXfrm>
        <a:off x="0" y="2490052"/>
        <a:ext cx="8229600" cy="240581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A65154-A7B7-4EBA-B250-A669FDB4859A}">
      <dsp:nvSpPr>
        <dsp:cNvPr id="0" name=""/>
        <dsp:cNvSpPr/>
      </dsp:nvSpPr>
      <dsp:spPr>
        <a:xfrm>
          <a:off x="0" y="0"/>
          <a:ext cx="8229600" cy="1731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/>
            <a:t>En Agosto del año  2008, los países de la región coinciden en el </a:t>
          </a:r>
          <a:r>
            <a:rPr lang="es-GT" sz="2000" i="1" kern="1200" dirty="0" smtClean="0"/>
            <a:t>Encuentro preparatorio del III Congreso Mundial contra la Explotación Sexual Comercial y Trata de Personas</a:t>
          </a:r>
          <a:r>
            <a:rPr lang="es-GT" sz="2000" kern="1200" dirty="0" smtClean="0"/>
            <a:t> en la ciudad de Buenos Aires provocando entre los centroamericanos allí reunidos una decisión de iniciar esfuerzos de coordinación y articulación regional.</a:t>
          </a:r>
          <a:endParaRPr lang="es-ES" sz="2000" kern="1200" dirty="0"/>
        </a:p>
      </dsp:txBody>
      <dsp:txXfrm>
        <a:off x="0" y="0"/>
        <a:ext cx="8229600" cy="1731600"/>
      </dsp:txXfrm>
    </dsp:sp>
    <dsp:sp modelId="{B5621163-2B89-4CFE-9D25-2D8173AC3345}">
      <dsp:nvSpPr>
        <dsp:cNvPr id="0" name=""/>
        <dsp:cNvSpPr/>
      </dsp:nvSpPr>
      <dsp:spPr>
        <a:xfrm>
          <a:off x="0" y="1816698"/>
          <a:ext cx="8229600" cy="1731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/>
            <a:t>El </a:t>
          </a:r>
          <a:r>
            <a:rPr lang="es-GT" sz="2000" i="1" kern="1200" dirty="0" smtClean="0"/>
            <a:t>Primer Encuentro de las Coaliciones Nacionales contra la Trata de Personas</a:t>
          </a:r>
          <a:r>
            <a:rPr lang="es-GT" sz="2000" kern="1200" dirty="0" smtClean="0"/>
            <a:t> en la Región de Centroamérica se realizó los días 10 al 12 de noviembre de 2008 en San José, Costa Rica</a:t>
          </a:r>
          <a:r>
            <a:rPr lang="es-GT" sz="2000" i="1" kern="1200" dirty="0" smtClean="0"/>
            <a:t>.</a:t>
          </a:r>
          <a:endParaRPr lang="es-ES" sz="2000" kern="1200" dirty="0"/>
        </a:p>
      </dsp:txBody>
      <dsp:txXfrm>
        <a:off x="0" y="1816698"/>
        <a:ext cx="8229600" cy="1731600"/>
      </dsp:txXfrm>
    </dsp:sp>
    <dsp:sp modelId="{60C35898-7078-48F0-9FA3-B7B2756F8C28}">
      <dsp:nvSpPr>
        <dsp:cNvPr id="0" name=""/>
        <dsp:cNvSpPr/>
      </dsp:nvSpPr>
      <dsp:spPr>
        <a:xfrm>
          <a:off x="0" y="3626248"/>
          <a:ext cx="8229600" cy="17316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2000" kern="1200" dirty="0" smtClean="0"/>
            <a:t>El proyecto denominado </a:t>
          </a:r>
          <a:r>
            <a:rPr lang="es-GT" sz="2000" i="1" kern="1200" dirty="0" smtClean="0"/>
            <a:t>Bien Público Regional</a:t>
          </a:r>
          <a:r>
            <a:rPr lang="es-GT" sz="2000" kern="1200" dirty="0" smtClean="0"/>
            <a:t>  - financiado por el BID y ejecutado por </a:t>
          </a:r>
          <a:r>
            <a:rPr lang="es-GT" sz="2000" kern="1200" dirty="0" err="1" smtClean="0"/>
            <a:t>Ecpat</a:t>
          </a:r>
          <a:r>
            <a:rPr lang="es-GT" sz="2000" kern="1200" dirty="0" smtClean="0"/>
            <a:t>-Guatemala – vino a contribuir a esta iniciativa centroamericana. El mismo fue aprobado en diciembre del 2008 e inició su implementación en junio del 2009.</a:t>
          </a:r>
          <a:endParaRPr lang="es-ES" sz="2000" kern="1200" dirty="0"/>
        </a:p>
      </dsp:txBody>
      <dsp:txXfrm>
        <a:off x="0" y="3626248"/>
        <a:ext cx="8229600" cy="17316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A65154-A7B7-4EBA-B250-A669FDB4859A}">
      <dsp:nvSpPr>
        <dsp:cNvPr id="0" name=""/>
        <dsp:cNvSpPr/>
      </dsp:nvSpPr>
      <dsp:spPr>
        <a:xfrm>
          <a:off x="0" y="0"/>
          <a:ext cx="8229600" cy="15656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/>
            <a:t>La  primera reunión  formal de Coalición Regional,  el dieciséis de septiembre del dos mil once</a:t>
          </a:r>
          <a:r>
            <a:rPr lang="es-MX" sz="1800" kern="1200" dirty="0" smtClean="0"/>
            <a:t>, donde participaron funcionarias y funcionarios de Honduras, </a:t>
          </a:r>
          <a:r>
            <a:rPr lang="es-GT" sz="1800" kern="1200" dirty="0" smtClean="0"/>
            <a:t>Guatemala, El Salvador, Panamá, Nicaragua, Belice, Costa Rica y Nicaragua (sede), con el apoyo de </a:t>
          </a:r>
          <a:r>
            <a:rPr lang="es-GT" sz="1800" kern="1200" dirty="0" err="1" smtClean="0"/>
            <a:t>Save</a:t>
          </a:r>
          <a:r>
            <a:rPr lang="es-GT" sz="1800" kern="1200" dirty="0" smtClean="0"/>
            <a:t> </a:t>
          </a:r>
          <a:r>
            <a:rPr lang="es-GT" sz="1800" kern="1200" dirty="0" err="1" smtClean="0"/>
            <a:t>the</a:t>
          </a:r>
          <a:r>
            <a:rPr lang="es-GT" sz="1800" kern="1200" dirty="0" smtClean="0"/>
            <a:t> </a:t>
          </a:r>
          <a:r>
            <a:rPr lang="es-GT" sz="1800" kern="1200" dirty="0" err="1" smtClean="0"/>
            <a:t>Children</a:t>
          </a:r>
          <a:r>
            <a:rPr lang="es-GT" sz="1800" kern="1200" dirty="0" smtClean="0"/>
            <a:t> y la OIM. </a:t>
          </a:r>
          <a:endParaRPr lang="es-ES" sz="1800" kern="1200" dirty="0"/>
        </a:p>
      </dsp:txBody>
      <dsp:txXfrm>
        <a:off x="0" y="0"/>
        <a:ext cx="8229600" cy="1565679"/>
      </dsp:txXfrm>
    </dsp:sp>
    <dsp:sp modelId="{B5621163-2B89-4CFE-9D25-2D8173AC3345}">
      <dsp:nvSpPr>
        <dsp:cNvPr id="0" name=""/>
        <dsp:cNvSpPr/>
      </dsp:nvSpPr>
      <dsp:spPr>
        <a:xfrm>
          <a:off x="0" y="1668309"/>
          <a:ext cx="8229600" cy="15656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/>
            <a:t>Se  integró un Comité Ejecutivo conformado por Nicaragua como coordinador; Costa Rica en funciones de Secretaría Técnica , y como Vocal: Guatemala. Finalmente, se acordó continuar el trabajo de socialización de este esfuerzo y darlo a conocer a los represente del SICA, OIM, SISCA, BID, COMIGOB, OCAM, Directores Jefes de Policía, Consejos y demás entidades regionales, entre otros. </a:t>
          </a:r>
          <a:endParaRPr lang="es-ES" sz="1800" kern="1200" dirty="0"/>
        </a:p>
      </dsp:txBody>
      <dsp:txXfrm>
        <a:off x="0" y="1668309"/>
        <a:ext cx="8229600" cy="1565679"/>
      </dsp:txXfrm>
    </dsp:sp>
    <dsp:sp modelId="{8B14098C-A010-4DB6-8A27-2477F24454A8}">
      <dsp:nvSpPr>
        <dsp:cNvPr id="0" name=""/>
        <dsp:cNvSpPr/>
      </dsp:nvSpPr>
      <dsp:spPr>
        <a:xfrm>
          <a:off x="0" y="3282612"/>
          <a:ext cx="8229600" cy="1565679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kern="1200" dirty="0" smtClean="0"/>
            <a:t>La </a:t>
          </a:r>
          <a:r>
            <a:rPr lang="es-GT" sz="1800" b="1" kern="1200" dirty="0" smtClean="0"/>
            <a:t>segunda reunión </a:t>
          </a:r>
          <a:r>
            <a:rPr lang="es-GT" sz="1800" kern="1200" dirty="0" smtClean="0"/>
            <a:t>de la “Coalición Regional “se realizó en  Panamá en el mes de febrero del  2012 con el objetivo central de avanzar en la </a:t>
          </a:r>
          <a:r>
            <a:rPr lang="es-GT" sz="1800" kern="1200" dirty="0" err="1" smtClean="0"/>
            <a:t>operacionalización</a:t>
          </a:r>
          <a:r>
            <a:rPr lang="es-GT" sz="1800" kern="1200" dirty="0" smtClean="0"/>
            <a:t> de un plan de trabajo operativo regional </a:t>
          </a:r>
          <a:endParaRPr lang="es-CR" sz="1800" kern="1200" dirty="0"/>
        </a:p>
      </dsp:txBody>
      <dsp:txXfrm>
        <a:off x="0" y="3282612"/>
        <a:ext cx="8229600" cy="156567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A65154-A7B7-4EBA-B250-A669FDB4859A}">
      <dsp:nvSpPr>
        <dsp:cNvPr id="0" name=""/>
        <dsp:cNvSpPr/>
      </dsp:nvSpPr>
      <dsp:spPr>
        <a:xfrm>
          <a:off x="0" y="0"/>
          <a:ext cx="8229600" cy="23692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b="1" kern="1200" dirty="0" smtClean="0"/>
            <a:t>La  tercera</a:t>
          </a:r>
          <a:r>
            <a:rPr lang="es-GT" sz="1800" kern="1200" dirty="0" smtClean="0"/>
            <a:t> reunión se realiza en León Nicaragua.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GT" sz="1800" kern="1200" dirty="0" smtClean="0"/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GT" sz="1800" b="1" kern="1200" dirty="0" smtClean="0"/>
            <a:t>La Cuarta   reunión </a:t>
          </a:r>
          <a:r>
            <a:rPr lang="es-GT" sz="1800" kern="1200" dirty="0" smtClean="0"/>
            <a:t> formal de Coalición Regional,  se realiza en la Ciudad de Guatemala el 15-16 de octubre del 2012.</a:t>
          </a:r>
          <a:endParaRPr lang="es-ES" sz="1800" kern="1200" dirty="0"/>
        </a:p>
      </dsp:txBody>
      <dsp:txXfrm>
        <a:off x="0" y="0"/>
        <a:ext cx="8229600" cy="2369250"/>
      </dsp:txXfrm>
    </dsp:sp>
    <dsp:sp modelId="{B5621163-2B89-4CFE-9D25-2D8173AC3345}">
      <dsp:nvSpPr>
        <dsp:cNvPr id="0" name=""/>
        <dsp:cNvSpPr/>
      </dsp:nvSpPr>
      <dsp:spPr>
        <a:xfrm>
          <a:off x="0" y="2477069"/>
          <a:ext cx="8229600" cy="236925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bg1"/>
              </a:solidFill>
            </a:rPr>
            <a:t>La quinta reunión de la Coalición Regional se realizó en Noviembre 2012 en Belice.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2013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6 agosto Guatemala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10-12 Honduras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11 octubre   Costa Rica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kern="1200" dirty="0" smtClean="0"/>
            <a:t>17 de  Noviembre Costa Rica</a:t>
          </a:r>
          <a:endParaRPr lang="es-ES" sz="1800" kern="1200" dirty="0"/>
        </a:p>
      </dsp:txBody>
      <dsp:txXfrm>
        <a:off x="0" y="2477069"/>
        <a:ext cx="8229600" cy="236925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A0868-B364-493D-898B-2622FB30732E}" type="datetimeFigureOut">
              <a:rPr lang="es-ES" smtClean="0"/>
              <a:pPr/>
              <a:t>19/11/2013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768A7-7080-4AEE-A630-BA65EFC18801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B768A7-7080-4AEE-A630-BA65EFC18801}" type="slidenum">
              <a:rPr lang="es-ES" smtClean="0"/>
              <a:pPr/>
              <a:t>20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DE929A-346A-4A01-834F-BE6682C09310}" type="datetimeFigureOut">
              <a:rPr lang="es-ES" smtClean="0"/>
              <a:pPr>
                <a:defRPr/>
              </a:pPr>
              <a:t>19/11/2013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4ACCB2-C449-41BA-861E-B2C7A4A66744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AAFBDB6-67B9-4456-82B4-11BC8E56536B}" type="datetimeFigureOut">
              <a:rPr lang="es-ES" smtClean="0"/>
              <a:pPr>
                <a:defRPr/>
              </a:pPr>
              <a:t>19/11/2013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926F91-D579-42D3-A4CA-8953C8BF3D1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C1D8F-1A54-4285-81EC-9D2B56452065}" type="datetimeFigureOut">
              <a:rPr lang="es-ES" smtClean="0"/>
              <a:pPr>
                <a:defRPr/>
              </a:pPr>
              <a:t>19/11/2013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4B302-3FD3-4994-8070-FC84436B668C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F70C372-56FA-456B-B258-C2DC95A8B629}" type="datetimeFigureOut">
              <a:rPr lang="es-ES" smtClean="0"/>
              <a:pPr>
                <a:defRPr/>
              </a:pPr>
              <a:t>19/11/2013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396F66-628E-447E-9D52-C552297EA6B8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257EA7-F9B7-427C-8FB8-C177A569FCDE}" type="datetimeFigureOut">
              <a:rPr lang="es-ES" smtClean="0"/>
              <a:pPr>
                <a:defRPr/>
              </a:pPr>
              <a:t>19/11/2013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27876-A035-4558-98EF-7807A716E970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B8E571-C236-4115-84B1-BF68EBBFA8D2}" type="datetimeFigureOut">
              <a:rPr lang="es-ES" smtClean="0"/>
              <a:pPr>
                <a:defRPr/>
              </a:pPr>
              <a:t>19/11/2013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D12A87-F909-4918-BE2E-84E21BA4E8AE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B592F-5A69-4050-B0C0-E9E87F521DCC}" type="datetimeFigureOut">
              <a:rPr lang="es-ES" smtClean="0"/>
              <a:pPr>
                <a:defRPr/>
              </a:pPr>
              <a:t>19/11/2013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B16130-0A35-48C2-BBB5-3FA91119F7C5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CF9048-9B45-49BC-948F-C711DF59066B}" type="datetimeFigureOut">
              <a:rPr lang="es-ES" smtClean="0"/>
              <a:pPr>
                <a:defRPr/>
              </a:pPr>
              <a:t>19/11/2013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43551-FF53-469C-B20A-342DC232B750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B8229F3-C6E2-4D64-84E4-00B4C5608159}" type="datetimeFigureOut">
              <a:rPr lang="es-ES" smtClean="0"/>
              <a:pPr>
                <a:defRPr/>
              </a:pPr>
              <a:t>19/11/2013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4BE58-4309-4E49-BEA2-4944EDA93E0E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EAE0F7-3555-4FDC-85A9-24C79FC3EDDC}" type="datetimeFigureOut">
              <a:rPr lang="es-ES" smtClean="0"/>
              <a:pPr>
                <a:defRPr/>
              </a:pPr>
              <a:t>19/11/2013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47773-4E6B-41E9-AD48-F331FFBC41E1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4CF3DE-83DF-4142-9682-3748108BFE4D}" type="datetimeFigureOut">
              <a:rPr lang="es-ES" smtClean="0"/>
              <a:pPr>
                <a:defRPr/>
              </a:pPr>
              <a:t>19/11/2013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BFFA47-5DBD-4648-83A1-D2CE64FEF820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1B5840-8D0E-43E0-A89D-33BE0E8A5B09}" type="datetimeFigureOut">
              <a:rPr lang="es-ES" smtClean="0"/>
              <a:pPr>
                <a:defRPr/>
              </a:pPr>
              <a:t>19/11/2013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DF3998D-A514-4EA3-95AD-027E10E178EF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mailto:coalicionregional@migracion.go.c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5 Marcador de contenido" descr="proteccion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00298" y="3357562"/>
            <a:ext cx="4133850" cy="2814637"/>
          </a:xfrm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2000232" y="274638"/>
            <a:ext cx="4857784" cy="939784"/>
          </a:xfrm>
        </p:spPr>
        <p:txBody>
          <a:bodyPr/>
          <a:lstStyle/>
          <a:p>
            <a:endParaRPr lang="es-CR" dirty="0"/>
          </a:p>
        </p:txBody>
      </p:sp>
      <p:pic>
        <p:nvPicPr>
          <p:cNvPr id="1027" name="Picture 3" descr="logo muestra (2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2683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CR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Alcances </a:t>
            </a:r>
            <a:r>
              <a:rPr lang="es-CR" sz="4400" dirty="0" smtClean="0"/>
              <a:t> </a:t>
            </a:r>
            <a:endParaRPr lang="es-ES" sz="4400" dirty="0">
              <a:solidFill>
                <a:srgbClr val="002060"/>
              </a:solidFill>
              <a:latin typeface="Broadway" pitchFamily="8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428735"/>
          <a:ext cx="8229600" cy="4895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b="1" dirty="0" smtClean="0">
                <a:solidFill>
                  <a:schemeClr val="bg1"/>
                </a:solidFill>
              </a:rPr>
              <a:t>Roma</a:t>
            </a:r>
            <a:endParaRPr lang="es-GT" b="1" dirty="0">
              <a:solidFill>
                <a:schemeClr val="bg1"/>
              </a:solidFill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/>
          </a:p>
        </p:txBody>
      </p:sp>
      <p:pic>
        <p:nvPicPr>
          <p:cNvPr id="6" name="0 Imagen" descr="DSC00837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1765935" y="1324610"/>
            <a:ext cx="5612130" cy="420878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CR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COMPROMISO</a:t>
            </a:r>
            <a:r>
              <a:rPr lang="es-CR" sz="4400" dirty="0" smtClean="0"/>
              <a:t> </a:t>
            </a:r>
            <a:endParaRPr lang="es-ES" sz="4400" dirty="0">
              <a:solidFill>
                <a:srgbClr val="002060"/>
              </a:solidFill>
              <a:latin typeface="Broadway" pitchFamily="8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428735"/>
          <a:ext cx="8229600" cy="4895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pic>
        <p:nvPicPr>
          <p:cNvPr id="4" name="Picture 2" descr="C:\Users\apoz\AppData\Local\Microsoft\Windows\Temporary Internet Files\Content.Outlook\V0XH3B6B\DSC_67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9714" y="1600200"/>
            <a:ext cx="69045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32001" cy="12161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R" sz="3200" dirty="0" smtClean="0">
                <a:solidFill>
                  <a:schemeClr val="accent1"/>
                </a:solidFill>
              </a:rPr>
              <a:t>Puntos de trabajo </a:t>
            </a:r>
            <a:br>
              <a:rPr lang="es-CR" sz="3200" dirty="0" smtClean="0">
                <a:solidFill>
                  <a:schemeClr val="accent1"/>
                </a:solidFill>
              </a:rPr>
            </a:br>
            <a:r>
              <a:rPr lang="es-CR" sz="3200" dirty="0" smtClean="0">
                <a:solidFill>
                  <a:schemeClr val="accent1"/>
                </a:solidFill>
              </a:rPr>
              <a:t>Coalición Regional- BID-ECPAT</a:t>
            </a:r>
            <a:endParaRPr lang="es-ES" sz="3200" b="1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CR" sz="2400" b="1" dirty="0" smtClean="0">
                <a:solidFill>
                  <a:schemeClr val="tx2">
                    <a:lumMod val="25000"/>
                  </a:schemeClr>
                </a:solidFill>
              </a:rPr>
              <a:t>Lineamientos </a:t>
            </a:r>
            <a:r>
              <a:rPr lang="es-CR" sz="2400" b="1" dirty="0">
                <a:solidFill>
                  <a:schemeClr val="tx2">
                    <a:lumMod val="25000"/>
                  </a:schemeClr>
                </a:solidFill>
              </a:rPr>
              <a:t>Nacionales para el Fortalecimiento de la Coordinación </a:t>
            </a:r>
            <a:r>
              <a:rPr lang="es-CR" sz="2400" b="1" dirty="0" smtClean="0">
                <a:solidFill>
                  <a:schemeClr val="tx2">
                    <a:lumMod val="25000"/>
                  </a:schemeClr>
                </a:solidFill>
              </a:rPr>
              <a:t>Institucional</a:t>
            </a:r>
            <a:r>
              <a:rPr lang="es-CR" sz="2400" b="1" dirty="0" smtClean="0"/>
              <a:t> </a:t>
            </a:r>
          </a:p>
          <a:p>
            <a:pPr algn="just"/>
            <a:r>
              <a:rPr lang="es-CR" sz="2400" b="1" dirty="0" smtClean="0">
                <a:latin typeface="+mj-lt"/>
              </a:rPr>
              <a:t>Para el Combate del delito de la Trata de Personas, en cada uno de los países, que brindan </a:t>
            </a:r>
            <a:r>
              <a:rPr lang="es-CR" sz="2400" dirty="0" smtClean="0">
                <a:latin typeface="+mj-lt"/>
              </a:rPr>
              <a:t>insumos, directrices y compromisos de coordinación institucional, que orientan el que hacer de las Coaliciones, Consejos, Comisiones y Secretarías Nacionales, a fin de contribuir al mejoramiento de la capacidad organizacional para la articulación y la concertación de medios y esfuerzos, con el objetivo de lograr un eficiente combate al delito de la Trata de Personas.</a:t>
            </a:r>
            <a:endParaRPr lang="es-CR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32001" cy="12161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R" sz="3200" dirty="0" smtClean="0">
                <a:solidFill>
                  <a:schemeClr val="accent1"/>
                </a:solidFill>
              </a:rPr>
              <a:t>Puntos de trabajo </a:t>
            </a:r>
            <a:br>
              <a:rPr lang="es-CR" sz="3200" dirty="0" smtClean="0">
                <a:solidFill>
                  <a:schemeClr val="accent1"/>
                </a:solidFill>
              </a:rPr>
            </a:br>
            <a:r>
              <a:rPr lang="es-CR" sz="3200" dirty="0" smtClean="0">
                <a:solidFill>
                  <a:schemeClr val="accent1"/>
                </a:solidFill>
              </a:rPr>
              <a:t>Coalición Regional- BID-ECPAT</a:t>
            </a:r>
            <a:endParaRPr lang="es-ES" sz="3200" b="1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CR" sz="2400" b="1" dirty="0" smtClean="0">
                <a:solidFill>
                  <a:schemeClr val="tx2">
                    <a:lumMod val="25000"/>
                  </a:schemeClr>
                </a:solidFill>
              </a:rPr>
              <a:t>Estrategia Regionales para la Atención Integral  y el Acompañamiento  a las Víctimas de Trata en Centroamérica </a:t>
            </a:r>
          </a:p>
          <a:p>
            <a:pPr algn="just"/>
            <a:endParaRPr lang="es-CR" sz="24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es-CR" sz="2400" dirty="0" smtClean="0"/>
              <a:t>Consensuados  por los países  para   efectiva  atención integral a las víctimas del </a:t>
            </a:r>
            <a:r>
              <a:rPr lang="es-CR" sz="2400" dirty="0"/>
              <a:t>delito de la Trata de Personas a nivel regional, y brindar un marco de </a:t>
            </a:r>
            <a:r>
              <a:rPr lang="es-CR" sz="2400" dirty="0" smtClean="0"/>
              <a:t>protección adecuado </a:t>
            </a:r>
            <a:r>
              <a:rPr lang="es-CR" sz="2400" dirty="0"/>
              <a:t>a las </a:t>
            </a:r>
            <a:r>
              <a:rPr lang="es-CR" sz="2400" dirty="0" smtClean="0"/>
              <a:t>víctimas con estándares mínimos  de asistencia.   </a:t>
            </a:r>
            <a:endParaRPr lang="es-CR" sz="2400" b="1" dirty="0" smtClean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32001" cy="12161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R" sz="3200" dirty="0" smtClean="0">
                <a:solidFill>
                  <a:schemeClr val="accent1"/>
                </a:solidFill>
              </a:rPr>
              <a:t>Puntos de trabajo </a:t>
            </a:r>
            <a:br>
              <a:rPr lang="es-CR" sz="3200" dirty="0" smtClean="0">
                <a:solidFill>
                  <a:schemeClr val="accent1"/>
                </a:solidFill>
              </a:rPr>
            </a:br>
            <a:r>
              <a:rPr lang="es-CR" sz="3200" dirty="0" smtClean="0">
                <a:solidFill>
                  <a:schemeClr val="accent1"/>
                </a:solidFill>
              </a:rPr>
              <a:t>Coalición Regional- BID-ECPAT</a:t>
            </a:r>
            <a:endParaRPr lang="es-ES" sz="3200" b="1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s-CR" sz="2400" b="1" dirty="0">
                <a:solidFill>
                  <a:schemeClr val="tx2">
                    <a:lumMod val="25000"/>
                  </a:schemeClr>
                </a:solidFill>
              </a:rPr>
              <a:t>Estrategia Regional de Comunicación para Prevenir la Trata de </a:t>
            </a:r>
            <a:r>
              <a:rPr lang="es-CR" sz="2400" b="1" dirty="0" smtClean="0">
                <a:solidFill>
                  <a:schemeClr val="tx2">
                    <a:lumMod val="25000"/>
                  </a:schemeClr>
                </a:solidFill>
              </a:rPr>
              <a:t>Personas.</a:t>
            </a:r>
          </a:p>
          <a:p>
            <a:pPr algn="just"/>
            <a:endParaRPr lang="es-CR" sz="2400" b="1" dirty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es-CR" sz="2400" dirty="0" smtClean="0"/>
              <a:t>Su objetivo es implementar </a:t>
            </a:r>
            <a:r>
              <a:rPr lang="es-CR" sz="2400" dirty="0"/>
              <a:t>una campaña para la prevención de la Trata de Personas </a:t>
            </a:r>
            <a:r>
              <a:rPr lang="es-CR" sz="2400" dirty="0" smtClean="0"/>
              <a:t>en Centroamérica</a:t>
            </a:r>
            <a:r>
              <a:rPr lang="es-CR" sz="2400" dirty="0"/>
              <a:t>, dirigida a poblaciones vulnerables que pudieran ser víctimas</a:t>
            </a:r>
            <a:r>
              <a:rPr lang="es-CR" sz="2400" dirty="0" smtClean="0"/>
              <a:t>.</a:t>
            </a:r>
          </a:p>
          <a:p>
            <a:pPr algn="just"/>
            <a:endParaRPr lang="es-CR" sz="2400" b="1" dirty="0">
              <a:solidFill>
                <a:schemeClr val="tx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32001" cy="12161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R" sz="3200" dirty="0" smtClean="0">
                <a:solidFill>
                  <a:schemeClr val="accent1"/>
                </a:solidFill>
              </a:rPr>
              <a:t>Puntos de trabajo </a:t>
            </a:r>
            <a:br>
              <a:rPr lang="es-CR" sz="3200" dirty="0" smtClean="0">
                <a:solidFill>
                  <a:schemeClr val="accent1"/>
                </a:solidFill>
              </a:rPr>
            </a:br>
            <a:r>
              <a:rPr lang="es-CR" sz="3200" dirty="0" smtClean="0">
                <a:solidFill>
                  <a:schemeClr val="accent1"/>
                </a:solidFill>
              </a:rPr>
              <a:t>Coalición Regional- BID-ECPAT</a:t>
            </a:r>
            <a:endParaRPr lang="es-ES" sz="3200" b="1" dirty="0">
              <a:solidFill>
                <a:schemeClr val="accent1"/>
              </a:solidFill>
              <a:latin typeface="Arial Rounded MT Bold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s-CR" sz="2400" b="1" dirty="0" smtClean="0">
              <a:solidFill>
                <a:schemeClr val="tx2">
                  <a:lumMod val="25000"/>
                </a:schemeClr>
              </a:solidFill>
            </a:endParaRPr>
          </a:p>
          <a:p>
            <a:pPr algn="just"/>
            <a:r>
              <a:rPr lang="es-CR" sz="2400" b="1" dirty="0" smtClean="0">
                <a:solidFill>
                  <a:schemeClr val="tx2">
                    <a:lumMod val="25000"/>
                  </a:schemeClr>
                </a:solidFill>
              </a:rPr>
              <a:t>MEMORÁNDUM </a:t>
            </a:r>
            <a:r>
              <a:rPr lang="es-CR" sz="2400" b="1" dirty="0">
                <a:solidFill>
                  <a:schemeClr val="tx2">
                    <a:lumMod val="25000"/>
                  </a:schemeClr>
                </a:solidFill>
              </a:rPr>
              <a:t>DE ENTENDIMIENTO ENTRE LOS GOBIERNOS </a:t>
            </a:r>
            <a:r>
              <a:rPr lang="es-CR" sz="2400" b="1" dirty="0" smtClean="0">
                <a:solidFill>
                  <a:schemeClr val="tx2">
                    <a:lumMod val="25000"/>
                  </a:schemeClr>
                </a:solidFill>
              </a:rPr>
              <a:t>DE LAS </a:t>
            </a:r>
            <a:r>
              <a:rPr lang="es-CR" sz="2400" b="1" dirty="0">
                <a:solidFill>
                  <a:schemeClr val="tx2">
                    <a:lumMod val="25000"/>
                  </a:schemeClr>
                </a:solidFill>
              </a:rPr>
              <a:t>REPÚBLICAS DE COSTA RICA, EL SALVADOR, </a:t>
            </a:r>
            <a:r>
              <a:rPr lang="es-CR" sz="2400" b="1" dirty="0" smtClean="0">
                <a:solidFill>
                  <a:schemeClr val="tx2">
                    <a:lumMod val="25000"/>
                  </a:schemeClr>
                </a:solidFill>
              </a:rPr>
              <a:t>GUATEMALA, HONDURAS </a:t>
            </a:r>
            <a:r>
              <a:rPr lang="es-CR" sz="2400" b="1" dirty="0">
                <a:solidFill>
                  <a:schemeClr val="tx2">
                    <a:lumMod val="25000"/>
                  </a:schemeClr>
                </a:solidFill>
              </a:rPr>
              <a:t>Y NICARAGUA, MEDIANTE EL CUAL SE ESTABLECE </a:t>
            </a:r>
            <a:r>
              <a:rPr lang="es-CR" sz="2400" b="1" dirty="0" smtClean="0">
                <a:solidFill>
                  <a:schemeClr val="tx2">
                    <a:lumMod val="25000"/>
                  </a:schemeClr>
                </a:solidFill>
              </a:rPr>
              <a:t>LA EJECUCIÓN </a:t>
            </a:r>
            <a:r>
              <a:rPr lang="es-CR" sz="2400" b="1" dirty="0">
                <a:solidFill>
                  <a:schemeClr val="tx2">
                    <a:lumMod val="25000"/>
                  </a:schemeClr>
                </a:solidFill>
              </a:rPr>
              <a:t>DEL “MARCO DE ACCIÓN REGIONAL PARA </a:t>
            </a:r>
            <a:r>
              <a:rPr lang="es-CR" sz="2400" b="1" dirty="0" smtClean="0">
                <a:solidFill>
                  <a:schemeClr val="tx2">
                    <a:lumMod val="25000"/>
                  </a:schemeClr>
                </a:solidFill>
              </a:rPr>
              <a:t>EL ABORDAJE </a:t>
            </a:r>
            <a:r>
              <a:rPr lang="es-CR" sz="2400" b="1" dirty="0">
                <a:solidFill>
                  <a:schemeClr val="tx2">
                    <a:lumMod val="25000"/>
                  </a:schemeClr>
                </a:solidFill>
              </a:rPr>
              <a:t>INTEGRAL DEL DELITO DE TRATA DE PERSONAS </a:t>
            </a:r>
            <a:r>
              <a:rPr lang="es-CR" sz="2400" b="1" dirty="0" smtClean="0">
                <a:solidFill>
                  <a:schemeClr val="tx2">
                    <a:lumMod val="25000"/>
                  </a:schemeClr>
                </a:solidFill>
              </a:rPr>
              <a:t>EN CENTROAMÉRICA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43" y="214227"/>
            <a:ext cx="8232001" cy="12161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R" sz="3200" dirty="0" smtClean="0">
                <a:solidFill>
                  <a:schemeClr val="accent1"/>
                </a:solidFill>
              </a:rPr>
              <a:t>Puntos de trabajo </a:t>
            </a:r>
            <a:br>
              <a:rPr lang="es-CR" sz="3200" dirty="0" smtClean="0">
                <a:solidFill>
                  <a:schemeClr val="accent1"/>
                </a:solidFill>
              </a:rPr>
            </a:br>
            <a:r>
              <a:rPr lang="es-CR" sz="3200" dirty="0" smtClean="0">
                <a:solidFill>
                  <a:schemeClr val="accent1"/>
                </a:solidFill>
              </a:rPr>
              <a:t>Coalición Regional- BID-ECPAT</a:t>
            </a:r>
            <a:endParaRPr lang="es-ES" sz="3200" b="1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GT" b="1" dirty="0" smtClean="0">
                <a:solidFill>
                  <a:schemeClr val="tx2">
                    <a:lumMod val="25000"/>
                  </a:schemeClr>
                </a:solidFill>
              </a:rPr>
              <a:t> Programa Operativo </a:t>
            </a:r>
          </a:p>
          <a:p>
            <a:endParaRPr lang="es-GT" dirty="0">
              <a:solidFill>
                <a:srgbClr val="FFC000"/>
              </a:solidFill>
            </a:endParaRPr>
          </a:p>
          <a:p>
            <a:pPr algn="just"/>
            <a:r>
              <a:rPr lang="es-GT" dirty="0" smtClean="0">
                <a:solidFill>
                  <a:srgbClr val="FFC000"/>
                </a:solidFill>
              </a:rPr>
              <a:t>OBJETIVO</a:t>
            </a:r>
            <a:r>
              <a:rPr lang="es-GT" dirty="0" smtClean="0"/>
              <a:t>: </a:t>
            </a:r>
            <a:r>
              <a:rPr lang="es-CR" dirty="0" smtClean="0"/>
              <a:t>Promover la institucionalización y aplicación de los lineamientos nacionales y regionales para el</a:t>
            </a:r>
            <a:br>
              <a:rPr lang="es-CR" dirty="0" smtClean="0"/>
            </a:br>
            <a:r>
              <a:rPr lang="es-CR" dirty="0" smtClean="0"/>
              <a:t>fortalecimiento de la coordinación interinstitucional para el combate del delito de la Trata de</a:t>
            </a:r>
            <a:br>
              <a:rPr lang="es-CR" dirty="0" smtClean="0"/>
            </a:br>
            <a:r>
              <a:rPr lang="es-CR" dirty="0" smtClean="0"/>
              <a:t>Personas, la puesta en práctica de la estrategia regional de atención integral y el acompañamiento</a:t>
            </a:r>
            <a:br>
              <a:rPr lang="es-CR" dirty="0" smtClean="0"/>
            </a:br>
            <a:r>
              <a:rPr lang="es-CR" dirty="0" smtClean="0"/>
              <a:t>a las víctimas, y la implementación de la estrategia regional de comunicación para la prevención</a:t>
            </a:r>
            <a:br>
              <a:rPr lang="es-CR" dirty="0" smtClean="0"/>
            </a:br>
            <a:r>
              <a:rPr lang="es-CR" dirty="0" smtClean="0"/>
              <a:t>de la Trata de Personas en Centroamérica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43" y="214227"/>
            <a:ext cx="8232001" cy="12161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PROGRAMA OPERATIVO </a:t>
            </a:r>
            <a:endParaRPr lang="es-ES" sz="3200" b="1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 fontScale="70000" lnSpcReduction="20000"/>
          </a:bodyPr>
          <a:lstStyle/>
          <a:p>
            <a:r>
              <a:rPr lang="es-CR" b="1" dirty="0">
                <a:solidFill>
                  <a:srgbClr val="FFC000"/>
                </a:solidFill>
              </a:rPr>
              <a:t>Objetivos específicos:</a:t>
            </a:r>
          </a:p>
          <a:p>
            <a:r>
              <a:rPr lang="es-CR" dirty="0">
                <a:solidFill>
                  <a:srgbClr val="FFC000"/>
                </a:solidFill>
              </a:rPr>
              <a:t>a) </a:t>
            </a:r>
            <a:r>
              <a:rPr lang="es-CR" dirty="0"/>
              <a:t>Contribuir al fortalecimiento de la capacidad institucional para la articulación, </a:t>
            </a:r>
            <a:r>
              <a:rPr lang="es-CR" dirty="0" smtClean="0"/>
              <a:t>la coordinación interinstitucional </a:t>
            </a:r>
            <a:r>
              <a:rPr lang="es-CR" dirty="0"/>
              <a:t>y la movilización de recursos </a:t>
            </a:r>
            <a:r>
              <a:rPr lang="es-CR" dirty="0" smtClean="0"/>
              <a:t>públicos </a:t>
            </a:r>
            <a:r>
              <a:rPr lang="es-CR" dirty="0"/>
              <a:t>y privados, a fin </a:t>
            </a:r>
            <a:r>
              <a:rPr lang="es-CR" dirty="0" smtClean="0"/>
              <a:t>de lograr </a:t>
            </a:r>
            <a:r>
              <a:rPr lang="es-CR" dirty="0"/>
              <a:t>un eficiente combate al delito de la Trata de Personas, en cada uno de los países.</a:t>
            </a:r>
          </a:p>
          <a:p>
            <a:r>
              <a:rPr lang="es-CR" dirty="0">
                <a:solidFill>
                  <a:srgbClr val="FFC000"/>
                </a:solidFill>
              </a:rPr>
              <a:t>b) </a:t>
            </a:r>
            <a:r>
              <a:rPr lang="es-CR" dirty="0"/>
              <a:t>Promover el fortalecimiento de los mecanismos de coordinación institucional a </a:t>
            </a:r>
            <a:r>
              <a:rPr lang="es-CR" dirty="0" smtClean="0"/>
              <a:t>nivel regional</a:t>
            </a:r>
            <a:r>
              <a:rPr lang="es-CR" dirty="0"/>
              <a:t>, para el combate del delito de la Trata de Personas, contribuyendo con </a:t>
            </a:r>
            <a:r>
              <a:rPr lang="es-CR" dirty="0" smtClean="0"/>
              <a:t>las iniciativas </a:t>
            </a:r>
            <a:r>
              <a:rPr lang="es-CR" dirty="0"/>
              <a:t>ya generadas de promoción de la integración de los países de la </a:t>
            </a:r>
            <a:r>
              <a:rPr lang="es-CR" dirty="0" smtClean="0"/>
              <a:t>región.</a:t>
            </a:r>
          </a:p>
          <a:p>
            <a:r>
              <a:rPr lang="es-CR" dirty="0" smtClean="0">
                <a:solidFill>
                  <a:srgbClr val="FFC000"/>
                </a:solidFill>
              </a:rPr>
              <a:t>c</a:t>
            </a:r>
            <a:r>
              <a:rPr lang="es-CR" dirty="0">
                <a:solidFill>
                  <a:srgbClr val="FFC000"/>
                </a:solidFill>
              </a:rPr>
              <a:t>) </a:t>
            </a:r>
            <a:r>
              <a:rPr lang="es-CR" dirty="0"/>
              <a:t>Contribuir al desarrollo y fortalecimiento de programas y servicios de atención </a:t>
            </a:r>
            <a:r>
              <a:rPr lang="es-CR" dirty="0" smtClean="0"/>
              <a:t>integral para </a:t>
            </a:r>
            <a:r>
              <a:rPr lang="es-CR" dirty="0"/>
              <a:t>las víctimas del delito de la Trata de Personas en la región.</a:t>
            </a:r>
          </a:p>
          <a:p>
            <a:r>
              <a:rPr lang="es-CR" dirty="0">
                <a:solidFill>
                  <a:srgbClr val="FFC000"/>
                </a:solidFill>
              </a:rPr>
              <a:t>d) </a:t>
            </a:r>
            <a:r>
              <a:rPr lang="es-CR" dirty="0"/>
              <a:t>Contribuir a la prevención del delito de la Trata de Personas, alertando sobre </a:t>
            </a:r>
            <a:r>
              <a:rPr lang="es-CR" dirty="0" smtClean="0"/>
              <a:t>la problemática</a:t>
            </a:r>
            <a:r>
              <a:rPr lang="es-CR" dirty="0"/>
              <a:t>, a poblaciones vulnerables en la región</a:t>
            </a:r>
            <a:r>
              <a:rPr lang="es-CR" b="1" dirty="0"/>
              <a:t>.</a:t>
            </a:r>
            <a:endParaRPr lang="es-C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928670"/>
          <a:ext cx="8229600" cy="519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43" y="214227"/>
            <a:ext cx="8232001" cy="121617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R" sz="3200" dirty="0"/>
              <a:t>I</a:t>
            </a:r>
            <a:r>
              <a:rPr lang="es-CR" sz="3200" dirty="0" smtClean="0"/>
              <a:t>mplementación </a:t>
            </a:r>
            <a:r>
              <a:rPr lang="es-CR" sz="3200" dirty="0"/>
              <a:t>del presente Programa Operativo</a:t>
            </a:r>
            <a:r>
              <a:rPr lang="es-ES" sz="3200" b="1" dirty="0" smtClean="0">
                <a:solidFill>
                  <a:schemeClr val="accent1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endParaRPr lang="es-ES" sz="3200" b="1" dirty="0">
              <a:solidFill>
                <a:schemeClr val="accent1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es-CR" b="1" dirty="0"/>
              <a:t>Recursos </a:t>
            </a:r>
            <a:r>
              <a:rPr lang="es-CR" b="1" dirty="0" smtClean="0"/>
              <a:t>Humanos:  </a:t>
            </a:r>
            <a:r>
              <a:rPr lang="es-CR" sz="1800" dirty="0" smtClean="0">
                <a:solidFill>
                  <a:schemeClr val="bg1"/>
                </a:solidFill>
              </a:rPr>
              <a:t>Personal de gobierno, agencias cooperantes.</a:t>
            </a:r>
            <a:r>
              <a:rPr lang="es-CR" sz="18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es-CR" b="1" dirty="0"/>
              <a:t>Recursos </a:t>
            </a:r>
            <a:r>
              <a:rPr lang="es-CR" b="1" dirty="0" smtClean="0"/>
              <a:t>Financieros:</a:t>
            </a:r>
            <a:r>
              <a:rPr lang="es-CR" dirty="0"/>
              <a:t> </a:t>
            </a:r>
            <a:r>
              <a:rPr lang="es-CR" sz="2000" dirty="0">
                <a:solidFill>
                  <a:schemeClr val="bg1"/>
                </a:solidFill>
              </a:rPr>
              <a:t>Las instituciones responsables de coordinar las Comisiones, Consejos, Coaliciones </a:t>
            </a:r>
            <a:r>
              <a:rPr lang="es-CR" sz="2000" dirty="0" smtClean="0">
                <a:solidFill>
                  <a:schemeClr val="bg1"/>
                </a:solidFill>
              </a:rPr>
              <a:t>y Secretarías </a:t>
            </a:r>
            <a:r>
              <a:rPr lang="es-CR" sz="2000" dirty="0">
                <a:solidFill>
                  <a:schemeClr val="bg1"/>
                </a:solidFill>
              </a:rPr>
              <a:t>Nacionales contra la Trata de Personas, movilizaran y gestionarán </a:t>
            </a:r>
            <a:r>
              <a:rPr lang="es-CR" sz="2000" dirty="0" smtClean="0">
                <a:solidFill>
                  <a:schemeClr val="bg1"/>
                </a:solidFill>
              </a:rPr>
              <a:t>recursos financieros </a:t>
            </a:r>
            <a:r>
              <a:rPr lang="es-CR" sz="2000" dirty="0">
                <a:solidFill>
                  <a:schemeClr val="bg1"/>
                </a:solidFill>
              </a:rPr>
              <a:t>nacionales y de la cooperación internacional, para la implementación </a:t>
            </a:r>
            <a:r>
              <a:rPr lang="es-CR" sz="2000" dirty="0" smtClean="0">
                <a:solidFill>
                  <a:schemeClr val="bg1"/>
                </a:solidFill>
              </a:rPr>
              <a:t>de las acciones </a:t>
            </a:r>
            <a:r>
              <a:rPr lang="es-CR" sz="2000" dirty="0">
                <a:solidFill>
                  <a:schemeClr val="bg1"/>
                </a:solidFill>
              </a:rPr>
              <a:t>del presente Programa </a:t>
            </a:r>
            <a:r>
              <a:rPr lang="es-CR" sz="2000" dirty="0" smtClean="0">
                <a:solidFill>
                  <a:schemeClr val="bg1"/>
                </a:solidFill>
              </a:rPr>
              <a:t>Operativo.</a:t>
            </a:r>
            <a:endParaRPr lang="es-CR" b="1" dirty="0" smtClean="0"/>
          </a:p>
          <a:p>
            <a:r>
              <a:rPr lang="es-CR" b="1" dirty="0"/>
              <a:t>Monitoreo y </a:t>
            </a:r>
            <a:r>
              <a:rPr lang="es-CR" b="1" dirty="0" smtClean="0"/>
              <a:t>seguimiento: </a:t>
            </a:r>
            <a:r>
              <a:rPr lang="es-CR" sz="2100" dirty="0">
                <a:solidFill>
                  <a:schemeClr val="bg1"/>
                </a:solidFill>
              </a:rPr>
              <a:t>Corresponde a la Coalición Regional contra la Trata de Personas articulada a la </a:t>
            </a:r>
            <a:r>
              <a:rPr lang="es-CR" sz="2100" dirty="0" smtClean="0">
                <a:solidFill>
                  <a:schemeClr val="bg1"/>
                </a:solidFill>
              </a:rPr>
              <a:t>Conferencia Regional </a:t>
            </a:r>
            <a:r>
              <a:rPr lang="es-CR" sz="2100" dirty="0">
                <a:solidFill>
                  <a:schemeClr val="bg1"/>
                </a:solidFill>
              </a:rPr>
              <a:t>sobre </a:t>
            </a:r>
            <a:r>
              <a:rPr lang="es-CR" sz="2100" dirty="0" smtClean="0">
                <a:solidFill>
                  <a:schemeClr val="bg1"/>
                </a:solidFill>
              </a:rPr>
              <a:t>Migración </a:t>
            </a:r>
            <a:r>
              <a:rPr lang="es-CR" sz="2100" dirty="0">
                <a:solidFill>
                  <a:schemeClr val="bg1"/>
                </a:solidFill>
              </a:rPr>
              <a:t>y a las Coaliciones, Consejos, Comisiones Y Secretarías </a:t>
            </a:r>
            <a:r>
              <a:rPr lang="es-CR" sz="2100" dirty="0" smtClean="0">
                <a:solidFill>
                  <a:schemeClr val="bg1"/>
                </a:solidFill>
              </a:rPr>
              <a:t>Nacionales contra </a:t>
            </a:r>
            <a:r>
              <a:rPr lang="es-CR" sz="2100" dirty="0">
                <a:solidFill>
                  <a:schemeClr val="bg1"/>
                </a:solidFill>
              </a:rPr>
              <a:t>la Trata de Personas de cada país, realizar la coordinación, seguimiento, monitoreo </a:t>
            </a:r>
            <a:r>
              <a:rPr lang="es-CR" sz="2100" dirty="0" smtClean="0">
                <a:solidFill>
                  <a:schemeClr val="bg1"/>
                </a:solidFill>
              </a:rPr>
              <a:t>y evaluación </a:t>
            </a:r>
            <a:r>
              <a:rPr lang="es-CR" sz="2100" dirty="0">
                <a:solidFill>
                  <a:schemeClr val="bg1"/>
                </a:solidFill>
              </a:rPr>
              <a:t>del cumplimiento del presente Programa Operativo.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533400" y="0"/>
            <a:ext cx="7851648" cy="1412776"/>
          </a:xfrm>
        </p:spPr>
        <p:txBody>
          <a:bodyPr/>
          <a:lstStyle/>
          <a:p>
            <a:pPr algn="ctr"/>
            <a:r>
              <a:rPr lang="es-CR" dirty="0" smtClean="0">
                <a:solidFill>
                  <a:srgbClr val="FFFF00"/>
                </a:solidFill>
              </a:rPr>
              <a:t>Temas de análisis </a:t>
            </a:r>
            <a:endParaRPr lang="es-CR" dirty="0">
              <a:solidFill>
                <a:srgbClr val="FFFF00"/>
              </a:solidFill>
            </a:endParaRPr>
          </a:p>
        </p:txBody>
      </p:sp>
      <p:sp>
        <p:nvSpPr>
          <p:cNvPr id="30722" name="4 Marcador de contenido"/>
          <p:cNvSpPr>
            <a:spLocks noGrp="1"/>
          </p:cNvSpPr>
          <p:nvPr>
            <p:ph type="subTitle" idx="1"/>
          </p:nvPr>
        </p:nvSpPr>
        <p:spPr>
          <a:xfrm>
            <a:off x="533400" y="1500174"/>
            <a:ext cx="7854696" cy="4233082"/>
          </a:xfrm>
        </p:spPr>
        <p:txBody>
          <a:bodyPr>
            <a:normAutofit fontScale="92500" lnSpcReduction="20000"/>
          </a:bodyPr>
          <a:lstStyle/>
          <a:p>
            <a:pPr lvl="0" algn="just">
              <a:buFont typeface="Wingdings" pitchFamily="2" charset="2"/>
              <a:buChar char="Ø"/>
            </a:pPr>
            <a:r>
              <a:rPr lang="es-CR" sz="2800" dirty="0" smtClean="0">
                <a:solidFill>
                  <a:schemeClr val="bg1"/>
                </a:solidFill>
              </a:rPr>
              <a:t> Tener presente la firma del Memorándum de entendimiento. (SICA y fuerza a la Coalición)</a:t>
            </a:r>
          </a:p>
          <a:p>
            <a:pPr lvl="0" algn="just">
              <a:buFont typeface="Wingdings" pitchFamily="2" charset="2"/>
              <a:buChar char="Ø"/>
            </a:pPr>
            <a:r>
              <a:rPr lang="es-CR" sz="2800" dirty="0" smtClean="0">
                <a:solidFill>
                  <a:schemeClr val="bg1"/>
                </a:solidFill>
              </a:rPr>
              <a:t>Revisión  sobre la necesidad de ampliar la </a:t>
            </a:r>
            <a:r>
              <a:rPr lang="es-CR" sz="2800" dirty="0" err="1" smtClean="0">
                <a:solidFill>
                  <a:schemeClr val="bg1"/>
                </a:solidFill>
              </a:rPr>
              <a:t>CRcTP</a:t>
            </a:r>
            <a:r>
              <a:rPr lang="es-CR" sz="2800" dirty="0" smtClean="0">
                <a:solidFill>
                  <a:schemeClr val="bg1"/>
                </a:solidFill>
              </a:rPr>
              <a:t> a TIM </a:t>
            </a:r>
            <a:r>
              <a:rPr lang="es-CR" sz="2800" dirty="0">
                <a:solidFill>
                  <a:schemeClr val="bg1"/>
                </a:solidFill>
              </a:rPr>
              <a:t>s</a:t>
            </a:r>
            <a:r>
              <a:rPr lang="es-CR" sz="2800" dirty="0" smtClean="0">
                <a:solidFill>
                  <a:schemeClr val="bg1"/>
                </a:solidFill>
              </a:rPr>
              <a:t>olicitud anteriormente planteado. Punto tratado en la CRM 2013. </a:t>
            </a:r>
          </a:p>
          <a:p>
            <a:pPr lvl="0" algn="just">
              <a:buFont typeface="Wingdings" pitchFamily="2" charset="2"/>
              <a:buChar char="Ø"/>
            </a:pPr>
            <a:r>
              <a:rPr lang="es-CR" sz="2800" dirty="0" smtClean="0">
                <a:solidFill>
                  <a:schemeClr val="bg1"/>
                </a:solidFill>
              </a:rPr>
              <a:t>Se solicita apoyo para potenciar las metas de la Coalición Regional. </a:t>
            </a:r>
          </a:p>
          <a:p>
            <a:pPr lvl="0" algn="just">
              <a:buFont typeface="Wingdings" pitchFamily="2" charset="2"/>
              <a:buChar char="Ø"/>
            </a:pPr>
            <a:r>
              <a:rPr lang="es-CR" sz="2800" dirty="0" smtClean="0">
                <a:solidFill>
                  <a:schemeClr val="bg1"/>
                </a:solidFill>
              </a:rPr>
              <a:t>Es fundamental buscar unir esfuerzos de trabajo y cooperación para fortalecer el trabajo que se viene realizado.</a:t>
            </a:r>
          </a:p>
          <a:p>
            <a:pPr lvl="0" algn="just">
              <a:buFont typeface="Wingdings" pitchFamily="2" charset="2"/>
              <a:buChar char="Ø"/>
            </a:pPr>
            <a:r>
              <a:rPr lang="es-CR" sz="2800" dirty="0" smtClean="0">
                <a:solidFill>
                  <a:schemeClr val="bg1"/>
                </a:solidFill>
              </a:rPr>
              <a:t> Valorar e impulsar el trabajo concreto que se viene realizado  en la Región.</a:t>
            </a:r>
          </a:p>
          <a:p>
            <a:pPr lvl="0" algn="just"/>
            <a:endParaRPr lang="es-CR" sz="2800" dirty="0" smtClean="0">
              <a:solidFill>
                <a:schemeClr val="bg1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endParaRPr lang="es-CR" sz="2800" dirty="0" smtClean="0">
              <a:solidFill>
                <a:schemeClr val="bg2"/>
              </a:solidFill>
            </a:endParaRPr>
          </a:p>
          <a:p>
            <a:pPr lvl="0" algn="just">
              <a:buFont typeface="Wingdings" pitchFamily="2" charset="2"/>
              <a:buChar char="Ø"/>
            </a:pPr>
            <a:endParaRPr lang="es-CR" sz="2800" dirty="0" smtClean="0">
              <a:solidFill>
                <a:schemeClr val="bg2"/>
              </a:solidFill>
            </a:endParaRPr>
          </a:p>
          <a:p>
            <a:pPr marL="514350" indent="-514350" algn="ctr" eaLnBrk="1" hangingPunct="1">
              <a:buFont typeface="Wingdings" pitchFamily="2" charset="2"/>
              <a:buChar char="Ø"/>
            </a:pPr>
            <a:endParaRPr lang="es-E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Marcador de contenido"/>
          <p:cNvSpPr>
            <a:spLocks noGrp="1"/>
          </p:cNvSpPr>
          <p:nvPr>
            <p:ph idx="1"/>
          </p:nvPr>
        </p:nvSpPr>
        <p:spPr>
          <a:xfrm>
            <a:off x="500034" y="2071678"/>
            <a:ext cx="8229600" cy="4024322"/>
          </a:xfrm>
        </p:spPr>
        <p:txBody>
          <a:bodyPr>
            <a:normAutofit fontScale="25000" lnSpcReduction="20000"/>
          </a:bodyPr>
          <a:lstStyle/>
          <a:p>
            <a:pPr algn="ctr" eaLnBrk="1" hangingPunct="1">
              <a:buFont typeface="Wingdings 2" pitchFamily="18" charset="2"/>
              <a:buNone/>
            </a:pPr>
            <a:endParaRPr lang="es-ES" sz="9600" dirty="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es-ES" sz="9600" dirty="0" smtClean="0"/>
              <a:t>Guatemala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s-ES" sz="9600" dirty="0" smtClean="0"/>
              <a:t>Honduras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s-ES" sz="9600" dirty="0" smtClean="0"/>
              <a:t>El Salvador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s-ES" sz="9600" dirty="0" smtClean="0"/>
              <a:t>Nicaragua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s-ES" sz="9600" dirty="0" smtClean="0"/>
              <a:t>Costa Rica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s-ES" sz="9600" dirty="0" smtClean="0"/>
              <a:t>Panamá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s-ES" sz="9600" dirty="0" smtClean="0"/>
              <a:t>Belice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s-ES" sz="9600" dirty="0" smtClean="0"/>
              <a:t>República Dominicana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s-ES" sz="9600" dirty="0" smtClean="0"/>
              <a:t>México </a:t>
            </a:r>
            <a:endParaRPr lang="es-ES" sz="9600" dirty="0"/>
          </a:p>
          <a:p>
            <a:pPr algn="ctr" eaLnBrk="1" hangingPunct="1">
              <a:buFont typeface="Wingdings 2" pitchFamily="18" charset="2"/>
              <a:buNone/>
            </a:pPr>
            <a:endParaRPr lang="es-ES" sz="9600" dirty="0"/>
          </a:p>
          <a:p>
            <a:pPr algn="ctr" eaLnBrk="1" hangingPunct="1">
              <a:buFont typeface="Wingdings 2" pitchFamily="18" charset="2"/>
              <a:buNone/>
            </a:pPr>
            <a:r>
              <a:rPr lang="es-ES" sz="9600" b="1" dirty="0" smtClean="0">
                <a:hlinkClick r:id="rId2"/>
              </a:rPr>
              <a:t>coalicionregional@migracion.go.cr</a:t>
            </a:r>
            <a:endParaRPr lang="es-ES" sz="9600" b="1" dirty="0" smtClean="0"/>
          </a:p>
          <a:p>
            <a:pPr algn="ctr" eaLnBrk="1" hangingPunct="1">
              <a:buFont typeface="Wingdings 2" pitchFamily="18" charset="2"/>
              <a:buNone/>
            </a:pPr>
            <a:endParaRPr lang="es-ES" sz="9600" b="1" dirty="0" smtClean="0"/>
          </a:p>
        </p:txBody>
      </p:sp>
      <p:pic>
        <p:nvPicPr>
          <p:cNvPr id="4" name="Picture 3" descr="logo muestra (2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224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es-CR" sz="4400" dirty="0" smtClean="0">
                <a:solidFill>
                  <a:srgbClr val="FFFF00"/>
                </a:solidFill>
              </a:rPr>
              <a:t>ANTECEDENTES</a:t>
            </a:r>
            <a:r>
              <a:rPr lang="es-CR" sz="4400" dirty="0" smtClean="0"/>
              <a:t> </a:t>
            </a:r>
            <a:r>
              <a:rPr lang="es-ES" sz="4400" dirty="0" smtClean="0">
                <a:solidFill>
                  <a:srgbClr val="002060"/>
                </a:solidFill>
                <a:latin typeface="Broadway" pitchFamily="82" charset="0"/>
              </a:rPr>
              <a:t> </a:t>
            </a:r>
            <a:endParaRPr lang="es-ES" sz="4400" dirty="0">
              <a:solidFill>
                <a:srgbClr val="002060"/>
              </a:solidFill>
              <a:latin typeface="Broadway" pitchFamily="8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428735"/>
          <a:ext cx="8229600" cy="4895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ES" sz="4400" b="1" dirty="0" smtClean="0"/>
              <a:t>ANTECEDENTES</a:t>
            </a:r>
            <a:endParaRPr lang="es-ES" sz="4400" dirty="0">
              <a:solidFill>
                <a:srgbClr val="002060"/>
              </a:solidFill>
              <a:latin typeface="Broadway" pitchFamily="8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214422"/>
          <a:ext cx="8229600" cy="53578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CR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ANTECEDENTES</a:t>
            </a:r>
            <a:endParaRPr lang="es-ES" sz="4400" dirty="0">
              <a:solidFill>
                <a:schemeClr val="accent2">
                  <a:lumMod val="60000"/>
                  <a:lumOff val="40000"/>
                </a:schemeClr>
              </a:solidFill>
              <a:latin typeface="Broadway" pitchFamily="8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428735"/>
          <a:ext cx="8229600" cy="4895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CR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ANTECEDENTES</a:t>
            </a:r>
            <a:endParaRPr lang="es-ES" sz="4400" dirty="0">
              <a:solidFill>
                <a:schemeClr val="accent2">
                  <a:lumMod val="60000"/>
                  <a:lumOff val="40000"/>
                </a:schemeClr>
              </a:solidFill>
              <a:latin typeface="Broadway" pitchFamily="8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428735"/>
          <a:ext cx="8229600" cy="4895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57150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s-CR" sz="4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Honduras</a:t>
            </a:r>
            <a:endParaRPr lang="es-ES" sz="4400" dirty="0">
              <a:solidFill>
                <a:srgbClr val="002060"/>
              </a:solidFill>
              <a:latin typeface="Broadway" pitchFamily="82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428735"/>
          <a:ext cx="8229600" cy="4895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 dirty="0"/>
          </a:p>
        </p:txBody>
      </p:sp>
      <p:pic>
        <p:nvPicPr>
          <p:cNvPr id="3074" name="Picture 2" descr="C:\Users\schavese\AppData\Local\Microsoft\Windows\Temporary Internet Files\Content.Outlook\1JCGOI6K\la foto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4111"/>
            <a:ext cx="9144000" cy="6829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>
                <a:solidFill>
                  <a:schemeClr val="bg1"/>
                </a:solidFill>
              </a:rPr>
              <a:t>Reunión octubre Costa Rica </a:t>
            </a:r>
            <a:endParaRPr lang="es-GT" dirty="0">
              <a:solidFill>
                <a:schemeClr val="bg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s-GT" dirty="0"/>
          </a:p>
        </p:txBody>
      </p:sp>
      <p:pic>
        <p:nvPicPr>
          <p:cNvPr id="4" name="3 Imagen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589086"/>
            <a:ext cx="7643866" cy="455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2406</TotalTime>
  <Words>1202</Words>
  <Application>Microsoft Office PowerPoint</Application>
  <PresentationFormat>Presentación en pantalla (4:3)</PresentationFormat>
  <Paragraphs>81</Paragraphs>
  <Slides>22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Diapositiva 1</vt:lpstr>
      <vt:lpstr>Diapositiva 2</vt:lpstr>
      <vt:lpstr>ANTECEDENTES  </vt:lpstr>
      <vt:lpstr>ANTECEDENTES</vt:lpstr>
      <vt:lpstr>ANTECEDENTES</vt:lpstr>
      <vt:lpstr>ANTECEDENTES</vt:lpstr>
      <vt:lpstr>Honduras</vt:lpstr>
      <vt:lpstr>Diapositiva 8</vt:lpstr>
      <vt:lpstr>Reunión octubre Costa Rica </vt:lpstr>
      <vt:lpstr>Alcances  </vt:lpstr>
      <vt:lpstr>Roma</vt:lpstr>
      <vt:lpstr>COMPROMISO </vt:lpstr>
      <vt:lpstr>Diapositiva 13</vt:lpstr>
      <vt:lpstr>Puntos de trabajo  Coalición Regional- BID-ECPAT</vt:lpstr>
      <vt:lpstr>Puntos de trabajo  Coalición Regional- BID-ECPAT</vt:lpstr>
      <vt:lpstr>Puntos de trabajo  Coalición Regional- BID-ECPAT</vt:lpstr>
      <vt:lpstr>Puntos de trabajo  Coalición Regional- BID-ECPAT</vt:lpstr>
      <vt:lpstr>Puntos de trabajo  Coalición Regional- BID-ECPAT</vt:lpstr>
      <vt:lpstr>PROGRAMA OPERATIVO </vt:lpstr>
      <vt:lpstr>Implementación del presente Programa Operativo </vt:lpstr>
      <vt:lpstr>Temas de análisis </vt:lpstr>
      <vt:lpstr>Diapositiva 22</vt:lpstr>
    </vt:vector>
  </TitlesOfParts>
  <Company>DGME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sartaviac</dc:creator>
  <cp:lastModifiedBy>IT</cp:lastModifiedBy>
  <cp:revision>190</cp:revision>
  <dcterms:created xsi:type="dcterms:W3CDTF">2012-01-09T16:07:16Z</dcterms:created>
  <dcterms:modified xsi:type="dcterms:W3CDTF">2013-11-19T12:54:34Z</dcterms:modified>
</cp:coreProperties>
</file>