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0" r:id="rId5"/>
    <p:sldId id="262" r:id="rId6"/>
    <p:sldId id="263" r:id="rId7"/>
    <p:sldId id="264" r:id="rId8"/>
    <p:sldId id="266" r:id="rId9"/>
    <p:sldId id="267" r:id="rId10"/>
    <p:sldId id="268" r:id="rId11"/>
    <p:sldId id="270" r:id="rId12"/>
    <p:sldId id="269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 varScale="1">
        <p:scale>
          <a:sx n="71" d="100"/>
          <a:sy n="71" d="100"/>
        </p:scale>
        <p:origin x="-14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PME Detectadas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Hoja1!$B$2:$B$5</c:f>
              <c:numCache>
                <c:formatCode>0%</c:formatCode>
                <c:ptCount val="4"/>
                <c:pt idx="0">
                  <c:v>0.48499999999999999</c:v>
                </c:pt>
                <c:pt idx="1">
                  <c:v>0.32</c:v>
                </c:pt>
                <c:pt idx="2">
                  <c:v>0.19</c:v>
                </c:pt>
                <c:pt idx="3" formatCode="0.00%">
                  <c:v>5.0000000000000001E-3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6">
          <a:noFill/>
        </a:ln>
      </c:spPr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798"/>
      </a:pPr>
      <a:endParaRPr lang="es-C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Hombres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1530</c:v>
                </c:pt>
                <c:pt idx="1">
                  <c:v>1065</c:v>
                </c:pt>
                <c:pt idx="2">
                  <c:v>574</c:v>
                </c:pt>
                <c:pt idx="3">
                  <c:v>14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Mujeres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405</c:v>
                </c:pt>
                <c:pt idx="1">
                  <c:v>223</c:v>
                </c:pt>
                <c:pt idx="2">
                  <c:v>196</c:v>
                </c:pt>
                <c:pt idx="3">
                  <c:v>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621312"/>
        <c:axId val="36623104"/>
        <c:axId val="0"/>
      </c:bar3DChart>
      <c:catAx>
        <c:axId val="36621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6623104"/>
        <c:crosses val="autoZero"/>
        <c:auto val="1"/>
        <c:lblAlgn val="ctr"/>
        <c:lblOffset val="100"/>
        <c:noMultiLvlLbl val="0"/>
      </c:catAx>
      <c:valAx>
        <c:axId val="366231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6621312"/>
        <c:crosses val="autoZero"/>
        <c:crossBetween val="between"/>
      </c:valAx>
      <c:spPr>
        <a:noFill/>
        <a:ln w="25383">
          <a:noFill/>
        </a:ln>
      </c:spPr>
    </c:plotArea>
    <c:legend>
      <c:legendPos val="r"/>
      <c:legendEntry>
        <c:idx val="0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799"/>
      </a:pPr>
      <a:endParaRPr lang="es-C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0 a 11 años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271</c:v>
                </c:pt>
                <c:pt idx="1">
                  <c:v>189</c:v>
                </c:pt>
                <c:pt idx="2">
                  <c:v>120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12 a 17 años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1664</c:v>
                </c:pt>
                <c:pt idx="1">
                  <c:v>1099</c:v>
                </c:pt>
                <c:pt idx="2">
                  <c:v>650</c:v>
                </c:pt>
                <c:pt idx="3">
                  <c:v>14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Guatemala</c:v>
                </c:pt>
                <c:pt idx="1">
                  <c:v>Honduras</c:v>
                </c:pt>
                <c:pt idx="2">
                  <c:v>El Salvador</c:v>
                </c:pt>
                <c:pt idx="3">
                  <c:v>Nicaragua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2689024"/>
        <c:axId val="82735872"/>
        <c:axId val="0"/>
      </c:bar3DChart>
      <c:catAx>
        <c:axId val="826890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2735872"/>
        <c:crosses val="autoZero"/>
        <c:auto val="1"/>
        <c:lblAlgn val="ctr"/>
        <c:lblOffset val="100"/>
        <c:noMultiLvlLbl val="0"/>
      </c:catAx>
      <c:valAx>
        <c:axId val="827358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2689024"/>
        <c:crosses val="autoZero"/>
        <c:crossBetween val="between"/>
      </c:valAx>
      <c:spPr>
        <a:noFill/>
        <a:ln w="25383">
          <a:noFill/>
        </a:ln>
      </c:spPr>
    </c:plotArea>
    <c:legend>
      <c:legendPos val="r"/>
      <c:legendEntry>
        <c:idx val="0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s-C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E51299-66BC-4290-8E82-DB30168EED92}" type="doc">
      <dgm:prSet loTypeId="urn:microsoft.com/office/officeart/2005/8/layout/cycle2" loCatId="cycle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s-ES"/>
        </a:p>
      </dgm:t>
    </dgm:pt>
    <dgm:pt modelId="{46C2A90E-9685-4036-9F87-846BB433F693}">
      <dgm:prSet phldrT="[Texto]"/>
      <dgm:spPr/>
      <dgm:t>
        <a:bodyPr/>
        <a:lstStyle/>
        <a:p>
          <a:r>
            <a:rPr lang="es-ES" dirty="0" smtClean="0"/>
            <a:t>Atención Necesidades Básicas y de Salud</a:t>
          </a:r>
          <a:endParaRPr lang="es-ES" dirty="0"/>
        </a:p>
      </dgm:t>
    </dgm:pt>
    <dgm:pt modelId="{B498D4A3-5665-41BA-A29A-82C41AF685A8}" type="parTrans" cxnId="{A97B4D5D-ED64-4768-B74A-C6E38F2DD092}">
      <dgm:prSet/>
      <dgm:spPr/>
      <dgm:t>
        <a:bodyPr/>
        <a:lstStyle/>
        <a:p>
          <a:endParaRPr lang="es-ES"/>
        </a:p>
      </dgm:t>
    </dgm:pt>
    <dgm:pt modelId="{12D6C31D-5EDD-4EDD-9291-5B1AE641BA03}" type="sibTrans" cxnId="{A97B4D5D-ED64-4768-B74A-C6E38F2DD092}">
      <dgm:prSet/>
      <dgm:spPr/>
      <dgm:t>
        <a:bodyPr/>
        <a:lstStyle/>
        <a:p>
          <a:endParaRPr lang="es-ES"/>
        </a:p>
      </dgm:t>
    </dgm:pt>
    <dgm:pt modelId="{18D4CC4E-523F-4DAE-8045-78862095564D}">
      <dgm:prSet phldrT="[Texto]"/>
      <dgm:spPr/>
      <dgm:t>
        <a:bodyPr/>
        <a:lstStyle/>
        <a:p>
          <a:r>
            <a:rPr lang="es-ES" dirty="0" smtClean="0"/>
            <a:t>Alojamiento Seguro</a:t>
          </a:r>
          <a:endParaRPr lang="es-ES" dirty="0"/>
        </a:p>
      </dgm:t>
    </dgm:pt>
    <dgm:pt modelId="{CD548DE5-1E7B-422C-AC3D-1416C4568BE5}" type="parTrans" cxnId="{8BDA67DF-9DB3-45D8-9FFC-D99458761DDE}">
      <dgm:prSet/>
      <dgm:spPr/>
      <dgm:t>
        <a:bodyPr/>
        <a:lstStyle/>
        <a:p>
          <a:endParaRPr lang="es-ES"/>
        </a:p>
      </dgm:t>
    </dgm:pt>
    <dgm:pt modelId="{37C8C70B-1892-493F-A4CC-D0F3C5E111C2}" type="sibTrans" cxnId="{8BDA67DF-9DB3-45D8-9FFC-D99458761DDE}">
      <dgm:prSet/>
      <dgm:spPr/>
      <dgm:t>
        <a:bodyPr/>
        <a:lstStyle/>
        <a:p>
          <a:endParaRPr lang="es-ES"/>
        </a:p>
      </dgm:t>
    </dgm:pt>
    <dgm:pt modelId="{E7F4FE96-26FF-4575-AEA4-2DC6B5E4A276}">
      <dgm:prSet phldrT="[Texto]"/>
      <dgm:spPr/>
      <dgm:t>
        <a:bodyPr/>
        <a:lstStyle/>
        <a:p>
          <a:r>
            <a:rPr lang="es-ES" dirty="0" smtClean="0"/>
            <a:t>Acciones Legales</a:t>
          </a:r>
          <a:endParaRPr lang="es-ES" dirty="0"/>
        </a:p>
      </dgm:t>
    </dgm:pt>
    <dgm:pt modelId="{F887F9AD-E6D6-4C47-8E0B-3AB65380DC03}" type="parTrans" cxnId="{C8BF98FA-64B2-41B2-9B4D-B24023E1ECA4}">
      <dgm:prSet/>
      <dgm:spPr/>
      <dgm:t>
        <a:bodyPr/>
        <a:lstStyle/>
        <a:p>
          <a:endParaRPr lang="es-ES"/>
        </a:p>
      </dgm:t>
    </dgm:pt>
    <dgm:pt modelId="{FACEBC4C-5FE5-4FAE-9F6B-FC1B8FAAF32B}" type="sibTrans" cxnId="{C8BF98FA-64B2-41B2-9B4D-B24023E1ECA4}">
      <dgm:prSet/>
      <dgm:spPr/>
      <dgm:t>
        <a:bodyPr/>
        <a:lstStyle/>
        <a:p>
          <a:endParaRPr lang="es-ES"/>
        </a:p>
      </dgm:t>
    </dgm:pt>
    <dgm:pt modelId="{703FA153-1EB9-4849-A01B-23BA944B9E49}">
      <dgm:prSet phldrT="[Texto]"/>
      <dgm:spPr/>
      <dgm:t>
        <a:bodyPr/>
        <a:lstStyle/>
        <a:p>
          <a:r>
            <a:rPr lang="es-ES" dirty="0" smtClean="0"/>
            <a:t>Valoración de Riesgo</a:t>
          </a:r>
          <a:endParaRPr lang="es-ES" dirty="0"/>
        </a:p>
      </dgm:t>
    </dgm:pt>
    <dgm:pt modelId="{354300ED-2080-4366-98C9-5003290D838B}" type="parTrans" cxnId="{5342497D-F60C-49E8-8903-927E9E87B25F}">
      <dgm:prSet/>
      <dgm:spPr/>
      <dgm:t>
        <a:bodyPr/>
        <a:lstStyle/>
        <a:p>
          <a:endParaRPr lang="es-ES"/>
        </a:p>
      </dgm:t>
    </dgm:pt>
    <dgm:pt modelId="{FAE8436B-7925-4FF9-8F4A-CB754E8B1B51}" type="sibTrans" cxnId="{5342497D-F60C-49E8-8903-927E9E87B25F}">
      <dgm:prSet/>
      <dgm:spPr/>
      <dgm:t>
        <a:bodyPr/>
        <a:lstStyle/>
        <a:p>
          <a:endParaRPr lang="es-ES"/>
        </a:p>
      </dgm:t>
    </dgm:pt>
    <dgm:pt modelId="{322B52D1-019B-48B7-92C8-AA251B521B9B}">
      <dgm:prSet phldrT="[Texto]"/>
      <dgm:spPr/>
      <dgm:t>
        <a:bodyPr/>
        <a:lstStyle/>
        <a:p>
          <a:r>
            <a:rPr lang="es-ES" dirty="0" smtClean="0"/>
            <a:t>Protección Migratoria</a:t>
          </a:r>
          <a:endParaRPr lang="es-ES" dirty="0"/>
        </a:p>
      </dgm:t>
    </dgm:pt>
    <dgm:pt modelId="{09934BF2-8F99-4CB6-90E8-4212A296C59B}" type="parTrans" cxnId="{1689BD30-6CC3-493D-86F7-9E3E1886036F}">
      <dgm:prSet/>
      <dgm:spPr/>
      <dgm:t>
        <a:bodyPr/>
        <a:lstStyle/>
        <a:p>
          <a:endParaRPr lang="es-ES"/>
        </a:p>
      </dgm:t>
    </dgm:pt>
    <dgm:pt modelId="{28239CCF-D51C-4B13-834E-087F610E482F}" type="sibTrans" cxnId="{1689BD30-6CC3-493D-86F7-9E3E1886036F}">
      <dgm:prSet/>
      <dgm:spPr/>
      <dgm:t>
        <a:bodyPr/>
        <a:lstStyle/>
        <a:p>
          <a:endParaRPr lang="es-ES"/>
        </a:p>
      </dgm:t>
    </dgm:pt>
    <dgm:pt modelId="{0FE3B538-E368-457E-9C14-18C88575C55D}" type="pres">
      <dgm:prSet presAssocID="{F9E51299-66BC-4290-8E82-DB30168EED9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AF6D8B23-6216-4F35-8954-F380A8D22BA8}" type="pres">
      <dgm:prSet presAssocID="{46C2A90E-9685-4036-9F87-846BB433F69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C509E49-EBBC-427A-A215-9E8836DE3C2B}" type="pres">
      <dgm:prSet presAssocID="{12D6C31D-5EDD-4EDD-9291-5B1AE641BA03}" presName="sibTrans" presStyleLbl="sibTrans2D1" presStyleIdx="0" presStyleCnt="5"/>
      <dgm:spPr/>
      <dgm:t>
        <a:bodyPr/>
        <a:lstStyle/>
        <a:p>
          <a:endParaRPr lang="es-CR"/>
        </a:p>
      </dgm:t>
    </dgm:pt>
    <dgm:pt modelId="{9926051B-AC69-4350-8DFC-B28022AA3909}" type="pres">
      <dgm:prSet presAssocID="{12D6C31D-5EDD-4EDD-9291-5B1AE641BA03}" presName="connectorText" presStyleLbl="sibTrans2D1" presStyleIdx="0" presStyleCnt="5"/>
      <dgm:spPr/>
      <dgm:t>
        <a:bodyPr/>
        <a:lstStyle/>
        <a:p>
          <a:endParaRPr lang="es-CR"/>
        </a:p>
      </dgm:t>
    </dgm:pt>
    <dgm:pt modelId="{5906DCBF-4B0F-4F72-AF05-1345D02978A0}" type="pres">
      <dgm:prSet presAssocID="{18D4CC4E-523F-4DAE-8045-78862095564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D26C512-17D9-4C55-841D-0B38787DE1F9}" type="pres">
      <dgm:prSet presAssocID="{37C8C70B-1892-493F-A4CC-D0F3C5E111C2}" presName="sibTrans" presStyleLbl="sibTrans2D1" presStyleIdx="1" presStyleCnt="5"/>
      <dgm:spPr/>
      <dgm:t>
        <a:bodyPr/>
        <a:lstStyle/>
        <a:p>
          <a:endParaRPr lang="es-CR"/>
        </a:p>
      </dgm:t>
    </dgm:pt>
    <dgm:pt modelId="{F7EAFA10-9A47-4D60-B0AF-0F3E12F9802B}" type="pres">
      <dgm:prSet presAssocID="{37C8C70B-1892-493F-A4CC-D0F3C5E111C2}" presName="connectorText" presStyleLbl="sibTrans2D1" presStyleIdx="1" presStyleCnt="5"/>
      <dgm:spPr/>
      <dgm:t>
        <a:bodyPr/>
        <a:lstStyle/>
        <a:p>
          <a:endParaRPr lang="es-CR"/>
        </a:p>
      </dgm:t>
    </dgm:pt>
    <dgm:pt modelId="{FE02A17C-38F3-43A3-9D5E-1E33B4AD27C3}" type="pres">
      <dgm:prSet presAssocID="{E7F4FE96-26FF-4575-AEA4-2DC6B5E4A27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8A22B4-E936-4727-A9BF-A03CA92EE348}" type="pres">
      <dgm:prSet presAssocID="{FACEBC4C-5FE5-4FAE-9F6B-FC1B8FAAF32B}" presName="sibTrans" presStyleLbl="sibTrans2D1" presStyleIdx="2" presStyleCnt="5"/>
      <dgm:spPr/>
      <dgm:t>
        <a:bodyPr/>
        <a:lstStyle/>
        <a:p>
          <a:endParaRPr lang="es-CR"/>
        </a:p>
      </dgm:t>
    </dgm:pt>
    <dgm:pt modelId="{1E502B53-4666-41D9-A58A-C613BBC94C89}" type="pres">
      <dgm:prSet presAssocID="{FACEBC4C-5FE5-4FAE-9F6B-FC1B8FAAF32B}" presName="connectorText" presStyleLbl="sibTrans2D1" presStyleIdx="2" presStyleCnt="5"/>
      <dgm:spPr/>
      <dgm:t>
        <a:bodyPr/>
        <a:lstStyle/>
        <a:p>
          <a:endParaRPr lang="es-CR"/>
        </a:p>
      </dgm:t>
    </dgm:pt>
    <dgm:pt modelId="{F93A711E-925B-4626-8295-B93A01F42EB1}" type="pres">
      <dgm:prSet presAssocID="{703FA153-1EB9-4849-A01B-23BA944B9E4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913F24A-E094-4556-806D-3566FD6326CF}" type="pres">
      <dgm:prSet presAssocID="{FAE8436B-7925-4FF9-8F4A-CB754E8B1B51}" presName="sibTrans" presStyleLbl="sibTrans2D1" presStyleIdx="3" presStyleCnt="5"/>
      <dgm:spPr/>
      <dgm:t>
        <a:bodyPr/>
        <a:lstStyle/>
        <a:p>
          <a:endParaRPr lang="es-CR"/>
        </a:p>
      </dgm:t>
    </dgm:pt>
    <dgm:pt modelId="{2469F311-4AF5-4746-B315-B8F7348B9E8A}" type="pres">
      <dgm:prSet presAssocID="{FAE8436B-7925-4FF9-8F4A-CB754E8B1B51}" presName="connectorText" presStyleLbl="sibTrans2D1" presStyleIdx="3" presStyleCnt="5"/>
      <dgm:spPr/>
      <dgm:t>
        <a:bodyPr/>
        <a:lstStyle/>
        <a:p>
          <a:endParaRPr lang="es-CR"/>
        </a:p>
      </dgm:t>
    </dgm:pt>
    <dgm:pt modelId="{7476834A-52BB-4CDC-9B7A-74C13BBDA89F}" type="pres">
      <dgm:prSet presAssocID="{322B52D1-019B-48B7-92C8-AA251B521B9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0BAD98C-E28A-4EA0-8A42-E6B7AAD48136}" type="pres">
      <dgm:prSet presAssocID="{28239CCF-D51C-4B13-834E-087F610E482F}" presName="sibTrans" presStyleLbl="sibTrans2D1" presStyleIdx="4" presStyleCnt="5"/>
      <dgm:spPr/>
      <dgm:t>
        <a:bodyPr/>
        <a:lstStyle/>
        <a:p>
          <a:endParaRPr lang="es-CR"/>
        </a:p>
      </dgm:t>
    </dgm:pt>
    <dgm:pt modelId="{0D0EB712-9DD4-4FD7-ABD8-A776DB431CCF}" type="pres">
      <dgm:prSet presAssocID="{28239CCF-D51C-4B13-834E-087F610E482F}" presName="connectorText" presStyleLbl="sibTrans2D1" presStyleIdx="4" presStyleCnt="5"/>
      <dgm:spPr/>
      <dgm:t>
        <a:bodyPr/>
        <a:lstStyle/>
        <a:p>
          <a:endParaRPr lang="es-CR"/>
        </a:p>
      </dgm:t>
    </dgm:pt>
  </dgm:ptLst>
  <dgm:cxnLst>
    <dgm:cxn modelId="{570C517A-D0EA-4FE0-9CFE-2B56D964EBAF}" type="presOf" srcId="{FACEBC4C-5FE5-4FAE-9F6B-FC1B8FAAF32B}" destId="{1E502B53-4666-41D9-A58A-C613BBC94C89}" srcOrd="1" destOrd="0" presId="urn:microsoft.com/office/officeart/2005/8/layout/cycle2"/>
    <dgm:cxn modelId="{20F0F935-76E3-41D4-A6FE-CB1674330B9F}" type="presOf" srcId="{12D6C31D-5EDD-4EDD-9291-5B1AE641BA03}" destId="{2C509E49-EBBC-427A-A215-9E8836DE3C2B}" srcOrd="0" destOrd="0" presId="urn:microsoft.com/office/officeart/2005/8/layout/cycle2"/>
    <dgm:cxn modelId="{D9859B8E-415E-42B4-BBB6-60B5366005CA}" type="presOf" srcId="{37C8C70B-1892-493F-A4CC-D0F3C5E111C2}" destId="{F7EAFA10-9A47-4D60-B0AF-0F3E12F9802B}" srcOrd="1" destOrd="0" presId="urn:microsoft.com/office/officeart/2005/8/layout/cycle2"/>
    <dgm:cxn modelId="{F64A5987-E4D2-4E92-9218-A3A67DD3A141}" type="presOf" srcId="{12D6C31D-5EDD-4EDD-9291-5B1AE641BA03}" destId="{9926051B-AC69-4350-8DFC-B28022AA3909}" srcOrd="1" destOrd="0" presId="urn:microsoft.com/office/officeart/2005/8/layout/cycle2"/>
    <dgm:cxn modelId="{5342497D-F60C-49E8-8903-927E9E87B25F}" srcId="{F9E51299-66BC-4290-8E82-DB30168EED92}" destId="{703FA153-1EB9-4849-A01B-23BA944B9E49}" srcOrd="3" destOrd="0" parTransId="{354300ED-2080-4366-98C9-5003290D838B}" sibTransId="{FAE8436B-7925-4FF9-8F4A-CB754E8B1B51}"/>
    <dgm:cxn modelId="{B456BFF1-3801-47D8-92F7-76DA19A89C64}" type="presOf" srcId="{FACEBC4C-5FE5-4FAE-9F6B-FC1B8FAAF32B}" destId="{CF8A22B4-E936-4727-A9BF-A03CA92EE348}" srcOrd="0" destOrd="0" presId="urn:microsoft.com/office/officeart/2005/8/layout/cycle2"/>
    <dgm:cxn modelId="{C8BF98FA-64B2-41B2-9B4D-B24023E1ECA4}" srcId="{F9E51299-66BC-4290-8E82-DB30168EED92}" destId="{E7F4FE96-26FF-4575-AEA4-2DC6B5E4A276}" srcOrd="2" destOrd="0" parTransId="{F887F9AD-E6D6-4C47-8E0B-3AB65380DC03}" sibTransId="{FACEBC4C-5FE5-4FAE-9F6B-FC1B8FAAF32B}"/>
    <dgm:cxn modelId="{EED0AFBC-4421-4280-8D80-85E2BA903AD7}" type="presOf" srcId="{18D4CC4E-523F-4DAE-8045-78862095564D}" destId="{5906DCBF-4B0F-4F72-AF05-1345D02978A0}" srcOrd="0" destOrd="0" presId="urn:microsoft.com/office/officeart/2005/8/layout/cycle2"/>
    <dgm:cxn modelId="{5F3A0122-E526-4F88-B7BF-BA068D52E53A}" type="presOf" srcId="{703FA153-1EB9-4849-A01B-23BA944B9E49}" destId="{F93A711E-925B-4626-8295-B93A01F42EB1}" srcOrd="0" destOrd="0" presId="urn:microsoft.com/office/officeart/2005/8/layout/cycle2"/>
    <dgm:cxn modelId="{BFCC2626-3E7F-47C8-AC32-3C376A9F5998}" type="presOf" srcId="{28239CCF-D51C-4B13-834E-087F610E482F}" destId="{00BAD98C-E28A-4EA0-8A42-E6B7AAD48136}" srcOrd="0" destOrd="0" presId="urn:microsoft.com/office/officeart/2005/8/layout/cycle2"/>
    <dgm:cxn modelId="{A97B4D5D-ED64-4768-B74A-C6E38F2DD092}" srcId="{F9E51299-66BC-4290-8E82-DB30168EED92}" destId="{46C2A90E-9685-4036-9F87-846BB433F693}" srcOrd="0" destOrd="0" parTransId="{B498D4A3-5665-41BA-A29A-82C41AF685A8}" sibTransId="{12D6C31D-5EDD-4EDD-9291-5B1AE641BA03}"/>
    <dgm:cxn modelId="{F80B857E-2438-44BC-8F25-A81DE2D8B768}" type="presOf" srcId="{322B52D1-019B-48B7-92C8-AA251B521B9B}" destId="{7476834A-52BB-4CDC-9B7A-74C13BBDA89F}" srcOrd="0" destOrd="0" presId="urn:microsoft.com/office/officeart/2005/8/layout/cycle2"/>
    <dgm:cxn modelId="{889EEF91-7650-4AED-8BA9-9EE71044EA8F}" type="presOf" srcId="{F9E51299-66BC-4290-8E82-DB30168EED92}" destId="{0FE3B538-E368-457E-9C14-18C88575C55D}" srcOrd="0" destOrd="0" presId="urn:microsoft.com/office/officeart/2005/8/layout/cycle2"/>
    <dgm:cxn modelId="{14D70342-87B0-482C-A101-7BF1FE9F6FA5}" type="presOf" srcId="{E7F4FE96-26FF-4575-AEA4-2DC6B5E4A276}" destId="{FE02A17C-38F3-43A3-9D5E-1E33B4AD27C3}" srcOrd="0" destOrd="0" presId="urn:microsoft.com/office/officeart/2005/8/layout/cycle2"/>
    <dgm:cxn modelId="{7764E384-CC48-43C0-A736-482FA21BEAB0}" type="presOf" srcId="{FAE8436B-7925-4FF9-8F4A-CB754E8B1B51}" destId="{2469F311-4AF5-4746-B315-B8F7348B9E8A}" srcOrd="1" destOrd="0" presId="urn:microsoft.com/office/officeart/2005/8/layout/cycle2"/>
    <dgm:cxn modelId="{DDEB992F-DCA3-4347-A0D3-D0AFFFD1D7BE}" type="presOf" srcId="{FAE8436B-7925-4FF9-8F4A-CB754E8B1B51}" destId="{4913F24A-E094-4556-806D-3566FD6326CF}" srcOrd="0" destOrd="0" presId="urn:microsoft.com/office/officeart/2005/8/layout/cycle2"/>
    <dgm:cxn modelId="{E548289A-A197-4BCE-8EFD-4A88B48F4D96}" type="presOf" srcId="{46C2A90E-9685-4036-9F87-846BB433F693}" destId="{AF6D8B23-6216-4F35-8954-F380A8D22BA8}" srcOrd="0" destOrd="0" presId="urn:microsoft.com/office/officeart/2005/8/layout/cycle2"/>
    <dgm:cxn modelId="{8BDA67DF-9DB3-45D8-9FFC-D99458761DDE}" srcId="{F9E51299-66BC-4290-8E82-DB30168EED92}" destId="{18D4CC4E-523F-4DAE-8045-78862095564D}" srcOrd="1" destOrd="0" parTransId="{CD548DE5-1E7B-422C-AC3D-1416C4568BE5}" sibTransId="{37C8C70B-1892-493F-A4CC-D0F3C5E111C2}"/>
    <dgm:cxn modelId="{8E06345D-7CB8-4613-A9AE-8723977293C6}" type="presOf" srcId="{37C8C70B-1892-493F-A4CC-D0F3C5E111C2}" destId="{BD26C512-17D9-4C55-841D-0B38787DE1F9}" srcOrd="0" destOrd="0" presId="urn:microsoft.com/office/officeart/2005/8/layout/cycle2"/>
    <dgm:cxn modelId="{2F41D2BC-7AB6-47F5-9465-F3E5679A2E3B}" type="presOf" srcId="{28239CCF-D51C-4B13-834E-087F610E482F}" destId="{0D0EB712-9DD4-4FD7-ABD8-A776DB431CCF}" srcOrd="1" destOrd="0" presId="urn:microsoft.com/office/officeart/2005/8/layout/cycle2"/>
    <dgm:cxn modelId="{1689BD30-6CC3-493D-86F7-9E3E1886036F}" srcId="{F9E51299-66BC-4290-8E82-DB30168EED92}" destId="{322B52D1-019B-48B7-92C8-AA251B521B9B}" srcOrd="4" destOrd="0" parTransId="{09934BF2-8F99-4CB6-90E8-4212A296C59B}" sibTransId="{28239CCF-D51C-4B13-834E-087F610E482F}"/>
    <dgm:cxn modelId="{31D8B840-3437-436F-A646-0E2256F30CCF}" type="presParOf" srcId="{0FE3B538-E368-457E-9C14-18C88575C55D}" destId="{AF6D8B23-6216-4F35-8954-F380A8D22BA8}" srcOrd="0" destOrd="0" presId="urn:microsoft.com/office/officeart/2005/8/layout/cycle2"/>
    <dgm:cxn modelId="{281E19D8-A9BB-44B0-B2A5-F97883E6C9D6}" type="presParOf" srcId="{0FE3B538-E368-457E-9C14-18C88575C55D}" destId="{2C509E49-EBBC-427A-A215-9E8836DE3C2B}" srcOrd="1" destOrd="0" presId="urn:microsoft.com/office/officeart/2005/8/layout/cycle2"/>
    <dgm:cxn modelId="{CE2B3778-FCD4-4B07-9CB9-A700FD3A7C0A}" type="presParOf" srcId="{2C509E49-EBBC-427A-A215-9E8836DE3C2B}" destId="{9926051B-AC69-4350-8DFC-B28022AA3909}" srcOrd="0" destOrd="0" presId="urn:microsoft.com/office/officeart/2005/8/layout/cycle2"/>
    <dgm:cxn modelId="{A5955AC2-24F8-4F1A-A17D-E3D6FAF989AB}" type="presParOf" srcId="{0FE3B538-E368-457E-9C14-18C88575C55D}" destId="{5906DCBF-4B0F-4F72-AF05-1345D02978A0}" srcOrd="2" destOrd="0" presId="urn:microsoft.com/office/officeart/2005/8/layout/cycle2"/>
    <dgm:cxn modelId="{9DAF4917-EB3E-4676-8D66-B07CA764F236}" type="presParOf" srcId="{0FE3B538-E368-457E-9C14-18C88575C55D}" destId="{BD26C512-17D9-4C55-841D-0B38787DE1F9}" srcOrd="3" destOrd="0" presId="urn:microsoft.com/office/officeart/2005/8/layout/cycle2"/>
    <dgm:cxn modelId="{2D7130F2-9960-4F0B-90E0-C4BBF97F63C6}" type="presParOf" srcId="{BD26C512-17D9-4C55-841D-0B38787DE1F9}" destId="{F7EAFA10-9A47-4D60-B0AF-0F3E12F9802B}" srcOrd="0" destOrd="0" presId="urn:microsoft.com/office/officeart/2005/8/layout/cycle2"/>
    <dgm:cxn modelId="{3C6579EB-88E8-499D-A1F2-AA08E4C94F6A}" type="presParOf" srcId="{0FE3B538-E368-457E-9C14-18C88575C55D}" destId="{FE02A17C-38F3-43A3-9D5E-1E33B4AD27C3}" srcOrd="4" destOrd="0" presId="urn:microsoft.com/office/officeart/2005/8/layout/cycle2"/>
    <dgm:cxn modelId="{49E8C543-4A9E-4C6E-A297-6BACC132448C}" type="presParOf" srcId="{0FE3B538-E368-457E-9C14-18C88575C55D}" destId="{CF8A22B4-E936-4727-A9BF-A03CA92EE348}" srcOrd="5" destOrd="0" presId="urn:microsoft.com/office/officeart/2005/8/layout/cycle2"/>
    <dgm:cxn modelId="{561455EF-DAD5-4C37-843C-10B81B6BFC62}" type="presParOf" srcId="{CF8A22B4-E936-4727-A9BF-A03CA92EE348}" destId="{1E502B53-4666-41D9-A58A-C613BBC94C89}" srcOrd="0" destOrd="0" presId="urn:microsoft.com/office/officeart/2005/8/layout/cycle2"/>
    <dgm:cxn modelId="{729907AF-BDD7-455A-AF1F-51863D39A1BD}" type="presParOf" srcId="{0FE3B538-E368-457E-9C14-18C88575C55D}" destId="{F93A711E-925B-4626-8295-B93A01F42EB1}" srcOrd="6" destOrd="0" presId="urn:microsoft.com/office/officeart/2005/8/layout/cycle2"/>
    <dgm:cxn modelId="{056BC39A-C4CD-41FA-A3E8-6F0C376FF2D7}" type="presParOf" srcId="{0FE3B538-E368-457E-9C14-18C88575C55D}" destId="{4913F24A-E094-4556-806D-3566FD6326CF}" srcOrd="7" destOrd="0" presId="urn:microsoft.com/office/officeart/2005/8/layout/cycle2"/>
    <dgm:cxn modelId="{2922FF53-CD02-4600-8DDB-4C20C1014B98}" type="presParOf" srcId="{4913F24A-E094-4556-806D-3566FD6326CF}" destId="{2469F311-4AF5-4746-B315-B8F7348B9E8A}" srcOrd="0" destOrd="0" presId="urn:microsoft.com/office/officeart/2005/8/layout/cycle2"/>
    <dgm:cxn modelId="{713A0364-0DCD-4429-A103-942059EF6535}" type="presParOf" srcId="{0FE3B538-E368-457E-9C14-18C88575C55D}" destId="{7476834A-52BB-4CDC-9B7A-74C13BBDA89F}" srcOrd="8" destOrd="0" presId="urn:microsoft.com/office/officeart/2005/8/layout/cycle2"/>
    <dgm:cxn modelId="{DF49B19B-DB2A-41DA-8FDA-A33B7DC336D6}" type="presParOf" srcId="{0FE3B538-E368-457E-9C14-18C88575C55D}" destId="{00BAD98C-E28A-4EA0-8A42-E6B7AAD48136}" srcOrd="9" destOrd="0" presId="urn:microsoft.com/office/officeart/2005/8/layout/cycle2"/>
    <dgm:cxn modelId="{CEE87042-F2D0-43F1-A4A4-A13B8B487EA5}" type="presParOf" srcId="{00BAD98C-E28A-4EA0-8A42-E6B7AAD48136}" destId="{0D0EB712-9DD4-4FD7-ABD8-A776DB431CC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6D8B23-6216-4F35-8954-F380A8D22BA8}">
      <dsp:nvSpPr>
        <dsp:cNvPr id="0" name=""/>
        <dsp:cNvSpPr/>
      </dsp:nvSpPr>
      <dsp:spPr>
        <a:xfrm>
          <a:off x="3556248" y="542"/>
          <a:ext cx="1117103" cy="1117103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Atención Necesidades Básicas y de Salud</a:t>
          </a:r>
          <a:endParaRPr lang="es-ES" sz="1000" kern="1200" dirty="0"/>
        </a:p>
      </dsp:txBody>
      <dsp:txXfrm>
        <a:off x="3719844" y="164138"/>
        <a:ext cx="789911" cy="789911"/>
      </dsp:txXfrm>
    </dsp:sp>
    <dsp:sp modelId="{2C509E49-EBBC-427A-A215-9E8836DE3C2B}">
      <dsp:nvSpPr>
        <dsp:cNvPr id="0" name=""/>
        <dsp:cNvSpPr/>
      </dsp:nvSpPr>
      <dsp:spPr>
        <a:xfrm rot="2160000">
          <a:off x="4638174" y="858908"/>
          <a:ext cx="297496" cy="3770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4646697" y="908082"/>
        <a:ext cx="208247" cy="226214"/>
      </dsp:txXfrm>
    </dsp:sp>
    <dsp:sp modelId="{5906DCBF-4B0F-4F72-AF05-1345D02978A0}">
      <dsp:nvSpPr>
        <dsp:cNvPr id="0" name=""/>
        <dsp:cNvSpPr/>
      </dsp:nvSpPr>
      <dsp:spPr>
        <a:xfrm>
          <a:off x="4914116" y="987091"/>
          <a:ext cx="1117103" cy="1117103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005"/>
                <a:lumOff val="7938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005"/>
                <a:lumOff val="7938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005"/>
                <a:lumOff val="79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Alojamiento Seguro</a:t>
          </a:r>
          <a:endParaRPr lang="es-ES" sz="1000" kern="1200" dirty="0"/>
        </a:p>
      </dsp:txBody>
      <dsp:txXfrm>
        <a:off x="5077712" y="1150687"/>
        <a:ext cx="789911" cy="789911"/>
      </dsp:txXfrm>
    </dsp:sp>
    <dsp:sp modelId="{BD26C512-17D9-4C55-841D-0B38787DE1F9}">
      <dsp:nvSpPr>
        <dsp:cNvPr id="0" name=""/>
        <dsp:cNvSpPr/>
      </dsp:nvSpPr>
      <dsp:spPr>
        <a:xfrm rot="6480000">
          <a:off x="5067192" y="2147259"/>
          <a:ext cx="297496" cy="3770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6913"/>
                <a:lumOff val="741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6913"/>
                <a:lumOff val="741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6913"/>
                <a:lumOff val="74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 rot="10800000">
        <a:off x="5125606" y="2180223"/>
        <a:ext cx="208247" cy="226214"/>
      </dsp:txXfrm>
    </dsp:sp>
    <dsp:sp modelId="{FE02A17C-38F3-43A3-9D5E-1E33B4AD27C3}">
      <dsp:nvSpPr>
        <dsp:cNvPr id="0" name=""/>
        <dsp:cNvSpPr/>
      </dsp:nvSpPr>
      <dsp:spPr>
        <a:xfrm>
          <a:off x="4395456" y="2583361"/>
          <a:ext cx="1117103" cy="1117103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4010"/>
                <a:lumOff val="1587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4010"/>
                <a:lumOff val="1587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4010"/>
                <a:lumOff val="15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Acciones Legales</a:t>
          </a:r>
          <a:endParaRPr lang="es-ES" sz="1000" kern="1200" dirty="0"/>
        </a:p>
      </dsp:txBody>
      <dsp:txXfrm>
        <a:off x="4559052" y="2746957"/>
        <a:ext cx="789911" cy="789911"/>
      </dsp:txXfrm>
    </dsp:sp>
    <dsp:sp modelId="{CF8A22B4-E936-4727-A9BF-A03CA92EE348}">
      <dsp:nvSpPr>
        <dsp:cNvPr id="0" name=""/>
        <dsp:cNvSpPr/>
      </dsp:nvSpPr>
      <dsp:spPr>
        <a:xfrm rot="10800000">
          <a:off x="3974471" y="2953402"/>
          <a:ext cx="297496" cy="3770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3825"/>
                <a:lumOff val="14833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3825"/>
                <a:lumOff val="14833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3825"/>
                <a:lumOff val="148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 rot="10800000">
        <a:off x="4063720" y="3028806"/>
        <a:ext cx="208247" cy="226214"/>
      </dsp:txXfrm>
    </dsp:sp>
    <dsp:sp modelId="{F93A711E-925B-4626-8295-B93A01F42EB1}">
      <dsp:nvSpPr>
        <dsp:cNvPr id="0" name=""/>
        <dsp:cNvSpPr/>
      </dsp:nvSpPr>
      <dsp:spPr>
        <a:xfrm>
          <a:off x="2717039" y="2583361"/>
          <a:ext cx="1117103" cy="1117103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1014"/>
                <a:lumOff val="2381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1014"/>
                <a:lumOff val="2381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1014"/>
                <a:lumOff val="238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Valoración de Riesgo</a:t>
          </a:r>
          <a:endParaRPr lang="es-ES" sz="1000" kern="1200" dirty="0"/>
        </a:p>
      </dsp:txBody>
      <dsp:txXfrm>
        <a:off x="2880635" y="2746957"/>
        <a:ext cx="789911" cy="789911"/>
      </dsp:txXfrm>
    </dsp:sp>
    <dsp:sp modelId="{4913F24A-E094-4556-806D-3566FD6326CF}">
      <dsp:nvSpPr>
        <dsp:cNvPr id="0" name=""/>
        <dsp:cNvSpPr/>
      </dsp:nvSpPr>
      <dsp:spPr>
        <a:xfrm rot="15120000">
          <a:off x="2870115" y="2163274"/>
          <a:ext cx="297496" cy="3770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0738"/>
                <a:lumOff val="2225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0738"/>
                <a:lumOff val="2225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0738"/>
                <a:lumOff val="222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 rot="10800000">
        <a:off x="2928529" y="2281118"/>
        <a:ext cx="208247" cy="226214"/>
      </dsp:txXfrm>
    </dsp:sp>
    <dsp:sp modelId="{7476834A-52BB-4CDC-9B7A-74C13BBDA89F}">
      <dsp:nvSpPr>
        <dsp:cNvPr id="0" name=""/>
        <dsp:cNvSpPr/>
      </dsp:nvSpPr>
      <dsp:spPr>
        <a:xfrm>
          <a:off x="2198379" y="987091"/>
          <a:ext cx="1117103" cy="1117103"/>
        </a:xfrm>
        <a:prstGeom prst="ellipse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Protección Migratoria</a:t>
          </a:r>
          <a:endParaRPr lang="es-ES" sz="1000" kern="1200" dirty="0"/>
        </a:p>
      </dsp:txBody>
      <dsp:txXfrm>
        <a:off x="2361975" y="1150687"/>
        <a:ext cx="789911" cy="789911"/>
      </dsp:txXfrm>
    </dsp:sp>
    <dsp:sp modelId="{00BAD98C-E28A-4EA0-8A42-E6B7AAD48136}">
      <dsp:nvSpPr>
        <dsp:cNvPr id="0" name=""/>
        <dsp:cNvSpPr/>
      </dsp:nvSpPr>
      <dsp:spPr>
        <a:xfrm rot="19440000">
          <a:off x="3280306" y="868806"/>
          <a:ext cx="297496" cy="37702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7650"/>
                <a:lumOff val="2966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7650"/>
                <a:lumOff val="2966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7650"/>
                <a:lumOff val="296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3288829" y="970440"/>
        <a:ext cx="208247" cy="226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92F01-16CD-41F9-9D30-6DA47FC85B6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006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66B42-E7AE-4BF1-BD7E-76F847516C0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359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B4B0-F61F-4296-992B-F08DD71C237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927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10198-51F4-41F8-92D0-15751AB723D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224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3D3BC-FED7-4F3A-94E7-DAF56AB8D98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223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386-4840-408D-96CE-F655CA80DDA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802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B1C23-1809-4138-81C9-393404EAAC4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297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B96B1-AC90-42E0-A46F-DE0CE302A68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08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96591-4EAF-4364-8100-49174C83DC2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360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09BAA-65E2-454B-A432-7A8144C205A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330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0FCC2-8E0A-4121-B90F-A99167FC2DE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2562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cambiar el estilo de título	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modificar el estilo de texto del patrón</a:t>
            </a:r>
          </a:p>
          <a:p>
            <a:pPr lvl="1"/>
            <a:r>
              <a:rPr lang="es-ES" altLang="es-CR" smtClean="0"/>
              <a:t>Segundo nivel</a:t>
            </a:r>
          </a:p>
          <a:p>
            <a:pPr lvl="2"/>
            <a:r>
              <a:rPr lang="es-ES" altLang="es-CR" smtClean="0"/>
              <a:t>Tercer nivel</a:t>
            </a:r>
          </a:p>
          <a:p>
            <a:pPr lvl="3"/>
            <a:r>
              <a:rPr lang="es-ES" altLang="es-CR" smtClean="0"/>
              <a:t>Cuarto nivel</a:t>
            </a:r>
          </a:p>
          <a:p>
            <a:pPr lvl="4"/>
            <a:r>
              <a:rPr lang="es-ES" altLang="es-C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BFCA0D9-75C9-4A90-8ABF-166610AE943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s-UY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Perfil de Niños, Niñas y Adolescentes Migrantes</a:t>
            </a:r>
            <a:endParaRPr lang="es-ES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5" name="Imagen 1" descr="logotipo panisuper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918" t="20303" r="36842" b="24440"/>
          <a:stretch>
            <a:fillRect/>
          </a:stretch>
        </p:blipFill>
        <p:spPr bwMode="auto">
          <a:xfrm>
            <a:off x="611188" y="260350"/>
            <a:ext cx="803275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411413" y="3860800"/>
            <a:ext cx="45370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Patricia Hernández Sánchez</a:t>
            </a:r>
          </a:p>
          <a:p>
            <a:pPr algn="ctr">
              <a:defRPr/>
            </a:pPr>
            <a:r>
              <a:rPr lang="es-C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2015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r>
              <a:rPr lang="es-CR" altLang="es-CR" smtClean="0"/>
              <a:t>Escenario en Costa Rica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3702050"/>
          </a:xfrm>
        </p:spPr>
        <p:txBody>
          <a:bodyPr/>
          <a:lstStyle/>
          <a:p>
            <a:r>
              <a:rPr lang="es-CR" altLang="es-CR" smtClean="0"/>
              <a:t>PME detectados en territorio nacional</a:t>
            </a:r>
          </a:p>
          <a:p>
            <a:pPr>
              <a:buFontTx/>
              <a:buNone/>
            </a:pPr>
            <a:endParaRPr lang="es-CR" altLang="es-CR" smtClean="0"/>
          </a:p>
          <a:p>
            <a:pPr algn="just">
              <a:buFont typeface="Wingdings" pitchFamily="2" charset="2"/>
              <a:buChar char="ü"/>
            </a:pPr>
            <a:r>
              <a:rPr lang="es-CR" altLang="es-CR" sz="2400" smtClean="0"/>
              <a:t>Las PME detectadas en operativos especiales, están dirigidas a realizar labores agrícolas o ganaderas de manera irregular y bajo condiciones infrahumanas.</a:t>
            </a:r>
          </a:p>
          <a:p>
            <a:pPr algn="just">
              <a:buFont typeface="Wingdings" pitchFamily="2" charset="2"/>
              <a:buChar char="ü"/>
            </a:pPr>
            <a:r>
              <a:rPr lang="es-CR" altLang="es-CR" sz="2400" smtClean="0"/>
              <a:t>Sin embargo, un 90% de la población extranjera que se encuentra bajo protección especial del PANI, ingresó por situaciones violatorias de derechos no inherentes a su condición migrante vulnerable.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CR" sz="3200" smtClean="0"/>
              <a:t>Principales Necesidades de Protección de PME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3701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CR" altLang="es-CR" sz="3600" smtClean="0"/>
              <a:t>GRACIAS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R" altLang="es-CR" smtClean="0">
                <a:solidFill>
                  <a:schemeClr val="tx1"/>
                </a:solidFill>
              </a:rPr>
              <a:t>Principales Características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/>
            <a:r>
              <a:rPr lang="es-CR" altLang="es-CR" smtClean="0"/>
              <a:t>Baja escolaridad (etapa escolar 70%)</a:t>
            </a:r>
          </a:p>
          <a:p>
            <a:pPr eaLnBrk="1" hangingPunct="1"/>
            <a:r>
              <a:rPr lang="es-CR" altLang="es-CR" smtClean="0"/>
              <a:t>Predominan los hombres (casi 80%)</a:t>
            </a:r>
          </a:p>
          <a:p>
            <a:pPr eaLnBrk="1" hangingPunct="1"/>
            <a:r>
              <a:rPr lang="es-CR" altLang="es-CR" smtClean="0"/>
              <a:t>Incorporación precoz al trabajo, agrícola, trabajo doméstico</a:t>
            </a:r>
          </a:p>
          <a:p>
            <a:pPr eaLnBrk="1" hangingPunct="1"/>
            <a:r>
              <a:rPr lang="es-CR" altLang="es-CR" smtClean="0"/>
              <a:t>Provienen de hogares monoparentales, con jefatura femenina</a:t>
            </a:r>
          </a:p>
          <a:p>
            <a:pPr eaLnBrk="1" hangingPunct="1"/>
            <a:r>
              <a:rPr lang="es-CR" altLang="es-CR" smtClean="0"/>
              <a:t>Pobreza y marginalidad</a:t>
            </a:r>
          </a:p>
          <a:p>
            <a:pPr eaLnBrk="1" hangingPunct="1"/>
            <a:endParaRPr lang="es-CR" altLang="es-CR" smtClean="0"/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CR" sz="3600" smtClean="0"/>
              <a:t>Motivaciones/ Razones del flujo migratorio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2909887"/>
          </a:xfrm>
        </p:spPr>
        <p:txBody>
          <a:bodyPr/>
          <a:lstStyle/>
          <a:p>
            <a:r>
              <a:rPr lang="es-CR" altLang="es-CR" smtClean="0"/>
              <a:t>Búsqueda de mejores condiciones de vida</a:t>
            </a:r>
          </a:p>
          <a:p>
            <a:r>
              <a:rPr lang="es-CR" altLang="es-CR" smtClean="0"/>
              <a:t>Reunificación familiar</a:t>
            </a:r>
          </a:p>
          <a:p>
            <a:r>
              <a:rPr lang="es-CR" altLang="es-CR" smtClean="0"/>
              <a:t>Violencia (comunal, pandillas, familiar)</a:t>
            </a:r>
          </a:p>
          <a:p>
            <a:r>
              <a:rPr lang="es-CR" altLang="es-CR" smtClean="0"/>
              <a:t>Carencia de oportunidades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PME retornados de México a América Central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3384550"/>
          </a:xfrm>
        </p:spPr>
        <p:txBody>
          <a:bodyPr/>
          <a:lstStyle/>
          <a:p>
            <a:pPr eaLnBrk="1" hangingPunct="1"/>
            <a:r>
              <a:rPr lang="es-CR" altLang="es-CR" sz="2000" smtClean="0"/>
              <a:t>Total PME detectados: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s-CR" altLang="es-CR" sz="2000" smtClean="0"/>
              <a:t>Guatemala 48,5%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s-CR" altLang="es-CR" sz="2000" smtClean="0"/>
              <a:t>Honduras 32%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s-CR" altLang="es-CR" sz="2000" smtClean="0"/>
              <a:t>El Salvador 19%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s-CR" altLang="es-CR" sz="2000" smtClean="0"/>
              <a:t>Nicaragua 0,5%</a:t>
            </a:r>
          </a:p>
          <a:p>
            <a:pPr lvl="1" eaLnBrk="1" hangingPunct="1">
              <a:buFontTx/>
              <a:buNone/>
            </a:pPr>
            <a:endParaRPr lang="es-CR" altLang="es-CR" sz="2000" smtClean="0"/>
          </a:p>
          <a:p>
            <a:pPr eaLnBrk="1" hangingPunct="1"/>
            <a:r>
              <a:rPr lang="es-CR" altLang="es-CR" sz="2000" smtClean="0"/>
              <a:t>PME Hombres 79% / Mujeres 21%</a:t>
            </a:r>
          </a:p>
          <a:p>
            <a:pPr eaLnBrk="1" hangingPunct="1"/>
            <a:r>
              <a:rPr lang="es-CR" altLang="es-CR" sz="2000" smtClean="0"/>
              <a:t>PME de 12 a 17 años 85% / de 0 a 11 años 15%</a:t>
            </a:r>
          </a:p>
          <a:p>
            <a:pPr eaLnBrk="1" hangingPunct="1"/>
            <a:r>
              <a:rPr lang="es-CR" altLang="es-CR" sz="2000" smtClean="0"/>
              <a:t>PME No Acompañados 68% / Acompañados 32%</a:t>
            </a:r>
          </a:p>
          <a:p>
            <a:pPr eaLnBrk="1" hangingPunct="1"/>
            <a:endParaRPr lang="es-CR" altLang="es-CR" smtClean="0"/>
          </a:p>
        </p:txBody>
      </p:sp>
      <p:graphicFrame>
        <p:nvGraphicFramePr>
          <p:cNvPr id="4" name="3 Gráfico"/>
          <p:cNvGraphicFramePr>
            <a:graphicFrameLocks/>
          </p:cNvGraphicFramePr>
          <p:nvPr/>
        </p:nvGraphicFramePr>
        <p:xfrm>
          <a:off x="4110038" y="1814513"/>
          <a:ext cx="4775200" cy="236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CR" smtClean="0"/>
              <a:t>Datos PME por género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55600" y="1498600"/>
          <a:ext cx="8566150" cy="3832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CR" smtClean="0"/>
              <a:t>Rangos de Edad de PME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55600" y="1498600"/>
          <a:ext cx="8566150" cy="3976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CR" sz="3200" smtClean="0"/>
              <a:t>PME Acompañados o No Acompañados</a:t>
            </a:r>
          </a:p>
        </p:txBody>
      </p:sp>
      <p:graphicFrame>
        <p:nvGraphicFramePr>
          <p:cNvPr id="1026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06400" y="1549400"/>
          <a:ext cx="8320088" cy="387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8321761" imgH="3877392" progId="Excel.Chart.8">
                  <p:embed/>
                </p:oleObj>
              </mc:Choice>
              <mc:Fallback>
                <p:oleObj r:id="rId3" imgW="8321761" imgH="3877392" progId="Excel.Chart.8">
                  <p:embed/>
                  <p:pic>
                    <p:nvPicPr>
                      <p:cNvPr id="0" name="3 Marcador de contenido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20088" cy="3875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CR" smtClean="0"/>
              <a:t>Escenario en Costa Rica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41688"/>
          </a:xfrm>
        </p:spPr>
        <p:txBody>
          <a:bodyPr/>
          <a:lstStyle/>
          <a:p>
            <a:pPr algn="just"/>
            <a:r>
              <a:rPr lang="es-CR" altLang="es-CR" sz="2400" smtClean="0"/>
              <a:t>El 75% de los extranjeros que ingresan a Costa Rica provienen de Nicaragua. Del total de extranjeros centroamericanos, un 91% son nicaragüenses.</a:t>
            </a:r>
          </a:p>
          <a:p>
            <a:pPr algn="just"/>
            <a:r>
              <a:rPr lang="es-CR" altLang="es-CR" smtClean="0"/>
              <a:t>PME Transfronterizos: </a:t>
            </a:r>
            <a:r>
              <a:rPr lang="es-CR" altLang="es-CR" sz="2400" smtClean="0"/>
              <a:t>Tránsito entre las fronteras en busca de fuentes de empleo, usualmente temporal o de época en zonas adyacentes a la frontera, en ganadería, agrícola o sector informal. También búsqueda de servicios educativos y de salud.</a:t>
            </a:r>
          </a:p>
          <a:p>
            <a:pPr>
              <a:buFontTx/>
              <a:buNone/>
            </a:pPr>
            <a:r>
              <a:rPr lang="es-CR" altLang="es-CR" smtClean="0"/>
              <a:t>   </a:t>
            </a: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altLang="es-CR" smtClean="0"/>
              <a:t>Escenario en Costa Rica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altLang="es-CR" smtClean="0"/>
              <a:t>PME en frontera</a:t>
            </a:r>
          </a:p>
          <a:p>
            <a:pPr algn="just">
              <a:buFont typeface="Wingdings" pitchFamily="2" charset="2"/>
              <a:buChar char="ü"/>
            </a:pPr>
            <a:r>
              <a:rPr lang="es-CR" altLang="es-CR" sz="2000" smtClean="0"/>
              <a:t>En puestos de control, está prohibido el rechazo de la PME; sin embargo, al rechazar el ingreso del adulto acompañante, aproximadamente un 20% de las personas rechazadas son menores de edad.</a:t>
            </a:r>
          </a:p>
          <a:p>
            <a:pPr algn="just">
              <a:buFont typeface="Wingdings" pitchFamily="2" charset="2"/>
              <a:buChar char="ü"/>
            </a:pPr>
            <a:r>
              <a:rPr lang="es-CR" altLang="es-CR" sz="2000" smtClean="0"/>
              <a:t>En zonas no controladas ingresan de diversas maneras, acompañados o no, por temporadas o en búsqueda de nuevas oportunidades, en búsqueda de reunificación familiar o acompañados de terceros.</a:t>
            </a:r>
          </a:p>
          <a:p>
            <a:pPr>
              <a:buFontTx/>
              <a:buNone/>
            </a:pPr>
            <a:endParaRPr lang="es-CR" altLang="es-CR" smtClean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387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Aharoni</vt:lpstr>
      <vt:lpstr>Wingdings</vt:lpstr>
      <vt:lpstr>Diseño predeterminado</vt:lpstr>
      <vt:lpstr>Gráfico de Microsoft Office Excel</vt:lpstr>
      <vt:lpstr>Perfil de Niños, Niñas y Adolescentes Migrantes</vt:lpstr>
      <vt:lpstr>Principales Características</vt:lpstr>
      <vt:lpstr>Motivaciones/ Razones del flujo migratorio</vt:lpstr>
      <vt:lpstr>Características de PME retornados de México a América Central</vt:lpstr>
      <vt:lpstr>Datos PME por género</vt:lpstr>
      <vt:lpstr>Rangos de Edad de PME</vt:lpstr>
      <vt:lpstr>PME Acompañados o No Acompañados</vt:lpstr>
      <vt:lpstr>Escenario en Costa Rica</vt:lpstr>
      <vt:lpstr>Escenario en Costa Rica</vt:lpstr>
      <vt:lpstr>Escenario en Costa Rica</vt:lpstr>
      <vt:lpstr>Principales Necesidades de Protección de PME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RODAS Renán</cp:lastModifiedBy>
  <cp:revision>318</cp:revision>
  <dcterms:created xsi:type="dcterms:W3CDTF">2010-05-23T14:28:12Z</dcterms:created>
  <dcterms:modified xsi:type="dcterms:W3CDTF">2015-05-12T19:53:57Z</dcterms:modified>
</cp:coreProperties>
</file>