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8" r:id="rId4"/>
    <p:sldId id="259" r:id="rId5"/>
    <p:sldId id="262" r:id="rId6"/>
    <p:sldId id="263" r:id="rId7"/>
    <p:sldId id="265" r:id="rId8"/>
    <p:sldId id="271" r:id="rId9"/>
    <p:sldId id="266" r:id="rId10"/>
    <p:sldId id="264" r:id="rId11"/>
    <p:sldId id="267" r:id="rId12"/>
    <p:sldId id="269" r:id="rId13"/>
    <p:sldId id="272" r:id="rId14"/>
    <p:sldId id="273" r:id="rId15"/>
    <p:sldId id="274" r:id="rId16"/>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48" y="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p>
            <a:fld id="{DBC6333D-361D-4307-944F-E9715EDDECE3}" type="datetimeFigureOut">
              <a:rPr lang="es-CR" smtClean="0"/>
              <a:t>29/09/2016</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08FB6D28-CFFB-4D01-AC97-A88FAC4A0F28}" type="slidenum">
              <a:rPr lang="es-CR" smtClean="0"/>
              <a:t>‹#›</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DBC6333D-361D-4307-944F-E9715EDDECE3}" type="datetimeFigureOut">
              <a:rPr lang="es-CR" smtClean="0"/>
              <a:t>29/09/2016</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08FB6D28-CFFB-4D01-AC97-A88FAC4A0F28}" type="slidenum">
              <a:rPr lang="es-CR" smtClean="0"/>
              <a:t>‹#›</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DBC6333D-361D-4307-944F-E9715EDDECE3}" type="datetimeFigureOut">
              <a:rPr lang="es-CR" smtClean="0"/>
              <a:t>29/09/2016</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08FB6D28-CFFB-4D01-AC97-A88FAC4A0F28}" type="slidenum">
              <a:rPr lang="es-CR" smtClean="0"/>
              <a:t>‹#›</a:t>
            </a:fld>
            <a:endParaRPr lang="es-C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DBC6333D-361D-4307-944F-E9715EDDECE3}" type="datetimeFigureOut">
              <a:rPr lang="es-CR" smtClean="0"/>
              <a:t>29/09/2016</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08FB6D28-CFFB-4D01-AC97-A88FAC4A0F28}" type="slidenum">
              <a:rPr lang="es-CR" smtClean="0"/>
              <a:t>‹#›</a:t>
            </a:fld>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BC6333D-361D-4307-944F-E9715EDDECE3}" type="datetimeFigureOut">
              <a:rPr lang="es-CR" smtClean="0"/>
              <a:t>29/09/2016</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08FB6D28-CFFB-4D01-AC97-A88FAC4A0F28}" type="slidenum">
              <a:rPr lang="es-CR" smtClean="0"/>
              <a:t>‹#›</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p>
            <a:fld id="{DBC6333D-361D-4307-944F-E9715EDDECE3}" type="datetimeFigureOut">
              <a:rPr lang="es-CR" smtClean="0"/>
              <a:t>29/09/2016</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08FB6D28-CFFB-4D01-AC97-A88FAC4A0F28}" type="slidenum">
              <a:rPr lang="es-CR" smtClean="0"/>
              <a:t>‹#›</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p>
            <a:fld id="{DBC6333D-361D-4307-944F-E9715EDDECE3}" type="datetimeFigureOut">
              <a:rPr lang="es-CR" smtClean="0"/>
              <a:t>29/09/2016</a:t>
            </a:fld>
            <a:endParaRPr lang="es-CR"/>
          </a:p>
        </p:txBody>
      </p:sp>
      <p:sp>
        <p:nvSpPr>
          <p:cNvPr id="8" name="7 Marcador de pie de página"/>
          <p:cNvSpPr>
            <a:spLocks noGrp="1"/>
          </p:cNvSpPr>
          <p:nvPr>
            <p:ph type="ftr" sz="quarter" idx="11"/>
          </p:nvPr>
        </p:nvSpPr>
        <p:spPr/>
        <p:txBody>
          <a:bodyPr/>
          <a:lstStyle/>
          <a:p>
            <a:endParaRPr lang="es-CR"/>
          </a:p>
        </p:txBody>
      </p:sp>
      <p:sp>
        <p:nvSpPr>
          <p:cNvPr id="9" name="8 Marcador de número de diapositiva"/>
          <p:cNvSpPr>
            <a:spLocks noGrp="1"/>
          </p:cNvSpPr>
          <p:nvPr>
            <p:ph type="sldNum" sz="quarter" idx="12"/>
          </p:nvPr>
        </p:nvSpPr>
        <p:spPr/>
        <p:txBody>
          <a:bodyPr/>
          <a:lstStyle/>
          <a:p>
            <a:fld id="{08FB6D28-CFFB-4D01-AC97-A88FAC4A0F28}" type="slidenum">
              <a:rPr lang="es-CR" smtClean="0"/>
              <a:t>‹#›</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p>
            <a:fld id="{DBC6333D-361D-4307-944F-E9715EDDECE3}" type="datetimeFigureOut">
              <a:rPr lang="es-CR" smtClean="0"/>
              <a:t>29/09/2016</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08FB6D28-CFFB-4D01-AC97-A88FAC4A0F28}" type="slidenum">
              <a:rPr lang="es-CR" smtClean="0"/>
              <a:t>‹#›</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BC6333D-361D-4307-944F-E9715EDDECE3}" type="datetimeFigureOut">
              <a:rPr lang="es-CR" smtClean="0"/>
              <a:t>29/09/2016</a:t>
            </a:fld>
            <a:endParaRPr lang="es-CR"/>
          </a:p>
        </p:txBody>
      </p:sp>
      <p:sp>
        <p:nvSpPr>
          <p:cNvPr id="3" name="2 Marcador de pie de página"/>
          <p:cNvSpPr>
            <a:spLocks noGrp="1"/>
          </p:cNvSpPr>
          <p:nvPr>
            <p:ph type="ftr" sz="quarter" idx="11"/>
          </p:nvPr>
        </p:nvSpPr>
        <p:spPr/>
        <p:txBody>
          <a:bodyPr/>
          <a:lstStyle/>
          <a:p>
            <a:endParaRPr lang="es-CR"/>
          </a:p>
        </p:txBody>
      </p:sp>
      <p:sp>
        <p:nvSpPr>
          <p:cNvPr id="4" name="3 Marcador de número de diapositiva"/>
          <p:cNvSpPr>
            <a:spLocks noGrp="1"/>
          </p:cNvSpPr>
          <p:nvPr>
            <p:ph type="sldNum" sz="quarter" idx="12"/>
          </p:nvPr>
        </p:nvSpPr>
        <p:spPr/>
        <p:txBody>
          <a:bodyPr/>
          <a:lstStyle/>
          <a:p>
            <a:fld id="{08FB6D28-CFFB-4D01-AC97-A88FAC4A0F28}" type="slidenum">
              <a:rPr lang="es-CR" smtClean="0"/>
              <a:t>‹#›</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BC6333D-361D-4307-944F-E9715EDDECE3}" type="datetimeFigureOut">
              <a:rPr lang="es-CR" smtClean="0"/>
              <a:t>29/09/2016</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08FB6D28-CFFB-4D01-AC97-A88FAC4A0F28}" type="slidenum">
              <a:rPr lang="es-CR" smtClean="0"/>
              <a:t>‹#›</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BC6333D-361D-4307-944F-E9715EDDECE3}" type="datetimeFigureOut">
              <a:rPr lang="es-CR" smtClean="0"/>
              <a:t>29/09/2016</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08FB6D28-CFFB-4D01-AC97-A88FAC4A0F28}" type="slidenum">
              <a:rPr lang="es-CR" smtClean="0"/>
              <a:t>‹#›</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6333D-361D-4307-944F-E9715EDDECE3}" type="datetimeFigureOut">
              <a:rPr lang="es-CR" smtClean="0"/>
              <a:t>29/09/2016</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B6D28-CFFB-4D01-AC97-A88FAC4A0F28}" type="slidenum">
              <a:rPr lang="es-CR" smtClean="0"/>
              <a:t>‹#›</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857233"/>
            <a:ext cx="7772400" cy="2000263"/>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s-CR" dirty="0" smtClean="0">
                <a:solidFill>
                  <a:srgbClr val="002060"/>
                </a:solidFill>
              </a:rPr>
              <a:t>RETOS DE LA MIGRACIÓN EXTRARREGIONAL EN MATERIA DE SALUD</a:t>
            </a:r>
            <a:endParaRPr lang="es-CR" dirty="0">
              <a:solidFill>
                <a:srgbClr val="002060"/>
              </a:solidFill>
            </a:endParaRPr>
          </a:p>
        </p:txBody>
      </p:sp>
      <p:sp>
        <p:nvSpPr>
          <p:cNvPr id="3" name="2 Subtítulo"/>
          <p:cNvSpPr>
            <a:spLocks noGrp="1"/>
          </p:cNvSpPr>
          <p:nvPr>
            <p:ph type="subTitle" idx="1"/>
          </p:nvPr>
        </p:nvSpPr>
        <p:spPr>
          <a:xfrm>
            <a:off x="1371600" y="3214686"/>
            <a:ext cx="6400800" cy="2786082"/>
          </a:xfrm>
        </p:spPr>
        <p:txBody>
          <a:bodyPr>
            <a:normAutofit fontScale="92500" lnSpcReduction="20000"/>
          </a:bodyPr>
          <a:lstStyle/>
          <a:p>
            <a:r>
              <a:rPr lang="es-CR" b="1" dirty="0" smtClean="0">
                <a:solidFill>
                  <a:srgbClr val="00B0F0"/>
                </a:solidFill>
              </a:rPr>
              <a:t>Consultorio Médico</a:t>
            </a:r>
          </a:p>
          <a:p>
            <a:r>
              <a:rPr lang="es-CR" dirty="0" smtClean="0">
                <a:solidFill>
                  <a:srgbClr val="00B0F0"/>
                </a:solidFill>
              </a:rPr>
              <a:t>Centro de Aprehensión para Extranjeros en Condición Irregular</a:t>
            </a:r>
          </a:p>
          <a:p>
            <a:r>
              <a:rPr lang="es-CR" dirty="0" smtClean="0">
                <a:solidFill>
                  <a:srgbClr val="00B0F0"/>
                </a:solidFill>
              </a:rPr>
              <a:t>Dirección General Migración y Extranjería</a:t>
            </a:r>
          </a:p>
          <a:p>
            <a:r>
              <a:rPr lang="es-CR" dirty="0" smtClean="0">
                <a:solidFill>
                  <a:srgbClr val="00B0F0"/>
                </a:solidFill>
              </a:rPr>
              <a:t>Dra. Laura Porras Brenes</a:t>
            </a:r>
          </a:p>
          <a:p>
            <a:endParaRPr lang="es-CR" dirty="0"/>
          </a:p>
          <a:p>
            <a:endParaRPr lang="es-C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989034"/>
          </a:xfrm>
        </p:spPr>
        <p:txBody>
          <a:bodyPr>
            <a:normAutofit fontScale="90000"/>
          </a:bodyPr>
          <a:lstStyle/>
          <a:p>
            <a:r>
              <a:rPr lang="es-ES" dirty="0" smtClean="0">
                <a:solidFill>
                  <a:srgbClr val="002060"/>
                </a:solidFill>
              </a:rPr>
              <a:t>Referencias a un Segundo o Tercer Nivel de Atención Médica: </a:t>
            </a:r>
            <a:r>
              <a:rPr lang="es-CR" dirty="0" smtClean="0"/>
              <a:t/>
            </a:r>
            <a:br>
              <a:rPr lang="es-CR" dirty="0" smtClean="0"/>
            </a:br>
            <a:endParaRPr lang="es-CR" dirty="0"/>
          </a:p>
        </p:txBody>
      </p:sp>
      <p:sp>
        <p:nvSpPr>
          <p:cNvPr id="3" name="2 Marcador de contenido"/>
          <p:cNvSpPr>
            <a:spLocks noGrp="1"/>
          </p:cNvSpPr>
          <p:nvPr>
            <p:ph idx="1"/>
          </p:nvPr>
        </p:nvSpPr>
        <p:spPr>
          <a:xfrm>
            <a:off x="457200" y="1357298"/>
            <a:ext cx="8229600" cy="4768865"/>
          </a:xfrm>
        </p:spPr>
        <p:txBody>
          <a:bodyPr>
            <a:normAutofit fontScale="92500" lnSpcReduction="20000"/>
          </a:bodyPr>
          <a:lstStyle/>
          <a:p>
            <a:pPr algn="just">
              <a:buNone/>
            </a:pPr>
            <a:r>
              <a:rPr lang="es-ES" dirty="0" smtClean="0">
                <a:solidFill>
                  <a:srgbClr val="0070C0"/>
                </a:solidFill>
              </a:rPr>
              <a:t>-En </a:t>
            </a:r>
            <a:r>
              <a:rPr lang="es-ES" dirty="0">
                <a:solidFill>
                  <a:srgbClr val="0070C0"/>
                </a:solidFill>
              </a:rPr>
              <a:t>caso de presentarse un caso que requiera una </a:t>
            </a:r>
            <a:r>
              <a:rPr lang="es-ES" dirty="0" smtClean="0">
                <a:solidFill>
                  <a:srgbClr val="0070C0"/>
                </a:solidFill>
              </a:rPr>
              <a:t>atención especializada</a:t>
            </a:r>
            <a:r>
              <a:rPr lang="es-ES" dirty="0">
                <a:solidFill>
                  <a:srgbClr val="0070C0"/>
                </a:solidFill>
              </a:rPr>
              <a:t>, o bien que se necesite realizar exámenes clínicos de laboratorio y/o gabinete, </a:t>
            </a:r>
            <a:r>
              <a:rPr lang="es-ES" dirty="0" smtClean="0">
                <a:solidFill>
                  <a:srgbClr val="0070C0"/>
                </a:solidFill>
              </a:rPr>
              <a:t>se trasladará al </a:t>
            </a:r>
            <a:r>
              <a:rPr lang="es-ES" dirty="0">
                <a:solidFill>
                  <a:srgbClr val="0070C0"/>
                </a:solidFill>
              </a:rPr>
              <a:t>extranjero a la Clínica Solón Núñez, que es la clínica de atención de segundo nivel más cercana al Centro de Aprehensión.  </a:t>
            </a:r>
            <a:endParaRPr lang="es-ES" dirty="0" smtClean="0">
              <a:solidFill>
                <a:srgbClr val="0070C0"/>
              </a:solidFill>
            </a:endParaRPr>
          </a:p>
          <a:p>
            <a:pPr algn="just">
              <a:buNone/>
            </a:pPr>
            <a:endParaRPr lang="es-CR" dirty="0">
              <a:solidFill>
                <a:srgbClr val="0070C0"/>
              </a:solidFill>
            </a:endParaRPr>
          </a:p>
          <a:p>
            <a:pPr algn="just">
              <a:buNone/>
            </a:pPr>
            <a:r>
              <a:rPr lang="es-ES" dirty="0" smtClean="0">
                <a:solidFill>
                  <a:srgbClr val="0070C0"/>
                </a:solidFill>
              </a:rPr>
              <a:t>-En </a:t>
            </a:r>
            <a:r>
              <a:rPr lang="es-ES" dirty="0">
                <a:solidFill>
                  <a:srgbClr val="0070C0"/>
                </a:solidFill>
              </a:rPr>
              <a:t>materia de extranjeros con una conducta </a:t>
            </a:r>
            <a:r>
              <a:rPr lang="es-ES" dirty="0" smtClean="0">
                <a:solidFill>
                  <a:srgbClr val="0070C0"/>
                </a:solidFill>
              </a:rPr>
              <a:t>inadecuada, que </a:t>
            </a:r>
            <a:r>
              <a:rPr lang="es-ES" dirty="0">
                <a:solidFill>
                  <a:srgbClr val="0070C0"/>
                </a:solidFill>
              </a:rPr>
              <a:t>oriente hacia una patología </a:t>
            </a:r>
            <a:r>
              <a:rPr lang="es-ES" dirty="0" smtClean="0">
                <a:solidFill>
                  <a:srgbClr val="0070C0"/>
                </a:solidFill>
              </a:rPr>
              <a:t>psiquiátrica, el mismo se trasladará al Hospital Nacional Psiquiátrico, para su debido manejo. .</a:t>
            </a:r>
            <a:endParaRPr lang="es-CR"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R" dirty="0" smtClean="0">
                <a:solidFill>
                  <a:srgbClr val="002060"/>
                </a:solidFill>
              </a:rPr>
              <a:t>EXPERIENCIAS TRASCENDENTES</a:t>
            </a:r>
            <a:endParaRPr lang="es-CR" dirty="0">
              <a:solidFill>
                <a:srgbClr val="002060"/>
              </a:solidFill>
            </a:endParaRPr>
          </a:p>
        </p:txBody>
      </p:sp>
      <p:sp>
        <p:nvSpPr>
          <p:cNvPr id="3" name="2 Subtítulo"/>
          <p:cNvSpPr>
            <a:spLocks noGrp="1"/>
          </p:cNvSpPr>
          <p:nvPr>
            <p:ph sz="half" idx="1"/>
          </p:nvPr>
        </p:nvSpPr>
        <p:spPr>
          <a:xfrm>
            <a:off x="285720" y="1357298"/>
            <a:ext cx="4286280" cy="5000660"/>
          </a:xfrm>
        </p:spPr>
        <p:txBody>
          <a:bodyPr>
            <a:normAutofit fontScale="85000" lnSpcReduction="20000"/>
          </a:bodyPr>
          <a:lstStyle/>
          <a:p>
            <a:pPr algn="just">
              <a:buFont typeface="Wingdings" pitchFamily="2" charset="2"/>
              <a:buChar char="v"/>
            </a:pPr>
            <a:r>
              <a:rPr lang="es-CR" dirty="0" smtClean="0"/>
              <a:t>     </a:t>
            </a:r>
            <a:r>
              <a:rPr lang="es-CR" dirty="0" smtClean="0">
                <a:solidFill>
                  <a:srgbClr val="0070C0"/>
                </a:solidFill>
              </a:rPr>
              <a:t>En febrero del año 2016, la Dirección General de Migración y Extranjería fue el puente  humano para trasladar a los hermanos cubanos hacia Estados Unidos.  Gracias a un plan internacional y a los beneficios migratorios que gozan en ese país.</a:t>
            </a:r>
          </a:p>
          <a:p>
            <a:pPr algn="just">
              <a:buNone/>
            </a:pPr>
            <a:endParaRPr lang="es-CR" dirty="0" smtClean="0">
              <a:solidFill>
                <a:srgbClr val="0070C0"/>
              </a:solidFill>
            </a:endParaRPr>
          </a:p>
          <a:p>
            <a:pPr algn="just">
              <a:buFont typeface="Wingdings" pitchFamily="2" charset="2"/>
              <a:buChar char="v"/>
            </a:pPr>
            <a:r>
              <a:rPr lang="es-CR" dirty="0">
                <a:solidFill>
                  <a:srgbClr val="0070C0"/>
                </a:solidFill>
              </a:rPr>
              <a:t> </a:t>
            </a:r>
            <a:r>
              <a:rPr lang="es-CR" dirty="0" smtClean="0">
                <a:solidFill>
                  <a:srgbClr val="0070C0"/>
                </a:solidFill>
              </a:rPr>
              <a:t>    Siendo que se brindó asistencia médica durante el vuelo, ya que viajaban mujeres embarazadas y niños menores de 5 años. </a:t>
            </a:r>
          </a:p>
          <a:p>
            <a:pPr algn="just">
              <a:buNone/>
            </a:pPr>
            <a:endParaRPr lang="es-CR" dirty="0" smtClean="0"/>
          </a:p>
          <a:p>
            <a:pPr>
              <a:buNone/>
            </a:pPr>
            <a:endParaRPr lang="es-CR" dirty="0" smtClean="0"/>
          </a:p>
        </p:txBody>
      </p:sp>
      <p:pic>
        <p:nvPicPr>
          <p:cNvPr id="6" name="5 Marcador de contenido" descr="foto 1.png"/>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071678"/>
            <a:ext cx="4038600" cy="328614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solidFill>
                  <a:srgbClr val="002060"/>
                </a:solidFill>
              </a:rPr>
              <a:t>Centros de atención en fronteras</a:t>
            </a:r>
            <a:endParaRPr lang="es-CR" dirty="0">
              <a:solidFill>
                <a:srgbClr val="002060"/>
              </a:solidFill>
            </a:endParaRPr>
          </a:p>
        </p:txBody>
      </p:sp>
      <p:sp>
        <p:nvSpPr>
          <p:cNvPr id="3" name="2 Marcador de contenido"/>
          <p:cNvSpPr>
            <a:spLocks noGrp="1"/>
          </p:cNvSpPr>
          <p:nvPr>
            <p:ph sz="half" idx="1"/>
          </p:nvPr>
        </p:nvSpPr>
        <p:spPr>
          <a:xfrm>
            <a:off x="214282" y="1142984"/>
            <a:ext cx="4281518" cy="5357850"/>
          </a:xfrm>
        </p:spPr>
        <p:txBody>
          <a:bodyPr>
            <a:normAutofit fontScale="55000" lnSpcReduction="20000"/>
          </a:bodyPr>
          <a:lstStyle/>
          <a:p>
            <a:pPr algn="just"/>
            <a:r>
              <a:rPr lang="es-CR" dirty="0" smtClean="0">
                <a:solidFill>
                  <a:srgbClr val="0070C0"/>
                </a:solidFill>
              </a:rPr>
              <a:t>Actualmente los migrantes de los países de Haití, Congo, India, Ghana, Kenia, </a:t>
            </a:r>
            <a:r>
              <a:rPr lang="es-CR" dirty="0" err="1" smtClean="0">
                <a:solidFill>
                  <a:srgbClr val="0070C0"/>
                </a:solidFill>
              </a:rPr>
              <a:t>etc</a:t>
            </a:r>
            <a:r>
              <a:rPr lang="es-CR" dirty="0" smtClean="0">
                <a:solidFill>
                  <a:srgbClr val="0070C0"/>
                </a:solidFill>
              </a:rPr>
              <a:t> -extra continentales sobre todo-, que llegan a Costa Rica desde Panamá, amparados por la apertura que les da el gobierno  costarricense, tienen como objetivo primario llegar a suelo estadounidense, con la esperanza de encontrar trabajo y mejores condiciones de vida.  </a:t>
            </a:r>
          </a:p>
          <a:p>
            <a:pPr algn="just">
              <a:buNone/>
            </a:pPr>
            <a:endParaRPr lang="es-CR" dirty="0">
              <a:solidFill>
                <a:srgbClr val="0070C0"/>
              </a:solidFill>
            </a:endParaRPr>
          </a:p>
          <a:p>
            <a:pPr algn="just"/>
            <a:r>
              <a:rPr lang="es-CR" dirty="0" smtClean="0">
                <a:solidFill>
                  <a:srgbClr val="0070C0"/>
                </a:solidFill>
              </a:rPr>
              <a:t>Costa Rica insiste en un acuerdo regional para controlar los mecanismos de esta migración que lamentablemente repercute en la salud de hombres, mujeres y niños que toman la seria decisión de dejar sus casas, sus orígenes y familia para conseguir su sueño.</a:t>
            </a:r>
          </a:p>
          <a:p>
            <a:pPr algn="just">
              <a:buNone/>
            </a:pPr>
            <a:endParaRPr lang="es-CR" dirty="0" smtClean="0">
              <a:solidFill>
                <a:srgbClr val="0070C0"/>
              </a:solidFill>
            </a:endParaRPr>
          </a:p>
          <a:p>
            <a:pPr algn="just"/>
            <a:r>
              <a:rPr lang="es-CR" dirty="0" smtClean="0">
                <a:solidFill>
                  <a:srgbClr val="0070C0"/>
                </a:solidFill>
              </a:rPr>
              <a:t>El Ministerio de Salud ha hecho énfasis en que las condiciones de salud de estas personas, no son las óptimas debido al esfuerzo de atravesar la selva en la zona del Tapón del Darién (frontera Panameña con Colombia).  </a:t>
            </a:r>
            <a:r>
              <a:rPr lang="es-CR" b="1" dirty="0" smtClean="0">
                <a:solidFill>
                  <a:srgbClr val="0070C0"/>
                </a:solidFill>
              </a:rPr>
              <a:t>Por lo que la D.G.M.E.  ha creado dos Centros de Aprehensión fronterizos en: Paso Canoas (Sur) y Peñas Blancas (Norte) manteniendo atención médica primaria con la participación de la Comisión Nacional De Emergencias (C.N.E.)</a:t>
            </a:r>
            <a:endParaRPr lang="es-CR" b="1" dirty="0">
              <a:solidFill>
                <a:srgbClr val="0070C0"/>
              </a:solidFill>
            </a:endParaRPr>
          </a:p>
        </p:txBody>
      </p:sp>
      <p:sp>
        <p:nvSpPr>
          <p:cNvPr id="4" name="3 Marcador de contenido"/>
          <p:cNvSpPr>
            <a:spLocks noGrp="1"/>
          </p:cNvSpPr>
          <p:nvPr>
            <p:ph sz="half" idx="2"/>
          </p:nvPr>
        </p:nvSpPr>
        <p:spPr>
          <a:xfrm>
            <a:off x="4648200" y="1214422"/>
            <a:ext cx="4210080" cy="4911741"/>
          </a:xfrm>
        </p:spPr>
        <p:txBody>
          <a:bodyPr>
            <a:normAutofit fontScale="55000" lnSpcReduction="20000"/>
          </a:bodyPr>
          <a:lstStyle/>
          <a:p>
            <a:pPr algn="just">
              <a:buNone/>
            </a:pPr>
            <a:endParaRPr lang="es-CR" dirty="0">
              <a:solidFill>
                <a:srgbClr val="0070C0"/>
              </a:solidFill>
            </a:endParaRPr>
          </a:p>
        </p:txBody>
      </p:sp>
      <p:pic>
        <p:nvPicPr>
          <p:cNvPr id="7" name="7 Marcador de contenido" descr="foto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4876" y="1643050"/>
            <a:ext cx="4286280" cy="414340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R" dirty="0"/>
          </a:p>
        </p:txBody>
      </p:sp>
      <p:sp>
        <p:nvSpPr>
          <p:cNvPr id="3" name="2 Marcador de contenido"/>
          <p:cNvSpPr>
            <a:spLocks noGrp="1"/>
          </p:cNvSpPr>
          <p:nvPr>
            <p:ph idx="1"/>
          </p:nvPr>
        </p:nvSpPr>
        <p:spPr>
          <a:xfrm>
            <a:off x="457200" y="785794"/>
            <a:ext cx="8229600" cy="5340369"/>
          </a:xfrm>
        </p:spPr>
        <p:txBody>
          <a:bodyPr>
            <a:normAutofit/>
          </a:bodyPr>
          <a:lstStyle/>
          <a:p>
            <a:pPr>
              <a:buFont typeface="Wingdings" pitchFamily="2" charset="2"/>
              <a:buChar char="v"/>
            </a:pPr>
            <a:r>
              <a:rPr lang="es-CR" dirty="0" smtClean="0">
                <a:solidFill>
                  <a:srgbClr val="0070C0"/>
                </a:solidFill>
              </a:rPr>
              <a:t>La D.G.M.E. en un  esfuerzo por mantener la solidaridad con los hermanos migrantes, lucha día a día por ofrecer condiciones humanas dignas, a personas a las que mencionar penurias en sus países les resulta fácil. </a:t>
            </a:r>
          </a:p>
          <a:p>
            <a:pPr>
              <a:buNone/>
            </a:pPr>
            <a:endParaRPr lang="es-CR" dirty="0" smtClean="0">
              <a:solidFill>
                <a:srgbClr val="0070C0"/>
              </a:solidFill>
            </a:endParaRPr>
          </a:p>
          <a:p>
            <a:pPr>
              <a:buFont typeface="Wingdings" pitchFamily="2" charset="2"/>
              <a:buChar char="v"/>
            </a:pPr>
            <a:r>
              <a:rPr lang="es-CR" dirty="0">
                <a:solidFill>
                  <a:srgbClr val="0070C0"/>
                </a:solidFill>
              </a:rPr>
              <a:t>S</a:t>
            </a:r>
            <a:r>
              <a:rPr lang="es-CR" dirty="0" smtClean="0">
                <a:solidFill>
                  <a:srgbClr val="0070C0"/>
                </a:solidFill>
              </a:rPr>
              <a:t>alvaguardando </a:t>
            </a:r>
            <a:r>
              <a:rPr lang="es-CR" dirty="0">
                <a:solidFill>
                  <a:srgbClr val="0070C0"/>
                </a:solidFill>
              </a:rPr>
              <a:t>su integridad </a:t>
            </a:r>
            <a:r>
              <a:rPr lang="es-CR" dirty="0" smtClean="0">
                <a:solidFill>
                  <a:srgbClr val="0070C0"/>
                </a:solidFill>
              </a:rPr>
              <a:t>individual y </a:t>
            </a:r>
            <a:r>
              <a:rPr lang="es-CR" dirty="0">
                <a:solidFill>
                  <a:srgbClr val="0070C0"/>
                </a:solidFill>
              </a:rPr>
              <a:t>sobre </a:t>
            </a:r>
            <a:r>
              <a:rPr lang="es-CR" dirty="0" smtClean="0">
                <a:solidFill>
                  <a:srgbClr val="0070C0"/>
                </a:solidFill>
              </a:rPr>
              <a:t>todo, </a:t>
            </a:r>
            <a:r>
              <a:rPr lang="es-CR" dirty="0">
                <a:solidFill>
                  <a:srgbClr val="0070C0"/>
                </a:solidFill>
              </a:rPr>
              <a:t>en respeto a sus derechos humanos.</a:t>
            </a:r>
          </a:p>
          <a:p>
            <a:endParaRPr lang="es-C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smtClean="0">
                <a:solidFill>
                  <a:srgbClr val="002060"/>
                </a:solidFill>
              </a:rPr>
              <a:t>LA MUJER EN LA MEDICINA</a:t>
            </a:r>
            <a:br>
              <a:rPr lang="es-CR" dirty="0" smtClean="0">
                <a:solidFill>
                  <a:srgbClr val="002060"/>
                </a:solidFill>
              </a:rPr>
            </a:br>
            <a:r>
              <a:rPr lang="es-CR" dirty="0" smtClean="0">
                <a:solidFill>
                  <a:srgbClr val="002060"/>
                </a:solidFill>
              </a:rPr>
              <a:t>Rival o amiga?</a:t>
            </a:r>
            <a:endParaRPr lang="es-CR" dirty="0">
              <a:solidFill>
                <a:srgbClr val="002060"/>
              </a:solidFill>
            </a:endParaRPr>
          </a:p>
        </p:txBody>
      </p:sp>
      <p:sp>
        <p:nvSpPr>
          <p:cNvPr id="3" name="2 Marcador de contenido"/>
          <p:cNvSpPr>
            <a:spLocks noGrp="1"/>
          </p:cNvSpPr>
          <p:nvPr>
            <p:ph sz="half" idx="1"/>
          </p:nvPr>
        </p:nvSpPr>
        <p:spPr/>
        <p:txBody>
          <a:bodyPr>
            <a:normAutofit/>
          </a:bodyPr>
          <a:lstStyle/>
          <a:p>
            <a:r>
              <a:rPr lang="es-ES" dirty="0" smtClean="0">
                <a:solidFill>
                  <a:srgbClr val="0070C0"/>
                </a:solidFill>
              </a:rPr>
              <a:t>Elizabeth </a:t>
            </a:r>
            <a:r>
              <a:rPr lang="es-ES" dirty="0" err="1" smtClean="0">
                <a:solidFill>
                  <a:srgbClr val="0070C0"/>
                </a:solidFill>
              </a:rPr>
              <a:t>Blackwell</a:t>
            </a:r>
            <a:r>
              <a:rPr lang="es-ES" dirty="0" smtClean="0">
                <a:solidFill>
                  <a:srgbClr val="0070C0"/>
                </a:solidFill>
              </a:rPr>
              <a:t> (1821-1910) fue la primera mujer que logró ejercer la profesión como médico en los Estados Unidos y en todo el mundo.</a:t>
            </a:r>
            <a:endParaRPr lang="es-CR" dirty="0">
              <a:solidFill>
                <a:srgbClr val="0070C0"/>
              </a:solidFill>
            </a:endParaRPr>
          </a:p>
        </p:txBody>
      </p:sp>
      <p:pic>
        <p:nvPicPr>
          <p:cNvPr id="6" name="5 Marcador de contenido" descr="mujer medico.jpg"/>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715008" y="1643050"/>
            <a:ext cx="2372896" cy="3000396"/>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57200" y="274638"/>
            <a:ext cx="8229600" cy="5297502"/>
          </a:xfrm>
        </p:spPr>
        <p:style>
          <a:lnRef idx="1">
            <a:schemeClr val="accent5"/>
          </a:lnRef>
          <a:fillRef idx="2">
            <a:schemeClr val="accent5"/>
          </a:fillRef>
          <a:effectRef idx="1">
            <a:schemeClr val="accent5"/>
          </a:effectRef>
          <a:fontRef idx="minor">
            <a:schemeClr val="dk1"/>
          </a:fontRef>
        </p:style>
        <p:txBody>
          <a:bodyPr>
            <a:normAutofit/>
          </a:bodyPr>
          <a:lstStyle/>
          <a:p>
            <a:r>
              <a:rPr lang="es-CR" sz="6600" dirty="0" smtClean="0">
                <a:solidFill>
                  <a:srgbClr val="002060"/>
                </a:solidFill>
              </a:rPr>
              <a:t>MUCHAS GRACIAS!</a:t>
            </a:r>
            <a:endParaRPr lang="es-CR" sz="6600"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274638"/>
            <a:ext cx="8229600" cy="1368412"/>
          </a:xfrm>
        </p:spPr>
        <p:txBody>
          <a:bodyPr>
            <a:normAutofit fontScale="90000"/>
          </a:bodyPr>
          <a:lstStyle/>
          <a:p>
            <a:r>
              <a:rPr lang="es-CR" sz="4000" dirty="0" smtClean="0">
                <a:solidFill>
                  <a:srgbClr val="00B0F0"/>
                </a:solidFill>
              </a:rPr>
              <a:t/>
            </a:r>
            <a:br>
              <a:rPr lang="es-CR" sz="4000" dirty="0" smtClean="0">
                <a:solidFill>
                  <a:srgbClr val="00B0F0"/>
                </a:solidFill>
              </a:rPr>
            </a:br>
            <a:r>
              <a:rPr lang="es-CR" sz="4000" dirty="0">
                <a:solidFill>
                  <a:srgbClr val="00B0F0"/>
                </a:solidFill>
              </a:rPr>
              <a:t/>
            </a:r>
            <a:br>
              <a:rPr lang="es-CR" sz="4000" dirty="0">
                <a:solidFill>
                  <a:srgbClr val="00B0F0"/>
                </a:solidFill>
              </a:rPr>
            </a:br>
            <a:r>
              <a:rPr lang="es-CR" sz="4000" b="1" dirty="0" smtClean="0">
                <a:solidFill>
                  <a:srgbClr val="002060"/>
                </a:solidFill>
              </a:rPr>
              <a:t>Centro de Aprehensión para Extranjeros en Condición Irregular</a:t>
            </a:r>
            <a:br>
              <a:rPr lang="es-CR" sz="4000" b="1" dirty="0" smtClean="0">
                <a:solidFill>
                  <a:srgbClr val="002060"/>
                </a:solidFill>
              </a:rPr>
            </a:br>
            <a:r>
              <a:rPr lang="es-CR" sz="4000" b="1" dirty="0" smtClean="0">
                <a:solidFill>
                  <a:srgbClr val="002060"/>
                </a:solidFill>
              </a:rPr>
              <a:t>(C.A.T.E.C.I.)</a:t>
            </a:r>
            <a:r>
              <a:rPr lang="es-CR" dirty="0" smtClean="0">
                <a:solidFill>
                  <a:srgbClr val="00B0F0"/>
                </a:solidFill>
              </a:rPr>
              <a:t/>
            </a:r>
            <a:br>
              <a:rPr lang="es-CR" dirty="0" smtClean="0">
                <a:solidFill>
                  <a:srgbClr val="00B0F0"/>
                </a:solidFill>
              </a:rPr>
            </a:br>
            <a:endParaRPr lang="es-CR" dirty="0"/>
          </a:p>
        </p:txBody>
      </p:sp>
      <p:pic>
        <p:nvPicPr>
          <p:cNvPr id="11" name="10 Marcador de contenido" descr="cateci 1.p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8922" y="1928802"/>
            <a:ext cx="8023606" cy="45720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9"/>
            <a:ext cx="7772400" cy="571503"/>
          </a:xfrm>
        </p:spPr>
        <p:txBody>
          <a:bodyPr>
            <a:normAutofit fontScale="90000"/>
          </a:bodyPr>
          <a:lstStyle/>
          <a:p>
            <a:r>
              <a:rPr lang="es-CR" dirty="0" smtClean="0">
                <a:solidFill>
                  <a:srgbClr val="002060"/>
                </a:solidFill>
              </a:rPr>
              <a:t>El consultorio médico</a:t>
            </a:r>
            <a:endParaRPr lang="es-CR" dirty="0">
              <a:solidFill>
                <a:srgbClr val="002060"/>
              </a:solidFill>
            </a:endParaRPr>
          </a:p>
        </p:txBody>
      </p:sp>
      <p:sp>
        <p:nvSpPr>
          <p:cNvPr id="3" name="2 Subtítulo"/>
          <p:cNvSpPr>
            <a:spLocks noGrp="1"/>
          </p:cNvSpPr>
          <p:nvPr>
            <p:ph type="subTitle" idx="1"/>
          </p:nvPr>
        </p:nvSpPr>
        <p:spPr>
          <a:xfrm>
            <a:off x="571472" y="928670"/>
            <a:ext cx="7858180" cy="5643602"/>
          </a:xfrm>
        </p:spPr>
        <p:txBody>
          <a:bodyPr>
            <a:noAutofit/>
          </a:bodyPr>
          <a:lstStyle/>
          <a:p>
            <a:pPr algn="just"/>
            <a:endParaRPr lang="es-ES" sz="1800" dirty="0" smtClean="0">
              <a:solidFill>
                <a:srgbClr val="0070C0"/>
              </a:solidFill>
            </a:endParaRPr>
          </a:p>
          <a:p>
            <a:pPr algn="just"/>
            <a:r>
              <a:rPr lang="es-ES" sz="2000" dirty="0" smtClean="0">
                <a:solidFill>
                  <a:srgbClr val="0070C0"/>
                </a:solidFill>
              </a:rPr>
              <a:t>El Centro de Aprehensión para Extranjeros en Condición Irregular, desde el año 2009 cuenta con un consultorio de Medicina General, el cual reúne las condiciones necesarias básicas para atender en forma integral a todo extranjero que ingrese al Centro de Aprehensión. </a:t>
            </a:r>
          </a:p>
          <a:p>
            <a:pPr algn="just"/>
            <a:endParaRPr lang="es-ES" sz="2000" dirty="0" smtClean="0">
              <a:solidFill>
                <a:srgbClr val="0070C0"/>
              </a:solidFill>
            </a:endParaRPr>
          </a:p>
          <a:p>
            <a:pPr algn="just"/>
            <a:r>
              <a:rPr lang="es-CR" sz="2000" dirty="0" smtClean="0">
                <a:solidFill>
                  <a:srgbClr val="0070C0"/>
                </a:solidFill>
              </a:rPr>
              <a:t>El servicio </a:t>
            </a:r>
            <a:r>
              <a:rPr lang="es-CR" sz="2000" dirty="0">
                <a:solidFill>
                  <a:srgbClr val="0070C0"/>
                </a:solidFill>
              </a:rPr>
              <a:t>médico del Consultorio </a:t>
            </a:r>
            <a:r>
              <a:rPr lang="es-CR" sz="2000" dirty="0" smtClean="0">
                <a:solidFill>
                  <a:srgbClr val="0070C0"/>
                </a:solidFill>
              </a:rPr>
              <a:t>Médico,  está orientado </a:t>
            </a:r>
            <a:r>
              <a:rPr lang="es-CR" sz="2000" dirty="0">
                <a:solidFill>
                  <a:srgbClr val="0070C0"/>
                </a:solidFill>
              </a:rPr>
              <a:t>a todos los extranjeros que ingresan al Centro de Aprehensión, en una condición migratoria irregular en el país</a:t>
            </a:r>
            <a:r>
              <a:rPr lang="es-CR" sz="2000" dirty="0" smtClean="0">
                <a:solidFill>
                  <a:srgbClr val="0070C0"/>
                </a:solidFill>
              </a:rPr>
              <a:t>.</a:t>
            </a:r>
          </a:p>
          <a:p>
            <a:pPr algn="just"/>
            <a:endParaRPr lang="es-CR" sz="2000" dirty="0">
              <a:solidFill>
                <a:srgbClr val="0070C0"/>
              </a:solidFill>
            </a:endParaRPr>
          </a:p>
          <a:p>
            <a:pPr algn="just"/>
            <a:r>
              <a:rPr lang="es-CR" sz="2000" dirty="0" smtClean="0">
                <a:solidFill>
                  <a:srgbClr val="0070C0"/>
                </a:solidFill>
              </a:rPr>
              <a:t>Reuniendo </a:t>
            </a:r>
            <a:r>
              <a:rPr lang="es-CR" sz="2000" dirty="0">
                <a:solidFill>
                  <a:srgbClr val="0070C0"/>
                </a:solidFill>
              </a:rPr>
              <a:t>las directrices básicas en relación a recurso humano, infraestructura y equipo médico que en la actualidad, contribuyen al mejoramiento de la calidad de atención </a:t>
            </a:r>
            <a:r>
              <a:rPr lang="es-CR" sz="2000" dirty="0" smtClean="0">
                <a:solidFill>
                  <a:srgbClr val="0070C0"/>
                </a:solidFill>
              </a:rPr>
              <a:t>a </a:t>
            </a:r>
            <a:r>
              <a:rPr lang="es-CR" sz="2000" dirty="0">
                <a:solidFill>
                  <a:srgbClr val="0070C0"/>
                </a:solidFill>
              </a:rPr>
              <a:t>cada </a:t>
            </a:r>
            <a:r>
              <a:rPr lang="es-CR" sz="2000" dirty="0" smtClean="0">
                <a:solidFill>
                  <a:srgbClr val="0070C0"/>
                </a:solidFill>
              </a:rPr>
              <a:t>persona</a:t>
            </a:r>
            <a:r>
              <a:rPr lang="es-CR" sz="2000" dirty="0">
                <a:solidFill>
                  <a:srgbClr val="0070C0"/>
                </a:solidFill>
              </a:rPr>
              <a:t>.</a:t>
            </a:r>
            <a:endParaRPr lang="es-CR" sz="2000" dirty="0" smtClean="0">
              <a:solidFill>
                <a:srgbClr val="0070C0"/>
              </a:solidFill>
            </a:endParaRPr>
          </a:p>
          <a:p>
            <a:pPr algn="just"/>
            <a:endParaRPr lang="es-CR" sz="1800"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normAutofit fontScale="90000"/>
          </a:bodyPr>
          <a:lstStyle/>
          <a:p>
            <a:endParaRPr lang="es-CR" b="1" dirty="0">
              <a:solidFill>
                <a:srgbClr val="002060"/>
              </a:solidFill>
            </a:endParaRPr>
          </a:p>
        </p:txBody>
      </p:sp>
      <p:sp>
        <p:nvSpPr>
          <p:cNvPr id="6" name="5 Marcador de texto"/>
          <p:cNvSpPr>
            <a:spLocks noGrp="1"/>
          </p:cNvSpPr>
          <p:nvPr>
            <p:ph type="body" idx="1"/>
          </p:nvPr>
        </p:nvSpPr>
        <p:spPr>
          <a:xfrm>
            <a:off x="457200" y="857232"/>
            <a:ext cx="8258204" cy="1317643"/>
          </a:xfrm>
        </p:spPr>
        <p:txBody>
          <a:bodyPr>
            <a:normAutofit fontScale="85000" lnSpcReduction="20000"/>
          </a:bodyPr>
          <a:lstStyle/>
          <a:p>
            <a:pPr algn="just">
              <a:buFont typeface="Wingdings" pitchFamily="2" charset="2"/>
              <a:buChar char="v"/>
            </a:pPr>
            <a:r>
              <a:rPr lang="es-ES" dirty="0" smtClean="0">
                <a:solidFill>
                  <a:srgbClr val="0070C0"/>
                </a:solidFill>
              </a:rPr>
              <a:t> El consultorio se ha beneficiado a través de los años, con el equipo médico y de enfermería necesario para atender a cabalidad las necesidades de cada paciente y así llevar a cabo el examen físico médico correspondiente, contando con m</a:t>
            </a:r>
            <a:r>
              <a:rPr lang="es-CR" dirty="0" err="1" smtClean="0">
                <a:solidFill>
                  <a:srgbClr val="0070C0"/>
                </a:solidFill>
              </a:rPr>
              <a:t>ateriales</a:t>
            </a:r>
            <a:r>
              <a:rPr lang="es-CR" dirty="0" smtClean="0">
                <a:solidFill>
                  <a:srgbClr val="0070C0"/>
                </a:solidFill>
              </a:rPr>
              <a:t> de exploración y mobiliarios precisos.   </a:t>
            </a:r>
          </a:p>
          <a:p>
            <a:endParaRPr lang="es-CR" dirty="0"/>
          </a:p>
        </p:txBody>
      </p:sp>
      <p:pic>
        <p:nvPicPr>
          <p:cNvPr id="4" name="3 Marcador de contenido" descr="FOTO2.png"/>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57200" y="2428868"/>
            <a:ext cx="4040188" cy="3643338"/>
          </a:xfrm>
          <a:prstGeom prst="rect">
            <a:avLst/>
          </a:prstGeom>
          <a:ln>
            <a:noFill/>
          </a:ln>
          <a:effectLst>
            <a:softEdge rad="112500"/>
          </a:effectLst>
        </p:spPr>
      </p:pic>
      <p:sp>
        <p:nvSpPr>
          <p:cNvPr id="7" name="6 Marcador de texto"/>
          <p:cNvSpPr>
            <a:spLocks noGrp="1"/>
          </p:cNvSpPr>
          <p:nvPr>
            <p:ph type="body" sz="quarter" idx="3"/>
          </p:nvPr>
        </p:nvSpPr>
        <p:spPr>
          <a:xfrm>
            <a:off x="5786446" y="1535113"/>
            <a:ext cx="2900354" cy="639762"/>
          </a:xfrm>
        </p:spPr>
        <p:txBody>
          <a:bodyPr/>
          <a:lstStyle/>
          <a:p>
            <a:endParaRPr lang="es-CR" dirty="0"/>
          </a:p>
        </p:txBody>
      </p:sp>
      <p:pic>
        <p:nvPicPr>
          <p:cNvPr id="9" name="8 Marcador de contenido" descr="FOTO3.png"/>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4645025" y="2428868"/>
            <a:ext cx="4041775" cy="3643338"/>
          </a:xfrm>
          <a:prstGeom prst="rect">
            <a:avLst/>
          </a:prstGeom>
          <a:ln>
            <a:noFill/>
          </a:ln>
          <a:effectLst>
            <a:softEdge rad="112500"/>
          </a:effectLst>
        </p:spPr>
      </p:pic>
      <p:sp>
        <p:nvSpPr>
          <p:cNvPr id="10242" name="AutoShape 2" descr="https://us-mg6.mail.yahoo.com/ya/download?mid=2%5f0%5f0%5f1%5f6872217%5fAORK2kIAJcSFV%2blQPAlaiEFLavE&amp;m=YaDownload&amp;pid=2&amp;fid=Inbox&amp;inline=1&amp;appid=yahoomail"/>
          <p:cNvSpPr>
            <a:spLocks noChangeAspect="1" noChangeArrowheads="1"/>
          </p:cNvSpPr>
          <p:nvPr/>
        </p:nvSpPr>
        <p:spPr bwMode="auto">
          <a:xfrm>
            <a:off x="317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00043"/>
            <a:ext cx="7772400" cy="1928825"/>
          </a:xfrm>
        </p:spPr>
        <p:txBody>
          <a:bodyPr>
            <a:normAutofit/>
          </a:bodyPr>
          <a:lstStyle/>
          <a:p>
            <a:r>
              <a:rPr lang="es-ES" dirty="0" smtClean="0">
                <a:solidFill>
                  <a:srgbClr val="002060"/>
                </a:solidFill>
              </a:rPr>
              <a:t>La valoración médica </a:t>
            </a:r>
            <a:r>
              <a:rPr lang="es-CR" dirty="0" smtClean="0"/>
              <a:t/>
            </a:r>
            <a:br>
              <a:rPr lang="es-CR" dirty="0" smtClean="0"/>
            </a:br>
            <a:endParaRPr lang="es-CR" dirty="0"/>
          </a:p>
        </p:txBody>
      </p:sp>
      <p:sp>
        <p:nvSpPr>
          <p:cNvPr id="3" name="2 Subtítulo"/>
          <p:cNvSpPr>
            <a:spLocks noGrp="1"/>
          </p:cNvSpPr>
          <p:nvPr>
            <p:ph type="subTitle" idx="1"/>
          </p:nvPr>
        </p:nvSpPr>
        <p:spPr>
          <a:xfrm>
            <a:off x="428596" y="5715016"/>
            <a:ext cx="142876" cy="214314"/>
          </a:xfrm>
        </p:spPr>
        <p:txBody>
          <a:bodyPr>
            <a:normAutofit fontScale="32500" lnSpcReduction="20000"/>
          </a:bodyPr>
          <a:lstStyle/>
          <a:p>
            <a:pPr lvl="0" algn="just"/>
            <a:endParaRPr lang="es-CR" dirty="0"/>
          </a:p>
        </p:txBody>
      </p:sp>
      <p:sp>
        <p:nvSpPr>
          <p:cNvPr id="4" name="3 Rectángulo"/>
          <p:cNvSpPr/>
          <p:nvPr/>
        </p:nvSpPr>
        <p:spPr>
          <a:xfrm>
            <a:off x="571472" y="1720840"/>
            <a:ext cx="7715304" cy="1754326"/>
          </a:xfrm>
          <a:prstGeom prst="rect">
            <a:avLst/>
          </a:prstGeom>
        </p:spPr>
        <p:txBody>
          <a:bodyPr wrap="square">
            <a:spAutoFit/>
          </a:bodyPr>
          <a:lstStyle/>
          <a:p>
            <a:pPr lvl="0" algn="just"/>
            <a:r>
              <a:rPr lang="es-ES" dirty="0" smtClean="0">
                <a:solidFill>
                  <a:srgbClr val="0070C0"/>
                </a:solidFill>
              </a:rPr>
              <a:t>-</a:t>
            </a:r>
            <a:r>
              <a:rPr lang="es-ES" b="1" dirty="0" smtClean="0">
                <a:solidFill>
                  <a:srgbClr val="0070C0"/>
                </a:solidFill>
                <a:latin typeface="Arial Rounded MT Bold" pitchFamily="34" charset="0"/>
              </a:rPr>
              <a:t>Interrogatorio médico completo.</a:t>
            </a:r>
            <a:endParaRPr lang="es-CR" b="1" dirty="0" smtClean="0">
              <a:solidFill>
                <a:srgbClr val="0070C0"/>
              </a:solidFill>
              <a:latin typeface="Arial Rounded MT Bold" pitchFamily="34" charset="0"/>
            </a:endParaRPr>
          </a:p>
          <a:p>
            <a:pPr lvl="0" algn="just"/>
            <a:r>
              <a:rPr lang="es-ES" b="1" dirty="0" smtClean="0">
                <a:solidFill>
                  <a:srgbClr val="0070C0"/>
                </a:solidFill>
                <a:latin typeface="Arial Rounded MT Bold" pitchFamily="34" charset="0"/>
              </a:rPr>
              <a:t>-Examen físico exhaustivo. </a:t>
            </a:r>
            <a:endParaRPr lang="es-CR" b="1" dirty="0" smtClean="0">
              <a:solidFill>
                <a:srgbClr val="0070C0"/>
              </a:solidFill>
              <a:latin typeface="Arial Rounded MT Bold" pitchFamily="34" charset="0"/>
            </a:endParaRPr>
          </a:p>
          <a:p>
            <a:pPr lvl="0" algn="just"/>
            <a:r>
              <a:rPr lang="es-ES" b="1" dirty="0" smtClean="0">
                <a:solidFill>
                  <a:srgbClr val="0070C0"/>
                </a:solidFill>
                <a:latin typeface="Arial Rounded MT Bold" pitchFamily="34" charset="0"/>
              </a:rPr>
              <a:t>-Toma de signos vitales.</a:t>
            </a:r>
            <a:endParaRPr lang="es-CR" b="1" dirty="0" smtClean="0">
              <a:solidFill>
                <a:srgbClr val="0070C0"/>
              </a:solidFill>
              <a:latin typeface="Arial Rounded MT Bold" pitchFamily="34" charset="0"/>
            </a:endParaRPr>
          </a:p>
          <a:p>
            <a:pPr lvl="0" algn="just"/>
            <a:r>
              <a:rPr lang="es-ES" b="1" dirty="0" smtClean="0">
                <a:solidFill>
                  <a:srgbClr val="0070C0"/>
                </a:solidFill>
                <a:latin typeface="Arial Rounded MT Bold" pitchFamily="34" charset="0"/>
              </a:rPr>
              <a:t>-Medición de peso y talla.</a:t>
            </a:r>
            <a:endParaRPr lang="es-CR" b="1" dirty="0" smtClean="0">
              <a:solidFill>
                <a:srgbClr val="0070C0"/>
              </a:solidFill>
              <a:latin typeface="Arial Rounded MT Bold" pitchFamily="34" charset="0"/>
            </a:endParaRPr>
          </a:p>
          <a:p>
            <a:pPr lvl="0" algn="just"/>
            <a:r>
              <a:rPr lang="es-ES" b="1" dirty="0" smtClean="0">
                <a:solidFill>
                  <a:srgbClr val="0070C0"/>
                </a:solidFill>
                <a:latin typeface="Arial Rounded MT Bold" pitchFamily="34" charset="0"/>
              </a:rPr>
              <a:t>-Apertura de expediente médico.</a:t>
            </a:r>
          </a:p>
          <a:p>
            <a:pPr lvl="0" algn="just"/>
            <a:endParaRPr lang="es-CR" dirty="0" smtClean="0">
              <a:solidFill>
                <a:srgbClr val="0070C0"/>
              </a:solidFill>
            </a:endParaRPr>
          </a:p>
        </p:txBody>
      </p:sp>
      <p:sp>
        <p:nvSpPr>
          <p:cNvPr id="5" name="4 Rectángulo"/>
          <p:cNvSpPr/>
          <p:nvPr/>
        </p:nvSpPr>
        <p:spPr>
          <a:xfrm>
            <a:off x="714348" y="3286125"/>
            <a:ext cx="8001056" cy="2585323"/>
          </a:xfrm>
          <a:prstGeom prst="rect">
            <a:avLst/>
          </a:prstGeom>
        </p:spPr>
        <p:txBody>
          <a:bodyPr wrap="square">
            <a:spAutoFit/>
          </a:bodyPr>
          <a:lstStyle/>
          <a:p>
            <a:pPr algn="just">
              <a:buFont typeface="Wingdings" pitchFamily="2" charset="2"/>
              <a:buChar char="v"/>
            </a:pPr>
            <a:r>
              <a:rPr lang="es-ES" dirty="0" smtClean="0">
                <a:solidFill>
                  <a:srgbClr val="0070C0"/>
                </a:solidFill>
              </a:rPr>
              <a:t> Muchos de los pacientes presentan lesiones físicas, o bien enfermedades crónicas, ameritando atención integral de todo tipo, justificado en que la mayoría hacen un éxodo de sus países, realizando travesías de muchos días o incluso meses, repercutiendo crecidamente en su salud.  </a:t>
            </a:r>
          </a:p>
          <a:p>
            <a:pPr algn="just"/>
            <a:endParaRPr lang="es-ES" dirty="0" smtClean="0">
              <a:solidFill>
                <a:srgbClr val="0070C0"/>
              </a:solidFill>
            </a:endParaRPr>
          </a:p>
          <a:p>
            <a:pPr algn="just">
              <a:buFont typeface="Wingdings" pitchFamily="2" charset="2"/>
              <a:buChar char="v"/>
            </a:pPr>
            <a:r>
              <a:rPr lang="es-ES" dirty="0" smtClean="0">
                <a:solidFill>
                  <a:srgbClr val="0070C0"/>
                </a:solidFill>
              </a:rPr>
              <a:t> A dependencia de cada caso, se les brindan medicamentos vía: oral, rectal, vaginal, intramuscular, subcutánea, intravenosas, etc., los cuales corresponden a la atención médica básica de Medicina General, estipulada por el Ministerio de Salud del Gobierno de Costa Rica.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000108"/>
            <a:ext cx="7772400" cy="500066"/>
          </a:xfrm>
        </p:spPr>
        <p:txBody>
          <a:bodyPr>
            <a:normAutofit fontScale="90000"/>
          </a:bodyPr>
          <a:lstStyle/>
          <a:p>
            <a:r>
              <a:rPr lang="es-ES" dirty="0" smtClean="0">
                <a:solidFill>
                  <a:srgbClr val="002060"/>
                </a:solidFill>
              </a:rPr>
              <a:t>Aprehendidos considerados en condición de vulnerabilidad </a:t>
            </a:r>
            <a:r>
              <a:rPr lang="es-CR" dirty="0" smtClean="0">
                <a:solidFill>
                  <a:srgbClr val="002060"/>
                </a:solidFill>
              </a:rPr>
              <a:t/>
            </a:r>
            <a:br>
              <a:rPr lang="es-CR" dirty="0" smtClean="0">
                <a:solidFill>
                  <a:srgbClr val="002060"/>
                </a:solidFill>
              </a:rPr>
            </a:br>
            <a:endParaRPr lang="es-CR" dirty="0">
              <a:solidFill>
                <a:srgbClr val="002060"/>
              </a:solidFill>
            </a:endParaRPr>
          </a:p>
        </p:txBody>
      </p:sp>
      <p:sp>
        <p:nvSpPr>
          <p:cNvPr id="3" name="2 Subtítulo"/>
          <p:cNvSpPr>
            <a:spLocks noGrp="1"/>
          </p:cNvSpPr>
          <p:nvPr>
            <p:ph type="subTitle" idx="1"/>
          </p:nvPr>
        </p:nvSpPr>
        <p:spPr>
          <a:xfrm>
            <a:off x="357158" y="1928802"/>
            <a:ext cx="7615246" cy="4500594"/>
          </a:xfrm>
        </p:spPr>
        <p:txBody>
          <a:bodyPr>
            <a:normAutofit fontScale="40000" lnSpcReduction="20000"/>
          </a:bodyPr>
          <a:lstStyle/>
          <a:p>
            <a:pPr lvl="0" algn="just"/>
            <a:r>
              <a:rPr lang="es-ES" sz="5000" dirty="0" smtClean="0">
                <a:solidFill>
                  <a:srgbClr val="0070C0"/>
                </a:solidFill>
              </a:rPr>
              <a:t>-</a:t>
            </a:r>
            <a:r>
              <a:rPr lang="es-ES" sz="6000" dirty="0" smtClean="0">
                <a:solidFill>
                  <a:srgbClr val="0070C0"/>
                </a:solidFill>
              </a:rPr>
              <a:t>Personas </a:t>
            </a:r>
            <a:r>
              <a:rPr lang="es-ES" sz="6000" dirty="0">
                <a:solidFill>
                  <a:srgbClr val="0070C0"/>
                </a:solidFill>
              </a:rPr>
              <a:t>con desequilibrios mentales de moderados a graves.</a:t>
            </a:r>
            <a:endParaRPr lang="es-CR" sz="6000" dirty="0">
              <a:solidFill>
                <a:srgbClr val="0070C0"/>
              </a:solidFill>
            </a:endParaRPr>
          </a:p>
          <a:p>
            <a:pPr lvl="0" algn="just"/>
            <a:r>
              <a:rPr lang="es-ES" sz="6000" dirty="0" smtClean="0">
                <a:solidFill>
                  <a:srgbClr val="0070C0"/>
                </a:solidFill>
              </a:rPr>
              <a:t>-Intentos </a:t>
            </a:r>
            <a:r>
              <a:rPr lang="es-ES" sz="6000" dirty="0">
                <a:solidFill>
                  <a:srgbClr val="0070C0"/>
                </a:solidFill>
              </a:rPr>
              <a:t>de </a:t>
            </a:r>
            <a:r>
              <a:rPr lang="es-ES" sz="6000" dirty="0" smtClean="0">
                <a:solidFill>
                  <a:srgbClr val="0070C0"/>
                </a:solidFill>
              </a:rPr>
              <a:t>auto-eliminación u homicidio.</a:t>
            </a:r>
            <a:endParaRPr lang="es-CR" sz="6000" dirty="0">
              <a:solidFill>
                <a:srgbClr val="0070C0"/>
              </a:solidFill>
            </a:endParaRPr>
          </a:p>
          <a:p>
            <a:pPr lvl="0" algn="just"/>
            <a:r>
              <a:rPr lang="es-ES" sz="6000" dirty="0" smtClean="0">
                <a:solidFill>
                  <a:srgbClr val="0070C0"/>
                </a:solidFill>
              </a:rPr>
              <a:t>-Diabéticos </a:t>
            </a:r>
            <a:r>
              <a:rPr lang="es-ES" sz="6000" dirty="0">
                <a:solidFill>
                  <a:srgbClr val="0070C0"/>
                </a:solidFill>
              </a:rPr>
              <a:t>e hipertensos descontrolados.</a:t>
            </a:r>
            <a:endParaRPr lang="es-CR" sz="6000" dirty="0">
              <a:solidFill>
                <a:srgbClr val="0070C0"/>
              </a:solidFill>
            </a:endParaRPr>
          </a:p>
          <a:p>
            <a:pPr lvl="0" algn="just"/>
            <a:r>
              <a:rPr lang="es-ES" sz="6000" dirty="0" smtClean="0">
                <a:solidFill>
                  <a:srgbClr val="0070C0"/>
                </a:solidFill>
              </a:rPr>
              <a:t>-Cardiopatías </a:t>
            </a:r>
            <a:r>
              <a:rPr lang="es-ES" sz="6000" dirty="0">
                <a:solidFill>
                  <a:srgbClr val="0070C0"/>
                </a:solidFill>
              </a:rPr>
              <a:t>severas.</a:t>
            </a:r>
            <a:endParaRPr lang="es-CR" sz="6000" dirty="0">
              <a:solidFill>
                <a:srgbClr val="0070C0"/>
              </a:solidFill>
            </a:endParaRPr>
          </a:p>
          <a:p>
            <a:pPr lvl="0" algn="just"/>
            <a:r>
              <a:rPr lang="es-ES" sz="6000" dirty="0" smtClean="0">
                <a:solidFill>
                  <a:srgbClr val="0070C0"/>
                </a:solidFill>
              </a:rPr>
              <a:t>-Estados </a:t>
            </a:r>
            <a:r>
              <a:rPr lang="es-ES" sz="6000" dirty="0">
                <a:solidFill>
                  <a:srgbClr val="0070C0"/>
                </a:solidFill>
              </a:rPr>
              <a:t>de embarazo (en cualquier </a:t>
            </a:r>
            <a:r>
              <a:rPr lang="es-ES" sz="6000" dirty="0" err="1">
                <a:solidFill>
                  <a:srgbClr val="0070C0"/>
                </a:solidFill>
              </a:rPr>
              <a:t>estadío</a:t>
            </a:r>
            <a:r>
              <a:rPr lang="es-ES" sz="6000" dirty="0">
                <a:solidFill>
                  <a:srgbClr val="0070C0"/>
                </a:solidFill>
              </a:rPr>
              <a:t>).</a:t>
            </a:r>
            <a:endParaRPr lang="es-CR" sz="6000" dirty="0">
              <a:solidFill>
                <a:srgbClr val="0070C0"/>
              </a:solidFill>
            </a:endParaRPr>
          </a:p>
          <a:p>
            <a:pPr lvl="0" algn="just"/>
            <a:r>
              <a:rPr lang="es-ES" sz="6000" dirty="0" smtClean="0">
                <a:solidFill>
                  <a:srgbClr val="0070C0"/>
                </a:solidFill>
              </a:rPr>
              <a:t>-Inmunosupresiones </a:t>
            </a:r>
            <a:r>
              <a:rPr lang="es-ES" sz="6000" dirty="0">
                <a:solidFill>
                  <a:srgbClr val="0070C0"/>
                </a:solidFill>
              </a:rPr>
              <a:t>(Cáncer, HIV).</a:t>
            </a:r>
            <a:endParaRPr lang="es-CR" sz="6000" dirty="0">
              <a:solidFill>
                <a:srgbClr val="0070C0"/>
              </a:solidFill>
            </a:endParaRPr>
          </a:p>
          <a:p>
            <a:pPr lvl="0" algn="just"/>
            <a:r>
              <a:rPr lang="es-ES" sz="6000" dirty="0" smtClean="0">
                <a:solidFill>
                  <a:srgbClr val="0070C0"/>
                </a:solidFill>
              </a:rPr>
              <a:t>-Crisis </a:t>
            </a:r>
            <a:r>
              <a:rPr lang="es-ES" sz="6000" dirty="0">
                <a:solidFill>
                  <a:srgbClr val="0070C0"/>
                </a:solidFill>
              </a:rPr>
              <a:t>severas de abstinencia. </a:t>
            </a:r>
            <a:endParaRPr lang="es-CR" sz="6000" dirty="0">
              <a:solidFill>
                <a:srgbClr val="0070C0"/>
              </a:solidFill>
            </a:endParaRPr>
          </a:p>
          <a:p>
            <a:pPr lvl="0" algn="just"/>
            <a:r>
              <a:rPr lang="es-ES" sz="6000" dirty="0" smtClean="0">
                <a:solidFill>
                  <a:srgbClr val="0070C0"/>
                </a:solidFill>
              </a:rPr>
              <a:t>-Enfermedades </a:t>
            </a:r>
            <a:r>
              <a:rPr lang="es-ES" sz="6000" dirty="0">
                <a:solidFill>
                  <a:srgbClr val="0070C0"/>
                </a:solidFill>
              </a:rPr>
              <a:t>infecto-contagiosas.</a:t>
            </a:r>
            <a:endParaRPr lang="es-CR" sz="6000" dirty="0">
              <a:solidFill>
                <a:srgbClr val="0070C0"/>
              </a:solidFill>
            </a:endParaRPr>
          </a:p>
          <a:p>
            <a:pPr lvl="0" algn="just"/>
            <a:r>
              <a:rPr lang="es-ES" sz="6000" dirty="0" smtClean="0">
                <a:solidFill>
                  <a:srgbClr val="0070C0"/>
                </a:solidFill>
              </a:rPr>
              <a:t>-Adultos </a:t>
            </a:r>
            <a:r>
              <a:rPr lang="es-ES" sz="6000" dirty="0">
                <a:solidFill>
                  <a:srgbClr val="0070C0"/>
                </a:solidFill>
              </a:rPr>
              <a:t>mayores de 65 </a:t>
            </a:r>
            <a:r>
              <a:rPr lang="es-ES" sz="6000" dirty="0" smtClean="0">
                <a:solidFill>
                  <a:srgbClr val="0070C0"/>
                </a:solidFill>
              </a:rPr>
              <a:t>años.</a:t>
            </a:r>
            <a:endParaRPr lang="es-CR" sz="6000" dirty="0">
              <a:solidFill>
                <a:srgbClr val="0070C0"/>
              </a:solidFill>
            </a:endParaRPr>
          </a:p>
          <a:p>
            <a:pPr algn="just"/>
            <a:r>
              <a:rPr lang="es-ES" sz="6000" b="1" dirty="0">
                <a:solidFill>
                  <a:srgbClr val="0070C0"/>
                </a:solidFill>
              </a:rPr>
              <a:t> </a:t>
            </a:r>
            <a:endParaRPr lang="es-CR" sz="6000" dirty="0">
              <a:solidFill>
                <a:srgbClr val="0070C0"/>
              </a:solidFill>
            </a:endParaRPr>
          </a:p>
          <a:p>
            <a:pPr algn="just"/>
            <a:r>
              <a:rPr lang="es-ES" sz="5000" b="1" dirty="0">
                <a:solidFill>
                  <a:srgbClr val="0070C0"/>
                </a:solidFill>
              </a:rPr>
              <a:t> </a:t>
            </a:r>
            <a:endParaRPr lang="es-CR" sz="5000" dirty="0">
              <a:solidFill>
                <a:srgbClr val="0070C0"/>
              </a:solidFill>
            </a:endParaRPr>
          </a:p>
          <a:p>
            <a:pPr algn="just"/>
            <a:r>
              <a:rPr lang="es-ES" b="1" dirty="0"/>
              <a:t> </a:t>
            </a:r>
            <a:endParaRPr lang="es-CR" dirty="0"/>
          </a:p>
          <a:p>
            <a:endParaRPr lang="es-C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85729"/>
            <a:ext cx="7772400" cy="857255"/>
          </a:xfrm>
        </p:spPr>
        <p:txBody>
          <a:bodyPr/>
          <a:lstStyle/>
          <a:p>
            <a:r>
              <a:rPr lang="es-CR" dirty="0">
                <a:solidFill>
                  <a:srgbClr val="002060"/>
                </a:solidFill>
              </a:rPr>
              <a:t>A</a:t>
            </a:r>
            <a:r>
              <a:rPr lang="es-CR" dirty="0" smtClean="0">
                <a:solidFill>
                  <a:srgbClr val="002060"/>
                </a:solidFill>
              </a:rPr>
              <a:t>limentación</a:t>
            </a:r>
            <a:endParaRPr lang="es-CR" dirty="0">
              <a:solidFill>
                <a:srgbClr val="002060"/>
              </a:solidFill>
            </a:endParaRPr>
          </a:p>
        </p:txBody>
      </p:sp>
      <p:sp>
        <p:nvSpPr>
          <p:cNvPr id="3" name="2 Subtítulo"/>
          <p:cNvSpPr>
            <a:spLocks noGrp="1"/>
          </p:cNvSpPr>
          <p:nvPr>
            <p:ph type="subTitle" idx="1"/>
          </p:nvPr>
        </p:nvSpPr>
        <p:spPr>
          <a:xfrm>
            <a:off x="642910" y="1285860"/>
            <a:ext cx="7715304" cy="5000660"/>
          </a:xfrm>
        </p:spPr>
        <p:txBody>
          <a:bodyPr>
            <a:normAutofit fontScale="70000" lnSpcReduction="20000"/>
          </a:bodyPr>
          <a:lstStyle/>
          <a:p>
            <a:pPr algn="just"/>
            <a:r>
              <a:rPr lang="es-CR" dirty="0" smtClean="0">
                <a:solidFill>
                  <a:srgbClr val="0070C0"/>
                </a:solidFill>
              </a:rPr>
              <a:t>El </a:t>
            </a:r>
            <a:r>
              <a:rPr lang="es-CR" dirty="0">
                <a:solidFill>
                  <a:srgbClr val="0070C0"/>
                </a:solidFill>
              </a:rPr>
              <a:t>Centro de Aprehensión cuenta con el servicio de Alimentación en los tres tiempos mayores de comida, </a:t>
            </a:r>
            <a:r>
              <a:rPr lang="es-CR" dirty="0" smtClean="0">
                <a:solidFill>
                  <a:srgbClr val="0070C0"/>
                </a:solidFill>
              </a:rPr>
              <a:t>atendiendo </a:t>
            </a:r>
            <a:r>
              <a:rPr lang="es-CR" dirty="0">
                <a:solidFill>
                  <a:srgbClr val="0070C0"/>
                </a:solidFill>
              </a:rPr>
              <a:t>a todo tipo de comensales que se conforma de extranjeros de diversas nacionalidades y que varían de manera constante.  </a:t>
            </a:r>
            <a:endParaRPr lang="es-CR" dirty="0" smtClean="0">
              <a:solidFill>
                <a:srgbClr val="0070C0"/>
              </a:solidFill>
            </a:endParaRPr>
          </a:p>
          <a:p>
            <a:pPr algn="just"/>
            <a:endParaRPr lang="es-CR" dirty="0" smtClean="0">
              <a:solidFill>
                <a:srgbClr val="0070C0"/>
              </a:solidFill>
            </a:endParaRPr>
          </a:p>
          <a:p>
            <a:pPr algn="just"/>
            <a:endParaRPr lang="es-CR" dirty="0">
              <a:solidFill>
                <a:srgbClr val="0070C0"/>
              </a:solidFill>
            </a:endParaRPr>
          </a:p>
          <a:p>
            <a:pPr algn="just"/>
            <a:r>
              <a:rPr lang="es-CR" dirty="0">
                <a:solidFill>
                  <a:srgbClr val="0070C0"/>
                </a:solidFill>
              </a:rPr>
              <a:t>El </a:t>
            </a:r>
            <a:r>
              <a:rPr lang="es-CR" dirty="0" smtClean="0">
                <a:solidFill>
                  <a:srgbClr val="0070C0"/>
                </a:solidFill>
              </a:rPr>
              <a:t>menú está </a:t>
            </a:r>
            <a:r>
              <a:rPr lang="es-CR" dirty="0">
                <a:solidFill>
                  <a:srgbClr val="0070C0"/>
                </a:solidFill>
              </a:rPr>
              <a:t>compuesto por preparaciones saludables y balanceadas que incluyen alimentos de todos los grupos de alimentos del círculo de alimentación </a:t>
            </a:r>
            <a:r>
              <a:rPr lang="es-CR" dirty="0" smtClean="0">
                <a:solidFill>
                  <a:srgbClr val="0070C0"/>
                </a:solidFill>
              </a:rPr>
              <a:t>saludable a nivel mundial.  </a:t>
            </a:r>
            <a:r>
              <a:rPr lang="es-CR" dirty="0">
                <a:solidFill>
                  <a:srgbClr val="0070C0"/>
                </a:solidFill>
              </a:rPr>
              <a:t>Aporta aproximadamente 60% de carbohidratos, 15% proteínas y 25% grasas.  En el menú se proponen dos tiempos de comida extra de los que ya se realizan, con el fin de asegurar un adecuado aporte calórico, así como un control sobre indicadores de los niveles de azúcar en sangre.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428605"/>
            <a:ext cx="7772400" cy="1285883"/>
          </a:xfrm>
        </p:spPr>
        <p:style>
          <a:lnRef idx="1">
            <a:schemeClr val="accent5"/>
          </a:lnRef>
          <a:fillRef idx="2">
            <a:schemeClr val="accent5"/>
          </a:fillRef>
          <a:effectRef idx="1">
            <a:schemeClr val="accent5"/>
          </a:effectRef>
          <a:fontRef idx="minor">
            <a:schemeClr val="dk1"/>
          </a:fontRef>
        </p:style>
        <p:txBody>
          <a:bodyPr/>
          <a:lstStyle/>
          <a:p>
            <a:r>
              <a:rPr lang="es-CR" dirty="0" smtClean="0">
                <a:solidFill>
                  <a:srgbClr val="002060"/>
                </a:solidFill>
              </a:rPr>
              <a:t>DESAFÍOS</a:t>
            </a:r>
            <a:endParaRPr lang="es-CR" dirty="0">
              <a:solidFill>
                <a:srgbClr val="002060"/>
              </a:solidFill>
            </a:endParaRPr>
          </a:p>
        </p:txBody>
      </p:sp>
      <p:sp>
        <p:nvSpPr>
          <p:cNvPr id="3" name="2 Subtítulo"/>
          <p:cNvSpPr>
            <a:spLocks noGrp="1"/>
          </p:cNvSpPr>
          <p:nvPr>
            <p:ph type="subTitle" idx="1"/>
          </p:nvPr>
        </p:nvSpPr>
        <p:spPr>
          <a:xfrm>
            <a:off x="357158" y="2000240"/>
            <a:ext cx="7415242" cy="4143404"/>
          </a:xfrm>
        </p:spPr>
        <p:txBody>
          <a:bodyPr/>
          <a:lstStyle/>
          <a:p>
            <a:pPr algn="l">
              <a:buFont typeface="Wingdings" pitchFamily="2" charset="2"/>
              <a:buChar char="v"/>
            </a:pPr>
            <a:r>
              <a:rPr lang="es-CR" dirty="0" smtClean="0">
                <a:solidFill>
                  <a:srgbClr val="0070C0"/>
                </a:solidFill>
              </a:rPr>
              <a:t>Barrera del idioma</a:t>
            </a:r>
          </a:p>
          <a:p>
            <a:pPr algn="l">
              <a:buFont typeface="Wingdings" pitchFamily="2" charset="2"/>
              <a:buChar char="v"/>
            </a:pPr>
            <a:r>
              <a:rPr lang="es-CR" dirty="0" smtClean="0">
                <a:solidFill>
                  <a:srgbClr val="0070C0"/>
                </a:solidFill>
              </a:rPr>
              <a:t>Cultura </a:t>
            </a:r>
          </a:p>
          <a:p>
            <a:pPr algn="l">
              <a:buFont typeface="Wingdings" pitchFamily="2" charset="2"/>
              <a:buChar char="v"/>
            </a:pPr>
            <a:r>
              <a:rPr lang="es-CR" dirty="0" smtClean="0">
                <a:solidFill>
                  <a:srgbClr val="0070C0"/>
                </a:solidFill>
              </a:rPr>
              <a:t>Religión </a:t>
            </a:r>
            <a:endParaRPr lang="es-CR" dirty="0">
              <a:solidFill>
                <a:srgbClr val="0070C0"/>
              </a:solidFill>
            </a:endParaRPr>
          </a:p>
          <a:p>
            <a:pPr algn="l">
              <a:buFont typeface="Wingdings" pitchFamily="2" charset="2"/>
              <a:buChar char="v"/>
            </a:pPr>
            <a:r>
              <a:rPr lang="es-CR" dirty="0" smtClean="0">
                <a:solidFill>
                  <a:srgbClr val="0070C0"/>
                </a:solidFill>
              </a:rPr>
              <a:t>Costumbres </a:t>
            </a:r>
          </a:p>
          <a:p>
            <a:pPr algn="l">
              <a:buFont typeface="Wingdings" pitchFamily="2" charset="2"/>
              <a:buChar char="v"/>
            </a:pPr>
            <a:r>
              <a:rPr lang="es-CR" dirty="0" smtClean="0">
                <a:solidFill>
                  <a:srgbClr val="0070C0"/>
                </a:solidFill>
              </a:rPr>
              <a:t>Alimentación </a:t>
            </a:r>
          </a:p>
          <a:p>
            <a:pPr algn="l">
              <a:buFont typeface="Wingdings" pitchFamily="2" charset="2"/>
              <a:buChar char="v"/>
            </a:pPr>
            <a:r>
              <a:rPr lang="es-CR" dirty="0" smtClean="0">
                <a:solidFill>
                  <a:srgbClr val="0070C0"/>
                </a:solidFill>
              </a:rPr>
              <a:t>Estilos de vida </a:t>
            </a:r>
          </a:p>
          <a:p>
            <a:pPr algn="l"/>
            <a:endParaRPr lang="es-C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85794"/>
            <a:ext cx="8229600" cy="631844"/>
          </a:xfrm>
        </p:spPr>
        <p:txBody>
          <a:bodyPr>
            <a:normAutofit fontScale="90000"/>
          </a:bodyPr>
          <a:lstStyle/>
          <a:p>
            <a:r>
              <a:rPr lang="es-ES" b="1" dirty="0" smtClean="0">
                <a:solidFill>
                  <a:srgbClr val="002060"/>
                </a:solidFill>
              </a:rPr>
              <a:t>SITUACIONES DE EMERGENCIA </a:t>
            </a:r>
            <a:r>
              <a:rPr lang="es-CR" dirty="0" smtClean="0">
                <a:solidFill>
                  <a:srgbClr val="00B0F0"/>
                </a:solidFill>
              </a:rPr>
              <a:t/>
            </a:r>
            <a:br>
              <a:rPr lang="es-CR" dirty="0" smtClean="0">
                <a:solidFill>
                  <a:srgbClr val="00B0F0"/>
                </a:solidFill>
              </a:rPr>
            </a:br>
            <a:endParaRPr lang="es-CR" dirty="0"/>
          </a:p>
        </p:txBody>
      </p:sp>
      <p:sp>
        <p:nvSpPr>
          <p:cNvPr id="3" name="2 Marcador de contenido"/>
          <p:cNvSpPr>
            <a:spLocks noGrp="1"/>
          </p:cNvSpPr>
          <p:nvPr>
            <p:ph idx="1"/>
          </p:nvPr>
        </p:nvSpPr>
        <p:spPr>
          <a:xfrm>
            <a:off x="457200" y="1357298"/>
            <a:ext cx="8229600" cy="5143536"/>
          </a:xfrm>
        </p:spPr>
        <p:txBody>
          <a:bodyPr>
            <a:normAutofit fontScale="25000" lnSpcReduction="20000"/>
          </a:bodyPr>
          <a:lstStyle/>
          <a:p>
            <a:pPr>
              <a:buNone/>
            </a:pPr>
            <a:r>
              <a:rPr lang="es-ES" dirty="0">
                <a:solidFill>
                  <a:srgbClr val="00B0F0"/>
                </a:solidFill>
              </a:rPr>
              <a:t> </a:t>
            </a:r>
            <a:endParaRPr lang="es-CR" sz="4300" dirty="0">
              <a:solidFill>
                <a:srgbClr val="00B0F0"/>
              </a:solidFill>
            </a:endParaRPr>
          </a:p>
          <a:p>
            <a:pPr>
              <a:buFont typeface="Wingdings" pitchFamily="2" charset="2"/>
              <a:buChar char="v"/>
            </a:pPr>
            <a:r>
              <a:rPr lang="es-ES" sz="7200" b="1" dirty="0">
                <a:solidFill>
                  <a:srgbClr val="0070C0"/>
                </a:solidFill>
              </a:rPr>
              <a:t>Casos </a:t>
            </a:r>
            <a:r>
              <a:rPr lang="es-ES" sz="7200" b="1" dirty="0" smtClean="0">
                <a:solidFill>
                  <a:srgbClr val="0070C0"/>
                </a:solidFill>
              </a:rPr>
              <a:t>Cardiacos</a:t>
            </a:r>
            <a:endParaRPr lang="es-CR" sz="7200" dirty="0">
              <a:solidFill>
                <a:srgbClr val="0070C0"/>
              </a:solidFill>
            </a:endParaRPr>
          </a:p>
          <a:p>
            <a:pPr>
              <a:buNone/>
            </a:pPr>
            <a:endParaRPr lang="es-CR" sz="7200" dirty="0">
              <a:solidFill>
                <a:srgbClr val="0070C0"/>
              </a:solidFill>
            </a:endParaRPr>
          </a:p>
          <a:p>
            <a:pPr>
              <a:buFont typeface="Wingdings" pitchFamily="2" charset="2"/>
              <a:buChar char="v"/>
            </a:pPr>
            <a:r>
              <a:rPr lang="es-ES" sz="7200" b="1" dirty="0" smtClean="0">
                <a:solidFill>
                  <a:srgbClr val="0070C0"/>
                </a:solidFill>
              </a:rPr>
              <a:t> Intoxicación</a:t>
            </a:r>
            <a:endParaRPr lang="es-CR" sz="7200" dirty="0">
              <a:solidFill>
                <a:srgbClr val="0070C0"/>
              </a:solidFill>
            </a:endParaRPr>
          </a:p>
          <a:p>
            <a:pPr>
              <a:buNone/>
            </a:pPr>
            <a:endParaRPr lang="es-CR" sz="7200" dirty="0">
              <a:solidFill>
                <a:srgbClr val="0070C0"/>
              </a:solidFill>
            </a:endParaRPr>
          </a:p>
          <a:p>
            <a:pPr>
              <a:buFont typeface="Wingdings" pitchFamily="2" charset="2"/>
              <a:buChar char="v"/>
            </a:pPr>
            <a:r>
              <a:rPr lang="es-ES" sz="7200" b="1" dirty="0" smtClean="0">
                <a:solidFill>
                  <a:srgbClr val="0070C0"/>
                </a:solidFill>
              </a:rPr>
              <a:t> </a:t>
            </a:r>
            <a:r>
              <a:rPr lang="es-ES" sz="7200" b="1" dirty="0">
                <a:solidFill>
                  <a:srgbClr val="0070C0"/>
                </a:solidFill>
              </a:rPr>
              <a:t>Intento de </a:t>
            </a:r>
            <a:r>
              <a:rPr lang="es-ES" sz="7200" b="1" dirty="0" smtClean="0">
                <a:solidFill>
                  <a:srgbClr val="0070C0"/>
                </a:solidFill>
              </a:rPr>
              <a:t>suicidio</a:t>
            </a:r>
            <a:endParaRPr lang="es-CR" sz="7200" dirty="0">
              <a:solidFill>
                <a:srgbClr val="0070C0"/>
              </a:solidFill>
            </a:endParaRPr>
          </a:p>
          <a:p>
            <a:pPr>
              <a:buNone/>
            </a:pPr>
            <a:endParaRPr lang="es-CR" sz="7200" dirty="0">
              <a:solidFill>
                <a:srgbClr val="0070C0"/>
              </a:solidFill>
            </a:endParaRPr>
          </a:p>
          <a:p>
            <a:pPr>
              <a:buFont typeface="Wingdings" pitchFamily="2" charset="2"/>
              <a:buChar char="v"/>
            </a:pPr>
            <a:r>
              <a:rPr lang="es-ES" sz="7200" b="1" dirty="0">
                <a:solidFill>
                  <a:srgbClr val="0070C0"/>
                </a:solidFill>
              </a:rPr>
              <a:t>Casos de descompensación </a:t>
            </a:r>
            <a:r>
              <a:rPr lang="es-ES" sz="7200" b="1" dirty="0" smtClean="0">
                <a:solidFill>
                  <a:srgbClr val="0070C0"/>
                </a:solidFill>
              </a:rPr>
              <a:t>diabética</a:t>
            </a:r>
            <a:endParaRPr lang="es-CR" sz="7200" dirty="0">
              <a:solidFill>
                <a:srgbClr val="0070C0"/>
              </a:solidFill>
            </a:endParaRPr>
          </a:p>
          <a:p>
            <a:pPr>
              <a:buNone/>
            </a:pPr>
            <a:endParaRPr lang="es-CR" sz="7200" dirty="0">
              <a:solidFill>
                <a:srgbClr val="0070C0"/>
              </a:solidFill>
            </a:endParaRPr>
          </a:p>
          <a:p>
            <a:pPr>
              <a:buFont typeface="Wingdings" pitchFamily="2" charset="2"/>
              <a:buChar char="v"/>
            </a:pPr>
            <a:r>
              <a:rPr lang="es-ES" sz="7200" b="1" dirty="0">
                <a:solidFill>
                  <a:srgbClr val="0070C0"/>
                </a:solidFill>
              </a:rPr>
              <a:t>Casos de descompensación </a:t>
            </a:r>
            <a:r>
              <a:rPr lang="es-ES" sz="7200" b="1" dirty="0" smtClean="0">
                <a:solidFill>
                  <a:srgbClr val="0070C0"/>
                </a:solidFill>
              </a:rPr>
              <a:t>por </a:t>
            </a:r>
            <a:r>
              <a:rPr lang="es-ES" sz="7200" b="1" dirty="0">
                <a:solidFill>
                  <a:srgbClr val="0070C0"/>
                </a:solidFill>
              </a:rPr>
              <a:t>la presión </a:t>
            </a:r>
            <a:r>
              <a:rPr lang="es-ES" sz="7200" b="1" dirty="0" smtClean="0">
                <a:solidFill>
                  <a:srgbClr val="0070C0"/>
                </a:solidFill>
              </a:rPr>
              <a:t>arterial</a:t>
            </a:r>
            <a:endParaRPr lang="es-CR" sz="7200" dirty="0">
              <a:solidFill>
                <a:srgbClr val="0070C0"/>
              </a:solidFill>
            </a:endParaRPr>
          </a:p>
          <a:p>
            <a:pPr>
              <a:buNone/>
            </a:pPr>
            <a:r>
              <a:rPr lang="es-ES" sz="7200" b="1" dirty="0" smtClean="0">
                <a:solidFill>
                  <a:srgbClr val="0070C0"/>
                </a:solidFill>
              </a:rPr>
              <a:t>     </a:t>
            </a:r>
            <a:endParaRPr lang="es-CR" sz="7200" dirty="0">
              <a:solidFill>
                <a:srgbClr val="0070C0"/>
              </a:solidFill>
            </a:endParaRPr>
          </a:p>
          <a:p>
            <a:pPr>
              <a:buFont typeface="Wingdings" pitchFamily="2" charset="2"/>
              <a:buChar char="v"/>
            </a:pPr>
            <a:r>
              <a:rPr lang="es-ES" sz="7200" b="1" dirty="0" smtClean="0">
                <a:solidFill>
                  <a:srgbClr val="0070C0"/>
                </a:solidFill>
              </a:rPr>
              <a:t>Heridos </a:t>
            </a:r>
            <a:r>
              <a:rPr lang="es-ES" sz="7200" b="1" dirty="0">
                <a:solidFill>
                  <a:srgbClr val="0070C0"/>
                </a:solidFill>
              </a:rPr>
              <a:t>con objetos punzo cortantes</a:t>
            </a:r>
            <a:r>
              <a:rPr lang="es-ES" sz="7200" b="1" dirty="0" smtClean="0">
                <a:solidFill>
                  <a:srgbClr val="0070C0"/>
                </a:solidFill>
              </a:rPr>
              <a:t>:</a:t>
            </a:r>
            <a:endParaRPr lang="es-CR" sz="7200" dirty="0">
              <a:solidFill>
                <a:srgbClr val="0070C0"/>
              </a:solidFill>
            </a:endParaRPr>
          </a:p>
          <a:p>
            <a:pPr>
              <a:buNone/>
            </a:pPr>
            <a:endParaRPr lang="es-CR" sz="7200" dirty="0">
              <a:solidFill>
                <a:srgbClr val="0070C0"/>
              </a:solidFill>
            </a:endParaRPr>
          </a:p>
          <a:p>
            <a:pPr>
              <a:buFont typeface="Wingdings" pitchFamily="2" charset="2"/>
              <a:buChar char="v"/>
            </a:pPr>
            <a:r>
              <a:rPr lang="es-ES" sz="7200" b="1" dirty="0" smtClean="0">
                <a:solidFill>
                  <a:srgbClr val="0070C0"/>
                </a:solidFill>
              </a:rPr>
              <a:t>Heridos </a:t>
            </a:r>
            <a:r>
              <a:rPr lang="es-ES" sz="7200" b="1" dirty="0">
                <a:solidFill>
                  <a:srgbClr val="0070C0"/>
                </a:solidFill>
              </a:rPr>
              <a:t>con objetos </a:t>
            </a:r>
            <a:r>
              <a:rPr lang="es-ES" sz="7200" b="1" dirty="0" smtClean="0">
                <a:solidFill>
                  <a:srgbClr val="0070C0"/>
                </a:solidFill>
              </a:rPr>
              <a:t>contundentes</a:t>
            </a:r>
            <a:endParaRPr lang="es-CR" sz="7200" dirty="0">
              <a:solidFill>
                <a:srgbClr val="0070C0"/>
              </a:solidFill>
            </a:endParaRPr>
          </a:p>
          <a:p>
            <a:pPr>
              <a:buNone/>
            </a:pPr>
            <a:endParaRPr lang="es-CR" sz="7200" dirty="0">
              <a:solidFill>
                <a:srgbClr val="0070C0"/>
              </a:solidFill>
            </a:endParaRPr>
          </a:p>
          <a:p>
            <a:pPr>
              <a:buFont typeface="Wingdings" pitchFamily="2" charset="2"/>
              <a:buChar char="v"/>
            </a:pPr>
            <a:r>
              <a:rPr lang="es-ES" sz="7200" b="1" dirty="0">
                <a:solidFill>
                  <a:srgbClr val="0070C0"/>
                </a:solidFill>
              </a:rPr>
              <a:t>Casos de quemaduras por fuego, agua caliente, químicos y </a:t>
            </a:r>
            <a:r>
              <a:rPr lang="es-ES" sz="7200" b="1" dirty="0" smtClean="0">
                <a:solidFill>
                  <a:srgbClr val="0070C0"/>
                </a:solidFill>
              </a:rPr>
              <a:t>otros</a:t>
            </a:r>
            <a:endParaRPr lang="es-CR" sz="7200" dirty="0">
              <a:solidFill>
                <a:srgbClr val="0070C0"/>
              </a:solidFill>
            </a:endParaRPr>
          </a:p>
          <a:p>
            <a:pPr>
              <a:buFont typeface="Wingdings" pitchFamily="2" charset="2"/>
              <a:buChar char="v"/>
            </a:pPr>
            <a:endParaRPr lang="es-CR" sz="7200" dirty="0">
              <a:solidFill>
                <a:srgbClr val="0070C0"/>
              </a:solidFill>
            </a:endParaRPr>
          </a:p>
          <a:p>
            <a:pPr>
              <a:buFont typeface="Wingdings" pitchFamily="2" charset="2"/>
              <a:buChar char="v"/>
            </a:pPr>
            <a:r>
              <a:rPr lang="es-ES" sz="7200" b="1" dirty="0" smtClean="0">
                <a:solidFill>
                  <a:srgbClr val="0070C0"/>
                </a:solidFill>
              </a:rPr>
              <a:t>Casos </a:t>
            </a:r>
            <a:r>
              <a:rPr lang="es-ES" sz="7200" b="1" dirty="0">
                <a:solidFill>
                  <a:srgbClr val="0070C0"/>
                </a:solidFill>
              </a:rPr>
              <a:t>sospechosos de contagios </a:t>
            </a:r>
            <a:r>
              <a:rPr lang="es-ES" sz="7200" b="1" dirty="0" smtClean="0">
                <a:solidFill>
                  <a:srgbClr val="0070C0"/>
                </a:solidFill>
              </a:rPr>
              <a:t>infecto-contagiosos</a:t>
            </a:r>
            <a:r>
              <a:rPr lang="es-ES" sz="7200" dirty="0">
                <a:solidFill>
                  <a:srgbClr val="0070C0"/>
                </a:solidFill>
              </a:rPr>
              <a:t> </a:t>
            </a:r>
            <a:endParaRPr lang="es-CR" sz="7200" dirty="0">
              <a:solidFill>
                <a:srgbClr val="0070C0"/>
              </a:solidFill>
            </a:endParaRPr>
          </a:p>
          <a:p>
            <a:pPr>
              <a:buNone/>
            </a:pPr>
            <a:r>
              <a:rPr lang="es-ES" sz="7200" dirty="0">
                <a:solidFill>
                  <a:srgbClr val="0070C0"/>
                </a:solidFill>
              </a:rPr>
              <a:t> </a:t>
            </a:r>
            <a:endParaRPr lang="es-CR" sz="7200" dirty="0">
              <a:solidFill>
                <a:srgbClr val="0070C0"/>
              </a:solidFill>
            </a:endParaRPr>
          </a:p>
          <a:p>
            <a:pPr>
              <a:buFont typeface="Wingdings" pitchFamily="2" charset="2"/>
              <a:buChar char="v"/>
            </a:pPr>
            <a:endParaRPr lang="es-CR" sz="5500"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969</Words>
  <Application>Microsoft Office PowerPoint</Application>
  <PresentationFormat>On-screen Show (4:3)</PresentationFormat>
  <Paragraphs>88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Tema de Office</vt:lpstr>
      <vt:lpstr>RETOS DE LA MIGRACIÓN EXTRARREGIONAL EN MATERIA DE SALUD</vt:lpstr>
      <vt:lpstr>  Centro de Aprehensión para Extranjeros en Condición Irregular (C.A.T.E.C.I.) </vt:lpstr>
      <vt:lpstr>El consultorio médico</vt:lpstr>
      <vt:lpstr>PowerPoint Presentation</vt:lpstr>
      <vt:lpstr>La valoración médica  </vt:lpstr>
      <vt:lpstr>Aprehendidos considerados en condición de vulnerabilidad  </vt:lpstr>
      <vt:lpstr>Alimentación</vt:lpstr>
      <vt:lpstr>DESAFÍOS</vt:lpstr>
      <vt:lpstr>SITUACIONES DE EMERGENCIA  </vt:lpstr>
      <vt:lpstr>Referencias a un Segundo o Tercer Nivel de Atención Médica:  </vt:lpstr>
      <vt:lpstr>EXPERIENCIAS TRASCENDENTES</vt:lpstr>
      <vt:lpstr>Centros de atención en fronteras</vt:lpstr>
      <vt:lpstr>PowerPoint Presentation</vt:lpstr>
      <vt:lpstr>LA MUJER EN LA MEDICINA Rival o amiga?</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RETOS DE LA MIGRACIÓN EXTRARREGIONAL EN MATERIA DE SALUD</dc:title>
  <dc:creator>lpb</dc:creator>
  <cp:lastModifiedBy>Administrator</cp:lastModifiedBy>
  <cp:revision>87</cp:revision>
  <dcterms:created xsi:type="dcterms:W3CDTF">2016-09-26T15:07:08Z</dcterms:created>
  <dcterms:modified xsi:type="dcterms:W3CDTF">2016-09-29T18:42:36Z</dcterms:modified>
</cp:coreProperties>
</file>