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847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946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38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40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6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6395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5773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405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096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5321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3941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A30D-E914-4274-8FA1-5B88B658AFA2}" type="datetimeFigureOut">
              <a:rPr lang="es-SV" smtClean="0"/>
              <a:pPr/>
              <a:t>22/11/2013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239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1981" y="1844824"/>
            <a:ext cx="7772400" cy="1470025"/>
          </a:xfrm>
        </p:spPr>
        <p:txBody>
          <a:bodyPr>
            <a:noAutofit/>
          </a:bodyPr>
          <a:lstStyle/>
          <a:p>
            <a:r>
              <a:rPr lang="es-NI" sz="2000" b="1" dirty="0" smtClean="0"/>
              <a:t/>
            </a:r>
            <a:br>
              <a:rPr lang="es-NI" sz="2000" b="1" dirty="0" smtClean="0"/>
            </a:br>
            <a:r>
              <a:rPr lang="es-SV" sz="3600" dirty="0" smtClean="0">
                <a:solidFill>
                  <a:schemeClr val="tx2"/>
                </a:solidFill>
                <a:latin typeface="Arial Black" pitchFamily="34" charset="0"/>
              </a:rPr>
              <a:t>CONCLUSIONES</a:t>
            </a:r>
            <a:r>
              <a:rPr lang="es-SV" sz="2000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s-SV" sz="2000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es-NI" sz="2000" b="1" dirty="0"/>
              <a:t/>
            </a:r>
            <a:br>
              <a:rPr lang="es-NI" sz="2000" b="1" dirty="0"/>
            </a:br>
            <a:r>
              <a:rPr lang="es-NI" sz="2000" b="1" dirty="0" smtClean="0"/>
              <a:t>Del Seminario</a:t>
            </a:r>
            <a:r>
              <a:rPr lang="es-NI" sz="2000" dirty="0" smtClean="0"/>
              <a:t> </a:t>
            </a:r>
            <a:r>
              <a:rPr lang="es-NI" sz="2000" dirty="0"/>
              <a:t>- </a:t>
            </a:r>
            <a:r>
              <a:rPr lang="es-NI" sz="2000" b="1" dirty="0"/>
              <a:t>Taller</a:t>
            </a:r>
            <a:r>
              <a:rPr lang="es-NI" sz="2000" dirty="0"/>
              <a:t> </a:t>
            </a:r>
            <a:r>
              <a:rPr lang="es-NI" sz="2000" b="1" dirty="0"/>
              <a:t>para</a:t>
            </a:r>
            <a:r>
              <a:rPr lang="es-NI" sz="2000" dirty="0"/>
              <a:t> </a:t>
            </a:r>
            <a:r>
              <a:rPr lang="es-NI" sz="2000" b="1" dirty="0"/>
              <a:t>el</a:t>
            </a:r>
            <a:r>
              <a:rPr lang="es-NI" sz="2000" dirty="0"/>
              <a:t> </a:t>
            </a:r>
            <a:r>
              <a:rPr lang="es-NI" sz="2000" b="1" dirty="0"/>
              <a:t>Fortalecimiento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Capacidades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Autoridades</a:t>
            </a:r>
            <a:r>
              <a:rPr lang="es-NI" sz="2000" dirty="0"/>
              <a:t> </a:t>
            </a:r>
            <a:r>
              <a:rPr lang="es-NI" sz="2000" b="1" dirty="0"/>
              <a:t>Consulares</a:t>
            </a:r>
            <a:r>
              <a:rPr lang="es-NI" sz="2000" dirty="0"/>
              <a:t> </a:t>
            </a:r>
            <a:r>
              <a:rPr lang="es-NI" sz="2000" b="1" dirty="0"/>
              <a:t>en</a:t>
            </a:r>
            <a:r>
              <a:rPr lang="es-NI" sz="2000" dirty="0"/>
              <a:t> </a:t>
            </a:r>
            <a:r>
              <a:rPr lang="es-NI" sz="2000" b="1" dirty="0"/>
              <a:t>la</a:t>
            </a:r>
            <a:r>
              <a:rPr lang="es-NI" sz="2000" dirty="0"/>
              <a:t> </a:t>
            </a:r>
            <a:r>
              <a:rPr lang="es-NI" sz="2000" b="1" dirty="0"/>
              <a:t>Protección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los</a:t>
            </a:r>
            <a:r>
              <a:rPr lang="es-NI" sz="2000" dirty="0"/>
              <a:t> </a:t>
            </a:r>
            <a:r>
              <a:rPr lang="es-NI" sz="2000" b="1" dirty="0"/>
              <a:t>Derechos</a:t>
            </a:r>
            <a:r>
              <a:rPr lang="es-NI" sz="2000" dirty="0"/>
              <a:t> </a:t>
            </a:r>
            <a:r>
              <a:rPr lang="es-NI" sz="2000" b="1" dirty="0"/>
              <a:t>Laborales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Personas</a:t>
            </a:r>
            <a:r>
              <a:rPr lang="es-NI" sz="2000" dirty="0"/>
              <a:t> </a:t>
            </a:r>
            <a:r>
              <a:rPr lang="es-NI" sz="2000" b="1" dirty="0"/>
              <a:t>Migrantes</a:t>
            </a:r>
            <a:r>
              <a:rPr lang="es-NI" sz="2000" dirty="0"/>
              <a:t> </a:t>
            </a:r>
            <a:r>
              <a:rPr lang="es-NI" sz="2000" b="1" dirty="0"/>
              <a:t>Trabajadoras</a:t>
            </a:r>
            <a:r>
              <a:rPr lang="es-NI" sz="2000" dirty="0"/>
              <a:t>.</a:t>
            </a:r>
            <a:r>
              <a:rPr lang="es-SV" sz="2000" dirty="0"/>
              <a:t/>
            </a:r>
            <a:br>
              <a:rPr lang="es-SV" sz="2000" dirty="0"/>
            </a:br>
            <a:r>
              <a:rPr lang="es-NI" sz="2000" b="1" dirty="0"/>
              <a:t>Tegucigalpa, Honduras,  5 y 6 de noviembre de 2013 </a:t>
            </a:r>
            <a:r>
              <a:rPr lang="es-SV" sz="2000" dirty="0"/>
              <a:t/>
            </a:r>
            <a:br>
              <a:rPr lang="es-SV" sz="2000" dirty="0"/>
            </a:br>
            <a:endParaRPr lang="es-SV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27584" y="4077072"/>
            <a:ext cx="6400800" cy="2328664"/>
          </a:xfrm>
        </p:spPr>
        <p:txBody>
          <a:bodyPr>
            <a:normAutofit fontScale="55000" lnSpcReduction="20000"/>
          </a:bodyPr>
          <a:lstStyle/>
          <a:p>
            <a:r>
              <a:rPr lang="es-HN" sz="4800" b="1" i="1" dirty="0" smtClean="0"/>
              <a:t>Consuelo </a:t>
            </a:r>
            <a:r>
              <a:rPr lang="es-HN" sz="4800" b="1" i="1" dirty="0"/>
              <a:t>María Maas</a:t>
            </a:r>
            <a:r>
              <a:rPr lang="es-HN" sz="4800" b="1" dirty="0"/>
              <a:t/>
            </a:r>
            <a:br>
              <a:rPr lang="es-HN" sz="4800" b="1" dirty="0"/>
            </a:br>
            <a:r>
              <a:rPr lang="es-HN" sz="4800" b="1" dirty="0"/>
              <a:t>Directora de Protección al Migrante</a:t>
            </a:r>
            <a:br>
              <a:rPr lang="es-HN" sz="4800" b="1" dirty="0"/>
            </a:br>
            <a:r>
              <a:rPr lang="es-HN" sz="4800" b="1" dirty="0"/>
              <a:t>Dirección General de Asuntos Consulares y</a:t>
            </a:r>
            <a:br>
              <a:rPr lang="es-HN" sz="4800" b="1" dirty="0"/>
            </a:br>
            <a:r>
              <a:rPr lang="es-HN" sz="4800" b="1" dirty="0"/>
              <a:t>Política </a:t>
            </a:r>
            <a:r>
              <a:rPr lang="es-HN" sz="4800" b="1" dirty="0" smtClean="0"/>
              <a:t>Migratoria</a:t>
            </a:r>
          </a:p>
          <a:p>
            <a:r>
              <a:rPr lang="es-HN" sz="4800" b="1" dirty="0" smtClean="0"/>
              <a:t>Honduras</a:t>
            </a:r>
            <a:endParaRPr lang="es-SV" sz="4800" b="1" dirty="0"/>
          </a:p>
          <a:p>
            <a:endParaRPr lang="es-SV" sz="48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3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100900" cy="1752600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Este segundo seminario taller se realizó como parte de las estrategias y resultados que promueve el Proyecto: “Mejorando la administración de la Migración laboral en Centro América y República Dominicana (II fase), auspiciado y financiado por el Gobierno de Canadá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Se logró la participación de los países de: Belice, Costa Rica, El Salvador, Estados Unidos, Guatemala, Honduras, México, Nicaragua, Panamá y Republica Dominicana Participando 29 funcionaros de gobierno, procedentes de Relaciones Exteriores, Ministerio de Trabajo y Direcciones de Migración y una participante invitada de la Sociedad Civil.</a:t>
            </a:r>
          </a:p>
          <a:p>
            <a:pPr algn="just"/>
            <a:endParaRPr lang="es-SV" sz="1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00900" cy="1752600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</a:rPr>
              <a:t>Respecto a la aprobación de normativas jurídicas, instrumentos y mecanismos de protección de los trabajadores migrantes, se aprecia a nivel regional un avance gradual y muchas iniciativas  heterogéneas entre un país y otro.</a:t>
            </a: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En términos generales, el denominador común en la región sigue siendo la voluntad política de los gobiernos; el desafío es trazar nuevas estrategias e iniciativas para un mayor aprovechamiento de ese caudal político .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</a:rPr>
              <a:t>Una acción común y de corto plazo a nivel regional, es la implementación de una política migratoria integral y como parte de ésta política se realicen procesos de regularización de centroamericanos.</a:t>
            </a:r>
          </a:p>
          <a:p>
            <a:pPr marL="685800" indent="-685800" algn="just"/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3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100900" cy="1752600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Como parte de los procesos de regularización de centroamericanos se debe de valorar el otorgamiento de la nacionalidad en vez de residencias definitivas, principalmente para trabajadores con arraigo y en condiciones de vulnerabilidad.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Para una agenda regional sobre políticas migratorias, la incorporación de la sociedad civil en cada país, le dará mayor fortaleza a los procesos y resultados que se tomen.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</a:rPr>
              <a:t>Antes de aprobar nuevos mecanismos o instrumentos para la protección de trabajadores migrantes, es imperativo  incrementar el presupuesto de los consulados y así garantizar un trabajo más efectivo.</a:t>
            </a: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1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100900" cy="1752600"/>
          </a:xfrm>
        </p:spPr>
        <p:txBody>
          <a:bodyPr>
            <a:noAutofit/>
          </a:bodyPr>
          <a:lstStyle/>
          <a:p>
            <a:pPr marL="685800" indent="-685800" algn="just"/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Los lineamientos propuestos para lograr un mayor involucramiento de las autoridades consulares para la protección de  los derechos de los trabajadores migrantes, son entre otros, los siguientes: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Firmas de convenios binacionales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Programa interinstitucionales: Cancillería, Migración, Ministerio del trabajo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Ratificación de convenios de la OIT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Capacitación a personal consular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Difusión de derechos laborales a través de redes consulares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Sistema integral de Registro Laboral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Políticas públicas para trabajadores migrantes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Inclusión de la perspectiva de género para personas migrantes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Aprobar la figura del delegado laboral</a:t>
            </a: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Ø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5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395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 CONCLUSIONES  Del Seminario - Taller para el Fortalecimiento de las Capacidades de las Autoridades Consulares en la Protección de los Derechos Laborales de las Personas Migrantes Trabajadoras. Tegucigalpa, Honduras,  5 y 6 de noviembre de 2013  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- Taller para el Fortalecimiento de las Capacidades de las Autoridades Consulares en la Protección de los Derechos Laborales de las Personas Migrantes Trabajadoras. Tegucigalpa, Honduras,  5 y 6 de noviembre de 2013</dc:title>
  <dc:creator>SAGASTUME Jorge</dc:creator>
  <cp:lastModifiedBy>RODAS Renán</cp:lastModifiedBy>
  <cp:revision>45</cp:revision>
  <dcterms:created xsi:type="dcterms:W3CDTF">2013-11-14T20:26:57Z</dcterms:created>
  <dcterms:modified xsi:type="dcterms:W3CDTF">2013-11-22T14:27:36Z</dcterms:modified>
</cp:coreProperties>
</file>