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13A46-075C-492E-B3D3-3C868D6959C2}" type="datetimeFigureOut">
              <a:rPr lang="en-US"/>
              <a:pPr>
                <a:defRPr/>
              </a:pPr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F86E0-BD5C-4E6A-9B63-B607649F3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28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0E570-4D1E-4C71-BA45-2F055DBDA7B9}" type="datetimeFigureOut">
              <a:rPr lang="en-US"/>
              <a:pPr>
                <a:defRPr/>
              </a:pPr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2AD10-977B-4D7A-88FC-226872759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32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5F7C5-A16F-4FC7-B6B8-CF70B1298FCB}" type="datetimeFigureOut">
              <a:rPr lang="en-US"/>
              <a:pPr>
                <a:defRPr/>
              </a:pPr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9883A-E935-43F9-A269-0F4782EA0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39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72FB8-DED9-411D-9EFA-75A50DE94021}" type="datetimeFigureOut">
              <a:rPr lang="en-US"/>
              <a:pPr>
                <a:defRPr/>
              </a:pPr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02645-31D5-4A65-8885-7911669C9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78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F61B4-CFDF-4162-B54D-586A9EF43353}" type="datetimeFigureOut">
              <a:rPr lang="en-US"/>
              <a:pPr>
                <a:defRPr/>
              </a:pPr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EE270-AA84-4BD2-95C6-177F9FF71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23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AFE29-02D4-4EE6-A2F3-2BFCDF7CC6AF}" type="datetimeFigureOut">
              <a:rPr lang="en-US"/>
              <a:pPr>
                <a:defRPr/>
              </a:pPr>
              <a:t>5/11/2015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2896D-A249-45D9-BB68-A6C61834C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19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87722-53BF-4FBA-99D7-C9180E8EA1C1}" type="datetimeFigureOut">
              <a:rPr lang="en-US"/>
              <a:pPr>
                <a:defRPr/>
              </a:pPr>
              <a:t>5/11/2015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C7730-9C04-45AB-BD74-C7A854896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90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987F4-3D94-4E05-B948-DC682D3555C1}" type="datetimeFigureOut">
              <a:rPr lang="en-US"/>
              <a:pPr>
                <a:defRPr/>
              </a:pPr>
              <a:t>5/11/2015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9A988-3F9B-434B-92FC-E685E833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8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0523D-6D51-465D-8238-9F3C5156D8A7}" type="datetimeFigureOut">
              <a:rPr lang="en-US"/>
              <a:pPr>
                <a:defRPr/>
              </a:pPr>
              <a:t>5/11/2015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2247C-5E70-48AD-BEAC-E5FCA2E76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79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77610-53CD-405D-A3E0-F27AB244FB71}" type="datetimeFigureOut">
              <a:rPr lang="en-US"/>
              <a:pPr>
                <a:defRPr/>
              </a:pPr>
              <a:t>5/11/2015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7956A-4062-4B43-BDDB-FB44E5424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35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DB479-96DA-4020-AE5E-AC84227B165E}" type="datetimeFigureOut">
              <a:rPr lang="en-US"/>
              <a:pPr>
                <a:defRPr/>
              </a:pPr>
              <a:t>5/11/2015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28C54-9654-4DE5-99DD-846F4539D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51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R" smtClean="0"/>
              <a:t>Click to edit Master title style</a:t>
            </a:r>
            <a:endParaRPr lang="en-US" altLang="es-C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R" smtClean="0"/>
              <a:t>Click to edit Master text styles</a:t>
            </a:r>
          </a:p>
          <a:p>
            <a:pPr lvl="1"/>
            <a:r>
              <a:rPr lang="en-US" altLang="es-CR" smtClean="0"/>
              <a:t>Second level</a:t>
            </a:r>
          </a:p>
          <a:p>
            <a:pPr lvl="2"/>
            <a:r>
              <a:rPr lang="en-US" altLang="es-CR" smtClean="0"/>
              <a:t>Third level</a:t>
            </a:r>
          </a:p>
          <a:p>
            <a:pPr lvl="3"/>
            <a:r>
              <a:rPr lang="en-US" altLang="es-CR" smtClean="0"/>
              <a:t>Fourth level</a:t>
            </a:r>
          </a:p>
          <a:p>
            <a:pPr lvl="4"/>
            <a:r>
              <a:rPr lang="en-US" altLang="es-CR" smtClean="0"/>
              <a:t>Fifth level</a:t>
            </a:r>
            <a:endParaRPr lang="en-US" altLang="es-C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5F344B-347B-4F9B-A83D-EC99EECC0C65}" type="datetimeFigureOut">
              <a:rPr lang="en-US"/>
              <a:pPr>
                <a:defRPr/>
              </a:pPr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3B31BB-09B7-47B8-A0EB-48CE290ED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R" dirty="0" smtClean="0"/>
              <a:t>Identificación Preliminar de Perfiles</a:t>
            </a:r>
            <a:endParaRPr lang="es-C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697632"/>
          </a:xfrm>
        </p:spPr>
        <p:txBody>
          <a:bodyPr/>
          <a:lstStyle/>
          <a:p>
            <a:r>
              <a:rPr lang="es-CR" dirty="0" smtClean="0"/>
              <a:t>Organización Internacional para las Migraciones</a:t>
            </a:r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 smtClean="0">
                <a:solidFill>
                  <a:schemeClr val="accent1">
                    <a:lumMod val="75000"/>
                  </a:schemeClr>
                </a:solidFill>
              </a:rPr>
              <a:t>Objetivo:</a:t>
            </a:r>
          </a:p>
          <a:p>
            <a:pPr marL="0" indent="0">
              <a:buNone/>
            </a:pPr>
            <a:r>
              <a:rPr lang="es-CR" dirty="0" smtClean="0"/>
              <a:t>Proveer a los países miembros, las orientaciones generales para la construcción e implementación de mecanismos preliminares de identificación de perfiles y de referencia de poblaciones migrantes en condiciones de vulnerabilidad.  </a:t>
            </a:r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 smtClean="0">
                <a:solidFill>
                  <a:schemeClr val="accent1">
                    <a:lumMod val="75000"/>
                  </a:schemeClr>
                </a:solidFill>
              </a:rPr>
              <a:t>Conceptos Clave: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s-CR" dirty="0" smtClean="0"/>
              <a:t>Identificación preliminar de perfiles. 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s-CR" dirty="0" smtClean="0"/>
              <a:t>Indicadores. 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s-CR" dirty="0" smtClean="0"/>
              <a:t>Mecanismos de referencia. 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s-CR" dirty="0" smtClean="0"/>
              <a:t>Ruta crítica de protección y asistencia. 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s-CR" dirty="0" smtClean="0"/>
              <a:t>Valoración de riesgo. 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s-CR" dirty="0" smtClean="0"/>
              <a:t>Condiciones de vulnerabilidad. </a:t>
            </a:r>
          </a:p>
        </p:txBody>
      </p:sp>
    </p:spTree>
    <p:extLst>
      <p:ext uri="{BB962C8B-B14F-4D97-AF65-F5344CB8AC3E}">
        <p14:creationId xmlns:p14="http://schemas.microsoft.com/office/powerpoint/2010/main" val="274972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 smtClean="0">
                <a:solidFill>
                  <a:schemeClr val="accent1">
                    <a:lumMod val="75000"/>
                  </a:schemeClr>
                </a:solidFill>
              </a:rPr>
              <a:t>Principios orientadores: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s-CR" dirty="0" smtClean="0"/>
              <a:t>Derecho Internacional de los Derechos Humanos, Derecho Internacional de los Refugiados y Derecho Internacional Humanitario. 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s-CR" dirty="0" smtClean="0"/>
              <a:t>Principio de Igualdad y no discriminación (género, nacionalidad, origen étnico y orientación sexual). 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s-CR" dirty="0" smtClean="0"/>
              <a:t>Principio de protección especial de las niñas, los niños y adolescentes, y su interés superior.</a:t>
            </a:r>
          </a:p>
          <a:p>
            <a:pPr marL="457200" lvl="1" indent="0">
              <a:buClr>
                <a:schemeClr val="accent1">
                  <a:lumMod val="75000"/>
                </a:schemeClr>
              </a:buClr>
              <a:buNone/>
            </a:pPr>
            <a:r>
              <a:rPr lang="es-C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950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 smtClean="0">
                <a:solidFill>
                  <a:schemeClr val="accent1">
                    <a:lumMod val="75000"/>
                  </a:schemeClr>
                </a:solidFill>
              </a:rPr>
              <a:t>Principios orientadores:</a:t>
            </a:r>
          </a:p>
          <a:p>
            <a:pPr marL="0" indent="0">
              <a:buNone/>
            </a:pPr>
            <a:endParaRPr lang="es-C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s-CR" dirty="0" smtClean="0"/>
              <a:t>Principio de confidencialidad. 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s-CR" dirty="0" smtClean="0"/>
              <a:t>Principio de no re victimización. 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s-CR" dirty="0" smtClean="0"/>
              <a:t>Principio de respeto a la diversidad y multiculturalidad. </a:t>
            </a:r>
          </a:p>
          <a:p>
            <a:pPr marL="457200" lvl="1" indent="0">
              <a:buClr>
                <a:schemeClr val="accent1">
                  <a:lumMod val="75000"/>
                </a:schemeClr>
              </a:buClr>
              <a:buNone/>
            </a:pPr>
            <a:r>
              <a:rPr lang="es-C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622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 smtClean="0">
                <a:solidFill>
                  <a:schemeClr val="accent1">
                    <a:lumMod val="75000"/>
                  </a:schemeClr>
                </a:solidFill>
              </a:rPr>
              <a:t>Poblaciones especialmente vulnerables: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s-CR" dirty="0" smtClean="0"/>
              <a:t>Niñas, niños y adolescentes no acompañados y/o separados. 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s-CR" dirty="0" smtClean="0"/>
              <a:t>Niñas, niños y adolescentes con otras condiciones de vulnerabilidad (víctimas de violencia sexual, embarazo adolescente, condiciones de explotación). 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s-CR" dirty="0" smtClean="0"/>
              <a:t>Personas víctimas de trata de personas. </a:t>
            </a:r>
          </a:p>
          <a:p>
            <a:pPr marL="0" indent="0">
              <a:buNone/>
            </a:pP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54469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 smtClean="0">
                <a:solidFill>
                  <a:schemeClr val="accent1">
                    <a:lumMod val="75000"/>
                  </a:schemeClr>
                </a:solidFill>
              </a:rPr>
              <a:t>Poblaciones especialmente vulnerables: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s-CR" dirty="0" smtClean="0"/>
              <a:t>Personas refugiadas y solicitantes de la condición de refugiado. 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s-CR" dirty="0" smtClean="0"/>
              <a:t>Personas migrantes y refugiadas </a:t>
            </a:r>
            <a:r>
              <a:rPr lang="es-CR" dirty="0" err="1" smtClean="0"/>
              <a:t>exta</a:t>
            </a:r>
            <a:r>
              <a:rPr lang="es-CR" dirty="0" smtClean="0"/>
              <a:t>-continentales.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s-CR" dirty="0" smtClean="0"/>
              <a:t>Personas víctimas de violencia y crímenes. 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s-CR" dirty="0" smtClean="0"/>
              <a:t>Mujeres víctimas de violencia sexual y/o basada en género, embarazadas que viajan solas, especialmente adolescentes. 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89682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04" t="15674" r="39002" b="21428"/>
          <a:stretch/>
        </p:blipFill>
        <p:spPr bwMode="auto">
          <a:xfrm>
            <a:off x="2727857" y="1523710"/>
            <a:ext cx="3146825" cy="4804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5" t="16469" r="38646" b="21211"/>
          <a:stretch/>
        </p:blipFill>
        <p:spPr bwMode="auto">
          <a:xfrm>
            <a:off x="5874682" y="1412776"/>
            <a:ext cx="2262733" cy="33524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4" t="16468" r="24145" b="21023"/>
          <a:stretch/>
        </p:blipFill>
        <p:spPr bwMode="auto">
          <a:xfrm>
            <a:off x="357007" y="4149080"/>
            <a:ext cx="2370850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2" t="19048" r="38534" b="24053"/>
          <a:stretch/>
        </p:blipFill>
        <p:spPr bwMode="auto">
          <a:xfrm>
            <a:off x="738746" y="1523710"/>
            <a:ext cx="1968298" cy="2625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6" t="16071" r="24256" b="21591"/>
          <a:stretch/>
        </p:blipFill>
        <p:spPr bwMode="auto">
          <a:xfrm>
            <a:off x="5878729" y="4905164"/>
            <a:ext cx="2149656" cy="1440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3568" y="661338"/>
            <a:ext cx="6272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Por una migración para beneficio de todas y todos...</a:t>
            </a:r>
            <a:endParaRPr lang="es-CR" b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716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ppt OI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ppt OIM</Template>
  <TotalTime>28</TotalTime>
  <Words>250</Words>
  <Application>Microsoft Office PowerPoint</Application>
  <PresentationFormat>On-screen Show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Arial</vt:lpstr>
      <vt:lpstr>Plantilla ppt OIM</vt:lpstr>
      <vt:lpstr>Identificación Preliminar de Perfiles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Identificación Preliminar de Perfiles</dc:title>
  <dc:creator>TENORIO Laura</dc:creator>
  <cp:lastModifiedBy>TENORIO Laura</cp:lastModifiedBy>
  <cp:revision>4</cp:revision>
  <dcterms:created xsi:type="dcterms:W3CDTF">2015-05-11T21:49:53Z</dcterms:created>
  <dcterms:modified xsi:type="dcterms:W3CDTF">2015-05-11T22:17:57Z</dcterms:modified>
</cp:coreProperties>
</file>