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5" r:id="rId1"/>
    <p:sldMasterId id="2147484077" r:id="rId2"/>
  </p:sldMasterIdLst>
  <p:notesMasterIdLst>
    <p:notesMasterId r:id="rId41"/>
  </p:notesMasterIdLst>
  <p:handoutMasterIdLst>
    <p:handoutMasterId r:id="rId42"/>
  </p:handoutMasterIdLst>
  <p:sldIdLst>
    <p:sldId id="256" r:id="rId3"/>
    <p:sldId id="412" r:id="rId4"/>
    <p:sldId id="411" r:id="rId5"/>
    <p:sldId id="384" r:id="rId6"/>
    <p:sldId id="259" r:id="rId7"/>
    <p:sldId id="342" r:id="rId8"/>
    <p:sldId id="318" r:id="rId9"/>
    <p:sldId id="305" r:id="rId10"/>
    <p:sldId id="309" r:id="rId11"/>
    <p:sldId id="328" r:id="rId12"/>
    <p:sldId id="337" r:id="rId13"/>
    <p:sldId id="413" r:id="rId14"/>
    <p:sldId id="385" r:id="rId15"/>
    <p:sldId id="348" r:id="rId16"/>
    <p:sldId id="350" r:id="rId17"/>
    <p:sldId id="414" r:id="rId18"/>
    <p:sldId id="352" r:id="rId19"/>
    <p:sldId id="386" r:id="rId20"/>
    <p:sldId id="388" r:id="rId21"/>
    <p:sldId id="362" r:id="rId22"/>
    <p:sldId id="363" r:id="rId23"/>
    <p:sldId id="356" r:id="rId24"/>
    <p:sldId id="364" r:id="rId25"/>
    <p:sldId id="409" r:id="rId26"/>
    <p:sldId id="367" r:id="rId27"/>
    <p:sldId id="396" r:id="rId28"/>
    <p:sldId id="368" r:id="rId29"/>
    <p:sldId id="397" r:id="rId30"/>
    <p:sldId id="398" r:id="rId31"/>
    <p:sldId id="399" r:id="rId32"/>
    <p:sldId id="400" r:id="rId33"/>
    <p:sldId id="401" r:id="rId34"/>
    <p:sldId id="402" r:id="rId35"/>
    <p:sldId id="403" r:id="rId36"/>
    <p:sldId id="404" r:id="rId37"/>
    <p:sldId id="405" r:id="rId38"/>
    <p:sldId id="406" r:id="rId39"/>
    <p:sldId id="410"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4C2"/>
    <a:srgbClr val="66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8" autoAdjust="0"/>
  </p:normalViewPr>
  <p:slideViewPr>
    <p:cSldViewPr>
      <p:cViewPr varScale="1">
        <p:scale>
          <a:sx n="75" d="100"/>
          <a:sy n="75" d="100"/>
        </p:scale>
        <p:origin x="-12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torageny01\Asesoria\JIMENA\Estadisticas\datos%20presentaci&#243;n%20australi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mmanuel\Desktop\GR&#193;FICOS%20M&#211;DULOS%20PARA%20PPT%20APH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Emmanuel\Desktop\GR&#193;FICOS%20M&#211;DULOS%20PARA%20PPT%20APHA.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Emmanuel\Desktop\GR&#193;FICOS%20M&#211;DULOS%20PARA%20PPT%20APHA.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Emmanuel\Desktop\GR&#193;FICOS%20M&#211;DULOS%20PARA%20PPT%20APHA.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Emmanuel\Desktop\GR&#193;FICOS%20M&#211;DULOS%20PARA%20PPT%20APH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75"/>
        <c:shape val="cylinder"/>
        <c:axId val="176481024"/>
        <c:axId val="176482560"/>
        <c:axId val="0"/>
      </c:bar3DChart>
      <c:catAx>
        <c:axId val="176481024"/>
        <c:scaling>
          <c:orientation val="minMax"/>
        </c:scaling>
        <c:delete val="0"/>
        <c:axPos val="b"/>
        <c:majorTickMark val="none"/>
        <c:minorTickMark val="none"/>
        <c:tickLblPos val="nextTo"/>
        <c:txPr>
          <a:bodyPr/>
          <a:lstStyle/>
          <a:p>
            <a:pPr>
              <a:defRPr>
                <a:latin typeface="Constantia" pitchFamily="18" charset="0"/>
              </a:defRPr>
            </a:pPr>
            <a:endParaRPr lang="es-CR"/>
          </a:p>
        </c:txPr>
        <c:crossAx val="176482560"/>
        <c:crosses val="autoZero"/>
        <c:auto val="1"/>
        <c:lblAlgn val="ctr"/>
        <c:lblOffset val="100"/>
        <c:noMultiLvlLbl val="0"/>
      </c:catAx>
      <c:valAx>
        <c:axId val="176482560"/>
        <c:scaling>
          <c:orientation val="minMax"/>
        </c:scaling>
        <c:delete val="0"/>
        <c:axPos val="l"/>
        <c:numFmt formatCode="General" sourceLinked="1"/>
        <c:majorTickMark val="none"/>
        <c:minorTickMark val="none"/>
        <c:tickLblPos val="nextTo"/>
        <c:txPr>
          <a:bodyPr/>
          <a:lstStyle/>
          <a:p>
            <a:pPr>
              <a:defRPr>
                <a:latin typeface="Adobe Caslon Pro" pitchFamily="18" charset="0"/>
              </a:defRPr>
            </a:pPr>
            <a:endParaRPr lang="es-CR"/>
          </a:p>
        </c:txPr>
        <c:crossAx val="176481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Resumen!$E$3</c:f>
              <c:strCache>
                <c:ptCount val="1"/>
                <c:pt idx="0">
                  <c:v>Población atendida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Resumen!$F$3</c:f>
              <c:numCache>
                <c:formatCode>General</c:formatCode>
                <c:ptCount val="1"/>
                <c:pt idx="0">
                  <c:v>13812</c:v>
                </c:pt>
              </c:numCache>
            </c:numRef>
          </c:val>
          <c:extLst xmlns:c16r2="http://schemas.microsoft.com/office/drawing/2015/06/chart">
            <c:ext xmlns:c16="http://schemas.microsoft.com/office/drawing/2014/chart" uri="{C3380CC4-5D6E-409C-BE32-E72D297353CC}">
              <c16:uniqueId val="{00000000-8FE1-41C8-8D92-2C1C8B569857}"/>
            </c:ext>
          </c:extLst>
        </c:ser>
        <c:ser>
          <c:idx val="1"/>
          <c:order val="1"/>
          <c:tx>
            <c:strRef>
              <c:f>Resumen!$E$4</c:f>
              <c:strCache>
                <c:ptCount val="1"/>
                <c:pt idx="0">
                  <c:v>Orientaciones y consejerías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Resumen!$F$4</c:f>
              <c:numCache>
                <c:formatCode>0</c:formatCode>
                <c:ptCount val="1"/>
                <c:pt idx="0">
                  <c:v>48342</c:v>
                </c:pt>
              </c:numCache>
            </c:numRef>
          </c:val>
          <c:extLst xmlns:c16r2="http://schemas.microsoft.com/office/drawing/2015/06/chart">
            <c:ext xmlns:c16="http://schemas.microsoft.com/office/drawing/2014/chart" uri="{C3380CC4-5D6E-409C-BE32-E72D297353CC}">
              <c16:uniqueId val="{00000001-8FE1-41C8-8D92-2C1C8B569857}"/>
            </c:ext>
          </c:extLst>
        </c:ser>
        <c:ser>
          <c:idx val="2"/>
          <c:order val="2"/>
          <c:tx>
            <c:strRef>
              <c:f>Resumen!$E$5</c:f>
              <c:strCache>
                <c:ptCount val="1"/>
                <c:pt idx="0">
                  <c:v>Detecciones y tamizajes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Resumen!$F$5</c:f>
              <c:numCache>
                <c:formatCode>General</c:formatCode>
                <c:ptCount val="1"/>
                <c:pt idx="0">
                  <c:v>41391</c:v>
                </c:pt>
              </c:numCache>
            </c:numRef>
          </c:val>
          <c:extLst xmlns:c16r2="http://schemas.microsoft.com/office/drawing/2015/06/chart">
            <c:ext xmlns:c16="http://schemas.microsoft.com/office/drawing/2014/chart" uri="{C3380CC4-5D6E-409C-BE32-E72D297353CC}">
              <c16:uniqueId val="{00000002-8FE1-41C8-8D92-2C1C8B569857}"/>
            </c:ext>
          </c:extLst>
        </c:ser>
        <c:ser>
          <c:idx val="3"/>
          <c:order val="3"/>
          <c:tx>
            <c:strRef>
              <c:f>Resumen!$E$6</c:f>
              <c:strCache>
                <c:ptCount val="1"/>
                <c:pt idx="0">
                  <c:v>Consultas médicas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Resumen!$F$6</c:f>
              <c:numCache>
                <c:formatCode>General</c:formatCode>
                <c:ptCount val="1"/>
                <c:pt idx="0">
                  <c:v>8548</c:v>
                </c:pt>
              </c:numCache>
            </c:numRef>
          </c:val>
          <c:extLst xmlns:c16r2="http://schemas.microsoft.com/office/drawing/2015/06/chart">
            <c:ext xmlns:c16="http://schemas.microsoft.com/office/drawing/2014/chart" uri="{C3380CC4-5D6E-409C-BE32-E72D297353CC}">
              <c16:uniqueId val="{00000003-8FE1-41C8-8D92-2C1C8B569857}"/>
            </c:ext>
          </c:extLst>
        </c:ser>
        <c:ser>
          <c:idx val="4"/>
          <c:order val="4"/>
          <c:tx>
            <c:strRef>
              <c:f>Resumen!$E$7</c:f>
              <c:strCache>
                <c:ptCount val="1"/>
                <c:pt idx="0">
                  <c:v>Personas inscritas en el Seguro Popular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Resumen!$F$7</c:f>
              <c:numCache>
                <c:formatCode>General</c:formatCode>
                <c:ptCount val="1"/>
                <c:pt idx="0">
                  <c:v>23718</c:v>
                </c:pt>
              </c:numCache>
            </c:numRef>
          </c:val>
          <c:extLst xmlns:c16r2="http://schemas.microsoft.com/office/drawing/2015/06/chart">
            <c:ext xmlns:c16="http://schemas.microsoft.com/office/drawing/2014/chart" uri="{C3380CC4-5D6E-409C-BE32-E72D297353CC}">
              <c16:uniqueId val="{00000004-8FE1-41C8-8D92-2C1C8B569857}"/>
            </c:ext>
          </c:extLst>
        </c:ser>
        <c:ser>
          <c:idx val="5"/>
          <c:order val="5"/>
          <c:tx>
            <c:strRef>
              <c:f>Resumen!$E$8</c:f>
              <c:strCache>
                <c:ptCount val="1"/>
                <c:pt idx="0">
                  <c:v>Referencias a servicios de salud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Resumen!$F$8</c:f>
              <c:numCache>
                <c:formatCode>General</c:formatCode>
                <c:ptCount val="1"/>
                <c:pt idx="0">
                  <c:v>145</c:v>
                </c:pt>
              </c:numCache>
            </c:numRef>
          </c:val>
          <c:extLst xmlns:c16r2="http://schemas.microsoft.com/office/drawing/2015/06/chart">
            <c:ext xmlns:c16="http://schemas.microsoft.com/office/drawing/2014/chart" uri="{C3380CC4-5D6E-409C-BE32-E72D297353CC}">
              <c16:uniqueId val="{00000005-8FE1-41C8-8D92-2C1C8B569857}"/>
            </c:ext>
          </c:extLst>
        </c:ser>
        <c:ser>
          <c:idx val="6"/>
          <c:order val="6"/>
          <c:tx>
            <c:strRef>
              <c:f>Resumen!$E$9</c:f>
              <c:strCache>
                <c:ptCount val="1"/>
                <c:pt idx="0">
                  <c:v>Vacunas aplicadas AH1N1</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Resumen!$F$9</c:f>
              <c:numCache>
                <c:formatCode>General</c:formatCode>
                <c:ptCount val="1"/>
                <c:pt idx="0">
                  <c:v>197</c:v>
                </c:pt>
              </c:numCache>
            </c:numRef>
          </c:val>
          <c:extLst xmlns:c16r2="http://schemas.microsoft.com/office/drawing/2015/06/chart">
            <c:ext xmlns:c16="http://schemas.microsoft.com/office/drawing/2014/chart" uri="{C3380CC4-5D6E-409C-BE32-E72D297353CC}">
              <c16:uniqueId val="{00000006-8FE1-41C8-8D92-2C1C8B569857}"/>
            </c:ext>
          </c:extLst>
        </c:ser>
        <c:ser>
          <c:idx val="7"/>
          <c:order val="7"/>
          <c:tx>
            <c:strRef>
              <c:f>Resumen!$E$10</c:f>
              <c:strCache>
                <c:ptCount val="1"/>
                <c:pt idx="0">
                  <c:v>Atenciones psicológicas e intervenciones en crisis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Resumen!$F$10</c:f>
              <c:numCache>
                <c:formatCode>General</c:formatCode>
                <c:ptCount val="1"/>
                <c:pt idx="0">
                  <c:v>269</c:v>
                </c:pt>
              </c:numCache>
            </c:numRef>
          </c:val>
          <c:extLst xmlns:c16r2="http://schemas.microsoft.com/office/drawing/2015/06/chart">
            <c:ext xmlns:c16="http://schemas.microsoft.com/office/drawing/2014/chart" uri="{C3380CC4-5D6E-409C-BE32-E72D297353CC}">
              <c16:uniqueId val="{00000007-8FE1-41C8-8D92-2C1C8B569857}"/>
            </c:ext>
          </c:extLst>
        </c:ser>
        <c:dLbls>
          <c:showLegendKey val="0"/>
          <c:showVal val="1"/>
          <c:showCatName val="0"/>
          <c:showSerName val="0"/>
          <c:showPercent val="0"/>
          <c:showBubbleSize val="0"/>
        </c:dLbls>
        <c:gapWidth val="219"/>
        <c:overlap val="-27"/>
        <c:axId val="175693824"/>
        <c:axId val="175695360"/>
      </c:barChart>
      <c:catAx>
        <c:axId val="175693824"/>
        <c:scaling>
          <c:orientation val="minMax"/>
        </c:scaling>
        <c:delete val="1"/>
        <c:axPos val="b"/>
        <c:majorTickMark val="out"/>
        <c:minorTickMark val="none"/>
        <c:tickLblPos val="none"/>
        <c:crossAx val="175695360"/>
        <c:crosses val="autoZero"/>
        <c:auto val="1"/>
        <c:lblAlgn val="ctr"/>
        <c:lblOffset val="100"/>
        <c:noMultiLvlLbl val="0"/>
      </c:catAx>
      <c:valAx>
        <c:axId val="17569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75693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Resumen!$E$14</c:f>
              <c:strCache>
                <c:ptCount val="1"/>
                <c:pt idx="0">
                  <c:v>Población atendida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Resumen!$F$14</c:f>
              <c:numCache>
                <c:formatCode>General</c:formatCode>
                <c:ptCount val="1"/>
                <c:pt idx="0">
                  <c:v>13812</c:v>
                </c:pt>
              </c:numCache>
            </c:numRef>
          </c:val>
          <c:extLst xmlns:c16r2="http://schemas.microsoft.com/office/drawing/2015/06/chart">
            <c:ext xmlns:c16="http://schemas.microsoft.com/office/drawing/2014/chart" uri="{C3380CC4-5D6E-409C-BE32-E72D297353CC}">
              <c16:uniqueId val="{00000000-0A67-4AAA-845D-25BD0D8901B7}"/>
            </c:ext>
          </c:extLst>
        </c:ser>
        <c:ser>
          <c:idx val="1"/>
          <c:order val="1"/>
          <c:tx>
            <c:strRef>
              <c:f>Resumen!$E$15</c:f>
              <c:strCache>
                <c:ptCount val="1"/>
                <c:pt idx="0">
                  <c:v>Total de personas que recibieron orientación sobre Diabetes Mellitus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Resumen!$F$15</c:f>
              <c:numCache>
                <c:formatCode>0</c:formatCode>
                <c:ptCount val="1"/>
                <c:pt idx="0">
                  <c:v>10907.6</c:v>
                </c:pt>
              </c:numCache>
            </c:numRef>
          </c:val>
          <c:extLst xmlns:c16r2="http://schemas.microsoft.com/office/drawing/2015/06/chart">
            <c:ext xmlns:c16="http://schemas.microsoft.com/office/drawing/2014/chart" uri="{C3380CC4-5D6E-409C-BE32-E72D297353CC}">
              <c16:uniqueId val="{00000001-0A67-4AAA-845D-25BD0D8901B7}"/>
            </c:ext>
          </c:extLst>
        </c:ser>
        <c:ser>
          <c:idx val="2"/>
          <c:order val="2"/>
          <c:tx>
            <c:strRef>
              <c:f>Resumen!$E$16</c:f>
              <c:strCache>
                <c:ptCount val="1"/>
                <c:pt idx="0">
                  <c:v>Total de personas que se les realizó medición de glicemia capilar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Resumen!$F$16</c:f>
              <c:numCache>
                <c:formatCode>General</c:formatCode>
                <c:ptCount val="1"/>
                <c:pt idx="0">
                  <c:v>9916</c:v>
                </c:pt>
              </c:numCache>
            </c:numRef>
          </c:val>
          <c:extLst xmlns:c16r2="http://schemas.microsoft.com/office/drawing/2015/06/chart">
            <c:ext xmlns:c16="http://schemas.microsoft.com/office/drawing/2014/chart" uri="{C3380CC4-5D6E-409C-BE32-E72D297353CC}">
              <c16:uniqueId val="{00000002-0A67-4AAA-845D-25BD0D8901B7}"/>
            </c:ext>
          </c:extLst>
        </c:ser>
        <c:ser>
          <c:idx val="3"/>
          <c:order val="3"/>
          <c:tx>
            <c:strRef>
              <c:f>Resumen!$E$17</c:f>
              <c:strCache>
                <c:ptCount val="1"/>
                <c:pt idx="0">
                  <c:v>Resultados con niveles altos de Glicemia Capilar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Resumen!$F$17</c:f>
              <c:numCache>
                <c:formatCode>General</c:formatCode>
                <c:ptCount val="1"/>
                <c:pt idx="0">
                  <c:v>622</c:v>
                </c:pt>
              </c:numCache>
            </c:numRef>
          </c:val>
          <c:extLst xmlns:c16r2="http://schemas.microsoft.com/office/drawing/2015/06/chart">
            <c:ext xmlns:c16="http://schemas.microsoft.com/office/drawing/2014/chart" uri="{C3380CC4-5D6E-409C-BE32-E72D297353CC}">
              <c16:uniqueId val="{00000003-0A67-4AAA-845D-25BD0D8901B7}"/>
            </c:ext>
          </c:extLst>
        </c:ser>
        <c:dLbls>
          <c:showLegendKey val="0"/>
          <c:showVal val="1"/>
          <c:showCatName val="0"/>
          <c:showSerName val="0"/>
          <c:showPercent val="0"/>
          <c:showBubbleSize val="0"/>
        </c:dLbls>
        <c:gapWidth val="219"/>
        <c:overlap val="-27"/>
        <c:axId val="175781760"/>
        <c:axId val="175783296"/>
      </c:barChart>
      <c:catAx>
        <c:axId val="175781760"/>
        <c:scaling>
          <c:orientation val="minMax"/>
        </c:scaling>
        <c:delete val="1"/>
        <c:axPos val="b"/>
        <c:majorTickMark val="none"/>
        <c:minorTickMark val="none"/>
        <c:tickLblPos val="none"/>
        <c:crossAx val="175783296"/>
        <c:crosses val="autoZero"/>
        <c:auto val="1"/>
        <c:lblAlgn val="ctr"/>
        <c:lblOffset val="100"/>
        <c:noMultiLvlLbl val="0"/>
      </c:catAx>
      <c:valAx>
        <c:axId val="17578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757817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Resumen!$E$26</c:f>
              <c:strCache>
                <c:ptCount val="1"/>
                <c:pt idx="0">
                  <c:v>Población atendida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Resumen!$F$26</c:f>
              <c:numCache>
                <c:formatCode>General</c:formatCode>
                <c:ptCount val="1"/>
                <c:pt idx="0">
                  <c:v>13812</c:v>
                </c:pt>
              </c:numCache>
            </c:numRef>
          </c:val>
          <c:extLst xmlns:c16r2="http://schemas.microsoft.com/office/drawing/2015/06/chart">
            <c:ext xmlns:c16="http://schemas.microsoft.com/office/drawing/2014/chart" uri="{C3380CC4-5D6E-409C-BE32-E72D297353CC}">
              <c16:uniqueId val="{00000000-684B-4FA3-9B45-C14D3FA7DA03}"/>
            </c:ext>
          </c:extLst>
        </c:ser>
        <c:ser>
          <c:idx val="1"/>
          <c:order val="1"/>
          <c:tx>
            <c:strRef>
              <c:f>Resumen!$E$27</c:f>
              <c:strCache>
                <c:ptCount val="1"/>
                <c:pt idx="0">
                  <c:v>Total de personas que recibieron orientación sobre Sobrepeso y Obesidad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Resumen!$F$27</c:f>
              <c:numCache>
                <c:formatCode>0</c:formatCode>
                <c:ptCount val="1"/>
                <c:pt idx="0">
                  <c:v>11599.500000000002</c:v>
                </c:pt>
              </c:numCache>
            </c:numRef>
          </c:val>
          <c:extLst xmlns:c16r2="http://schemas.microsoft.com/office/drawing/2015/06/chart">
            <c:ext xmlns:c16="http://schemas.microsoft.com/office/drawing/2014/chart" uri="{C3380CC4-5D6E-409C-BE32-E72D297353CC}">
              <c16:uniqueId val="{00000001-684B-4FA3-9B45-C14D3FA7DA03}"/>
            </c:ext>
          </c:extLst>
        </c:ser>
        <c:ser>
          <c:idx val="2"/>
          <c:order val="2"/>
          <c:tx>
            <c:strRef>
              <c:f>Resumen!$E$28</c:f>
              <c:strCache>
                <c:ptCount val="1"/>
                <c:pt idx="0">
                  <c:v>Total de personas que se les calculó su índice de masa corporal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Resumen!$F$28</c:f>
              <c:numCache>
                <c:formatCode>General</c:formatCode>
                <c:ptCount val="1"/>
                <c:pt idx="0">
                  <c:v>10545</c:v>
                </c:pt>
              </c:numCache>
            </c:numRef>
          </c:val>
          <c:extLst xmlns:c16r2="http://schemas.microsoft.com/office/drawing/2015/06/chart">
            <c:ext xmlns:c16="http://schemas.microsoft.com/office/drawing/2014/chart" uri="{C3380CC4-5D6E-409C-BE32-E72D297353CC}">
              <c16:uniqueId val="{00000002-684B-4FA3-9B45-C14D3FA7DA03}"/>
            </c:ext>
          </c:extLst>
        </c:ser>
        <c:ser>
          <c:idx val="3"/>
          <c:order val="3"/>
          <c:tx>
            <c:strRef>
              <c:f>Resumen!$E$29</c:f>
              <c:strCache>
                <c:ptCount val="1"/>
                <c:pt idx="0">
                  <c:v>Resultados con indicadores de Sobrepeso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Resumen!$F$29</c:f>
              <c:numCache>
                <c:formatCode>General</c:formatCode>
                <c:ptCount val="1"/>
                <c:pt idx="0">
                  <c:v>4622</c:v>
                </c:pt>
              </c:numCache>
            </c:numRef>
          </c:val>
          <c:extLst xmlns:c16r2="http://schemas.microsoft.com/office/drawing/2015/06/chart">
            <c:ext xmlns:c16="http://schemas.microsoft.com/office/drawing/2014/chart" uri="{C3380CC4-5D6E-409C-BE32-E72D297353CC}">
              <c16:uniqueId val="{00000003-684B-4FA3-9B45-C14D3FA7DA03}"/>
            </c:ext>
          </c:extLst>
        </c:ser>
        <c:ser>
          <c:idx val="4"/>
          <c:order val="4"/>
          <c:tx>
            <c:strRef>
              <c:f>Resumen!$E$30</c:f>
              <c:strCache>
                <c:ptCount val="1"/>
                <c:pt idx="0">
                  <c:v>Resultados con indicadores de Obesidad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Resumen!$F$30</c:f>
              <c:numCache>
                <c:formatCode>General</c:formatCode>
                <c:ptCount val="1"/>
                <c:pt idx="0">
                  <c:v>2026</c:v>
                </c:pt>
              </c:numCache>
            </c:numRef>
          </c:val>
          <c:extLst xmlns:c16r2="http://schemas.microsoft.com/office/drawing/2015/06/chart">
            <c:ext xmlns:c16="http://schemas.microsoft.com/office/drawing/2014/chart" uri="{C3380CC4-5D6E-409C-BE32-E72D297353CC}">
              <c16:uniqueId val="{00000004-684B-4FA3-9B45-C14D3FA7DA03}"/>
            </c:ext>
          </c:extLst>
        </c:ser>
        <c:dLbls>
          <c:showLegendKey val="0"/>
          <c:showVal val="1"/>
          <c:showCatName val="0"/>
          <c:showSerName val="0"/>
          <c:showPercent val="0"/>
          <c:showBubbleSize val="0"/>
        </c:dLbls>
        <c:gapWidth val="219"/>
        <c:overlap val="-27"/>
        <c:axId val="178488832"/>
        <c:axId val="178490368"/>
      </c:barChart>
      <c:catAx>
        <c:axId val="178488832"/>
        <c:scaling>
          <c:orientation val="minMax"/>
        </c:scaling>
        <c:delete val="1"/>
        <c:axPos val="b"/>
        <c:majorTickMark val="none"/>
        <c:minorTickMark val="none"/>
        <c:tickLblPos val="none"/>
        <c:crossAx val="178490368"/>
        <c:crosses val="autoZero"/>
        <c:auto val="1"/>
        <c:lblAlgn val="ctr"/>
        <c:lblOffset val="100"/>
        <c:noMultiLvlLbl val="0"/>
      </c:catAx>
      <c:valAx>
        <c:axId val="17849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78488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Resumen!$E$20</c:f>
              <c:strCache>
                <c:ptCount val="1"/>
                <c:pt idx="0">
                  <c:v>Población atendida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Resumen!$F$20</c:f>
              <c:numCache>
                <c:formatCode>General</c:formatCode>
                <c:ptCount val="1"/>
                <c:pt idx="0">
                  <c:v>13812</c:v>
                </c:pt>
              </c:numCache>
            </c:numRef>
          </c:val>
          <c:extLst xmlns:c16r2="http://schemas.microsoft.com/office/drawing/2015/06/chart">
            <c:ext xmlns:c16="http://schemas.microsoft.com/office/drawing/2014/chart" uri="{C3380CC4-5D6E-409C-BE32-E72D297353CC}">
              <c16:uniqueId val="{00000000-C2AB-41E0-86C9-80BD7CC20172}"/>
            </c:ext>
          </c:extLst>
        </c:ser>
        <c:ser>
          <c:idx val="1"/>
          <c:order val="1"/>
          <c:tx>
            <c:strRef>
              <c:f>Resumen!$E$21</c:f>
              <c:strCache>
                <c:ptCount val="1"/>
                <c:pt idx="0">
                  <c:v>Total de personas que recibieron orientación sobre Tensión Arterial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Resumen!$F$21</c:f>
              <c:numCache>
                <c:formatCode>0</c:formatCode>
                <c:ptCount val="1"/>
                <c:pt idx="0">
                  <c:v>12346.400000000001</c:v>
                </c:pt>
              </c:numCache>
            </c:numRef>
          </c:val>
          <c:extLst xmlns:c16r2="http://schemas.microsoft.com/office/drawing/2015/06/chart">
            <c:ext xmlns:c16="http://schemas.microsoft.com/office/drawing/2014/chart" uri="{C3380CC4-5D6E-409C-BE32-E72D297353CC}">
              <c16:uniqueId val="{00000001-C2AB-41E0-86C9-80BD7CC20172}"/>
            </c:ext>
          </c:extLst>
        </c:ser>
        <c:ser>
          <c:idx val="2"/>
          <c:order val="2"/>
          <c:tx>
            <c:strRef>
              <c:f>Resumen!$E$22</c:f>
              <c:strCache>
                <c:ptCount val="1"/>
                <c:pt idx="0">
                  <c:v>Total de personas que se les realizó toma de presión arterial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Resumen!$F$22</c:f>
              <c:numCache>
                <c:formatCode>General</c:formatCode>
                <c:ptCount val="1"/>
                <c:pt idx="0">
                  <c:v>11224</c:v>
                </c:pt>
              </c:numCache>
            </c:numRef>
          </c:val>
          <c:extLst xmlns:c16r2="http://schemas.microsoft.com/office/drawing/2015/06/chart">
            <c:ext xmlns:c16="http://schemas.microsoft.com/office/drawing/2014/chart" uri="{C3380CC4-5D6E-409C-BE32-E72D297353CC}">
              <c16:uniqueId val="{00000002-C2AB-41E0-86C9-80BD7CC20172}"/>
            </c:ext>
          </c:extLst>
        </c:ser>
        <c:ser>
          <c:idx val="3"/>
          <c:order val="3"/>
          <c:tx>
            <c:strRef>
              <c:f>Resumen!$E$23</c:f>
              <c:strCache>
                <c:ptCount val="1"/>
                <c:pt idx="0">
                  <c:v>Resultados con valores de Tensión Arterial fuera de rango al momento de la toma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Resumen!$F$23</c:f>
              <c:numCache>
                <c:formatCode>General</c:formatCode>
                <c:ptCount val="1"/>
                <c:pt idx="0">
                  <c:v>1580</c:v>
                </c:pt>
              </c:numCache>
            </c:numRef>
          </c:val>
          <c:extLst xmlns:c16r2="http://schemas.microsoft.com/office/drawing/2015/06/chart">
            <c:ext xmlns:c16="http://schemas.microsoft.com/office/drawing/2014/chart" uri="{C3380CC4-5D6E-409C-BE32-E72D297353CC}">
              <c16:uniqueId val="{00000003-C2AB-41E0-86C9-80BD7CC20172}"/>
            </c:ext>
          </c:extLst>
        </c:ser>
        <c:dLbls>
          <c:showLegendKey val="0"/>
          <c:showVal val="1"/>
          <c:showCatName val="0"/>
          <c:showSerName val="0"/>
          <c:showPercent val="0"/>
          <c:showBubbleSize val="0"/>
        </c:dLbls>
        <c:gapWidth val="219"/>
        <c:overlap val="-27"/>
        <c:axId val="178239360"/>
        <c:axId val="178240896"/>
      </c:barChart>
      <c:catAx>
        <c:axId val="178239360"/>
        <c:scaling>
          <c:orientation val="minMax"/>
        </c:scaling>
        <c:delete val="1"/>
        <c:axPos val="b"/>
        <c:majorTickMark val="none"/>
        <c:minorTickMark val="none"/>
        <c:tickLblPos val="none"/>
        <c:crossAx val="178240896"/>
        <c:crosses val="autoZero"/>
        <c:auto val="1"/>
        <c:lblAlgn val="ctr"/>
        <c:lblOffset val="100"/>
        <c:noMultiLvlLbl val="0"/>
      </c:catAx>
      <c:valAx>
        <c:axId val="178240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782393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Resumen!$E$33</c:f>
              <c:strCache>
                <c:ptCount val="1"/>
                <c:pt idx="0">
                  <c:v>Población atendida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Resumen!$F$33</c:f>
              <c:numCache>
                <c:formatCode>General</c:formatCode>
                <c:ptCount val="1"/>
                <c:pt idx="0">
                  <c:v>13812</c:v>
                </c:pt>
              </c:numCache>
            </c:numRef>
          </c:val>
          <c:extLst xmlns:c16r2="http://schemas.microsoft.com/office/drawing/2015/06/chart">
            <c:ext xmlns:c16="http://schemas.microsoft.com/office/drawing/2014/chart" uri="{C3380CC4-5D6E-409C-BE32-E72D297353CC}">
              <c16:uniqueId val="{00000000-228B-43C4-8A77-414878AF9358}"/>
            </c:ext>
          </c:extLst>
        </c:ser>
        <c:ser>
          <c:idx val="1"/>
          <c:order val="1"/>
          <c:tx>
            <c:strRef>
              <c:f>Resumen!$E$34</c:f>
              <c:strCache>
                <c:ptCount val="1"/>
                <c:pt idx="0">
                  <c:v>Total de personas que recibieron orientación sobre VIH, ITS, uso del condón y prueba de detección oportuna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Resumen!$F$34</c:f>
              <c:numCache>
                <c:formatCode>0</c:formatCode>
                <c:ptCount val="1"/>
                <c:pt idx="0">
                  <c:v>9741.6</c:v>
                </c:pt>
              </c:numCache>
            </c:numRef>
          </c:val>
          <c:extLst xmlns:c16r2="http://schemas.microsoft.com/office/drawing/2015/06/chart">
            <c:ext xmlns:c16="http://schemas.microsoft.com/office/drawing/2014/chart" uri="{C3380CC4-5D6E-409C-BE32-E72D297353CC}">
              <c16:uniqueId val="{00000001-228B-43C4-8A77-414878AF9358}"/>
            </c:ext>
          </c:extLst>
        </c:ser>
        <c:ser>
          <c:idx val="2"/>
          <c:order val="2"/>
          <c:tx>
            <c:strRef>
              <c:f>Resumen!$E$35</c:f>
              <c:strCache>
                <c:ptCount val="1"/>
                <c:pt idx="0">
                  <c:v>Total de personas que se les realizó prueba rápida de detección del VIH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Resumen!$F$35</c:f>
              <c:numCache>
                <c:formatCode>General</c:formatCode>
                <c:ptCount val="1"/>
                <c:pt idx="0">
                  <c:v>8856</c:v>
                </c:pt>
              </c:numCache>
            </c:numRef>
          </c:val>
          <c:extLst xmlns:c16r2="http://schemas.microsoft.com/office/drawing/2015/06/chart">
            <c:ext xmlns:c16="http://schemas.microsoft.com/office/drawing/2014/chart" uri="{C3380CC4-5D6E-409C-BE32-E72D297353CC}">
              <c16:uniqueId val="{00000002-228B-43C4-8A77-414878AF9358}"/>
            </c:ext>
          </c:extLst>
        </c:ser>
        <c:ser>
          <c:idx val="3"/>
          <c:order val="3"/>
          <c:tx>
            <c:strRef>
              <c:f>Resumen!$E$36</c:f>
              <c:strCache>
                <c:ptCount val="1"/>
                <c:pt idx="0">
                  <c:v>Total de pruebas de VIH Preliminar positivo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Resumen!$F$36</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3-228B-43C4-8A77-414878AF9358}"/>
            </c:ext>
          </c:extLst>
        </c:ser>
        <c:dLbls>
          <c:showLegendKey val="0"/>
          <c:showVal val="1"/>
          <c:showCatName val="0"/>
          <c:showSerName val="0"/>
          <c:showPercent val="0"/>
          <c:showBubbleSize val="0"/>
        </c:dLbls>
        <c:gapWidth val="219"/>
        <c:overlap val="-27"/>
        <c:axId val="178306432"/>
        <c:axId val="178320512"/>
      </c:barChart>
      <c:catAx>
        <c:axId val="178306432"/>
        <c:scaling>
          <c:orientation val="minMax"/>
        </c:scaling>
        <c:delete val="1"/>
        <c:axPos val="b"/>
        <c:majorTickMark val="none"/>
        <c:minorTickMark val="none"/>
        <c:tickLblPos val="none"/>
        <c:crossAx val="178320512"/>
        <c:crosses val="autoZero"/>
        <c:auto val="1"/>
        <c:lblAlgn val="ctr"/>
        <c:lblOffset val="100"/>
        <c:noMultiLvlLbl val="0"/>
      </c:catAx>
      <c:valAx>
        <c:axId val="178320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783064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7EE52-A67F-4E21-8157-607DE4FC5120}" type="doc">
      <dgm:prSet loTypeId="urn:microsoft.com/office/officeart/2005/8/layout/chart3" loCatId="cycle" qsTypeId="urn:microsoft.com/office/officeart/2005/8/quickstyle/simple1" qsCatId="simple" csTypeId="urn:microsoft.com/office/officeart/2005/8/colors/accent0_2" csCatId="mainScheme" phldr="1"/>
      <dgm:spPr/>
      <dgm:t>
        <a:bodyPr/>
        <a:lstStyle/>
        <a:p>
          <a:endParaRPr lang="en-US"/>
        </a:p>
      </dgm:t>
    </dgm:pt>
    <dgm:pt modelId="{6E4CEB0D-83C0-4892-94E6-F15B8A5AED77}">
      <dgm:prSet/>
      <dgm:spPr>
        <a:solidFill>
          <a:schemeClr val="bg2">
            <a:lumMod val="50000"/>
          </a:schemeClr>
        </a:solidFill>
      </dgm:spPr>
      <dgm:t>
        <a:bodyPr/>
        <a:lstStyle/>
        <a:p>
          <a:r>
            <a:rPr lang="es-MX">
              <a:solidFill>
                <a:schemeClr val="tx2">
                  <a:lumMod val="20000"/>
                  <a:lumOff val="80000"/>
                </a:schemeClr>
              </a:solidFill>
              <a:latin typeface="Arial Rounded MT Bold" panose="020F0704030504030204" pitchFamily="34" charset="0"/>
            </a:rPr>
            <a:t>Información e inscripción a programas públicos de salud  </a:t>
          </a:r>
          <a:endParaRPr lang="es-MX" dirty="0">
            <a:solidFill>
              <a:schemeClr val="tx2">
                <a:lumMod val="20000"/>
                <a:lumOff val="80000"/>
              </a:schemeClr>
            </a:solidFill>
            <a:latin typeface="Arial Rounded MT Bold" panose="020F0704030504030204" pitchFamily="34" charset="0"/>
          </a:endParaRPr>
        </a:p>
      </dgm:t>
    </dgm:pt>
    <dgm:pt modelId="{CE452452-829A-4012-814E-644E5E743253}" type="parTrans" cxnId="{9B2AA5A7-D20C-44D9-955A-9482DF47AC54}">
      <dgm:prSet/>
      <dgm:spPr/>
      <dgm:t>
        <a:bodyPr/>
        <a:lstStyle/>
        <a:p>
          <a:endParaRPr lang="en-US"/>
        </a:p>
      </dgm:t>
    </dgm:pt>
    <dgm:pt modelId="{2AB2D790-DFA4-415A-B558-18D0DE94FC66}" type="sibTrans" cxnId="{9B2AA5A7-D20C-44D9-955A-9482DF47AC54}">
      <dgm:prSet/>
      <dgm:spPr/>
      <dgm:t>
        <a:bodyPr/>
        <a:lstStyle/>
        <a:p>
          <a:endParaRPr lang="en-US"/>
        </a:p>
      </dgm:t>
    </dgm:pt>
    <dgm:pt modelId="{4853DEFF-00D7-485F-9F30-B654358F7383}">
      <dgm:prSet/>
      <dgm:spPr>
        <a:solidFill>
          <a:schemeClr val="bg2">
            <a:lumMod val="50000"/>
          </a:schemeClr>
        </a:solidFill>
      </dgm:spPr>
      <dgm:t>
        <a:bodyPr/>
        <a:lstStyle/>
        <a:p>
          <a:r>
            <a:rPr lang="es-MX">
              <a:solidFill>
                <a:schemeClr val="tx2">
                  <a:lumMod val="20000"/>
                  <a:lumOff val="80000"/>
                </a:schemeClr>
              </a:solidFill>
              <a:latin typeface="Arial Rounded MT Bold" panose="020F0704030504030204" pitchFamily="34" charset="0"/>
            </a:rPr>
            <a:t>Apoyo en navegación en sistema de salud</a:t>
          </a:r>
          <a:endParaRPr lang="es-MX" dirty="0">
            <a:solidFill>
              <a:schemeClr val="tx2">
                <a:lumMod val="20000"/>
                <a:lumOff val="80000"/>
              </a:schemeClr>
            </a:solidFill>
            <a:latin typeface="Arial Rounded MT Bold" panose="020F0704030504030204" pitchFamily="34" charset="0"/>
          </a:endParaRPr>
        </a:p>
      </dgm:t>
    </dgm:pt>
    <dgm:pt modelId="{24C10E7E-87F2-4548-A5A9-C7D1258FD23D}" type="parTrans" cxnId="{083AABD2-C74F-4252-B8AE-7CB32B627012}">
      <dgm:prSet/>
      <dgm:spPr/>
      <dgm:t>
        <a:bodyPr/>
        <a:lstStyle/>
        <a:p>
          <a:endParaRPr lang="en-US"/>
        </a:p>
      </dgm:t>
    </dgm:pt>
    <dgm:pt modelId="{6E410CF5-9881-40F8-A734-73A475F9A537}" type="sibTrans" cxnId="{083AABD2-C74F-4252-B8AE-7CB32B627012}">
      <dgm:prSet/>
      <dgm:spPr/>
      <dgm:t>
        <a:bodyPr/>
        <a:lstStyle/>
        <a:p>
          <a:endParaRPr lang="en-US"/>
        </a:p>
      </dgm:t>
    </dgm:pt>
    <dgm:pt modelId="{4DDB0D9E-92D5-4ADB-AAF0-473006D4C69F}">
      <dgm:prSet/>
      <dgm:spPr>
        <a:solidFill>
          <a:schemeClr val="bg2">
            <a:lumMod val="50000"/>
          </a:schemeClr>
        </a:solidFill>
      </dgm:spPr>
      <dgm:t>
        <a:bodyPr/>
        <a:lstStyle/>
        <a:p>
          <a:r>
            <a:rPr lang="es-MX" dirty="0">
              <a:solidFill>
                <a:schemeClr val="tx2">
                  <a:lumMod val="20000"/>
                  <a:lumOff val="80000"/>
                </a:schemeClr>
              </a:solidFill>
              <a:latin typeface="Arial Rounded MT Bold" panose="020F0704030504030204" pitchFamily="34" charset="0"/>
            </a:rPr>
            <a:t>Detección oportuna</a:t>
          </a:r>
          <a:endParaRPr lang="en-US" dirty="0">
            <a:solidFill>
              <a:schemeClr val="tx2">
                <a:lumMod val="20000"/>
                <a:lumOff val="80000"/>
              </a:schemeClr>
            </a:solidFill>
          </a:endParaRPr>
        </a:p>
      </dgm:t>
    </dgm:pt>
    <dgm:pt modelId="{9EDB959E-4C48-4263-B26C-7836F0AD1B10}" type="parTrans" cxnId="{9197F6C8-C45B-4E8F-BB14-CB84176D118D}">
      <dgm:prSet/>
      <dgm:spPr/>
      <dgm:t>
        <a:bodyPr/>
        <a:lstStyle/>
        <a:p>
          <a:endParaRPr lang="en-US"/>
        </a:p>
      </dgm:t>
    </dgm:pt>
    <dgm:pt modelId="{B8116060-ABC5-46F9-9511-98CACF65D0C2}" type="sibTrans" cxnId="{9197F6C8-C45B-4E8F-BB14-CB84176D118D}">
      <dgm:prSet/>
      <dgm:spPr/>
      <dgm:t>
        <a:bodyPr/>
        <a:lstStyle/>
        <a:p>
          <a:endParaRPr lang="en-US"/>
        </a:p>
      </dgm:t>
    </dgm:pt>
    <dgm:pt modelId="{CFDF1B00-98B8-4C09-9309-F7ED021EF489}">
      <dgm:prSet/>
      <dgm:spPr>
        <a:solidFill>
          <a:schemeClr val="bg2">
            <a:lumMod val="50000"/>
          </a:schemeClr>
        </a:solidFill>
      </dgm:spPr>
      <dgm:t>
        <a:bodyPr/>
        <a:lstStyle/>
        <a:p>
          <a:r>
            <a:rPr lang="en-US">
              <a:solidFill>
                <a:schemeClr val="tx2">
                  <a:lumMod val="20000"/>
                  <a:lumOff val="80000"/>
                </a:schemeClr>
              </a:solidFill>
              <a:latin typeface="Arial Rounded MT Bold" panose="020F0704030504030204" pitchFamily="34" charset="0"/>
            </a:rPr>
            <a:t>Campañas de vacunación </a:t>
          </a:r>
          <a:endParaRPr lang="en-US" dirty="0">
            <a:solidFill>
              <a:schemeClr val="tx2">
                <a:lumMod val="20000"/>
                <a:lumOff val="80000"/>
              </a:schemeClr>
            </a:solidFill>
            <a:latin typeface="Arial Rounded MT Bold" panose="020F0704030504030204" pitchFamily="34" charset="0"/>
          </a:endParaRPr>
        </a:p>
      </dgm:t>
    </dgm:pt>
    <dgm:pt modelId="{E26596F2-03F6-45CF-A915-4930E65E6141}" type="parTrans" cxnId="{9D4FD4A7-4D85-401F-B32C-EC27077D3448}">
      <dgm:prSet/>
      <dgm:spPr/>
      <dgm:t>
        <a:bodyPr/>
        <a:lstStyle/>
        <a:p>
          <a:endParaRPr lang="en-US"/>
        </a:p>
      </dgm:t>
    </dgm:pt>
    <dgm:pt modelId="{5D241C3A-ACA8-4F26-9519-7B973CE6DDCF}" type="sibTrans" cxnId="{9D4FD4A7-4D85-401F-B32C-EC27077D3448}">
      <dgm:prSet/>
      <dgm:spPr/>
      <dgm:t>
        <a:bodyPr/>
        <a:lstStyle/>
        <a:p>
          <a:endParaRPr lang="en-US"/>
        </a:p>
      </dgm:t>
    </dgm:pt>
    <dgm:pt modelId="{1AFC3827-0915-473C-9BA2-D52272BCF4CA}">
      <dgm:prSet/>
      <dgm:spPr>
        <a:solidFill>
          <a:schemeClr val="bg2">
            <a:lumMod val="50000"/>
          </a:schemeClr>
        </a:solidFill>
      </dgm:spPr>
      <dgm:t>
        <a:bodyPr/>
        <a:lstStyle/>
        <a:p>
          <a:r>
            <a:rPr lang="es-MX">
              <a:solidFill>
                <a:schemeClr val="tx2">
                  <a:lumMod val="20000"/>
                  <a:lumOff val="80000"/>
                </a:schemeClr>
              </a:solidFill>
              <a:latin typeface="Arial Rounded MT Bold" panose="020F0704030504030204" pitchFamily="34" charset="0"/>
            </a:rPr>
            <a:t>Sesiones informativas y educativas sobre temas de salud </a:t>
          </a:r>
          <a:endParaRPr lang="es-MX" dirty="0">
            <a:solidFill>
              <a:schemeClr val="tx2">
                <a:lumMod val="20000"/>
                <a:lumOff val="80000"/>
              </a:schemeClr>
            </a:solidFill>
            <a:latin typeface="Arial Rounded MT Bold" panose="020F0704030504030204" pitchFamily="34" charset="0"/>
          </a:endParaRPr>
        </a:p>
      </dgm:t>
    </dgm:pt>
    <dgm:pt modelId="{FAFC060E-566A-4D85-BDDB-26C93566D753}" type="parTrans" cxnId="{FB29B552-B019-481F-B47D-BCD763BE30DF}">
      <dgm:prSet/>
      <dgm:spPr/>
      <dgm:t>
        <a:bodyPr/>
        <a:lstStyle/>
        <a:p>
          <a:endParaRPr lang="en-US"/>
        </a:p>
      </dgm:t>
    </dgm:pt>
    <dgm:pt modelId="{6AE04A07-AE95-4EE4-B340-E5EA3E09E99B}" type="sibTrans" cxnId="{FB29B552-B019-481F-B47D-BCD763BE30DF}">
      <dgm:prSet/>
      <dgm:spPr/>
      <dgm:t>
        <a:bodyPr/>
        <a:lstStyle/>
        <a:p>
          <a:endParaRPr lang="en-US"/>
        </a:p>
      </dgm:t>
    </dgm:pt>
    <dgm:pt modelId="{3ADF5403-D468-42F2-ACAC-410E6BBFAAC0}">
      <dgm:prSet custT="1"/>
      <dgm:spPr>
        <a:solidFill>
          <a:schemeClr val="bg2">
            <a:lumMod val="50000"/>
          </a:schemeClr>
        </a:solidFill>
      </dgm:spPr>
      <dgm:t>
        <a:bodyPr/>
        <a:lstStyle/>
        <a:p>
          <a:r>
            <a:rPr lang="en-US" sz="1100" dirty="0" err="1">
              <a:solidFill>
                <a:schemeClr val="tx2">
                  <a:lumMod val="20000"/>
                  <a:lumOff val="80000"/>
                </a:schemeClr>
              </a:solidFill>
              <a:latin typeface="Arial Rounded MT Bold" panose="020F0704030504030204" pitchFamily="34" charset="0"/>
            </a:rPr>
            <a:t>Referidos</a:t>
          </a:r>
          <a:r>
            <a:rPr lang="en-US" sz="1100" dirty="0">
              <a:solidFill>
                <a:schemeClr val="tx2">
                  <a:lumMod val="20000"/>
                  <a:lumOff val="80000"/>
                </a:schemeClr>
              </a:solidFill>
              <a:latin typeface="Arial Rounded MT Bold" panose="020F0704030504030204" pitchFamily="34" charset="0"/>
            </a:rPr>
            <a:t> a </a:t>
          </a:r>
          <a:r>
            <a:rPr lang="en-US" sz="1100" dirty="0" err="1">
              <a:solidFill>
                <a:schemeClr val="tx2">
                  <a:lumMod val="20000"/>
                  <a:lumOff val="80000"/>
                </a:schemeClr>
              </a:solidFill>
              <a:latin typeface="Arial Rounded MT Bold" panose="020F0704030504030204" pitchFamily="34" charset="0"/>
            </a:rPr>
            <a:t>clínicas</a:t>
          </a:r>
          <a:r>
            <a:rPr lang="en-US" sz="1100" dirty="0">
              <a:solidFill>
                <a:schemeClr val="tx2">
                  <a:lumMod val="20000"/>
                  <a:lumOff val="80000"/>
                </a:schemeClr>
              </a:solidFill>
              <a:latin typeface="Arial Rounded MT Bold" panose="020F0704030504030204" pitchFamily="34" charset="0"/>
            </a:rPr>
            <a:t> de </a:t>
          </a:r>
          <a:r>
            <a:rPr lang="en-US" sz="1100" dirty="0" err="1">
              <a:solidFill>
                <a:schemeClr val="tx2">
                  <a:lumMod val="20000"/>
                  <a:lumOff val="80000"/>
                </a:schemeClr>
              </a:solidFill>
              <a:latin typeface="Arial Rounded MT Bold" panose="020F0704030504030204" pitchFamily="34" charset="0"/>
            </a:rPr>
            <a:t>salud</a:t>
          </a:r>
          <a:r>
            <a:rPr lang="en-US" sz="1100" dirty="0">
              <a:solidFill>
                <a:schemeClr val="tx2">
                  <a:lumMod val="20000"/>
                  <a:lumOff val="80000"/>
                </a:schemeClr>
              </a:solidFill>
              <a:latin typeface="Arial Rounded MT Bold" panose="020F0704030504030204" pitchFamily="34" charset="0"/>
            </a:rPr>
            <a:t> </a:t>
          </a:r>
        </a:p>
      </dgm:t>
    </dgm:pt>
    <dgm:pt modelId="{94AEE252-B780-4076-80EC-73F62E93205B}" type="parTrans" cxnId="{D7AC7B46-91B7-47DE-940C-A3A49A7A26EA}">
      <dgm:prSet/>
      <dgm:spPr/>
      <dgm:t>
        <a:bodyPr/>
        <a:lstStyle/>
        <a:p>
          <a:endParaRPr lang="en-US"/>
        </a:p>
      </dgm:t>
    </dgm:pt>
    <dgm:pt modelId="{DEEE6BA9-3CFA-42F2-81ED-ECBB0DB762E3}" type="sibTrans" cxnId="{D7AC7B46-91B7-47DE-940C-A3A49A7A26EA}">
      <dgm:prSet/>
      <dgm:spPr/>
      <dgm:t>
        <a:bodyPr/>
        <a:lstStyle/>
        <a:p>
          <a:endParaRPr lang="en-US"/>
        </a:p>
      </dgm:t>
    </dgm:pt>
    <dgm:pt modelId="{62BDFF6C-F52C-4DF9-9202-E21BD4892B03}" type="pres">
      <dgm:prSet presAssocID="{0797EE52-A67F-4E21-8157-607DE4FC5120}" presName="compositeShape" presStyleCnt="0">
        <dgm:presLayoutVars>
          <dgm:chMax val="7"/>
          <dgm:dir/>
          <dgm:resizeHandles val="exact"/>
        </dgm:presLayoutVars>
      </dgm:prSet>
      <dgm:spPr/>
      <dgm:t>
        <a:bodyPr/>
        <a:lstStyle/>
        <a:p>
          <a:endParaRPr lang="es-ES"/>
        </a:p>
      </dgm:t>
    </dgm:pt>
    <dgm:pt modelId="{EDA7B003-0A20-4954-9B29-CFC4BB33C2D3}" type="pres">
      <dgm:prSet presAssocID="{0797EE52-A67F-4E21-8157-607DE4FC5120}" presName="wedge1" presStyleLbl="node1" presStyleIdx="0" presStyleCnt="6"/>
      <dgm:spPr/>
      <dgm:t>
        <a:bodyPr/>
        <a:lstStyle/>
        <a:p>
          <a:endParaRPr lang="es-ES"/>
        </a:p>
      </dgm:t>
    </dgm:pt>
    <dgm:pt modelId="{F54E7742-21C6-4290-AE14-22910D4503D0}" type="pres">
      <dgm:prSet presAssocID="{0797EE52-A67F-4E21-8157-607DE4FC5120}" presName="wedge1Tx" presStyleLbl="node1" presStyleIdx="0" presStyleCnt="6">
        <dgm:presLayoutVars>
          <dgm:chMax val="0"/>
          <dgm:chPref val="0"/>
          <dgm:bulletEnabled val="1"/>
        </dgm:presLayoutVars>
      </dgm:prSet>
      <dgm:spPr/>
      <dgm:t>
        <a:bodyPr/>
        <a:lstStyle/>
        <a:p>
          <a:endParaRPr lang="es-ES"/>
        </a:p>
      </dgm:t>
    </dgm:pt>
    <dgm:pt modelId="{C2966AF8-7054-4984-A82D-3C0FB7197549}" type="pres">
      <dgm:prSet presAssocID="{0797EE52-A67F-4E21-8157-607DE4FC5120}" presName="wedge2" presStyleLbl="node1" presStyleIdx="1" presStyleCnt="6"/>
      <dgm:spPr/>
      <dgm:t>
        <a:bodyPr/>
        <a:lstStyle/>
        <a:p>
          <a:endParaRPr lang="es-ES"/>
        </a:p>
      </dgm:t>
    </dgm:pt>
    <dgm:pt modelId="{BFADD2D2-C8A4-4EBE-B4F2-B48B5BEBDEE8}" type="pres">
      <dgm:prSet presAssocID="{0797EE52-A67F-4E21-8157-607DE4FC5120}" presName="wedge2Tx" presStyleLbl="node1" presStyleIdx="1" presStyleCnt="6">
        <dgm:presLayoutVars>
          <dgm:chMax val="0"/>
          <dgm:chPref val="0"/>
          <dgm:bulletEnabled val="1"/>
        </dgm:presLayoutVars>
      </dgm:prSet>
      <dgm:spPr/>
      <dgm:t>
        <a:bodyPr/>
        <a:lstStyle/>
        <a:p>
          <a:endParaRPr lang="es-ES"/>
        </a:p>
      </dgm:t>
    </dgm:pt>
    <dgm:pt modelId="{75322915-21F7-4ECC-9DAD-7DC78816DDEF}" type="pres">
      <dgm:prSet presAssocID="{0797EE52-A67F-4E21-8157-607DE4FC5120}" presName="wedge3" presStyleLbl="node1" presStyleIdx="2" presStyleCnt="6"/>
      <dgm:spPr/>
      <dgm:t>
        <a:bodyPr/>
        <a:lstStyle/>
        <a:p>
          <a:endParaRPr lang="es-ES"/>
        </a:p>
      </dgm:t>
    </dgm:pt>
    <dgm:pt modelId="{54CD2C1F-A336-4E6B-8625-2B56C256C0CD}" type="pres">
      <dgm:prSet presAssocID="{0797EE52-A67F-4E21-8157-607DE4FC5120}" presName="wedge3Tx" presStyleLbl="node1" presStyleIdx="2" presStyleCnt="6">
        <dgm:presLayoutVars>
          <dgm:chMax val="0"/>
          <dgm:chPref val="0"/>
          <dgm:bulletEnabled val="1"/>
        </dgm:presLayoutVars>
      </dgm:prSet>
      <dgm:spPr/>
      <dgm:t>
        <a:bodyPr/>
        <a:lstStyle/>
        <a:p>
          <a:endParaRPr lang="es-ES"/>
        </a:p>
      </dgm:t>
    </dgm:pt>
    <dgm:pt modelId="{9789B898-A7EA-4399-B9CD-658D786925B1}" type="pres">
      <dgm:prSet presAssocID="{0797EE52-A67F-4E21-8157-607DE4FC5120}" presName="wedge4" presStyleLbl="node1" presStyleIdx="3" presStyleCnt="6"/>
      <dgm:spPr/>
      <dgm:t>
        <a:bodyPr/>
        <a:lstStyle/>
        <a:p>
          <a:endParaRPr lang="es-ES"/>
        </a:p>
      </dgm:t>
    </dgm:pt>
    <dgm:pt modelId="{9B34251E-34F2-4E7C-B969-8C99B94E740A}" type="pres">
      <dgm:prSet presAssocID="{0797EE52-A67F-4E21-8157-607DE4FC5120}" presName="wedge4Tx" presStyleLbl="node1" presStyleIdx="3" presStyleCnt="6">
        <dgm:presLayoutVars>
          <dgm:chMax val="0"/>
          <dgm:chPref val="0"/>
          <dgm:bulletEnabled val="1"/>
        </dgm:presLayoutVars>
      </dgm:prSet>
      <dgm:spPr/>
      <dgm:t>
        <a:bodyPr/>
        <a:lstStyle/>
        <a:p>
          <a:endParaRPr lang="es-ES"/>
        </a:p>
      </dgm:t>
    </dgm:pt>
    <dgm:pt modelId="{88CC9135-422A-4A3B-B496-2CC93F78B740}" type="pres">
      <dgm:prSet presAssocID="{0797EE52-A67F-4E21-8157-607DE4FC5120}" presName="wedge5" presStyleLbl="node1" presStyleIdx="4" presStyleCnt="6"/>
      <dgm:spPr/>
      <dgm:t>
        <a:bodyPr/>
        <a:lstStyle/>
        <a:p>
          <a:endParaRPr lang="es-ES"/>
        </a:p>
      </dgm:t>
    </dgm:pt>
    <dgm:pt modelId="{C4650D10-DC02-4BF8-8C11-E4D1F5AC62E0}" type="pres">
      <dgm:prSet presAssocID="{0797EE52-A67F-4E21-8157-607DE4FC5120}" presName="wedge5Tx" presStyleLbl="node1" presStyleIdx="4" presStyleCnt="6">
        <dgm:presLayoutVars>
          <dgm:chMax val="0"/>
          <dgm:chPref val="0"/>
          <dgm:bulletEnabled val="1"/>
        </dgm:presLayoutVars>
      </dgm:prSet>
      <dgm:spPr/>
      <dgm:t>
        <a:bodyPr/>
        <a:lstStyle/>
        <a:p>
          <a:endParaRPr lang="es-ES"/>
        </a:p>
      </dgm:t>
    </dgm:pt>
    <dgm:pt modelId="{A9C3EB68-4769-478E-A184-D659A4124217}" type="pres">
      <dgm:prSet presAssocID="{0797EE52-A67F-4E21-8157-607DE4FC5120}" presName="wedge6" presStyleLbl="node1" presStyleIdx="5" presStyleCnt="6"/>
      <dgm:spPr/>
      <dgm:t>
        <a:bodyPr/>
        <a:lstStyle/>
        <a:p>
          <a:endParaRPr lang="es-ES"/>
        </a:p>
      </dgm:t>
    </dgm:pt>
    <dgm:pt modelId="{8176FA9B-D4AD-48CA-97BD-55A9F6E313B3}" type="pres">
      <dgm:prSet presAssocID="{0797EE52-A67F-4E21-8157-607DE4FC5120}" presName="wedge6Tx" presStyleLbl="node1" presStyleIdx="5" presStyleCnt="6">
        <dgm:presLayoutVars>
          <dgm:chMax val="0"/>
          <dgm:chPref val="0"/>
          <dgm:bulletEnabled val="1"/>
        </dgm:presLayoutVars>
      </dgm:prSet>
      <dgm:spPr/>
      <dgm:t>
        <a:bodyPr/>
        <a:lstStyle/>
        <a:p>
          <a:endParaRPr lang="es-ES"/>
        </a:p>
      </dgm:t>
    </dgm:pt>
  </dgm:ptLst>
  <dgm:cxnLst>
    <dgm:cxn modelId="{DD7760C2-BA27-41BD-887B-77869F4FC768}" type="presOf" srcId="{6E4CEB0D-83C0-4892-94E6-F15B8A5AED77}" destId="{BFADD2D2-C8A4-4EBE-B4F2-B48B5BEBDEE8}" srcOrd="1" destOrd="0" presId="urn:microsoft.com/office/officeart/2005/8/layout/chart3"/>
    <dgm:cxn modelId="{9D4FD4A7-4D85-401F-B32C-EC27077D3448}" srcId="{0797EE52-A67F-4E21-8157-607DE4FC5120}" destId="{CFDF1B00-98B8-4C09-9309-F7ED021EF489}" srcOrd="5" destOrd="0" parTransId="{E26596F2-03F6-45CF-A915-4930E65E6141}" sibTransId="{5D241C3A-ACA8-4F26-9519-7B973CE6DDCF}"/>
    <dgm:cxn modelId="{9B2AA5A7-D20C-44D9-955A-9482DF47AC54}" srcId="{0797EE52-A67F-4E21-8157-607DE4FC5120}" destId="{6E4CEB0D-83C0-4892-94E6-F15B8A5AED77}" srcOrd="1" destOrd="0" parTransId="{CE452452-829A-4012-814E-644E5E743253}" sibTransId="{2AB2D790-DFA4-415A-B558-18D0DE94FC66}"/>
    <dgm:cxn modelId="{8284CEF8-60C2-44D7-96C3-EC3D3A1A449B}" type="presOf" srcId="{4853DEFF-00D7-485F-9F30-B654358F7383}" destId="{88CC9135-422A-4A3B-B496-2CC93F78B740}" srcOrd="0" destOrd="0" presId="urn:microsoft.com/office/officeart/2005/8/layout/chart3"/>
    <dgm:cxn modelId="{9197F6C8-C45B-4E8F-BB14-CB84176D118D}" srcId="{0797EE52-A67F-4E21-8157-607DE4FC5120}" destId="{4DDB0D9E-92D5-4ADB-AAF0-473006D4C69F}" srcOrd="2" destOrd="0" parTransId="{9EDB959E-4C48-4263-B26C-7836F0AD1B10}" sibTransId="{B8116060-ABC5-46F9-9511-98CACF65D0C2}"/>
    <dgm:cxn modelId="{DCF24784-2B93-47AF-A03D-D86821E86F6F}" type="presOf" srcId="{6E4CEB0D-83C0-4892-94E6-F15B8A5AED77}" destId="{C2966AF8-7054-4984-A82D-3C0FB7197549}" srcOrd="0" destOrd="0" presId="urn:microsoft.com/office/officeart/2005/8/layout/chart3"/>
    <dgm:cxn modelId="{89974454-43A1-4EE7-99F6-296CFED7D89B}" type="presOf" srcId="{1AFC3827-0915-473C-9BA2-D52272BCF4CA}" destId="{EDA7B003-0A20-4954-9B29-CFC4BB33C2D3}" srcOrd="0" destOrd="0" presId="urn:microsoft.com/office/officeart/2005/8/layout/chart3"/>
    <dgm:cxn modelId="{283A036F-5346-4053-BC41-0E856B2ADEF7}" type="presOf" srcId="{CFDF1B00-98B8-4C09-9309-F7ED021EF489}" destId="{A9C3EB68-4769-478E-A184-D659A4124217}" srcOrd="0" destOrd="0" presId="urn:microsoft.com/office/officeart/2005/8/layout/chart3"/>
    <dgm:cxn modelId="{C14409EC-57BA-4B98-811F-9BB2726F5538}" type="presOf" srcId="{4DDB0D9E-92D5-4ADB-AAF0-473006D4C69F}" destId="{75322915-21F7-4ECC-9DAD-7DC78816DDEF}" srcOrd="0" destOrd="0" presId="urn:microsoft.com/office/officeart/2005/8/layout/chart3"/>
    <dgm:cxn modelId="{1C4750FB-12BC-4C80-A0DD-FCFE920BBAB8}" type="presOf" srcId="{4DDB0D9E-92D5-4ADB-AAF0-473006D4C69F}" destId="{54CD2C1F-A336-4E6B-8625-2B56C256C0CD}" srcOrd="1" destOrd="0" presId="urn:microsoft.com/office/officeart/2005/8/layout/chart3"/>
    <dgm:cxn modelId="{FDA0E030-B33F-473F-80CE-BC5C6B6AE6FB}" type="presOf" srcId="{1AFC3827-0915-473C-9BA2-D52272BCF4CA}" destId="{F54E7742-21C6-4290-AE14-22910D4503D0}" srcOrd="1" destOrd="0" presId="urn:microsoft.com/office/officeart/2005/8/layout/chart3"/>
    <dgm:cxn modelId="{FB29B552-B019-481F-B47D-BCD763BE30DF}" srcId="{0797EE52-A67F-4E21-8157-607DE4FC5120}" destId="{1AFC3827-0915-473C-9BA2-D52272BCF4CA}" srcOrd="0" destOrd="0" parTransId="{FAFC060E-566A-4D85-BDDB-26C93566D753}" sibTransId="{6AE04A07-AE95-4EE4-B340-E5EA3E09E99B}"/>
    <dgm:cxn modelId="{EE0E88D6-9ED0-48DC-AA82-A4487EEC478D}" type="presOf" srcId="{3ADF5403-D468-42F2-ACAC-410E6BBFAAC0}" destId="{9789B898-A7EA-4399-B9CD-658D786925B1}" srcOrd="0" destOrd="0" presId="urn:microsoft.com/office/officeart/2005/8/layout/chart3"/>
    <dgm:cxn modelId="{4FD6A2D9-44ED-4B1F-BE05-77B740167CDC}" type="presOf" srcId="{3ADF5403-D468-42F2-ACAC-410E6BBFAAC0}" destId="{9B34251E-34F2-4E7C-B969-8C99B94E740A}" srcOrd="1" destOrd="0" presId="urn:microsoft.com/office/officeart/2005/8/layout/chart3"/>
    <dgm:cxn modelId="{1758C178-C8F7-4CEC-BA67-6CBE6D462476}" type="presOf" srcId="{0797EE52-A67F-4E21-8157-607DE4FC5120}" destId="{62BDFF6C-F52C-4DF9-9202-E21BD4892B03}" srcOrd="0" destOrd="0" presId="urn:microsoft.com/office/officeart/2005/8/layout/chart3"/>
    <dgm:cxn modelId="{083AABD2-C74F-4252-B8AE-7CB32B627012}" srcId="{0797EE52-A67F-4E21-8157-607DE4FC5120}" destId="{4853DEFF-00D7-485F-9F30-B654358F7383}" srcOrd="4" destOrd="0" parTransId="{24C10E7E-87F2-4548-A5A9-C7D1258FD23D}" sibTransId="{6E410CF5-9881-40F8-A734-73A475F9A537}"/>
    <dgm:cxn modelId="{BD3FEF36-A6CE-4647-BDBE-CAF3F90F8BDF}" type="presOf" srcId="{CFDF1B00-98B8-4C09-9309-F7ED021EF489}" destId="{8176FA9B-D4AD-48CA-97BD-55A9F6E313B3}" srcOrd="1" destOrd="0" presId="urn:microsoft.com/office/officeart/2005/8/layout/chart3"/>
    <dgm:cxn modelId="{D7AC7B46-91B7-47DE-940C-A3A49A7A26EA}" srcId="{0797EE52-A67F-4E21-8157-607DE4FC5120}" destId="{3ADF5403-D468-42F2-ACAC-410E6BBFAAC0}" srcOrd="3" destOrd="0" parTransId="{94AEE252-B780-4076-80EC-73F62E93205B}" sibTransId="{DEEE6BA9-3CFA-42F2-81ED-ECBB0DB762E3}"/>
    <dgm:cxn modelId="{DBEEEB94-2914-48FC-AB39-653F1E974956}" type="presOf" srcId="{4853DEFF-00D7-485F-9F30-B654358F7383}" destId="{C4650D10-DC02-4BF8-8C11-E4D1F5AC62E0}" srcOrd="1" destOrd="0" presId="urn:microsoft.com/office/officeart/2005/8/layout/chart3"/>
    <dgm:cxn modelId="{41738B7D-2498-48F7-9DB0-E9DD0E6061F9}" type="presParOf" srcId="{62BDFF6C-F52C-4DF9-9202-E21BD4892B03}" destId="{EDA7B003-0A20-4954-9B29-CFC4BB33C2D3}" srcOrd="0" destOrd="0" presId="urn:microsoft.com/office/officeart/2005/8/layout/chart3"/>
    <dgm:cxn modelId="{8F5B44D5-8EDE-40B9-B67C-606DE14491C4}" type="presParOf" srcId="{62BDFF6C-F52C-4DF9-9202-E21BD4892B03}" destId="{F54E7742-21C6-4290-AE14-22910D4503D0}" srcOrd="1" destOrd="0" presId="urn:microsoft.com/office/officeart/2005/8/layout/chart3"/>
    <dgm:cxn modelId="{B58C3DE7-904F-48FF-99C2-F1C95FC2B275}" type="presParOf" srcId="{62BDFF6C-F52C-4DF9-9202-E21BD4892B03}" destId="{C2966AF8-7054-4984-A82D-3C0FB7197549}" srcOrd="2" destOrd="0" presId="urn:microsoft.com/office/officeart/2005/8/layout/chart3"/>
    <dgm:cxn modelId="{CCB1F43B-AB66-4F8F-B026-315CD434DA0C}" type="presParOf" srcId="{62BDFF6C-F52C-4DF9-9202-E21BD4892B03}" destId="{BFADD2D2-C8A4-4EBE-B4F2-B48B5BEBDEE8}" srcOrd="3" destOrd="0" presId="urn:microsoft.com/office/officeart/2005/8/layout/chart3"/>
    <dgm:cxn modelId="{AE6428B0-630E-4C93-95EF-614F942AE39C}" type="presParOf" srcId="{62BDFF6C-F52C-4DF9-9202-E21BD4892B03}" destId="{75322915-21F7-4ECC-9DAD-7DC78816DDEF}" srcOrd="4" destOrd="0" presId="urn:microsoft.com/office/officeart/2005/8/layout/chart3"/>
    <dgm:cxn modelId="{AEABBFAE-87FD-463B-A9EF-FA341FB4820E}" type="presParOf" srcId="{62BDFF6C-F52C-4DF9-9202-E21BD4892B03}" destId="{54CD2C1F-A336-4E6B-8625-2B56C256C0CD}" srcOrd="5" destOrd="0" presId="urn:microsoft.com/office/officeart/2005/8/layout/chart3"/>
    <dgm:cxn modelId="{7BA81E4E-41CE-4D78-8F10-17A81A6F3B4B}" type="presParOf" srcId="{62BDFF6C-F52C-4DF9-9202-E21BD4892B03}" destId="{9789B898-A7EA-4399-B9CD-658D786925B1}" srcOrd="6" destOrd="0" presId="urn:microsoft.com/office/officeart/2005/8/layout/chart3"/>
    <dgm:cxn modelId="{198BBE30-2593-47A8-BA62-C7D25F112CD5}" type="presParOf" srcId="{62BDFF6C-F52C-4DF9-9202-E21BD4892B03}" destId="{9B34251E-34F2-4E7C-B969-8C99B94E740A}" srcOrd="7" destOrd="0" presId="urn:microsoft.com/office/officeart/2005/8/layout/chart3"/>
    <dgm:cxn modelId="{35FB87C1-09F1-412B-80A3-C7269F22C069}" type="presParOf" srcId="{62BDFF6C-F52C-4DF9-9202-E21BD4892B03}" destId="{88CC9135-422A-4A3B-B496-2CC93F78B740}" srcOrd="8" destOrd="0" presId="urn:microsoft.com/office/officeart/2005/8/layout/chart3"/>
    <dgm:cxn modelId="{EFB3CFA7-72E8-4D02-8051-6E689AF0985D}" type="presParOf" srcId="{62BDFF6C-F52C-4DF9-9202-E21BD4892B03}" destId="{C4650D10-DC02-4BF8-8C11-E4D1F5AC62E0}" srcOrd="9" destOrd="0" presId="urn:microsoft.com/office/officeart/2005/8/layout/chart3"/>
    <dgm:cxn modelId="{CF63A053-8648-401F-806F-E9DECF1B8B6A}" type="presParOf" srcId="{62BDFF6C-F52C-4DF9-9202-E21BD4892B03}" destId="{A9C3EB68-4769-478E-A184-D659A4124217}" srcOrd="10" destOrd="0" presId="urn:microsoft.com/office/officeart/2005/8/layout/chart3"/>
    <dgm:cxn modelId="{256A4D21-2B77-421D-B82F-BADA90A4BF4C}" type="presParOf" srcId="{62BDFF6C-F52C-4DF9-9202-E21BD4892B03}" destId="{8176FA9B-D4AD-48CA-97BD-55A9F6E313B3}" srcOrd="11"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5D17A2E-D65E-4140-AC74-0081C6B23AD9}" type="doc">
      <dgm:prSet loTypeId="urn:microsoft.com/office/officeart/2005/8/layout/process2" loCatId="process" qsTypeId="urn:microsoft.com/office/officeart/2005/8/quickstyle/simple1" qsCatId="simple" csTypeId="urn:microsoft.com/office/officeart/2005/8/colors/accent1_2" csCatId="accent1" phldr="1"/>
      <dgm:spPr/>
    </dgm:pt>
    <dgm:pt modelId="{D16D6630-E0D8-4A6D-AD55-2204F70ADD35}">
      <dgm:prSet phldrT="[Text]"/>
      <dgm:spPr>
        <a:solidFill>
          <a:schemeClr val="bg2">
            <a:lumMod val="50000"/>
          </a:schemeClr>
        </a:solidFill>
      </dgm:spPr>
      <dgm:t>
        <a:bodyPr/>
        <a:lstStyle/>
        <a:p>
          <a:r>
            <a:rPr lang="en-US" dirty="0" err="1"/>
            <a:t>Servicios</a:t>
          </a:r>
          <a:r>
            <a:rPr lang="en-US" dirty="0"/>
            <a:t> </a:t>
          </a:r>
          <a:r>
            <a:rPr lang="en-US" dirty="0" err="1"/>
            <a:t>en</a:t>
          </a:r>
          <a:r>
            <a:rPr lang="en-US" dirty="0"/>
            <a:t> VDS </a:t>
          </a:r>
          <a:r>
            <a:rPr lang="en-US" dirty="0" err="1"/>
            <a:t>Móviles</a:t>
          </a:r>
          <a:endParaRPr lang="en-US" dirty="0"/>
        </a:p>
      </dgm:t>
    </dgm:pt>
    <dgm:pt modelId="{F9B04524-FA56-4382-864D-AA7EE224E4A3}" type="parTrans" cxnId="{8A3EA176-4396-455F-9A5E-2C5F66A8A484}">
      <dgm:prSet/>
      <dgm:spPr/>
      <dgm:t>
        <a:bodyPr/>
        <a:lstStyle/>
        <a:p>
          <a:endParaRPr lang="en-US"/>
        </a:p>
      </dgm:t>
    </dgm:pt>
    <dgm:pt modelId="{189F01AC-0C94-4288-8BA1-7E28C465CE76}" type="sibTrans" cxnId="{8A3EA176-4396-455F-9A5E-2C5F66A8A484}">
      <dgm:prSet/>
      <dgm:spPr/>
      <dgm:t>
        <a:bodyPr/>
        <a:lstStyle/>
        <a:p>
          <a:endParaRPr lang="en-US"/>
        </a:p>
      </dgm:t>
    </dgm:pt>
    <dgm:pt modelId="{4197535D-00D1-4785-82E4-D21CD4E8F9F4}">
      <dgm:prSet phldrT="[Text]"/>
      <dgm:spPr>
        <a:solidFill>
          <a:schemeClr val="bg2">
            <a:lumMod val="50000"/>
          </a:schemeClr>
        </a:solidFill>
      </dgm:spPr>
      <dgm:t>
        <a:bodyPr/>
        <a:lstStyle/>
        <a:p>
          <a:r>
            <a:rPr lang="en-US" dirty="0"/>
            <a:t>Ferias de Salud</a:t>
          </a:r>
        </a:p>
      </dgm:t>
    </dgm:pt>
    <dgm:pt modelId="{F1EB5C9D-1790-464B-9097-6924E3AAED90}" type="parTrans" cxnId="{A511D78D-F312-4227-B51B-13EE45A140D6}">
      <dgm:prSet/>
      <dgm:spPr/>
      <dgm:t>
        <a:bodyPr/>
        <a:lstStyle/>
        <a:p>
          <a:endParaRPr lang="en-US"/>
        </a:p>
      </dgm:t>
    </dgm:pt>
    <dgm:pt modelId="{E8D07F0A-F4C2-4932-AC71-FEBEB0643515}" type="sibTrans" cxnId="{A511D78D-F312-4227-B51B-13EE45A140D6}">
      <dgm:prSet/>
      <dgm:spPr/>
      <dgm:t>
        <a:bodyPr/>
        <a:lstStyle/>
        <a:p>
          <a:endParaRPr lang="en-US"/>
        </a:p>
      </dgm:t>
    </dgm:pt>
    <dgm:pt modelId="{016BEE49-99ED-4168-8200-1EB1AD8E4B62}">
      <dgm:prSet phldrT="[Text]"/>
      <dgm:spPr>
        <a:solidFill>
          <a:schemeClr val="bg2">
            <a:lumMod val="50000"/>
          </a:schemeClr>
        </a:solidFill>
      </dgm:spPr>
      <dgm:t>
        <a:bodyPr/>
        <a:lstStyle/>
        <a:p>
          <a:r>
            <a:rPr lang="en-US" dirty="0"/>
            <a:t>SBS</a:t>
          </a:r>
        </a:p>
      </dgm:t>
    </dgm:pt>
    <dgm:pt modelId="{A44D9C2E-477C-4477-B7B3-7CBDF6F7C3D7}" type="parTrans" cxnId="{2683C04B-B1D0-4EA1-A329-F850C0C21E3F}">
      <dgm:prSet/>
      <dgm:spPr/>
      <dgm:t>
        <a:bodyPr/>
        <a:lstStyle/>
        <a:p>
          <a:endParaRPr lang="en-US"/>
        </a:p>
      </dgm:t>
    </dgm:pt>
    <dgm:pt modelId="{5C20702D-AFDA-4104-B2D7-3DA89F27C08D}" type="sibTrans" cxnId="{2683C04B-B1D0-4EA1-A329-F850C0C21E3F}">
      <dgm:prSet/>
      <dgm:spPr/>
      <dgm:t>
        <a:bodyPr/>
        <a:lstStyle/>
        <a:p>
          <a:endParaRPr lang="en-US"/>
        </a:p>
      </dgm:t>
    </dgm:pt>
    <dgm:pt modelId="{2D60C6A3-E716-4CB2-9ED9-8194FD5DA777}" type="pres">
      <dgm:prSet presAssocID="{75D17A2E-D65E-4140-AC74-0081C6B23AD9}" presName="linearFlow" presStyleCnt="0">
        <dgm:presLayoutVars>
          <dgm:resizeHandles val="exact"/>
        </dgm:presLayoutVars>
      </dgm:prSet>
      <dgm:spPr/>
    </dgm:pt>
    <dgm:pt modelId="{CA141108-623C-484F-A365-D8331C9287E3}" type="pres">
      <dgm:prSet presAssocID="{D16D6630-E0D8-4A6D-AD55-2204F70ADD35}" presName="node" presStyleLbl="node1" presStyleIdx="0" presStyleCnt="3">
        <dgm:presLayoutVars>
          <dgm:bulletEnabled val="1"/>
        </dgm:presLayoutVars>
      </dgm:prSet>
      <dgm:spPr/>
      <dgm:t>
        <a:bodyPr/>
        <a:lstStyle/>
        <a:p>
          <a:endParaRPr lang="es-ES"/>
        </a:p>
      </dgm:t>
    </dgm:pt>
    <dgm:pt modelId="{4B77BDED-1383-4F5E-8CAB-35F48E6EED89}" type="pres">
      <dgm:prSet presAssocID="{189F01AC-0C94-4288-8BA1-7E28C465CE76}" presName="sibTrans" presStyleLbl="sibTrans2D1" presStyleIdx="0" presStyleCnt="2" custLinFactNeighborX="2524" custLinFactNeighborY="-578"/>
      <dgm:spPr/>
      <dgm:t>
        <a:bodyPr/>
        <a:lstStyle/>
        <a:p>
          <a:endParaRPr lang="es-ES"/>
        </a:p>
      </dgm:t>
    </dgm:pt>
    <dgm:pt modelId="{98FF1DDE-3898-4AEA-B7BC-E00C9839295F}" type="pres">
      <dgm:prSet presAssocID="{189F01AC-0C94-4288-8BA1-7E28C465CE76}" presName="connectorText" presStyleLbl="sibTrans2D1" presStyleIdx="0" presStyleCnt="2"/>
      <dgm:spPr/>
      <dgm:t>
        <a:bodyPr/>
        <a:lstStyle/>
        <a:p>
          <a:endParaRPr lang="es-ES"/>
        </a:p>
      </dgm:t>
    </dgm:pt>
    <dgm:pt modelId="{5A77AD29-7BBF-460F-9FDB-0AA54FF05342}" type="pres">
      <dgm:prSet presAssocID="{4197535D-00D1-4785-82E4-D21CD4E8F9F4}" presName="node" presStyleLbl="node1" presStyleIdx="1" presStyleCnt="3">
        <dgm:presLayoutVars>
          <dgm:bulletEnabled val="1"/>
        </dgm:presLayoutVars>
      </dgm:prSet>
      <dgm:spPr/>
      <dgm:t>
        <a:bodyPr/>
        <a:lstStyle/>
        <a:p>
          <a:endParaRPr lang="es-ES"/>
        </a:p>
      </dgm:t>
    </dgm:pt>
    <dgm:pt modelId="{48CA58D8-2AC1-40C7-A660-DD205A41D199}" type="pres">
      <dgm:prSet presAssocID="{E8D07F0A-F4C2-4932-AC71-FEBEB0643515}" presName="sibTrans" presStyleLbl="sibTrans2D1" presStyleIdx="1" presStyleCnt="2" custLinFactNeighborY="0"/>
      <dgm:spPr/>
      <dgm:t>
        <a:bodyPr/>
        <a:lstStyle/>
        <a:p>
          <a:endParaRPr lang="es-ES"/>
        </a:p>
      </dgm:t>
    </dgm:pt>
    <dgm:pt modelId="{3A140D7D-6732-4D71-8648-E7432FD4889B}" type="pres">
      <dgm:prSet presAssocID="{E8D07F0A-F4C2-4932-AC71-FEBEB0643515}" presName="connectorText" presStyleLbl="sibTrans2D1" presStyleIdx="1" presStyleCnt="2"/>
      <dgm:spPr/>
      <dgm:t>
        <a:bodyPr/>
        <a:lstStyle/>
        <a:p>
          <a:endParaRPr lang="es-ES"/>
        </a:p>
      </dgm:t>
    </dgm:pt>
    <dgm:pt modelId="{69322796-4FE0-4191-9F25-89273BFAC5F2}" type="pres">
      <dgm:prSet presAssocID="{016BEE49-99ED-4168-8200-1EB1AD8E4B62}" presName="node" presStyleLbl="node1" presStyleIdx="2" presStyleCnt="3">
        <dgm:presLayoutVars>
          <dgm:bulletEnabled val="1"/>
        </dgm:presLayoutVars>
      </dgm:prSet>
      <dgm:spPr/>
      <dgm:t>
        <a:bodyPr/>
        <a:lstStyle/>
        <a:p>
          <a:endParaRPr lang="es-ES"/>
        </a:p>
      </dgm:t>
    </dgm:pt>
  </dgm:ptLst>
  <dgm:cxnLst>
    <dgm:cxn modelId="{2513B495-0093-4676-9C61-0330CAF682C1}" type="presOf" srcId="{4197535D-00D1-4785-82E4-D21CD4E8F9F4}" destId="{5A77AD29-7BBF-460F-9FDB-0AA54FF05342}" srcOrd="0" destOrd="0" presId="urn:microsoft.com/office/officeart/2005/8/layout/process2"/>
    <dgm:cxn modelId="{A511D78D-F312-4227-B51B-13EE45A140D6}" srcId="{75D17A2E-D65E-4140-AC74-0081C6B23AD9}" destId="{4197535D-00D1-4785-82E4-D21CD4E8F9F4}" srcOrd="1" destOrd="0" parTransId="{F1EB5C9D-1790-464B-9097-6924E3AAED90}" sibTransId="{E8D07F0A-F4C2-4932-AC71-FEBEB0643515}"/>
    <dgm:cxn modelId="{55FEA817-4D47-4B84-814D-0FB261484B8E}" type="presOf" srcId="{D16D6630-E0D8-4A6D-AD55-2204F70ADD35}" destId="{CA141108-623C-484F-A365-D8331C9287E3}" srcOrd="0" destOrd="0" presId="urn:microsoft.com/office/officeart/2005/8/layout/process2"/>
    <dgm:cxn modelId="{0D32F877-424D-423F-A811-B706CC32E0BB}" type="presOf" srcId="{E8D07F0A-F4C2-4932-AC71-FEBEB0643515}" destId="{3A140D7D-6732-4D71-8648-E7432FD4889B}" srcOrd="1" destOrd="0" presId="urn:microsoft.com/office/officeart/2005/8/layout/process2"/>
    <dgm:cxn modelId="{C37A995C-FC80-4E46-B72B-11AEAF22C837}" type="presOf" srcId="{E8D07F0A-F4C2-4932-AC71-FEBEB0643515}" destId="{48CA58D8-2AC1-40C7-A660-DD205A41D199}" srcOrd="0" destOrd="0" presId="urn:microsoft.com/office/officeart/2005/8/layout/process2"/>
    <dgm:cxn modelId="{5BB7726A-71FA-4831-A965-F8260377D8E2}" type="presOf" srcId="{016BEE49-99ED-4168-8200-1EB1AD8E4B62}" destId="{69322796-4FE0-4191-9F25-89273BFAC5F2}" srcOrd="0" destOrd="0" presId="urn:microsoft.com/office/officeart/2005/8/layout/process2"/>
    <dgm:cxn modelId="{16835060-C6D7-4A10-AF9D-D3CAD4C11D9C}" type="presOf" srcId="{189F01AC-0C94-4288-8BA1-7E28C465CE76}" destId="{4B77BDED-1383-4F5E-8CAB-35F48E6EED89}" srcOrd="0" destOrd="0" presId="urn:microsoft.com/office/officeart/2005/8/layout/process2"/>
    <dgm:cxn modelId="{2683C04B-B1D0-4EA1-A329-F850C0C21E3F}" srcId="{75D17A2E-D65E-4140-AC74-0081C6B23AD9}" destId="{016BEE49-99ED-4168-8200-1EB1AD8E4B62}" srcOrd="2" destOrd="0" parTransId="{A44D9C2E-477C-4477-B7B3-7CBDF6F7C3D7}" sibTransId="{5C20702D-AFDA-4104-B2D7-3DA89F27C08D}"/>
    <dgm:cxn modelId="{30817566-979C-4DB2-B040-D224FDABD699}" type="presOf" srcId="{75D17A2E-D65E-4140-AC74-0081C6B23AD9}" destId="{2D60C6A3-E716-4CB2-9ED9-8194FD5DA777}" srcOrd="0" destOrd="0" presId="urn:microsoft.com/office/officeart/2005/8/layout/process2"/>
    <dgm:cxn modelId="{52B3FF35-FC35-4EAE-933F-40CE5359299E}" type="presOf" srcId="{189F01AC-0C94-4288-8BA1-7E28C465CE76}" destId="{98FF1DDE-3898-4AEA-B7BC-E00C9839295F}" srcOrd="1" destOrd="0" presId="urn:microsoft.com/office/officeart/2005/8/layout/process2"/>
    <dgm:cxn modelId="{8A3EA176-4396-455F-9A5E-2C5F66A8A484}" srcId="{75D17A2E-D65E-4140-AC74-0081C6B23AD9}" destId="{D16D6630-E0D8-4A6D-AD55-2204F70ADD35}" srcOrd="0" destOrd="0" parTransId="{F9B04524-FA56-4382-864D-AA7EE224E4A3}" sibTransId="{189F01AC-0C94-4288-8BA1-7E28C465CE76}"/>
    <dgm:cxn modelId="{D40F4795-D8E0-4F77-9106-606CB63EC603}" type="presParOf" srcId="{2D60C6A3-E716-4CB2-9ED9-8194FD5DA777}" destId="{CA141108-623C-484F-A365-D8331C9287E3}" srcOrd="0" destOrd="0" presId="urn:microsoft.com/office/officeart/2005/8/layout/process2"/>
    <dgm:cxn modelId="{380DEA32-F7E3-492F-AD29-76E7361AF6A4}" type="presParOf" srcId="{2D60C6A3-E716-4CB2-9ED9-8194FD5DA777}" destId="{4B77BDED-1383-4F5E-8CAB-35F48E6EED89}" srcOrd="1" destOrd="0" presId="urn:microsoft.com/office/officeart/2005/8/layout/process2"/>
    <dgm:cxn modelId="{64B79A62-1479-4B11-B9D8-820715C8BE00}" type="presParOf" srcId="{4B77BDED-1383-4F5E-8CAB-35F48E6EED89}" destId="{98FF1DDE-3898-4AEA-B7BC-E00C9839295F}" srcOrd="0" destOrd="0" presId="urn:microsoft.com/office/officeart/2005/8/layout/process2"/>
    <dgm:cxn modelId="{E617A9E8-B127-4535-BF61-2238014688CE}" type="presParOf" srcId="{2D60C6A3-E716-4CB2-9ED9-8194FD5DA777}" destId="{5A77AD29-7BBF-460F-9FDB-0AA54FF05342}" srcOrd="2" destOrd="0" presId="urn:microsoft.com/office/officeart/2005/8/layout/process2"/>
    <dgm:cxn modelId="{8908A106-BEDB-46DF-A98A-E731D5B743D0}" type="presParOf" srcId="{2D60C6A3-E716-4CB2-9ED9-8194FD5DA777}" destId="{48CA58D8-2AC1-40C7-A660-DD205A41D199}" srcOrd="3" destOrd="0" presId="urn:microsoft.com/office/officeart/2005/8/layout/process2"/>
    <dgm:cxn modelId="{E2AA8956-2878-4969-9BBB-9B5E33E8D01A}" type="presParOf" srcId="{48CA58D8-2AC1-40C7-A660-DD205A41D199}" destId="{3A140D7D-6732-4D71-8648-E7432FD4889B}" srcOrd="0" destOrd="0" presId="urn:microsoft.com/office/officeart/2005/8/layout/process2"/>
    <dgm:cxn modelId="{ED86B7B9-7D4E-40F7-80BD-173629DBB3F3}" type="presParOf" srcId="{2D60C6A3-E716-4CB2-9ED9-8194FD5DA777}" destId="{69322796-4FE0-4191-9F25-89273BFAC5F2}" srcOrd="4"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7BBACC-64A1-4D2F-8A0F-CB9CD9A7B9B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02A646C5-C217-445F-A977-50BC012BC242}">
      <dgm:prSet phldrT="[Text]"/>
      <dgm:spPr>
        <a:solidFill>
          <a:schemeClr val="bg2">
            <a:lumMod val="50000"/>
          </a:schemeClr>
        </a:solidFill>
        <a:ln>
          <a:solidFill>
            <a:schemeClr val="bg2">
              <a:lumMod val="50000"/>
            </a:schemeClr>
          </a:solidFill>
        </a:ln>
      </dgm:spPr>
      <dgm:t>
        <a:bodyPr/>
        <a:lstStyle/>
        <a:p>
          <a:r>
            <a:rPr lang="es-MX" dirty="0">
              <a:latin typeface="Arial Rounded MT Bold" panose="020F0704030504030204" pitchFamily="34" charset="0"/>
            </a:rPr>
            <a:t>Gobierno</a:t>
          </a:r>
        </a:p>
        <a:p>
          <a:r>
            <a:rPr lang="es-MX" dirty="0">
              <a:latin typeface="Arial Rounded MT Bold" panose="020F0704030504030204" pitchFamily="34" charset="0"/>
            </a:rPr>
            <a:t>De México</a:t>
          </a:r>
          <a:endParaRPr lang="en-US" dirty="0">
            <a:latin typeface="Arial Rounded MT Bold" panose="020F0704030504030204" pitchFamily="34" charset="0"/>
          </a:endParaRPr>
        </a:p>
      </dgm:t>
    </dgm:pt>
    <dgm:pt modelId="{19642AB3-7374-43DC-8670-DFADF6B572EE}" type="parTrans" cxnId="{E9868B3A-7D08-442C-8CB9-8528D1AE50DB}">
      <dgm:prSet/>
      <dgm:spPr/>
      <dgm:t>
        <a:bodyPr/>
        <a:lstStyle/>
        <a:p>
          <a:endParaRPr lang="en-US"/>
        </a:p>
      </dgm:t>
    </dgm:pt>
    <dgm:pt modelId="{FE9509ED-A25E-44E5-99F8-89114DBF6E55}" type="sibTrans" cxnId="{E9868B3A-7D08-442C-8CB9-8528D1AE50DB}">
      <dgm:prSet/>
      <dgm:spPr/>
      <dgm:t>
        <a:bodyPr/>
        <a:lstStyle/>
        <a:p>
          <a:endParaRPr lang="en-US"/>
        </a:p>
      </dgm:t>
    </dgm:pt>
    <dgm:pt modelId="{FDD67E14-4727-4369-950E-93FA9BDE9B7C}">
      <dgm:prSet phldrT="[Text]"/>
      <dgm:spPr>
        <a:solidFill>
          <a:schemeClr val="bg2">
            <a:lumMod val="50000"/>
          </a:schemeClr>
        </a:solidFill>
      </dgm:spPr>
      <dgm:t>
        <a:bodyPr/>
        <a:lstStyle/>
        <a:p>
          <a:r>
            <a:rPr lang="es-MX" dirty="0">
              <a:latin typeface="Arial Rounded MT Bold" panose="020F0704030504030204" pitchFamily="34" charset="0"/>
            </a:rPr>
            <a:t>Secretaría de Salud</a:t>
          </a:r>
          <a:endParaRPr lang="en-US" dirty="0">
            <a:latin typeface="Arial Rounded MT Bold" panose="020F0704030504030204" pitchFamily="34" charset="0"/>
          </a:endParaRPr>
        </a:p>
      </dgm:t>
    </dgm:pt>
    <dgm:pt modelId="{BBA52E24-284B-4518-9E1D-9746E55BA2A6}" type="parTrans" cxnId="{6C1480BA-5D73-49C7-8430-1B3B4ED95E46}">
      <dgm:prSet/>
      <dgm:spPr/>
      <dgm:t>
        <a:bodyPr/>
        <a:lstStyle/>
        <a:p>
          <a:endParaRPr lang="en-US"/>
        </a:p>
      </dgm:t>
    </dgm:pt>
    <dgm:pt modelId="{83E664E2-CEE9-461F-9077-0D7D284A06F4}" type="sibTrans" cxnId="{6C1480BA-5D73-49C7-8430-1B3B4ED95E46}">
      <dgm:prSet/>
      <dgm:spPr/>
      <dgm:t>
        <a:bodyPr/>
        <a:lstStyle/>
        <a:p>
          <a:endParaRPr lang="en-US"/>
        </a:p>
      </dgm:t>
    </dgm:pt>
    <dgm:pt modelId="{DA9826F5-3F58-4576-9CE7-C4BF7D516E4F}">
      <dgm:prSet phldrT="[Text]" custT="1"/>
      <dgm:spPr>
        <a:solidFill>
          <a:schemeClr val="bg2">
            <a:lumMod val="50000"/>
          </a:schemeClr>
        </a:solidFill>
      </dgm:spPr>
      <dgm:t>
        <a:bodyPr/>
        <a:lstStyle/>
        <a:p>
          <a:r>
            <a:rPr lang="es-MX" sz="1050" dirty="0">
              <a:latin typeface="Arial Rounded MT Bold" panose="020F0704030504030204" pitchFamily="34" charset="0"/>
            </a:rPr>
            <a:t>Dirección General de Relaciones Internacionales</a:t>
          </a:r>
          <a:endParaRPr lang="en-US" sz="1050" dirty="0">
            <a:latin typeface="Arial Rounded MT Bold" panose="020F0704030504030204" pitchFamily="34" charset="0"/>
          </a:endParaRPr>
        </a:p>
      </dgm:t>
    </dgm:pt>
    <dgm:pt modelId="{F56DEB4A-C4CB-4B5C-883A-050B6ADB0224}" type="parTrans" cxnId="{F0DCBCA2-4343-49D7-A77F-3BC1B11E1C12}">
      <dgm:prSet/>
      <dgm:spPr/>
      <dgm:t>
        <a:bodyPr/>
        <a:lstStyle/>
        <a:p>
          <a:endParaRPr lang="en-US"/>
        </a:p>
      </dgm:t>
    </dgm:pt>
    <dgm:pt modelId="{61463CDA-DAFD-4A46-8EAD-0B293F525246}" type="sibTrans" cxnId="{F0DCBCA2-4343-49D7-A77F-3BC1B11E1C12}">
      <dgm:prSet/>
      <dgm:spPr/>
      <dgm:t>
        <a:bodyPr/>
        <a:lstStyle/>
        <a:p>
          <a:endParaRPr lang="en-US"/>
        </a:p>
      </dgm:t>
    </dgm:pt>
    <dgm:pt modelId="{2D05A018-5F5B-4249-8FBE-C9C602FD3D21}">
      <dgm:prSet phldrT="[Text]"/>
      <dgm:spPr>
        <a:solidFill>
          <a:schemeClr val="bg2">
            <a:lumMod val="50000"/>
          </a:schemeClr>
        </a:solidFill>
      </dgm:spPr>
      <dgm:t>
        <a:bodyPr/>
        <a:lstStyle/>
        <a:p>
          <a:r>
            <a:rPr lang="es-MX" dirty="0">
              <a:latin typeface="Arial Rounded MT Bold" panose="020F0704030504030204" pitchFamily="34" charset="0"/>
            </a:rPr>
            <a:t>Programa</a:t>
          </a:r>
        </a:p>
        <a:p>
          <a:r>
            <a:rPr lang="es-MX" dirty="0">
              <a:latin typeface="Arial Rounded MT Bold" panose="020F0704030504030204" pitchFamily="34" charset="0"/>
            </a:rPr>
            <a:t>VDS</a:t>
          </a:r>
          <a:endParaRPr lang="en-US" dirty="0">
            <a:latin typeface="Arial Rounded MT Bold" panose="020F0704030504030204" pitchFamily="34" charset="0"/>
          </a:endParaRPr>
        </a:p>
      </dgm:t>
    </dgm:pt>
    <dgm:pt modelId="{00ADAC45-2D71-4D6C-9C48-F0C3CAFEE0E9}" type="parTrans" cxnId="{5CC135DA-4298-4E45-866D-9A6C7CC2BFF0}">
      <dgm:prSet/>
      <dgm:spPr/>
      <dgm:t>
        <a:bodyPr/>
        <a:lstStyle/>
        <a:p>
          <a:endParaRPr lang="en-US"/>
        </a:p>
      </dgm:t>
    </dgm:pt>
    <dgm:pt modelId="{3DE1072C-B6A9-41D3-AB6F-CA781DBF88C3}" type="sibTrans" cxnId="{5CC135DA-4298-4E45-866D-9A6C7CC2BFF0}">
      <dgm:prSet/>
      <dgm:spPr/>
      <dgm:t>
        <a:bodyPr/>
        <a:lstStyle/>
        <a:p>
          <a:endParaRPr lang="en-US"/>
        </a:p>
      </dgm:t>
    </dgm:pt>
    <dgm:pt modelId="{084F8B14-9C5F-401C-AEE6-734DD8EB2E10}">
      <dgm:prSet phldrT="[Text]"/>
      <dgm:spPr>
        <a:solidFill>
          <a:schemeClr val="bg2">
            <a:lumMod val="50000"/>
          </a:schemeClr>
        </a:solidFill>
      </dgm:spPr>
      <dgm:t>
        <a:bodyPr/>
        <a:lstStyle/>
        <a:p>
          <a:r>
            <a:rPr lang="es-MX" dirty="0">
              <a:latin typeface="Arial Rounded MT Bold" panose="020F0704030504030204" pitchFamily="34" charset="0"/>
            </a:rPr>
            <a:t>Secretaría de Relaciones Exteriores</a:t>
          </a:r>
          <a:endParaRPr lang="en-US" dirty="0">
            <a:latin typeface="Arial Rounded MT Bold" panose="020F0704030504030204" pitchFamily="34" charset="0"/>
          </a:endParaRPr>
        </a:p>
      </dgm:t>
    </dgm:pt>
    <dgm:pt modelId="{3F2DF9AA-6401-43BD-8652-1E4F9F35DE85}" type="parTrans" cxnId="{90DC8D58-C988-4DB9-BBCF-EECB0D4F9A7A}">
      <dgm:prSet/>
      <dgm:spPr/>
      <dgm:t>
        <a:bodyPr/>
        <a:lstStyle/>
        <a:p>
          <a:endParaRPr lang="en-US"/>
        </a:p>
      </dgm:t>
    </dgm:pt>
    <dgm:pt modelId="{AD91C630-6D54-4C9C-BECA-661ACEDFAC46}" type="sibTrans" cxnId="{90DC8D58-C988-4DB9-BBCF-EECB0D4F9A7A}">
      <dgm:prSet/>
      <dgm:spPr/>
      <dgm:t>
        <a:bodyPr/>
        <a:lstStyle/>
        <a:p>
          <a:endParaRPr lang="en-US"/>
        </a:p>
      </dgm:t>
    </dgm:pt>
    <dgm:pt modelId="{CA1900CE-BFC9-4E77-A98D-9342FEF188C8}">
      <dgm:prSet phldrT="[Text]"/>
      <dgm:spPr>
        <a:solidFill>
          <a:schemeClr val="bg2">
            <a:lumMod val="50000"/>
          </a:schemeClr>
        </a:solidFill>
      </dgm:spPr>
      <dgm:t>
        <a:bodyPr/>
        <a:lstStyle/>
        <a:p>
          <a:r>
            <a:rPr lang="es-MX" dirty="0">
              <a:latin typeface="Arial Rounded MT Bold" panose="020F0704030504030204" pitchFamily="34" charset="0"/>
            </a:rPr>
            <a:t>IME – Coord. Nacional/Red Consular</a:t>
          </a:r>
          <a:endParaRPr lang="en-US" dirty="0">
            <a:latin typeface="Arial Rounded MT Bold" panose="020F0704030504030204" pitchFamily="34" charset="0"/>
          </a:endParaRPr>
        </a:p>
      </dgm:t>
    </dgm:pt>
    <dgm:pt modelId="{4C918C03-6E67-4EBC-86FC-B5ED54358D05}" type="parTrans" cxnId="{DFAA068A-3F40-4EE6-BDF9-FB2A4C1AAC10}">
      <dgm:prSet/>
      <dgm:spPr/>
      <dgm:t>
        <a:bodyPr/>
        <a:lstStyle/>
        <a:p>
          <a:endParaRPr lang="en-US"/>
        </a:p>
      </dgm:t>
    </dgm:pt>
    <dgm:pt modelId="{098FED0F-E570-4B05-B32B-4321B7244555}" type="sibTrans" cxnId="{DFAA068A-3F40-4EE6-BDF9-FB2A4C1AAC10}">
      <dgm:prSet/>
      <dgm:spPr/>
      <dgm:t>
        <a:bodyPr/>
        <a:lstStyle/>
        <a:p>
          <a:endParaRPr lang="en-US"/>
        </a:p>
      </dgm:t>
    </dgm:pt>
    <dgm:pt modelId="{A7E35D36-C7A4-45D6-BD3B-F9DBC744BF2E}" type="pres">
      <dgm:prSet presAssocID="{787BBACC-64A1-4D2F-8A0F-CB9CD9A7B9B5}" presName="cycle" presStyleCnt="0">
        <dgm:presLayoutVars>
          <dgm:dir/>
          <dgm:resizeHandles val="exact"/>
        </dgm:presLayoutVars>
      </dgm:prSet>
      <dgm:spPr/>
      <dgm:t>
        <a:bodyPr/>
        <a:lstStyle/>
        <a:p>
          <a:endParaRPr lang="es-ES"/>
        </a:p>
      </dgm:t>
    </dgm:pt>
    <dgm:pt modelId="{50529F96-1E11-458C-8373-3216C5142050}" type="pres">
      <dgm:prSet presAssocID="{02A646C5-C217-445F-A977-50BC012BC242}" presName="node" presStyleLbl="node1" presStyleIdx="0" presStyleCnt="6">
        <dgm:presLayoutVars>
          <dgm:bulletEnabled val="1"/>
        </dgm:presLayoutVars>
      </dgm:prSet>
      <dgm:spPr/>
      <dgm:t>
        <a:bodyPr/>
        <a:lstStyle/>
        <a:p>
          <a:endParaRPr lang="es-ES"/>
        </a:p>
      </dgm:t>
    </dgm:pt>
    <dgm:pt modelId="{094638ED-60F8-4465-AEBA-A714E35772EA}" type="pres">
      <dgm:prSet presAssocID="{02A646C5-C217-445F-A977-50BC012BC242}" presName="spNode" presStyleCnt="0"/>
      <dgm:spPr/>
    </dgm:pt>
    <dgm:pt modelId="{3336646F-45C9-49E5-AD21-52EFC8965F89}" type="pres">
      <dgm:prSet presAssocID="{FE9509ED-A25E-44E5-99F8-89114DBF6E55}" presName="sibTrans" presStyleLbl="sibTrans1D1" presStyleIdx="0" presStyleCnt="6"/>
      <dgm:spPr/>
      <dgm:t>
        <a:bodyPr/>
        <a:lstStyle/>
        <a:p>
          <a:endParaRPr lang="es-ES"/>
        </a:p>
      </dgm:t>
    </dgm:pt>
    <dgm:pt modelId="{DB669CF3-1EB8-4FB8-B3D1-16383AE99B49}" type="pres">
      <dgm:prSet presAssocID="{FDD67E14-4727-4369-950E-93FA9BDE9B7C}" presName="node" presStyleLbl="node1" presStyleIdx="1" presStyleCnt="6">
        <dgm:presLayoutVars>
          <dgm:bulletEnabled val="1"/>
        </dgm:presLayoutVars>
      </dgm:prSet>
      <dgm:spPr/>
      <dgm:t>
        <a:bodyPr/>
        <a:lstStyle/>
        <a:p>
          <a:endParaRPr lang="es-ES"/>
        </a:p>
      </dgm:t>
    </dgm:pt>
    <dgm:pt modelId="{868B1FB2-B80C-443D-9E09-4F3D21A82D3C}" type="pres">
      <dgm:prSet presAssocID="{FDD67E14-4727-4369-950E-93FA9BDE9B7C}" presName="spNode" presStyleCnt="0"/>
      <dgm:spPr/>
    </dgm:pt>
    <dgm:pt modelId="{0BB7CCB9-4E84-49DC-8432-6167823EA13E}" type="pres">
      <dgm:prSet presAssocID="{83E664E2-CEE9-461F-9077-0D7D284A06F4}" presName="sibTrans" presStyleLbl="sibTrans1D1" presStyleIdx="1" presStyleCnt="6"/>
      <dgm:spPr/>
      <dgm:t>
        <a:bodyPr/>
        <a:lstStyle/>
        <a:p>
          <a:endParaRPr lang="es-ES"/>
        </a:p>
      </dgm:t>
    </dgm:pt>
    <dgm:pt modelId="{090AF881-536A-4D0D-8AA0-335D4B2DA507}" type="pres">
      <dgm:prSet presAssocID="{DA9826F5-3F58-4576-9CE7-C4BF7D516E4F}" presName="node" presStyleLbl="node1" presStyleIdx="2" presStyleCnt="6" custScaleX="111021" custScaleY="164061">
        <dgm:presLayoutVars>
          <dgm:bulletEnabled val="1"/>
        </dgm:presLayoutVars>
      </dgm:prSet>
      <dgm:spPr/>
      <dgm:t>
        <a:bodyPr/>
        <a:lstStyle/>
        <a:p>
          <a:endParaRPr lang="es-ES"/>
        </a:p>
      </dgm:t>
    </dgm:pt>
    <dgm:pt modelId="{F9469875-69BD-4470-9327-6701B80C2250}" type="pres">
      <dgm:prSet presAssocID="{DA9826F5-3F58-4576-9CE7-C4BF7D516E4F}" presName="spNode" presStyleCnt="0"/>
      <dgm:spPr/>
    </dgm:pt>
    <dgm:pt modelId="{4A4D49EE-F03E-474C-93F4-60A8772381F1}" type="pres">
      <dgm:prSet presAssocID="{61463CDA-DAFD-4A46-8EAD-0B293F525246}" presName="sibTrans" presStyleLbl="sibTrans1D1" presStyleIdx="2" presStyleCnt="6"/>
      <dgm:spPr/>
      <dgm:t>
        <a:bodyPr/>
        <a:lstStyle/>
        <a:p>
          <a:endParaRPr lang="es-ES"/>
        </a:p>
      </dgm:t>
    </dgm:pt>
    <dgm:pt modelId="{B9AD08D7-6378-4FCE-8EB6-C203B3D710D2}" type="pres">
      <dgm:prSet presAssocID="{2D05A018-5F5B-4249-8FBE-C9C602FD3D21}" presName="node" presStyleLbl="node1" presStyleIdx="3" presStyleCnt="6">
        <dgm:presLayoutVars>
          <dgm:bulletEnabled val="1"/>
        </dgm:presLayoutVars>
      </dgm:prSet>
      <dgm:spPr/>
      <dgm:t>
        <a:bodyPr/>
        <a:lstStyle/>
        <a:p>
          <a:endParaRPr lang="es-ES"/>
        </a:p>
      </dgm:t>
    </dgm:pt>
    <dgm:pt modelId="{B00E7AD3-F95E-4272-954D-C154CB4EFA2D}" type="pres">
      <dgm:prSet presAssocID="{2D05A018-5F5B-4249-8FBE-C9C602FD3D21}" presName="spNode" presStyleCnt="0"/>
      <dgm:spPr/>
    </dgm:pt>
    <dgm:pt modelId="{A08C8365-8A7D-4D5A-A525-9D4367A42EA5}" type="pres">
      <dgm:prSet presAssocID="{3DE1072C-B6A9-41D3-AB6F-CA781DBF88C3}" presName="sibTrans" presStyleLbl="sibTrans1D1" presStyleIdx="3" presStyleCnt="6"/>
      <dgm:spPr/>
      <dgm:t>
        <a:bodyPr/>
        <a:lstStyle/>
        <a:p>
          <a:endParaRPr lang="es-ES"/>
        </a:p>
      </dgm:t>
    </dgm:pt>
    <dgm:pt modelId="{95E9FFAB-6CA2-4F80-B89F-BC4AA3EDF059}" type="pres">
      <dgm:prSet presAssocID="{CA1900CE-BFC9-4E77-A98D-9342FEF188C8}" presName="node" presStyleLbl="node1" presStyleIdx="4" presStyleCnt="6">
        <dgm:presLayoutVars>
          <dgm:bulletEnabled val="1"/>
        </dgm:presLayoutVars>
      </dgm:prSet>
      <dgm:spPr/>
      <dgm:t>
        <a:bodyPr/>
        <a:lstStyle/>
        <a:p>
          <a:endParaRPr lang="es-ES"/>
        </a:p>
      </dgm:t>
    </dgm:pt>
    <dgm:pt modelId="{08307BE6-C228-499E-99A3-EA6395878644}" type="pres">
      <dgm:prSet presAssocID="{CA1900CE-BFC9-4E77-A98D-9342FEF188C8}" presName="spNode" presStyleCnt="0"/>
      <dgm:spPr/>
    </dgm:pt>
    <dgm:pt modelId="{32B672ED-0A74-441C-A486-341ED48882F8}" type="pres">
      <dgm:prSet presAssocID="{098FED0F-E570-4B05-B32B-4321B7244555}" presName="sibTrans" presStyleLbl="sibTrans1D1" presStyleIdx="4" presStyleCnt="6"/>
      <dgm:spPr/>
      <dgm:t>
        <a:bodyPr/>
        <a:lstStyle/>
        <a:p>
          <a:endParaRPr lang="es-ES"/>
        </a:p>
      </dgm:t>
    </dgm:pt>
    <dgm:pt modelId="{7C8300C1-AECB-40FE-8614-40061265AA71}" type="pres">
      <dgm:prSet presAssocID="{084F8B14-9C5F-401C-AEE6-734DD8EB2E10}" presName="node" presStyleLbl="node1" presStyleIdx="5" presStyleCnt="6">
        <dgm:presLayoutVars>
          <dgm:bulletEnabled val="1"/>
        </dgm:presLayoutVars>
      </dgm:prSet>
      <dgm:spPr/>
      <dgm:t>
        <a:bodyPr/>
        <a:lstStyle/>
        <a:p>
          <a:endParaRPr lang="es-ES"/>
        </a:p>
      </dgm:t>
    </dgm:pt>
    <dgm:pt modelId="{4DA82C29-51B3-4409-906B-72590CF8AC34}" type="pres">
      <dgm:prSet presAssocID="{084F8B14-9C5F-401C-AEE6-734DD8EB2E10}" presName="spNode" presStyleCnt="0"/>
      <dgm:spPr/>
    </dgm:pt>
    <dgm:pt modelId="{8372C32B-C318-4F85-BF61-8C695605A094}" type="pres">
      <dgm:prSet presAssocID="{AD91C630-6D54-4C9C-BECA-661ACEDFAC46}" presName="sibTrans" presStyleLbl="sibTrans1D1" presStyleIdx="5" presStyleCnt="6"/>
      <dgm:spPr/>
      <dgm:t>
        <a:bodyPr/>
        <a:lstStyle/>
        <a:p>
          <a:endParaRPr lang="es-ES"/>
        </a:p>
      </dgm:t>
    </dgm:pt>
  </dgm:ptLst>
  <dgm:cxnLst>
    <dgm:cxn modelId="{E9868B3A-7D08-442C-8CB9-8528D1AE50DB}" srcId="{787BBACC-64A1-4D2F-8A0F-CB9CD9A7B9B5}" destId="{02A646C5-C217-445F-A977-50BC012BC242}" srcOrd="0" destOrd="0" parTransId="{19642AB3-7374-43DC-8670-DFADF6B572EE}" sibTransId="{FE9509ED-A25E-44E5-99F8-89114DBF6E55}"/>
    <dgm:cxn modelId="{7B62847E-2DB3-4CDE-A499-7BB411D26ADA}" type="presOf" srcId="{AD91C630-6D54-4C9C-BECA-661ACEDFAC46}" destId="{8372C32B-C318-4F85-BF61-8C695605A094}" srcOrd="0" destOrd="0" presId="urn:microsoft.com/office/officeart/2005/8/layout/cycle6"/>
    <dgm:cxn modelId="{FACF5B16-1798-405E-8AF4-E39CBAF1FCA4}" type="presOf" srcId="{FE9509ED-A25E-44E5-99F8-89114DBF6E55}" destId="{3336646F-45C9-49E5-AD21-52EFC8965F89}" srcOrd="0" destOrd="0" presId="urn:microsoft.com/office/officeart/2005/8/layout/cycle6"/>
    <dgm:cxn modelId="{52A60938-443C-4396-A2E7-9961F2B98044}" type="presOf" srcId="{098FED0F-E570-4B05-B32B-4321B7244555}" destId="{32B672ED-0A74-441C-A486-341ED48882F8}" srcOrd="0" destOrd="0" presId="urn:microsoft.com/office/officeart/2005/8/layout/cycle6"/>
    <dgm:cxn modelId="{6C1480BA-5D73-49C7-8430-1B3B4ED95E46}" srcId="{787BBACC-64A1-4D2F-8A0F-CB9CD9A7B9B5}" destId="{FDD67E14-4727-4369-950E-93FA9BDE9B7C}" srcOrd="1" destOrd="0" parTransId="{BBA52E24-284B-4518-9E1D-9746E55BA2A6}" sibTransId="{83E664E2-CEE9-461F-9077-0D7D284A06F4}"/>
    <dgm:cxn modelId="{90DC8D58-C988-4DB9-BBCF-EECB0D4F9A7A}" srcId="{787BBACC-64A1-4D2F-8A0F-CB9CD9A7B9B5}" destId="{084F8B14-9C5F-401C-AEE6-734DD8EB2E10}" srcOrd="5" destOrd="0" parTransId="{3F2DF9AA-6401-43BD-8652-1E4F9F35DE85}" sibTransId="{AD91C630-6D54-4C9C-BECA-661ACEDFAC46}"/>
    <dgm:cxn modelId="{AD289F2E-D266-4752-9785-D2D56CD16741}" type="presOf" srcId="{3DE1072C-B6A9-41D3-AB6F-CA781DBF88C3}" destId="{A08C8365-8A7D-4D5A-A525-9D4367A42EA5}" srcOrd="0" destOrd="0" presId="urn:microsoft.com/office/officeart/2005/8/layout/cycle6"/>
    <dgm:cxn modelId="{B86DEF13-0C88-45F8-A7AD-08B40AD7C702}" type="presOf" srcId="{61463CDA-DAFD-4A46-8EAD-0B293F525246}" destId="{4A4D49EE-F03E-474C-93F4-60A8772381F1}" srcOrd="0" destOrd="0" presId="urn:microsoft.com/office/officeart/2005/8/layout/cycle6"/>
    <dgm:cxn modelId="{DFAA068A-3F40-4EE6-BDF9-FB2A4C1AAC10}" srcId="{787BBACC-64A1-4D2F-8A0F-CB9CD9A7B9B5}" destId="{CA1900CE-BFC9-4E77-A98D-9342FEF188C8}" srcOrd="4" destOrd="0" parTransId="{4C918C03-6E67-4EBC-86FC-B5ED54358D05}" sibTransId="{098FED0F-E570-4B05-B32B-4321B7244555}"/>
    <dgm:cxn modelId="{7AA93DAF-A5C0-4BD5-9051-FC19D0531072}" type="presOf" srcId="{787BBACC-64A1-4D2F-8A0F-CB9CD9A7B9B5}" destId="{A7E35D36-C7A4-45D6-BD3B-F9DBC744BF2E}" srcOrd="0" destOrd="0" presId="urn:microsoft.com/office/officeart/2005/8/layout/cycle6"/>
    <dgm:cxn modelId="{DE49FF71-86DD-4582-8B86-5C1617FEC46B}" type="presOf" srcId="{084F8B14-9C5F-401C-AEE6-734DD8EB2E10}" destId="{7C8300C1-AECB-40FE-8614-40061265AA71}" srcOrd="0" destOrd="0" presId="urn:microsoft.com/office/officeart/2005/8/layout/cycle6"/>
    <dgm:cxn modelId="{5CC135DA-4298-4E45-866D-9A6C7CC2BFF0}" srcId="{787BBACC-64A1-4D2F-8A0F-CB9CD9A7B9B5}" destId="{2D05A018-5F5B-4249-8FBE-C9C602FD3D21}" srcOrd="3" destOrd="0" parTransId="{00ADAC45-2D71-4D6C-9C48-F0C3CAFEE0E9}" sibTransId="{3DE1072C-B6A9-41D3-AB6F-CA781DBF88C3}"/>
    <dgm:cxn modelId="{307F8678-D502-48EE-9A7C-962ED5BF77E3}" type="presOf" srcId="{02A646C5-C217-445F-A977-50BC012BC242}" destId="{50529F96-1E11-458C-8373-3216C5142050}" srcOrd="0" destOrd="0" presId="urn:microsoft.com/office/officeart/2005/8/layout/cycle6"/>
    <dgm:cxn modelId="{244D2723-54DE-4BE4-AD07-5F58A43002B7}" type="presOf" srcId="{DA9826F5-3F58-4576-9CE7-C4BF7D516E4F}" destId="{090AF881-536A-4D0D-8AA0-335D4B2DA507}" srcOrd="0" destOrd="0" presId="urn:microsoft.com/office/officeart/2005/8/layout/cycle6"/>
    <dgm:cxn modelId="{AFD1D7C9-437F-4F1A-AD1A-AD21F3F9768F}" type="presOf" srcId="{FDD67E14-4727-4369-950E-93FA9BDE9B7C}" destId="{DB669CF3-1EB8-4FB8-B3D1-16383AE99B49}" srcOrd="0" destOrd="0" presId="urn:microsoft.com/office/officeart/2005/8/layout/cycle6"/>
    <dgm:cxn modelId="{0EAA76A7-CF48-4C03-9997-C063678E0F1C}" type="presOf" srcId="{2D05A018-5F5B-4249-8FBE-C9C602FD3D21}" destId="{B9AD08D7-6378-4FCE-8EB6-C203B3D710D2}" srcOrd="0" destOrd="0" presId="urn:microsoft.com/office/officeart/2005/8/layout/cycle6"/>
    <dgm:cxn modelId="{F0DCBCA2-4343-49D7-A77F-3BC1B11E1C12}" srcId="{787BBACC-64A1-4D2F-8A0F-CB9CD9A7B9B5}" destId="{DA9826F5-3F58-4576-9CE7-C4BF7D516E4F}" srcOrd="2" destOrd="0" parTransId="{F56DEB4A-C4CB-4B5C-883A-050B6ADB0224}" sibTransId="{61463CDA-DAFD-4A46-8EAD-0B293F525246}"/>
    <dgm:cxn modelId="{D5ABB353-1514-46DE-AFB9-D76E31523444}" type="presOf" srcId="{CA1900CE-BFC9-4E77-A98D-9342FEF188C8}" destId="{95E9FFAB-6CA2-4F80-B89F-BC4AA3EDF059}" srcOrd="0" destOrd="0" presId="urn:microsoft.com/office/officeart/2005/8/layout/cycle6"/>
    <dgm:cxn modelId="{291ADA62-7B4C-456E-944A-0DDE231B27B6}" type="presOf" srcId="{83E664E2-CEE9-461F-9077-0D7D284A06F4}" destId="{0BB7CCB9-4E84-49DC-8432-6167823EA13E}" srcOrd="0" destOrd="0" presId="urn:microsoft.com/office/officeart/2005/8/layout/cycle6"/>
    <dgm:cxn modelId="{0D74C963-8BA5-4513-A777-0A0C0210075A}" type="presParOf" srcId="{A7E35D36-C7A4-45D6-BD3B-F9DBC744BF2E}" destId="{50529F96-1E11-458C-8373-3216C5142050}" srcOrd="0" destOrd="0" presId="urn:microsoft.com/office/officeart/2005/8/layout/cycle6"/>
    <dgm:cxn modelId="{5E85BED2-3801-4B2F-9B1D-6DD60592C7E6}" type="presParOf" srcId="{A7E35D36-C7A4-45D6-BD3B-F9DBC744BF2E}" destId="{094638ED-60F8-4465-AEBA-A714E35772EA}" srcOrd="1" destOrd="0" presId="urn:microsoft.com/office/officeart/2005/8/layout/cycle6"/>
    <dgm:cxn modelId="{E96A94D5-7704-4733-9CF4-B9BF67D9D95E}" type="presParOf" srcId="{A7E35D36-C7A4-45D6-BD3B-F9DBC744BF2E}" destId="{3336646F-45C9-49E5-AD21-52EFC8965F89}" srcOrd="2" destOrd="0" presId="urn:microsoft.com/office/officeart/2005/8/layout/cycle6"/>
    <dgm:cxn modelId="{F4F30BC9-52DC-40AA-B301-95FD55C3F334}" type="presParOf" srcId="{A7E35D36-C7A4-45D6-BD3B-F9DBC744BF2E}" destId="{DB669CF3-1EB8-4FB8-B3D1-16383AE99B49}" srcOrd="3" destOrd="0" presId="urn:microsoft.com/office/officeart/2005/8/layout/cycle6"/>
    <dgm:cxn modelId="{8860BA40-B2E9-4413-9340-4CDE19B8863B}" type="presParOf" srcId="{A7E35D36-C7A4-45D6-BD3B-F9DBC744BF2E}" destId="{868B1FB2-B80C-443D-9E09-4F3D21A82D3C}" srcOrd="4" destOrd="0" presId="urn:microsoft.com/office/officeart/2005/8/layout/cycle6"/>
    <dgm:cxn modelId="{C5F94A3D-8039-4C2A-A22A-2728137245E2}" type="presParOf" srcId="{A7E35D36-C7A4-45D6-BD3B-F9DBC744BF2E}" destId="{0BB7CCB9-4E84-49DC-8432-6167823EA13E}" srcOrd="5" destOrd="0" presId="urn:microsoft.com/office/officeart/2005/8/layout/cycle6"/>
    <dgm:cxn modelId="{15AF7BC8-45EB-4FD9-9E44-A7D9AB715065}" type="presParOf" srcId="{A7E35D36-C7A4-45D6-BD3B-F9DBC744BF2E}" destId="{090AF881-536A-4D0D-8AA0-335D4B2DA507}" srcOrd="6" destOrd="0" presId="urn:microsoft.com/office/officeart/2005/8/layout/cycle6"/>
    <dgm:cxn modelId="{5D67B6AD-8051-47BE-BE6D-90FC78BA8046}" type="presParOf" srcId="{A7E35D36-C7A4-45D6-BD3B-F9DBC744BF2E}" destId="{F9469875-69BD-4470-9327-6701B80C2250}" srcOrd="7" destOrd="0" presId="urn:microsoft.com/office/officeart/2005/8/layout/cycle6"/>
    <dgm:cxn modelId="{B9FE69C9-6F49-4DD1-91B4-89042F4893B0}" type="presParOf" srcId="{A7E35D36-C7A4-45D6-BD3B-F9DBC744BF2E}" destId="{4A4D49EE-F03E-474C-93F4-60A8772381F1}" srcOrd="8" destOrd="0" presId="urn:microsoft.com/office/officeart/2005/8/layout/cycle6"/>
    <dgm:cxn modelId="{86BAC4FC-AE70-4A59-91C9-89BE7E9EF171}" type="presParOf" srcId="{A7E35D36-C7A4-45D6-BD3B-F9DBC744BF2E}" destId="{B9AD08D7-6378-4FCE-8EB6-C203B3D710D2}" srcOrd="9" destOrd="0" presId="urn:microsoft.com/office/officeart/2005/8/layout/cycle6"/>
    <dgm:cxn modelId="{8AC28340-E518-4724-9D89-7EC6A762DD1C}" type="presParOf" srcId="{A7E35D36-C7A4-45D6-BD3B-F9DBC744BF2E}" destId="{B00E7AD3-F95E-4272-954D-C154CB4EFA2D}" srcOrd="10" destOrd="0" presId="urn:microsoft.com/office/officeart/2005/8/layout/cycle6"/>
    <dgm:cxn modelId="{C3997D31-A063-4E4E-BFEA-CD23A3E31A2F}" type="presParOf" srcId="{A7E35D36-C7A4-45D6-BD3B-F9DBC744BF2E}" destId="{A08C8365-8A7D-4D5A-A525-9D4367A42EA5}" srcOrd="11" destOrd="0" presId="urn:microsoft.com/office/officeart/2005/8/layout/cycle6"/>
    <dgm:cxn modelId="{244758B6-80FF-42DF-B571-291F4C5DF580}" type="presParOf" srcId="{A7E35D36-C7A4-45D6-BD3B-F9DBC744BF2E}" destId="{95E9FFAB-6CA2-4F80-B89F-BC4AA3EDF059}" srcOrd="12" destOrd="0" presId="urn:microsoft.com/office/officeart/2005/8/layout/cycle6"/>
    <dgm:cxn modelId="{2550ACCB-BCDC-4005-BB31-3E6F8161B40A}" type="presParOf" srcId="{A7E35D36-C7A4-45D6-BD3B-F9DBC744BF2E}" destId="{08307BE6-C228-499E-99A3-EA6395878644}" srcOrd="13" destOrd="0" presId="urn:microsoft.com/office/officeart/2005/8/layout/cycle6"/>
    <dgm:cxn modelId="{0F3867D1-CEE7-450F-AF31-164185A361BB}" type="presParOf" srcId="{A7E35D36-C7A4-45D6-BD3B-F9DBC744BF2E}" destId="{32B672ED-0A74-441C-A486-341ED48882F8}" srcOrd="14" destOrd="0" presId="urn:microsoft.com/office/officeart/2005/8/layout/cycle6"/>
    <dgm:cxn modelId="{7CB13336-4BBD-4942-B08C-F4AD2AC4EB3C}" type="presParOf" srcId="{A7E35D36-C7A4-45D6-BD3B-F9DBC744BF2E}" destId="{7C8300C1-AECB-40FE-8614-40061265AA71}" srcOrd="15" destOrd="0" presId="urn:microsoft.com/office/officeart/2005/8/layout/cycle6"/>
    <dgm:cxn modelId="{F3897C4F-DE30-43AC-AA7F-C551C0E5D6FB}" type="presParOf" srcId="{A7E35D36-C7A4-45D6-BD3B-F9DBC744BF2E}" destId="{4DA82C29-51B3-4409-906B-72590CF8AC34}" srcOrd="16" destOrd="0" presId="urn:microsoft.com/office/officeart/2005/8/layout/cycle6"/>
    <dgm:cxn modelId="{5FAECFE0-5E25-444B-AE46-3CDCEAD432EE}" type="presParOf" srcId="{A7E35D36-C7A4-45D6-BD3B-F9DBC744BF2E}" destId="{8372C32B-C318-4F85-BF61-8C695605A094}"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DB8E73-CBE9-4FE1-AFE4-FBB3056E0AB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7027B8E-F765-4D09-80F6-9A27682CF2E8}">
      <dgm:prSet phldrT="[Text]" custT="1"/>
      <dgm:spPr>
        <a:solidFill>
          <a:schemeClr val="bg2">
            <a:lumMod val="50000"/>
          </a:schemeClr>
        </a:solidFill>
        <a:ln>
          <a:solidFill>
            <a:schemeClr val="bg2">
              <a:lumMod val="50000"/>
            </a:schemeClr>
          </a:solidFill>
        </a:ln>
      </dgm:spPr>
      <dgm:t>
        <a:bodyPr/>
        <a:lstStyle/>
        <a:p>
          <a:r>
            <a:rPr lang="es-MX" sz="2200" dirty="0">
              <a:latin typeface="Calibri" panose="020F0502020204030204" pitchFamily="34" charset="0"/>
              <a:cs typeface="Calibri" panose="020F0502020204030204" pitchFamily="34" charset="0"/>
            </a:rPr>
            <a:t>Total de usuarios atendidos en un año  </a:t>
          </a:r>
          <a:endParaRPr lang="en-US" sz="2200" dirty="0">
            <a:latin typeface="Calibri" panose="020F0502020204030204" pitchFamily="34" charset="0"/>
            <a:cs typeface="Calibri" panose="020F0502020204030204" pitchFamily="34" charset="0"/>
          </a:endParaRPr>
        </a:p>
      </dgm:t>
    </dgm:pt>
    <dgm:pt modelId="{96F74653-63AA-41F6-9718-634C19BAF4A2}" type="parTrans" cxnId="{FA2DA866-4E41-43AE-9B14-DC55779967EC}">
      <dgm:prSet/>
      <dgm:spPr/>
      <dgm:t>
        <a:bodyPr/>
        <a:lstStyle/>
        <a:p>
          <a:endParaRPr lang="en-US"/>
        </a:p>
      </dgm:t>
    </dgm:pt>
    <dgm:pt modelId="{743DD438-3D9B-48CF-83FB-269D9F866A46}" type="sibTrans" cxnId="{FA2DA866-4E41-43AE-9B14-DC55779967EC}">
      <dgm:prSet/>
      <dgm:spPr/>
      <dgm:t>
        <a:bodyPr/>
        <a:lstStyle/>
        <a:p>
          <a:endParaRPr lang="en-US"/>
        </a:p>
      </dgm:t>
    </dgm:pt>
    <dgm:pt modelId="{DCD9113E-87CD-416B-969A-1E2DB80814EA}">
      <dgm:prSet phldrT="[Text]" custT="1"/>
      <dgm:spPr>
        <a:solidFill>
          <a:schemeClr val="bg2">
            <a:lumMod val="50000"/>
            <a:alpha val="90000"/>
          </a:schemeClr>
        </a:solidFill>
      </dgm:spPr>
      <dgm:t>
        <a:bodyPr/>
        <a:lstStyle/>
        <a:p>
          <a:r>
            <a:rPr lang="es-MX" sz="2200" kern="1200" cap="small" spc="100" baseline="0" dirty="0">
              <a:solidFill>
                <a:schemeClr val="bg1"/>
              </a:solidFill>
              <a:latin typeface="Constantia" pitchFamily="18" charset="0"/>
              <a:ea typeface="+mj-ea"/>
              <a:cs typeface="+mj-cs"/>
              <a:sym typeface="Arial"/>
            </a:rPr>
            <a:t>1,5</a:t>
          </a:r>
          <a:r>
            <a:rPr lang="es-MX" sz="2200" kern="1200" cap="small" spc="100" baseline="0" dirty="0">
              <a:solidFill>
                <a:schemeClr val="bg1"/>
              </a:solidFill>
              <a:latin typeface="Constantia" pitchFamily="18" charset="0"/>
              <a:ea typeface="+mj-ea"/>
              <a:cs typeface="+mj-cs"/>
            </a:rPr>
            <a:t>25</a:t>
          </a:r>
          <a:r>
            <a:rPr lang="es-MX" sz="2200" kern="1200" cap="small" spc="100" baseline="0" dirty="0">
              <a:solidFill>
                <a:schemeClr val="bg1"/>
              </a:solidFill>
              <a:latin typeface="Constantia" pitchFamily="18" charset="0"/>
              <a:ea typeface="+mj-ea"/>
              <a:cs typeface="+mj-cs"/>
              <a:sym typeface="Arial"/>
            </a:rPr>
            <a:t>,</a:t>
          </a:r>
          <a:r>
            <a:rPr lang="es-MX" sz="2200" kern="1200" cap="small" spc="100" baseline="0" dirty="0">
              <a:solidFill>
                <a:schemeClr val="bg1"/>
              </a:solidFill>
              <a:latin typeface="Constantia" pitchFamily="18" charset="0"/>
              <a:ea typeface="+mj-ea"/>
              <a:cs typeface="+mj-cs"/>
            </a:rPr>
            <a:t>504 i</a:t>
          </a:r>
          <a:r>
            <a:rPr lang="es-MX" sz="2200" kern="1200" cap="small" spc="100" baseline="0" dirty="0">
              <a:solidFill>
                <a:schemeClr val="bg1"/>
              </a:solidFill>
              <a:latin typeface="Constantia" pitchFamily="18" charset="0"/>
              <a:ea typeface="+mj-ea"/>
              <a:cs typeface="+mj-cs"/>
              <a:sym typeface="Arial"/>
            </a:rPr>
            <a:t>ndividuos</a:t>
          </a:r>
          <a:endParaRPr lang="en-US" sz="2200" kern="1200" cap="small" spc="100" baseline="0" dirty="0">
            <a:solidFill>
              <a:schemeClr val="bg1"/>
            </a:solidFill>
            <a:latin typeface="Constantia" pitchFamily="18" charset="0"/>
            <a:ea typeface="+mj-ea"/>
            <a:cs typeface="+mj-cs"/>
          </a:endParaRPr>
        </a:p>
      </dgm:t>
    </dgm:pt>
    <dgm:pt modelId="{9721E848-3619-41A8-8510-E412CA31466E}" type="parTrans" cxnId="{4FBE9745-8EC7-4906-93E8-0C8AC8F89CB1}">
      <dgm:prSet/>
      <dgm:spPr/>
      <dgm:t>
        <a:bodyPr/>
        <a:lstStyle/>
        <a:p>
          <a:endParaRPr lang="en-US"/>
        </a:p>
      </dgm:t>
    </dgm:pt>
    <dgm:pt modelId="{964C2D18-C6A9-4599-8EFF-092FDF6C1E86}" type="sibTrans" cxnId="{4FBE9745-8EC7-4906-93E8-0C8AC8F89CB1}">
      <dgm:prSet/>
      <dgm:spPr/>
      <dgm:t>
        <a:bodyPr/>
        <a:lstStyle/>
        <a:p>
          <a:endParaRPr lang="en-US"/>
        </a:p>
      </dgm:t>
    </dgm:pt>
    <dgm:pt modelId="{FDF8B35A-D860-42C6-98EC-7A4636B78231}">
      <dgm:prSet phldrT="[Text]" custT="1"/>
      <dgm:spPr>
        <a:solidFill>
          <a:schemeClr val="bg2">
            <a:lumMod val="50000"/>
          </a:schemeClr>
        </a:solidFill>
      </dgm:spPr>
      <dgm:t>
        <a:bodyPr/>
        <a:lstStyle/>
        <a:p>
          <a:r>
            <a:rPr lang="es-MX" sz="2200" dirty="0">
              <a:latin typeface="Calibri" panose="020F0502020204030204" pitchFamily="34" charset="0"/>
              <a:cs typeface="Calibri" panose="020F0502020204030204" pitchFamily="34" charset="0"/>
            </a:rPr>
            <a:t>Número de servicios ofrecidos</a:t>
          </a:r>
          <a:endParaRPr lang="en-US" sz="2200" dirty="0">
            <a:latin typeface="Calibri" panose="020F0502020204030204" pitchFamily="34" charset="0"/>
            <a:cs typeface="Calibri" panose="020F0502020204030204" pitchFamily="34" charset="0"/>
          </a:endParaRPr>
        </a:p>
      </dgm:t>
    </dgm:pt>
    <dgm:pt modelId="{8DB5F4C5-30FD-47FC-A4F7-7716CC908912}" type="parTrans" cxnId="{565D414F-5F81-4B2B-AED8-969C176A5C1C}">
      <dgm:prSet/>
      <dgm:spPr/>
      <dgm:t>
        <a:bodyPr/>
        <a:lstStyle/>
        <a:p>
          <a:endParaRPr lang="en-US"/>
        </a:p>
      </dgm:t>
    </dgm:pt>
    <dgm:pt modelId="{E48C56A9-646C-47CA-85C0-B921A8E957C7}" type="sibTrans" cxnId="{565D414F-5F81-4B2B-AED8-969C176A5C1C}">
      <dgm:prSet/>
      <dgm:spPr/>
      <dgm:t>
        <a:bodyPr/>
        <a:lstStyle/>
        <a:p>
          <a:endParaRPr lang="en-US"/>
        </a:p>
      </dgm:t>
    </dgm:pt>
    <dgm:pt modelId="{504354C7-C18E-44C5-8083-56F540D37FDB}">
      <dgm:prSet phldrT="[Text]" custT="1"/>
      <dgm:spPr>
        <a:solidFill>
          <a:schemeClr val="bg2">
            <a:lumMod val="50000"/>
            <a:alpha val="90000"/>
          </a:schemeClr>
        </a:solidFill>
      </dgm:spPr>
      <dgm:t>
        <a:bodyPr/>
        <a:lstStyle/>
        <a:p>
          <a:endParaRPr lang="en-US" sz="2000" kern="1200" dirty="0">
            <a:latin typeface="Constantia" pitchFamily="18" charset="0"/>
          </a:endParaRPr>
        </a:p>
      </dgm:t>
    </dgm:pt>
    <dgm:pt modelId="{7860322E-75AE-4204-9F41-EB4091E6A15D}" type="parTrans" cxnId="{D41F5B4C-DB06-46B3-8C44-8A695B784C3B}">
      <dgm:prSet/>
      <dgm:spPr/>
      <dgm:t>
        <a:bodyPr/>
        <a:lstStyle/>
        <a:p>
          <a:endParaRPr lang="en-US"/>
        </a:p>
      </dgm:t>
    </dgm:pt>
    <dgm:pt modelId="{2BB3366E-8186-4AB4-978F-B6E308CF98AE}" type="sibTrans" cxnId="{D41F5B4C-DB06-46B3-8C44-8A695B784C3B}">
      <dgm:prSet/>
      <dgm:spPr/>
      <dgm:t>
        <a:bodyPr/>
        <a:lstStyle/>
        <a:p>
          <a:endParaRPr lang="en-US"/>
        </a:p>
      </dgm:t>
    </dgm:pt>
    <dgm:pt modelId="{2FE5F535-75F8-4413-B473-D709A444C287}">
      <dgm:prSet phldrT="[Text]" custT="1"/>
      <dgm:spPr>
        <a:solidFill>
          <a:schemeClr val="bg2">
            <a:lumMod val="50000"/>
            <a:alpha val="90000"/>
          </a:schemeClr>
        </a:solidFill>
      </dgm:spPr>
      <dgm:t>
        <a:bodyPr/>
        <a:lstStyle/>
        <a:p>
          <a:endParaRPr lang="en-US" sz="2400" kern="1200" dirty="0"/>
        </a:p>
      </dgm:t>
    </dgm:pt>
    <dgm:pt modelId="{01F3FFA5-8699-408B-981E-ABC18B944C0B}" type="parTrans" cxnId="{2152E0EC-143D-45B1-A056-DE2C9E9D5A50}">
      <dgm:prSet/>
      <dgm:spPr/>
      <dgm:t>
        <a:bodyPr/>
        <a:lstStyle/>
        <a:p>
          <a:endParaRPr lang="en-US"/>
        </a:p>
      </dgm:t>
    </dgm:pt>
    <dgm:pt modelId="{7C6F5EA4-F494-453A-8DBC-B51ED3B35DAE}" type="sibTrans" cxnId="{2152E0EC-143D-45B1-A056-DE2C9E9D5A50}">
      <dgm:prSet/>
      <dgm:spPr/>
      <dgm:t>
        <a:bodyPr/>
        <a:lstStyle/>
        <a:p>
          <a:endParaRPr lang="en-US"/>
        </a:p>
      </dgm:t>
    </dgm:pt>
    <dgm:pt modelId="{5DE565A9-D3EB-4B24-875A-BB0257FB2217}">
      <dgm:prSet custT="1"/>
      <dgm:spPr>
        <a:solidFill>
          <a:schemeClr val="bg2">
            <a:lumMod val="50000"/>
            <a:alpha val="90000"/>
          </a:schemeClr>
        </a:solidFill>
      </dgm:spPr>
      <dgm:t>
        <a:bodyPr/>
        <a:lstStyle/>
        <a:p>
          <a:r>
            <a:rPr lang="es-MX" sz="2200" kern="1200" cap="small" spc="100" baseline="0" dirty="0">
              <a:solidFill>
                <a:schemeClr val="bg1"/>
              </a:solidFill>
              <a:latin typeface="Constantia" pitchFamily="18" charset="0"/>
              <a:ea typeface="+mj-ea"/>
              <a:cs typeface="+mj-cs"/>
            </a:rPr>
            <a:t>4</a:t>
          </a:r>
          <a:r>
            <a:rPr lang="es-MX" sz="2200" kern="1200" cap="small" spc="100" baseline="0" dirty="0">
              <a:solidFill>
                <a:schemeClr val="bg1"/>
              </a:solidFill>
              <a:latin typeface="Constantia" pitchFamily="18" charset="0"/>
              <a:ea typeface="+mj-ea"/>
              <a:cs typeface="+mj-cs"/>
              <a:sym typeface="Arial"/>
            </a:rPr>
            <a:t>,</a:t>
          </a:r>
          <a:r>
            <a:rPr lang="es-MX" sz="2200" kern="1200" cap="small" spc="100" baseline="0" dirty="0">
              <a:solidFill>
                <a:schemeClr val="bg1"/>
              </a:solidFill>
              <a:latin typeface="Constantia" pitchFamily="18" charset="0"/>
              <a:ea typeface="+mj-ea"/>
              <a:cs typeface="+mj-cs"/>
            </a:rPr>
            <a:t>555</a:t>
          </a:r>
          <a:r>
            <a:rPr lang="es-MX" sz="2200" kern="1200" cap="small" spc="100" baseline="0" dirty="0">
              <a:solidFill>
                <a:schemeClr val="bg1"/>
              </a:solidFill>
              <a:latin typeface="Constantia" pitchFamily="18" charset="0"/>
              <a:ea typeface="+mj-ea"/>
              <a:cs typeface="+mj-cs"/>
              <a:sym typeface="Arial"/>
            </a:rPr>
            <a:t>,</a:t>
          </a:r>
          <a:r>
            <a:rPr lang="es-MX" sz="2200" kern="1200" cap="small" spc="100" baseline="0" dirty="0">
              <a:solidFill>
                <a:schemeClr val="bg1"/>
              </a:solidFill>
              <a:latin typeface="Constantia" pitchFamily="18" charset="0"/>
              <a:ea typeface="+mj-ea"/>
              <a:cs typeface="+mj-cs"/>
            </a:rPr>
            <a:t>412</a:t>
          </a:r>
          <a:r>
            <a:rPr lang="es-MX" sz="2200" kern="1200" cap="small" spc="100" baseline="0" dirty="0">
              <a:solidFill>
                <a:schemeClr val="bg1"/>
              </a:solidFill>
              <a:latin typeface="Constantia" pitchFamily="18" charset="0"/>
              <a:ea typeface="+mj-ea"/>
              <a:cs typeface="+mj-cs"/>
              <a:sym typeface="Arial"/>
            </a:rPr>
            <a:t> servicios*</a:t>
          </a:r>
          <a:endParaRPr lang="en-US" sz="2200" kern="1200" cap="small" spc="100" baseline="0" dirty="0">
            <a:solidFill>
              <a:schemeClr val="bg1"/>
            </a:solidFill>
            <a:latin typeface="Constantia" pitchFamily="18" charset="0"/>
            <a:ea typeface="+mj-ea"/>
            <a:cs typeface="+mj-cs"/>
          </a:endParaRPr>
        </a:p>
      </dgm:t>
    </dgm:pt>
    <dgm:pt modelId="{F3D3AAF2-EF04-42C1-971A-D909FDF8F35F}" type="parTrans" cxnId="{6DB954D1-B6C1-490D-89D8-5906DA54FF92}">
      <dgm:prSet/>
      <dgm:spPr/>
      <dgm:t>
        <a:bodyPr/>
        <a:lstStyle/>
        <a:p>
          <a:endParaRPr lang="en-US"/>
        </a:p>
      </dgm:t>
    </dgm:pt>
    <dgm:pt modelId="{8625E019-CC2B-41BF-A422-156FFCE2458A}" type="sibTrans" cxnId="{6DB954D1-B6C1-490D-89D8-5906DA54FF92}">
      <dgm:prSet/>
      <dgm:spPr/>
      <dgm:t>
        <a:bodyPr/>
        <a:lstStyle/>
        <a:p>
          <a:endParaRPr lang="en-US"/>
        </a:p>
      </dgm:t>
    </dgm:pt>
    <dgm:pt modelId="{9D2B0A43-1F3E-46BF-8FF5-D8BA7A24B040}">
      <dgm:prSet phldrT="[Text]" custT="1"/>
      <dgm:spPr>
        <a:solidFill>
          <a:schemeClr val="bg2">
            <a:lumMod val="50000"/>
            <a:alpha val="90000"/>
          </a:schemeClr>
        </a:solidFill>
      </dgm:spPr>
      <dgm:t>
        <a:bodyPr/>
        <a:lstStyle/>
        <a:p>
          <a:endParaRPr lang="en-US" sz="2400" kern="1200" cap="small" spc="100" baseline="0" dirty="0">
            <a:solidFill>
              <a:schemeClr val="tx1">
                <a:lumMod val="95000"/>
                <a:lumOff val="5000"/>
              </a:schemeClr>
            </a:solidFill>
            <a:latin typeface="Constantia" pitchFamily="18" charset="0"/>
            <a:ea typeface="+mj-ea"/>
            <a:cs typeface="+mj-cs"/>
          </a:endParaRPr>
        </a:p>
      </dgm:t>
    </dgm:pt>
    <dgm:pt modelId="{FE44497B-0432-4BE9-96F2-04A379B79830}" type="parTrans" cxnId="{EDFBC723-B7ED-47D2-B344-6ABF1E1A9299}">
      <dgm:prSet/>
      <dgm:spPr/>
      <dgm:t>
        <a:bodyPr/>
        <a:lstStyle/>
        <a:p>
          <a:endParaRPr lang="en-US"/>
        </a:p>
      </dgm:t>
    </dgm:pt>
    <dgm:pt modelId="{4B1DB1BC-E956-4ECD-B33C-12E4E8B9DCCD}" type="sibTrans" cxnId="{EDFBC723-B7ED-47D2-B344-6ABF1E1A9299}">
      <dgm:prSet/>
      <dgm:spPr/>
      <dgm:t>
        <a:bodyPr/>
        <a:lstStyle/>
        <a:p>
          <a:endParaRPr lang="en-US"/>
        </a:p>
      </dgm:t>
    </dgm:pt>
    <dgm:pt modelId="{AEB2E3A4-B3B5-47B3-9A8A-59A7598DFF14}" type="pres">
      <dgm:prSet presAssocID="{A0DB8E73-CBE9-4FE1-AFE4-FBB3056E0AB4}" presName="Name0" presStyleCnt="0">
        <dgm:presLayoutVars>
          <dgm:dir/>
          <dgm:animLvl val="lvl"/>
          <dgm:resizeHandles/>
        </dgm:presLayoutVars>
      </dgm:prSet>
      <dgm:spPr/>
      <dgm:t>
        <a:bodyPr/>
        <a:lstStyle/>
        <a:p>
          <a:endParaRPr lang="es-ES"/>
        </a:p>
      </dgm:t>
    </dgm:pt>
    <dgm:pt modelId="{9667D7FC-1C60-4775-8AFF-A997AFBE7848}" type="pres">
      <dgm:prSet presAssocID="{67027B8E-F765-4D09-80F6-9A27682CF2E8}" presName="linNode" presStyleCnt="0"/>
      <dgm:spPr/>
    </dgm:pt>
    <dgm:pt modelId="{61DDD54A-D4EE-4698-B6D7-D52C621EF3B4}" type="pres">
      <dgm:prSet presAssocID="{67027B8E-F765-4D09-80F6-9A27682CF2E8}" presName="parentShp" presStyleLbl="node1" presStyleIdx="0" presStyleCnt="2" custScaleX="86250" custScaleY="94523">
        <dgm:presLayoutVars>
          <dgm:bulletEnabled val="1"/>
        </dgm:presLayoutVars>
      </dgm:prSet>
      <dgm:spPr/>
      <dgm:t>
        <a:bodyPr/>
        <a:lstStyle/>
        <a:p>
          <a:endParaRPr lang="es-ES"/>
        </a:p>
      </dgm:t>
    </dgm:pt>
    <dgm:pt modelId="{AB0883A8-A38D-4AA7-A01B-A9136203EACF}" type="pres">
      <dgm:prSet presAssocID="{67027B8E-F765-4D09-80F6-9A27682CF2E8}" presName="childShp" presStyleLbl="bgAccFollowNode1" presStyleIdx="0" presStyleCnt="2" custScaleX="127088">
        <dgm:presLayoutVars>
          <dgm:bulletEnabled val="1"/>
        </dgm:presLayoutVars>
      </dgm:prSet>
      <dgm:spPr/>
      <dgm:t>
        <a:bodyPr/>
        <a:lstStyle/>
        <a:p>
          <a:endParaRPr lang="es-ES"/>
        </a:p>
      </dgm:t>
    </dgm:pt>
    <dgm:pt modelId="{87D1A5A3-11C8-4150-B072-AE2842C8FFF6}" type="pres">
      <dgm:prSet presAssocID="{743DD438-3D9B-48CF-83FB-269D9F866A46}" presName="spacing" presStyleCnt="0"/>
      <dgm:spPr/>
    </dgm:pt>
    <dgm:pt modelId="{9A0BF879-5CA0-4480-8518-FA11B9A07289}" type="pres">
      <dgm:prSet presAssocID="{FDF8B35A-D860-42C6-98EC-7A4636B78231}" presName="linNode" presStyleCnt="0"/>
      <dgm:spPr/>
    </dgm:pt>
    <dgm:pt modelId="{53B93774-AD02-48D0-AFFF-B7F2F12EA716}" type="pres">
      <dgm:prSet presAssocID="{FDF8B35A-D860-42C6-98EC-7A4636B78231}" presName="parentShp" presStyleLbl="node1" presStyleIdx="1" presStyleCnt="2" custScaleX="86250">
        <dgm:presLayoutVars>
          <dgm:bulletEnabled val="1"/>
        </dgm:presLayoutVars>
      </dgm:prSet>
      <dgm:spPr/>
      <dgm:t>
        <a:bodyPr/>
        <a:lstStyle/>
        <a:p>
          <a:endParaRPr lang="es-ES"/>
        </a:p>
      </dgm:t>
    </dgm:pt>
    <dgm:pt modelId="{F57464CB-156F-4588-ADDB-494C0E1EACC0}" type="pres">
      <dgm:prSet presAssocID="{FDF8B35A-D860-42C6-98EC-7A4636B78231}" presName="childShp" presStyleLbl="bgAccFollowNode1" presStyleIdx="1" presStyleCnt="2" custScaleX="116335">
        <dgm:presLayoutVars>
          <dgm:bulletEnabled val="1"/>
        </dgm:presLayoutVars>
      </dgm:prSet>
      <dgm:spPr/>
      <dgm:t>
        <a:bodyPr/>
        <a:lstStyle/>
        <a:p>
          <a:endParaRPr lang="es-ES"/>
        </a:p>
      </dgm:t>
    </dgm:pt>
  </dgm:ptLst>
  <dgm:cxnLst>
    <dgm:cxn modelId="{565D414F-5F81-4B2B-AED8-969C176A5C1C}" srcId="{A0DB8E73-CBE9-4FE1-AFE4-FBB3056E0AB4}" destId="{FDF8B35A-D860-42C6-98EC-7A4636B78231}" srcOrd="1" destOrd="0" parTransId="{8DB5F4C5-30FD-47FC-A4F7-7716CC908912}" sibTransId="{E48C56A9-646C-47CA-85C0-B921A8E957C7}"/>
    <dgm:cxn modelId="{B333EF54-4805-4CB3-8345-9A66F6FC966D}" type="presOf" srcId="{DCD9113E-87CD-416B-969A-1E2DB80814EA}" destId="{AB0883A8-A38D-4AA7-A01B-A9136203EACF}" srcOrd="0" destOrd="1" presId="urn:microsoft.com/office/officeart/2005/8/layout/vList6"/>
    <dgm:cxn modelId="{CBDDCF9A-B766-413A-BC8E-34B29528B529}" type="presOf" srcId="{A0DB8E73-CBE9-4FE1-AFE4-FBB3056E0AB4}" destId="{AEB2E3A4-B3B5-47B3-9A8A-59A7598DFF14}" srcOrd="0" destOrd="0" presId="urn:microsoft.com/office/officeart/2005/8/layout/vList6"/>
    <dgm:cxn modelId="{D8B026D1-497B-4B74-BB58-BDE30F8EB2D7}" type="presOf" srcId="{504354C7-C18E-44C5-8083-56F540D37FDB}" destId="{F57464CB-156F-4588-ADDB-494C0E1EACC0}" srcOrd="0" destOrd="0" presId="urn:microsoft.com/office/officeart/2005/8/layout/vList6"/>
    <dgm:cxn modelId="{57632CA3-4C24-4979-9912-C229B665BDE7}" type="presOf" srcId="{67027B8E-F765-4D09-80F6-9A27682CF2E8}" destId="{61DDD54A-D4EE-4698-B6D7-D52C621EF3B4}" srcOrd="0" destOrd="0" presId="urn:microsoft.com/office/officeart/2005/8/layout/vList6"/>
    <dgm:cxn modelId="{6DB954D1-B6C1-490D-89D8-5906DA54FF92}" srcId="{FDF8B35A-D860-42C6-98EC-7A4636B78231}" destId="{5DE565A9-D3EB-4B24-875A-BB0257FB2217}" srcOrd="1" destOrd="0" parTransId="{F3D3AAF2-EF04-42C1-971A-D909FDF8F35F}" sibTransId="{8625E019-CC2B-41BF-A422-156FFCE2458A}"/>
    <dgm:cxn modelId="{484E1C43-36D0-4640-99AC-FF199CEBD17D}" type="presOf" srcId="{9D2B0A43-1F3E-46BF-8FF5-D8BA7A24B040}" destId="{AB0883A8-A38D-4AA7-A01B-A9136203EACF}" srcOrd="0" destOrd="0" presId="urn:microsoft.com/office/officeart/2005/8/layout/vList6"/>
    <dgm:cxn modelId="{31D22729-779F-45A8-A0E4-A1BCFDD07699}" type="presOf" srcId="{5DE565A9-D3EB-4B24-875A-BB0257FB2217}" destId="{F57464CB-156F-4588-ADDB-494C0E1EACC0}" srcOrd="0" destOrd="1" presId="urn:microsoft.com/office/officeart/2005/8/layout/vList6"/>
    <dgm:cxn modelId="{4FBE9745-8EC7-4906-93E8-0C8AC8F89CB1}" srcId="{67027B8E-F765-4D09-80F6-9A27682CF2E8}" destId="{DCD9113E-87CD-416B-969A-1E2DB80814EA}" srcOrd="1" destOrd="0" parTransId="{9721E848-3619-41A8-8510-E412CA31466E}" sibTransId="{964C2D18-C6A9-4599-8EFF-092FDF6C1E86}"/>
    <dgm:cxn modelId="{11669A85-6A5E-4CDD-BDD3-76B2769D45E1}" type="presOf" srcId="{FDF8B35A-D860-42C6-98EC-7A4636B78231}" destId="{53B93774-AD02-48D0-AFFF-B7F2F12EA716}" srcOrd="0" destOrd="0" presId="urn:microsoft.com/office/officeart/2005/8/layout/vList6"/>
    <dgm:cxn modelId="{EDFBC723-B7ED-47D2-B344-6ABF1E1A9299}" srcId="{67027B8E-F765-4D09-80F6-9A27682CF2E8}" destId="{9D2B0A43-1F3E-46BF-8FF5-D8BA7A24B040}" srcOrd="0" destOrd="0" parTransId="{FE44497B-0432-4BE9-96F2-04A379B79830}" sibTransId="{4B1DB1BC-E956-4ECD-B33C-12E4E8B9DCCD}"/>
    <dgm:cxn modelId="{FA2DA866-4E41-43AE-9B14-DC55779967EC}" srcId="{A0DB8E73-CBE9-4FE1-AFE4-FBB3056E0AB4}" destId="{67027B8E-F765-4D09-80F6-9A27682CF2E8}" srcOrd="0" destOrd="0" parTransId="{96F74653-63AA-41F6-9718-634C19BAF4A2}" sibTransId="{743DD438-3D9B-48CF-83FB-269D9F866A46}"/>
    <dgm:cxn modelId="{D41F5B4C-DB06-46B3-8C44-8A695B784C3B}" srcId="{FDF8B35A-D860-42C6-98EC-7A4636B78231}" destId="{504354C7-C18E-44C5-8083-56F540D37FDB}" srcOrd="0" destOrd="0" parTransId="{7860322E-75AE-4204-9F41-EB4091E6A15D}" sibTransId="{2BB3366E-8186-4AB4-978F-B6E308CF98AE}"/>
    <dgm:cxn modelId="{1E34797D-BEB5-4F4C-BB16-5C5B63190E5F}" type="presOf" srcId="{2FE5F535-75F8-4413-B473-D709A444C287}" destId="{AB0883A8-A38D-4AA7-A01B-A9136203EACF}" srcOrd="0" destOrd="2" presId="urn:microsoft.com/office/officeart/2005/8/layout/vList6"/>
    <dgm:cxn modelId="{2152E0EC-143D-45B1-A056-DE2C9E9D5A50}" srcId="{67027B8E-F765-4D09-80F6-9A27682CF2E8}" destId="{2FE5F535-75F8-4413-B473-D709A444C287}" srcOrd="2" destOrd="0" parTransId="{01F3FFA5-8699-408B-981E-ABC18B944C0B}" sibTransId="{7C6F5EA4-F494-453A-8DBC-B51ED3B35DAE}"/>
    <dgm:cxn modelId="{EA178EBF-3FB4-47FE-B381-4A4BB8FD8064}" type="presParOf" srcId="{AEB2E3A4-B3B5-47B3-9A8A-59A7598DFF14}" destId="{9667D7FC-1C60-4775-8AFF-A997AFBE7848}" srcOrd="0" destOrd="0" presId="urn:microsoft.com/office/officeart/2005/8/layout/vList6"/>
    <dgm:cxn modelId="{D202442E-81CD-428C-A816-BE1416FFA166}" type="presParOf" srcId="{9667D7FC-1C60-4775-8AFF-A997AFBE7848}" destId="{61DDD54A-D4EE-4698-B6D7-D52C621EF3B4}" srcOrd="0" destOrd="0" presId="urn:microsoft.com/office/officeart/2005/8/layout/vList6"/>
    <dgm:cxn modelId="{D149F1AE-1960-4D66-8920-8A40C50A3447}" type="presParOf" srcId="{9667D7FC-1C60-4775-8AFF-A997AFBE7848}" destId="{AB0883A8-A38D-4AA7-A01B-A9136203EACF}" srcOrd="1" destOrd="0" presId="urn:microsoft.com/office/officeart/2005/8/layout/vList6"/>
    <dgm:cxn modelId="{132DA323-4B1E-4665-A9F9-4B28F5355791}" type="presParOf" srcId="{AEB2E3A4-B3B5-47B3-9A8A-59A7598DFF14}" destId="{87D1A5A3-11C8-4150-B072-AE2842C8FFF6}" srcOrd="1" destOrd="0" presId="urn:microsoft.com/office/officeart/2005/8/layout/vList6"/>
    <dgm:cxn modelId="{075181AF-89DF-4C59-B812-F223721C0E1B}" type="presParOf" srcId="{AEB2E3A4-B3B5-47B3-9A8A-59A7598DFF14}" destId="{9A0BF879-5CA0-4480-8518-FA11B9A07289}" srcOrd="2" destOrd="0" presId="urn:microsoft.com/office/officeart/2005/8/layout/vList6"/>
    <dgm:cxn modelId="{231E2D94-5B13-43FF-BE07-95A732760808}" type="presParOf" srcId="{9A0BF879-5CA0-4480-8518-FA11B9A07289}" destId="{53B93774-AD02-48D0-AFFF-B7F2F12EA716}" srcOrd="0" destOrd="0" presId="urn:microsoft.com/office/officeart/2005/8/layout/vList6"/>
    <dgm:cxn modelId="{E038DBA0-7EE2-455B-BB6D-9FCC171AC1C3}" type="presParOf" srcId="{9A0BF879-5CA0-4480-8518-FA11B9A07289}" destId="{F57464CB-156F-4588-ADDB-494C0E1EACC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A5FA56-219C-47C3-87FF-63F52D2F4037}" type="doc">
      <dgm:prSet loTypeId="urn:microsoft.com/office/officeart/2005/8/layout/chevron1" loCatId="process" qsTypeId="urn:microsoft.com/office/officeart/2005/8/quickstyle/simple1" qsCatId="simple" csTypeId="urn:microsoft.com/office/officeart/2005/8/colors/accent1_2" csCatId="accent1" phldr="1"/>
      <dgm:spPr/>
    </dgm:pt>
    <dgm:pt modelId="{6AA8B463-B7B2-49CA-9A53-58224D6810DC}">
      <dgm:prSet phldrT="[Text]"/>
      <dgm:spPr>
        <a:solidFill>
          <a:srgbClr val="4A94C2"/>
        </a:solidFill>
      </dgm:spPr>
      <dgm:t>
        <a:bodyPr/>
        <a:lstStyle/>
        <a:p>
          <a:r>
            <a:rPr lang="en-US" dirty="0" err="1"/>
            <a:t>Formato</a:t>
          </a:r>
          <a:r>
            <a:rPr lang="en-US" dirty="0"/>
            <a:t> Individual </a:t>
          </a:r>
        </a:p>
      </dgm:t>
    </dgm:pt>
    <dgm:pt modelId="{B472E8E9-8F7E-41CB-9646-EF3C8A45A122}" type="parTrans" cxnId="{7D01E2BE-CC81-4F88-926D-DE1537AB48F8}">
      <dgm:prSet/>
      <dgm:spPr/>
      <dgm:t>
        <a:bodyPr/>
        <a:lstStyle/>
        <a:p>
          <a:endParaRPr lang="en-US"/>
        </a:p>
      </dgm:t>
    </dgm:pt>
    <dgm:pt modelId="{3819D4F2-E66D-4C28-8590-E4B796ED4936}" type="sibTrans" cxnId="{7D01E2BE-CC81-4F88-926D-DE1537AB48F8}">
      <dgm:prSet/>
      <dgm:spPr/>
      <dgm:t>
        <a:bodyPr/>
        <a:lstStyle/>
        <a:p>
          <a:endParaRPr lang="en-US"/>
        </a:p>
      </dgm:t>
    </dgm:pt>
    <dgm:pt modelId="{9C00A0B4-F2DE-4452-99E3-90324F4B4B04}">
      <dgm:prSet phldrT="[Text]"/>
      <dgm:spPr>
        <a:solidFill>
          <a:srgbClr val="4A94C2"/>
        </a:solidFill>
      </dgm:spPr>
      <dgm:t>
        <a:bodyPr/>
        <a:lstStyle/>
        <a:p>
          <a:r>
            <a:rPr lang="en-US" dirty="0" err="1">
              <a:solidFill>
                <a:schemeClr val="bg1"/>
              </a:solidFill>
            </a:rPr>
            <a:t>Detecciones</a:t>
          </a:r>
          <a:r>
            <a:rPr lang="en-US" dirty="0">
              <a:solidFill>
                <a:schemeClr val="bg1"/>
              </a:solidFill>
            </a:rPr>
            <a:t> </a:t>
          </a:r>
        </a:p>
      </dgm:t>
    </dgm:pt>
    <dgm:pt modelId="{E8CAC80A-0722-4BF6-BDF5-3A3EB4BECF1F}" type="parTrans" cxnId="{FC22FB14-696C-431C-B055-5DF24CEAB06F}">
      <dgm:prSet/>
      <dgm:spPr/>
      <dgm:t>
        <a:bodyPr/>
        <a:lstStyle/>
        <a:p>
          <a:endParaRPr lang="en-US"/>
        </a:p>
      </dgm:t>
    </dgm:pt>
    <dgm:pt modelId="{BA68205C-2211-4366-992B-DE8A4D8B76AC}" type="sibTrans" cxnId="{FC22FB14-696C-431C-B055-5DF24CEAB06F}">
      <dgm:prSet/>
      <dgm:spPr/>
      <dgm:t>
        <a:bodyPr/>
        <a:lstStyle/>
        <a:p>
          <a:endParaRPr lang="en-US"/>
        </a:p>
      </dgm:t>
    </dgm:pt>
    <dgm:pt modelId="{1D16EC6A-CFE1-4E2E-BAFC-9455E0330EEF}">
      <dgm:prSet phldrT="[Text]"/>
      <dgm:spPr>
        <a:solidFill>
          <a:srgbClr val="4A94C2"/>
        </a:solidFill>
      </dgm:spPr>
      <dgm:t>
        <a:bodyPr/>
        <a:lstStyle/>
        <a:p>
          <a:r>
            <a:rPr lang="en-US" dirty="0" err="1"/>
            <a:t>Consejeria</a:t>
          </a:r>
          <a:r>
            <a:rPr lang="en-US" dirty="0"/>
            <a:t> </a:t>
          </a:r>
        </a:p>
      </dgm:t>
    </dgm:pt>
    <dgm:pt modelId="{9792DB94-721F-4363-8C85-C8BBA4B8AC68}" type="parTrans" cxnId="{57EF8660-EE67-4E07-9AAB-414613D13A33}">
      <dgm:prSet/>
      <dgm:spPr/>
      <dgm:t>
        <a:bodyPr/>
        <a:lstStyle/>
        <a:p>
          <a:endParaRPr lang="en-US"/>
        </a:p>
      </dgm:t>
    </dgm:pt>
    <dgm:pt modelId="{7768A746-FFBA-4957-A2C9-BA842B67BD83}" type="sibTrans" cxnId="{57EF8660-EE67-4E07-9AAB-414613D13A33}">
      <dgm:prSet/>
      <dgm:spPr/>
      <dgm:t>
        <a:bodyPr/>
        <a:lstStyle/>
        <a:p>
          <a:endParaRPr lang="en-US"/>
        </a:p>
      </dgm:t>
    </dgm:pt>
    <dgm:pt modelId="{23A60517-FEE6-401E-8B5A-474CFD49FA79}" type="pres">
      <dgm:prSet presAssocID="{ECA5FA56-219C-47C3-87FF-63F52D2F4037}" presName="Name0" presStyleCnt="0">
        <dgm:presLayoutVars>
          <dgm:dir/>
          <dgm:animLvl val="lvl"/>
          <dgm:resizeHandles val="exact"/>
        </dgm:presLayoutVars>
      </dgm:prSet>
      <dgm:spPr/>
    </dgm:pt>
    <dgm:pt modelId="{67856FB6-5A30-4EA4-9741-1DB88246B5DA}" type="pres">
      <dgm:prSet presAssocID="{6AA8B463-B7B2-49CA-9A53-58224D6810DC}" presName="parTxOnly" presStyleLbl="node1" presStyleIdx="0" presStyleCnt="3">
        <dgm:presLayoutVars>
          <dgm:chMax val="0"/>
          <dgm:chPref val="0"/>
          <dgm:bulletEnabled val="1"/>
        </dgm:presLayoutVars>
      </dgm:prSet>
      <dgm:spPr/>
      <dgm:t>
        <a:bodyPr/>
        <a:lstStyle/>
        <a:p>
          <a:endParaRPr lang="es-ES"/>
        </a:p>
      </dgm:t>
    </dgm:pt>
    <dgm:pt modelId="{019B6ED6-A118-4DAC-BCEA-6B71FE616A23}" type="pres">
      <dgm:prSet presAssocID="{3819D4F2-E66D-4C28-8590-E4B796ED4936}" presName="parTxOnlySpace" presStyleCnt="0"/>
      <dgm:spPr/>
    </dgm:pt>
    <dgm:pt modelId="{EF348D2B-8177-43E0-B32F-D055FA07F7BB}" type="pres">
      <dgm:prSet presAssocID="{9C00A0B4-F2DE-4452-99E3-90324F4B4B04}" presName="parTxOnly" presStyleLbl="node1" presStyleIdx="1" presStyleCnt="3">
        <dgm:presLayoutVars>
          <dgm:chMax val="0"/>
          <dgm:chPref val="0"/>
          <dgm:bulletEnabled val="1"/>
        </dgm:presLayoutVars>
      </dgm:prSet>
      <dgm:spPr/>
      <dgm:t>
        <a:bodyPr/>
        <a:lstStyle/>
        <a:p>
          <a:endParaRPr lang="es-ES"/>
        </a:p>
      </dgm:t>
    </dgm:pt>
    <dgm:pt modelId="{9FFD30EF-F8CE-4A5A-B2D9-8AED0644702E}" type="pres">
      <dgm:prSet presAssocID="{BA68205C-2211-4366-992B-DE8A4D8B76AC}" presName="parTxOnlySpace" presStyleCnt="0"/>
      <dgm:spPr/>
    </dgm:pt>
    <dgm:pt modelId="{5A8FC80B-F6BC-4649-838A-EDF8CA0C18A7}" type="pres">
      <dgm:prSet presAssocID="{1D16EC6A-CFE1-4E2E-BAFC-9455E0330EEF}" presName="parTxOnly" presStyleLbl="node1" presStyleIdx="2" presStyleCnt="3">
        <dgm:presLayoutVars>
          <dgm:chMax val="0"/>
          <dgm:chPref val="0"/>
          <dgm:bulletEnabled val="1"/>
        </dgm:presLayoutVars>
      </dgm:prSet>
      <dgm:spPr/>
      <dgm:t>
        <a:bodyPr/>
        <a:lstStyle/>
        <a:p>
          <a:endParaRPr lang="es-ES"/>
        </a:p>
      </dgm:t>
    </dgm:pt>
  </dgm:ptLst>
  <dgm:cxnLst>
    <dgm:cxn modelId="{57EF8660-EE67-4E07-9AAB-414613D13A33}" srcId="{ECA5FA56-219C-47C3-87FF-63F52D2F4037}" destId="{1D16EC6A-CFE1-4E2E-BAFC-9455E0330EEF}" srcOrd="2" destOrd="0" parTransId="{9792DB94-721F-4363-8C85-C8BBA4B8AC68}" sibTransId="{7768A746-FFBA-4957-A2C9-BA842B67BD83}"/>
    <dgm:cxn modelId="{FC22FB14-696C-431C-B055-5DF24CEAB06F}" srcId="{ECA5FA56-219C-47C3-87FF-63F52D2F4037}" destId="{9C00A0B4-F2DE-4452-99E3-90324F4B4B04}" srcOrd="1" destOrd="0" parTransId="{E8CAC80A-0722-4BF6-BDF5-3A3EB4BECF1F}" sibTransId="{BA68205C-2211-4366-992B-DE8A4D8B76AC}"/>
    <dgm:cxn modelId="{CB318F01-A0DD-4AE9-897D-8B1287D8CAB9}" type="presOf" srcId="{1D16EC6A-CFE1-4E2E-BAFC-9455E0330EEF}" destId="{5A8FC80B-F6BC-4649-838A-EDF8CA0C18A7}" srcOrd="0" destOrd="0" presId="urn:microsoft.com/office/officeart/2005/8/layout/chevron1"/>
    <dgm:cxn modelId="{7D01E2BE-CC81-4F88-926D-DE1537AB48F8}" srcId="{ECA5FA56-219C-47C3-87FF-63F52D2F4037}" destId="{6AA8B463-B7B2-49CA-9A53-58224D6810DC}" srcOrd="0" destOrd="0" parTransId="{B472E8E9-8F7E-41CB-9646-EF3C8A45A122}" sibTransId="{3819D4F2-E66D-4C28-8590-E4B796ED4936}"/>
    <dgm:cxn modelId="{55712CB8-D290-4B7D-AEC3-6D9569FC5837}" type="presOf" srcId="{6AA8B463-B7B2-49CA-9A53-58224D6810DC}" destId="{67856FB6-5A30-4EA4-9741-1DB88246B5DA}" srcOrd="0" destOrd="0" presId="urn:microsoft.com/office/officeart/2005/8/layout/chevron1"/>
    <dgm:cxn modelId="{A670490A-7422-49F8-BF45-E72969A119FC}" type="presOf" srcId="{ECA5FA56-219C-47C3-87FF-63F52D2F4037}" destId="{23A60517-FEE6-401E-8B5A-474CFD49FA79}" srcOrd="0" destOrd="0" presId="urn:microsoft.com/office/officeart/2005/8/layout/chevron1"/>
    <dgm:cxn modelId="{CE3BC51A-4DF9-4B23-9DEC-E9C36FB7CA0A}" type="presOf" srcId="{9C00A0B4-F2DE-4452-99E3-90324F4B4B04}" destId="{EF348D2B-8177-43E0-B32F-D055FA07F7BB}" srcOrd="0" destOrd="0" presId="urn:microsoft.com/office/officeart/2005/8/layout/chevron1"/>
    <dgm:cxn modelId="{837206A1-4BF0-4D0A-B10B-2EC8CC020B13}" type="presParOf" srcId="{23A60517-FEE6-401E-8B5A-474CFD49FA79}" destId="{67856FB6-5A30-4EA4-9741-1DB88246B5DA}" srcOrd="0" destOrd="0" presId="urn:microsoft.com/office/officeart/2005/8/layout/chevron1"/>
    <dgm:cxn modelId="{4876ED3F-13F9-433B-AAA7-3AA38543188D}" type="presParOf" srcId="{23A60517-FEE6-401E-8B5A-474CFD49FA79}" destId="{019B6ED6-A118-4DAC-BCEA-6B71FE616A23}" srcOrd="1" destOrd="0" presId="urn:microsoft.com/office/officeart/2005/8/layout/chevron1"/>
    <dgm:cxn modelId="{3051A6F4-016B-4331-BA65-3D6522E34548}" type="presParOf" srcId="{23A60517-FEE6-401E-8B5A-474CFD49FA79}" destId="{EF348D2B-8177-43E0-B32F-D055FA07F7BB}" srcOrd="2" destOrd="0" presId="urn:microsoft.com/office/officeart/2005/8/layout/chevron1"/>
    <dgm:cxn modelId="{FBF5A5FC-D9C8-41E8-A2B3-EB2A7447C985}" type="presParOf" srcId="{23A60517-FEE6-401E-8B5A-474CFD49FA79}" destId="{9FFD30EF-F8CE-4A5A-B2D9-8AED0644702E}" srcOrd="3" destOrd="0" presId="urn:microsoft.com/office/officeart/2005/8/layout/chevron1"/>
    <dgm:cxn modelId="{23E561C3-7D1E-4B46-9A4C-0F1EB1DBAD02}" type="presParOf" srcId="{23A60517-FEE6-401E-8B5A-474CFD49FA79}" destId="{5A8FC80B-F6BC-4649-838A-EDF8CA0C18A7}"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7B003-0A20-4954-9B29-CFC4BB33C2D3}">
      <dsp:nvSpPr>
        <dsp:cNvPr id="0" name=""/>
        <dsp:cNvSpPr/>
      </dsp:nvSpPr>
      <dsp:spPr>
        <a:xfrm>
          <a:off x="998601" y="293453"/>
          <a:ext cx="4224528" cy="4224528"/>
        </a:xfrm>
        <a:prstGeom prst="pie">
          <a:avLst>
            <a:gd name="adj1" fmla="val 16200000"/>
            <a:gd name="adj2" fmla="val 19800000"/>
          </a:avLst>
        </a:prstGeom>
        <a:solidFill>
          <a:schemeClr val="bg2">
            <a:lumMod val="5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a:solidFill>
                <a:schemeClr val="tx2">
                  <a:lumMod val="20000"/>
                  <a:lumOff val="80000"/>
                </a:schemeClr>
              </a:solidFill>
              <a:latin typeface="Arial Rounded MT Bold" panose="020F0704030504030204" pitchFamily="34" charset="0"/>
            </a:rPr>
            <a:t>Sesiones informativas y educativas sobre temas de salud </a:t>
          </a:r>
          <a:endParaRPr lang="es-MX" sz="1200" kern="1200" dirty="0">
            <a:solidFill>
              <a:schemeClr val="tx2">
                <a:lumMod val="20000"/>
                <a:lumOff val="80000"/>
              </a:schemeClr>
            </a:solidFill>
            <a:latin typeface="Arial Rounded MT Bold" panose="020F0704030504030204" pitchFamily="34" charset="0"/>
          </a:endParaRPr>
        </a:p>
      </dsp:txBody>
      <dsp:txXfrm>
        <a:off x="3156127" y="746081"/>
        <a:ext cx="1232154" cy="905256"/>
      </dsp:txXfrm>
    </dsp:sp>
    <dsp:sp modelId="{C2966AF8-7054-4984-A82D-3C0FB7197549}">
      <dsp:nvSpPr>
        <dsp:cNvPr id="0" name=""/>
        <dsp:cNvSpPr/>
      </dsp:nvSpPr>
      <dsp:spPr>
        <a:xfrm>
          <a:off x="872871" y="511218"/>
          <a:ext cx="4224528" cy="4224528"/>
        </a:xfrm>
        <a:prstGeom prst="pie">
          <a:avLst>
            <a:gd name="adj1" fmla="val 19800000"/>
            <a:gd name="adj2" fmla="val 1800000"/>
          </a:avLst>
        </a:prstGeom>
        <a:solidFill>
          <a:schemeClr val="bg2">
            <a:lumMod val="5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a:solidFill>
                <a:schemeClr val="tx2">
                  <a:lumMod val="20000"/>
                  <a:lumOff val="80000"/>
                </a:schemeClr>
              </a:solidFill>
              <a:latin typeface="Arial Rounded MT Bold" panose="020F0704030504030204" pitchFamily="34" charset="0"/>
            </a:rPr>
            <a:t>Información e inscripción a programas públicos de salud  </a:t>
          </a:r>
          <a:endParaRPr lang="es-MX" sz="1200" kern="1200" dirty="0">
            <a:solidFill>
              <a:schemeClr val="tx2">
                <a:lumMod val="20000"/>
                <a:lumOff val="80000"/>
              </a:schemeClr>
            </a:solidFill>
            <a:latin typeface="Arial Rounded MT Bold" panose="020F0704030504030204" pitchFamily="34" charset="0"/>
          </a:endParaRPr>
        </a:p>
      </dsp:txBody>
      <dsp:txXfrm>
        <a:off x="3764661" y="2196000"/>
        <a:ext cx="1277416" cy="854964"/>
      </dsp:txXfrm>
    </dsp:sp>
    <dsp:sp modelId="{75322915-21F7-4ECC-9DAD-7DC78816DDEF}">
      <dsp:nvSpPr>
        <dsp:cNvPr id="0" name=""/>
        <dsp:cNvSpPr/>
      </dsp:nvSpPr>
      <dsp:spPr>
        <a:xfrm>
          <a:off x="872871" y="511218"/>
          <a:ext cx="4224528" cy="4224528"/>
        </a:xfrm>
        <a:prstGeom prst="pie">
          <a:avLst>
            <a:gd name="adj1" fmla="val 1800000"/>
            <a:gd name="adj2" fmla="val 5400000"/>
          </a:avLst>
        </a:prstGeom>
        <a:solidFill>
          <a:schemeClr val="bg2">
            <a:lumMod val="5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solidFill>
                <a:schemeClr val="tx2">
                  <a:lumMod val="20000"/>
                  <a:lumOff val="80000"/>
                </a:schemeClr>
              </a:solidFill>
              <a:latin typeface="Arial Rounded MT Bold" panose="020F0704030504030204" pitchFamily="34" charset="0"/>
            </a:rPr>
            <a:t>Detección oportuna</a:t>
          </a:r>
          <a:endParaRPr lang="en-US" sz="1200" kern="1200" dirty="0">
            <a:solidFill>
              <a:schemeClr val="tx2">
                <a:lumMod val="20000"/>
                <a:lumOff val="80000"/>
              </a:schemeClr>
            </a:solidFill>
          </a:endParaRPr>
        </a:p>
      </dsp:txBody>
      <dsp:txXfrm>
        <a:off x="3030397" y="3377862"/>
        <a:ext cx="1232154" cy="905256"/>
      </dsp:txXfrm>
    </dsp:sp>
    <dsp:sp modelId="{9789B898-A7EA-4399-B9CD-658D786925B1}">
      <dsp:nvSpPr>
        <dsp:cNvPr id="0" name=""/>
        <dsp:cNvSpPr/>
      </dsp:nvSpPr>
      <dsp:spPr>
        <a:xfrm>
          <a:off x="872871" y="511218"/>
          <a:ext cx="4224528" cy="4224528"/>
        </a:xfrm>
        <a:prstGeom prst="pie">
          <a:avLst>
            <a:gd name="adj1" fmla="val 5400000"/>
            <a:gd name="adj2" fmla="val 9000000"/>
          </a:avLst>
        </a:prstGeom>
        <a:solidFill>
          <a:schemeClr val="bg2">
            <a:lumMod val="5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err="1">
              <a:solidFill>
                <a:schemeClr val="tx2">
                  <a:lumMod val="20000"/>
                  <a:lumOff val="80000"/>
                </a:schemeClr>
              </a:solidFill>
              <a:latin typeface="Arial Rounded MT Bold" panose="020F0704030504030204" pitchFamily="34" charset="0"/>
            </a:rPr>
            <a:t>Referidos</a:t>
          </a:r>
          <a:r>
            <a:rPr lang="en-US" sz="1100" kern="1200" dirty="0">
              <a:solidFill>
                <a:schemeClr val="tx2">
                  <a:lumMod val="20000"/>
                  <a:lumOff val="80000"/>
                </a:schemeClr>
              </a:solidFill>
              <a:latin typeface="Arial Rounded MT Bold" panose="020F0704030504030204" pitchFamily="34" charset="0"/>
            </a:rPr>
            <a:t> a </a:t>
          </a:r>
          <a:r>
            <a:rPr lang="en-US" sz="1100" kern="1200" dirty="0" err="1">
              <a:solidFill>
                <a:schemeClr val="tx2">
                  <a:lumMod val="20000"/>
                  <a:lumOff val="80000"/>
                </a:schemeClr>
              </a:solidFill>
              <a:latin typeface="Arial Rounded MT Bold" panose="020F0704030504030204" pitchFamily="34" charset="0"/>
            </a:rPr>
            <a:t>clínicas</a:t>
          </a:r>
          <a:r>
            <a:rPr lang="en-US" sz="1100" kern="1200" dirty="0">
              <a:solidFill>
                <a:schemeClr val="tx2">
                  <a:lumMod val="20000"/>
                  <a:lumOff val="80000"/>
                </a:schemeClr>
              </a:solidFill>
              <a:latin typeface="Arial Rounded MT Bold" panose="020F0704030504030204" pitchFamily="34" charset="0"/>
            </a:rPr>
            <a:t> de </a:t>
          </a:r>
          <a:r>
            <a:rPr lang="en-US" sz="1100" kern="1200" dirty="0" err="1">
              <a:solidFill>
                <a:schemeClr val="tx2">
                  <a:lumMod val="20000"/>
                  <a:lumOff val="80000"/>
                </a:schemeClr>
              </a:solidFill>
              <a:latin typeface="Arial Rounded MT Bold" panose="020F0704030504030204" pitchFamily="34" charset="0"/>
            </a:rPr>
            <a:t>salud</a:t>
          </a:r>
          <a:r>
            <a:rPr lang="en-US" sz="1100" kern="1200" dirty="0">
              <a:solidFill>
                <a:schemeClr val="tx2">
                  <a:lumMod val="20000"/>
                  <a:lumOff val="80000"/>
                </a:schemeClr>
              </a:solidFill>
              <a:latin typeface="Arial Rounded MT Bold" panose="020F0704030504030204" pitchFamily="34" charset="0"/>
            </a:rPr>
            <a:t> </a:t>
          </a:r>
        </a:p>
      </dsp:txBody>
      <dsp:txXfrm>
        <a:off x="1707718" y="3377862"/>
        <a:ext cx="1232154" cy="905256"/>
      </dsp:txXfrm>
    </dsp:sp>
    <dsp:sp modelId="{88CC9135-422A-4A3B-B496-2CC93F78B740}">
      <dsp:nvSpPr>
        <dsp:cNvPr id="0" name=""/>
        <dsp:cNvSpPr/>
      </dsp:nvSpPr>
      <dsp:spPr>
        <a:xfrm>
          <a:off x="872871" y="511218"/>
          <a:ext cx="4224528" cy="4224528"/>
        </a:xfrm>
        <a:prstGeom prst="pie">
          <a:avLst>
            <a:gd name="adj1" fmla="val 9000000"/>
            <a:gd name="adj2" fmla="val 12600000"/>
          </a:avLst>
        </a:prstGeom>
        <a:solidFill>
          <a:schemeClr val="bg2">
            <a:lumMod val="5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a:solidFill>
                <a:schemeClr val="tx2">
                  <a:lumMod val="20000"/>
                  <a:lumOff val="80000"/>
                </a:schemeClr>
              </a:solidFill>
              <a:latin typeface="Arial Rounded MT Bold" panose="020F0704030504030204" pitchFamily="34" charset="0"/>
            </a:rPr>
            <a:t>Apoyo en navegación en sistema de salud</a:t>
          </a:r>
          <a:endParaRPr lang="es-MX" sz="1200" kern="1200" dirty="0">
            <a:solidFill>
              <a:schemeClr val="tx2">
                <a:lumMod val="20000"/>
                <a:lumOff val="80000"/>
              </a:schemeClr>
            </a:solidFill>
            <a:latin typeface="Arial Rounded MT Bold" panose="020F0704030504030204" pitchFamily="34" charset="0"/>
          </a:endParaRPr>
        </a:p>
      </dsp:txBody>
      <dsp:txXfrm>
        <a:off x="938250" y="2196000"/>
        <a:ext cx="1277416" cy="854964"/>
      </dsp:txXfrm>
    </dsp:sp>
    <dsp:sp modelId="{A9C3EB68-4769-478E-A184-D659A4124217}">
      <dsp:nvSpPr>
        <dsp:cNvPr id="0" name=""/>
        <dsp:cNvSpPr/>
      </dsp:nvSpPr>
      <dsp:spPr>
        <a:xfrm>
          <a:off x="872871" y="511218"/>
          <a:ext cx="4224528" cy="4224528"/>
        </a:xfrm>
        <a:prstGeom prst="pie">
          <a:avLst>
            <a:gd name="adj1" fmla="val 12600000"/>
            <a:gd name="adj2" fmla="val 16200000"/>
          </a:avLst>
        </a:prstGeom>
        <a:solidFill>
          <a:schemeClr val="bg2">
            <a:lumMod val="5000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solidFill>
                <a:schemeClr val="tx2">
                  <a:lumMod val="20000"/>
                  <a:lumOff val="80000"/>
                </a:schemeClr>
              </a:solidFill>
              <a:latin typeface="Arial Rounded MT Bold" panose="020F0704030504030204" pitchFamily="34" charset="0"/>
            </a:rPr>
            <a:t>Campañas de vacunación </a:t>
          </a:r>
          <a:endParaRPr lang="en-US" sz="1200" kern="1200" dirty="0">
            <a:solidFill>
              <a:schemeClr val="tx2">
                <a:lumMod val="20000"/>
                <a:lumOff val="80000"/>
              </a:schemeClr>
            </a:solidFill>
            <a:latin typeface="Arial Rounded MT Bold" panose="020F0704030504030204" pitchFamily="34" charset="0"/>
          </a:endParaRPr>
        </a:p>
      </dsp:txBody>
      <dsp:txXfrm>
        <a:off x="1707718" y="963846"/>
        <a:ext cx="1232154" cy="90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41108-623C-484F-A365-D8331C9287E3}">
      <dsp:nvSpPr>
        <dsp:cNvPr id="0" name=""/>
        <dsp:cNvSpPr/>
      </dsp:nvSpPr>
      <dsp:spPr>
        <a:xfrm>
          <a:off x="163830" y="0"/>
          <a:ext cx="1577340" cy="876300"/>
        </a:xfrm>
        <a:prstGeom prst="roundRect">
          <a:avLst>
            <a:gd name="adj" fmla="val 10000"/>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a:t>Servicios</a:t>
          </a:r>
          <a:r>
            <a:rPr lang="en-US" sz="2100" kern="1200" dirty="0"/>
            <a:t> </a:t>
          </a:r>
          <a:r>
            <a:rPr lang="en-US" sz="2100" kern="1200" dirty="0" err="1"/>
            <a:t>en</a:t>
          </a:r>
          <a:r>
            <a:rPr lang="en-US" sz="2100" kern="1200" dirty="0"/>
            <a:t> VDS </a:t>
          </a:r>
          <a:r>
            <a:rPr lang="en-US" sz="2100" kern="1200" dirty="0" err="1"/>
            <a:t>Móviles</a:t>
          </a:r>
          <a:endParaRPr lang="en-US" sz="2100" kern="1200" dirty="0"/>
        </a:p>
      </dsp:txBody>
      <dsp:txXfrm>
        <a:off x="189496" y="25666"/>
        <a:ext cx="1526008" cy="824968"/>
      </dsp:txXfrm>
    </dsp:sp>
    <dsp:sp modelId="{4B77BDED-1383-4F5E-8CAB-35F48E6EED89}">
      <dsp:nvSpPr>
        <dsp:cNvPr id="0" name=""/>
        <dsp:cNvSpPr/>
      </dsp:nvSpPr>
      <dsp:spPr>
        <a:xfrm rot="5400000">
          <a:off x="796487" y="895928"/>
          <a:ext cx="328612" cy="394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842493" y="928789"/>
        <a:ext cx="236601" cy="230028"/>
      </dsp:txXfrm>
    </dsp:sp>
    <dsp:sp modelId="{5A77AD29-7BBF-460F-9FDB-0AA54FF05342}">
      <dsp:nvSpPr>
        <dsp:cNvPr id="0" name=""/>
        <dsp:cNvSpPr/>
      </dsp:nvSpPr>
      <dsp:spPr>
        <a:xfrm>
          <a:off x="163830" y="1314449"/>
          <a:ext cx="1577340" cy="876300"/>
        </a:xfrm>
        <a:prstGeom prst="roundRect">
          <a:avLst>
            <a:gd name="adj" fmla="val 10000"/>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Ferias de Salud</a:t>
          </a:r>
        </a:p>
      </dsp:txBody>
      <dsp:txXfrm>
        <a:off x="189496" y="1340115"/>
        <a:ext cx="1526008" cy="824968"/>
      </dsp:txXfrm>
    </dsp:sp>
    <dsp:sp modelId="{48CA58D8-2AC1-40C7-A660-DD205A41D199}">
      <dsp:nvSpPr>
        <dsp:cNvPr id="0" name=""/>
        <dsp:cNvSpPr/>
      </dsp:nvSpPr>
      <dsp:spPr>
        <a:xfrm rot="5400000">
          <a:off x="788193" y="2212657"/>
          <a:ext cx="328612" cy="3943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834199" y="2245518"/>
        <a:ext cx="236601" cy="230028"/>
      </dsp:txXfrm>
    </dsp:sp>
    <dsp:sp modelId="{69322796-4FE0-4191-9F25-89273BFAC5F2}">
      <dsp:nvSpPr>
        <dsp:cNvPr id="0" name=""/>
        <dsp:cNvSpPr/>
      </dsp:nvSpPr>
      <dsp:spPr>
        <a:xfrm>
          <a:off x="163830" y="2628899"/>
          <a:ext cx="1577340" cy="876300"/>
        </a:xfrm>
        <a:prstGeom prst="roundRect">
          <a:avLst>
            <a:gd name="adj" fmla="val 10000"/>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SBS</a:t>
          </a:r>
        </a:p>
      </dsp:txBody>
      <dsp:txXfrm>
        <a:off x="189496" y="2654565"/>
        <a:ext cx="1526008" cy="824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29F96-1E11-458C-8373-3216C5142050}">
      <dsp:nvSpPr>
        <dsp:cNvPr id="0" name=""/>
        <dsp:cNvSpPr/>
      </dsp:nvSpPr>
      <dsp:spPr>
        <a:xfrm>
          <a:off x="2497474" y="1053"/>
          <a:ext cx="1190356" cy="773732"/>
        </a:xfrm>
        <a:prstGeom prst="roundRect">
          <a:avLst/>
        </a:prstGeom>
        <a:solidFill>
          <a:schemeClr val="bg2">
            <a:lumMod val="50000"/>
          </a:schemeClr>
        </a:solidFill>
        <a:ln w="15875"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latin typeface="Arial Rounded MT Bold" panose="020F0704030504030204" pitchFamily="34" charset="0"/>
            </a:rPr>
            <a:t>Gobierno</a:t>
          </a:r>
        </a:p>
        <a:p>
          <a:pPr lvl="0" algn="ctr" defTabSz="533400">
            <a:lnSpc>
              <a:spcPct val="90000"/>
            </a:lnSpc>
            <a:spcBef>
              <a:spcPct val="0"/>
            </a:spcBef>
            <a:spcAft>
              <a:spcPct val="35000"/>
            </a:spcAft>
          </a:pPr>
          <a:r>
            <a:rPr lang="es-MX" sz="1200" kern="1200" dirty="0">
              <a:latin typeface="Arial Rounded MT Bold" panose="020F0704030504030204" pitchFamily="34" charset="0"/>
            </a:rPr>
            <a:t>De México</a:t>
          </a:r>
          <a:endParaRPr lang="en-US" sz="1200" kern="1200" dirty="0">
            <a:latin typeface="Arial Rounded MT Bold" panose="020F0704030504030204" pitchFamily="34" charset="0"/>
          </a:endParaRPr>
        </a:p>
      </dsp:txBody>
      <dsp:txXfrm>
        <a:off x="2535244" y="38823"/>
        <a:ext cx="1114816" cy="698192"/>
      </dsp:txXfrm>
    </dsp:sp>
    <dsp:sp modelId="{3336646F-45C9-49E5-AD21-52EFC8965F89}">
      <dsp:nvSpPr>
        <dsp:cNvPr id="0" name=""/>
        <dsp:cNvSpPr/>
      </dsp:nvSpPr>
      <dsp:spPr>
        <a:xfrm>
          <a:off x="1270772" y="387919"/>
          <a:ext cx="3643760" cy="3643760"/>
        </a:xfrm>
        <a:custGeom>
          <a:avLst/>
          <a:gdLst/>
          <a:ahLst/>
          <a:cxnLst/>
          <a:rect l="0" t="0" r="0" b="0"/>
          <a:pathLst>
            <a:path>
              <a:moveTo>
                <a:pt x="2424655" y="102604"/>
              </a:moveTo>
              <a:arcTo wR="1821880" hR="1821880" stAng="17359234" swAng="150002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669CF3-1EB8-4FB8-B3D1-16383AE99B49}">
      <dsp:nvSpPr>
        <dsp:cNvPr id="0" name=""/>
        <dsp:cNvSpPr/>
      </dsp:nvSpPr>
      <dsp:spPr>
        <a:xfrm>
          <a:off x="4075268" y="911993"/>
          <a:ext cx="1190356" cy="773732"/>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latin typeface="Arial Rounded MT Bold" panose="020F0704030504030204" pitchFamily="34" charset="0"/>
            </a:rPr>
            <a:t>Secretaría de Salud</a:t>
          </a:r>
          <a:endParaRPr lang="en-US" sz="1200" kern="1200" dirty="0">
            <a:latin typeface="Arial Rounded MT Bold" panose="020F0704030504030204" pitchFamily="34" charset="0"/>
          </a:endParaRPr>
        </a:p>
      </dsp:txBody>
      <dsp:txXfrm>
        <a:off x="4113038" y="949763"/>
        <a:ext cx="1114816" cy="698192"/>
      </dsp:txXfrm>
    </dsp:sp>
    <dsp:sp modelId="{0BB7CCB9-4E84-49DC-8432-6167823EA13E}">
      <dsp:nvSpPr>
        <dsp:cNvPr id="0" name=""/>
        <dsp:cNvSpPr/>
      </dsp:nvSpPr>
      <dsp:spPr>
        <a:xfrm>
          <a:off x="1270772" y="387919"/>
          <a:ext cx="3643760" cy="3643760"/>
        </a:xfrm>
        <a:custGeom>
          <a:avLst/>
          <a:gdLst/>
          <a:ahLst/>
          <a:cxnLst/>
          <a:rect l="0" t="0" r="0" b="0"/>
          <a:pathLst>
            <a:path>
              <a:moveTo>
                <a:pt x="3569047" y="1305494"/>
              </a:moveTo>
              <a:arcTo wR="1821880" hR="1821880" stAng="20612079" swAng="149605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0AF881-536A-4D0D-8AA0-335D4B2DA507}">
      <dsp:nvSpPr>
        <dsp:cNvPr id="0" name=""/>
        <dsp:cNvSpPr/>
      </dsp:nvSpPr>
      <dsp:spPr>
        <a:xfrm>
          <a:off x="4009674" y="2486043"/>
          <a:ext cx="1321546" cy="1269392"/>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MX" sz="1050" kern="1200" dirty="0">
              <a:latin typeface="Arial Rounded MT Bold" panose="020F0704030504030204" pitchFamily="34" charset="0"/>
            </a:rPr>
            <a:t>Dirección General de Relaciones Internacionales</a:t>
          </a:r>
          <a:endParaRPr lang="en-US" sz="1050" kern="1200" dirty="0">
            <a:latin typeface="Arial Rounded MT Bold" panose="020F0704030504030204" pitchFamily="34" charset="0"/>
          </a:endParaRPr>
        </a:p>
      </dsp:txBody>
      <dsp:txXfrm>
        <a:off x="4071641" y="2548010"/>
        <a:ext cx="1197612" cy="1145458"/>
      </dsp:txXfrm>
    </dsp:sp>
    <dsp:sp modelId="{4A4D49EE-F03E-474C-93F4-60A8772381F1}">
      <dsp:nvSpPr>
        <dsp:cNvPr id="0" name=""/>
        <dsp:cNvSpPr/>
      </dsp:nvSpPr>
      <dsp:spPr>
        <a:xfrm>
          <a:off x="1270772" y="387919"/>
          <a:ext cx="3643760" cy="3643760"/>
        </a:xfrm>
        <a:custGeom>
          <a:avLst/>
          <a:gdLst/>
          <a:ahLst/>
          <a:cxnLst/>
          <a:rect l="0" t="0" r="0" b="0"/>
          <a:pathLst>
            <a:path>
              <a:moveTo>
                <a:pt x="2782903" y="3369679"/>
              </a:moveTo>
              <a:arcTo wR="1821880" hR="1821880" stAng="3489839" swAng="75838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D08D7-6378-4FCE-8EB6-C203B3D710D2}">
      <dsp:nvSpPr>
        <dsp:cNvPr id="0" name=""/>
        <dsp:cNvSpPr/>
      </dsp:nvSpPr>
      <dsp:spPr>
        <a:xfrm>
          <a:off x="2497474" y="3644814"/>
          <a:ext cx="1190356" cy="773732"/>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latin typeface="Arial Rounded MT Bold" panose="020F0704030504030204" pitchFamily="34" charset="0"/>
            </a:rPr>
            <a:t>Programa</a:t>
          </a:r>
        </a:p>
        <a:p>
          <a:pPr lvl="0" algn="ctr" defTabSz="533400">
            <a:lnSpc>
              <a:spcPct val="90000"/>
            </a:lnSpc>
            <a:spcBef>
              <a:spcPct val="0"/>
            </a:spcBef>
            <a:spcAft>
              <a:spcPct val="35000"/>
            </a:spcAft>
          </a:pPr>
          <a:r>
            <a:rPr lang="es-MX" sz="1200" kern="1200" dirty="0">
              <a:latin typeface="Arial Rounded MT Bold" panose="020F0704030504030204" pitchFamily="34" charset="0"/>
            </a:rPr>
            <a:t>VDS</a:t>
          </a:r>
          <a:endParaRPr lang="en-US" sz="1200" kern="1200" dirty="0">
            <a:latin typeface="Arial Rounded MT Bold" panose="020F0704030504030204" pitchFamily="34" charset="0"/>
          </a:endParaRPr>
        </a:p>
      </dsp:txBody>
      <dsp:txXfrm>
        <a:off x="2535244" y="3682584"/>
        <a:ext cx="1114816" cy="698192"/>
      </dsp:txXfrm>
    </dsp:sp>
    <dsp:sp modelId="{A08C8365-8A7D-4D5A-A525-9D4367A42EA5}">
      <dsp:nvSpPr>
        <dsp:cNvPr id="0" name=""/>
        <dsp:cNvSpPr/>
      </dsp:nvSpPr>
      <dsp:spPr>
        <a:xfrm>
          <a:off x="1270772" y="387919"/>
          <a:ext cx="3643760" cy="3643760"/>
        </a:xfrm>
        <a:custGeom>
          <a:avLst/>
          <a:gdLst/>
          <a:ahLst/>
          <a:cxnLst/>
          <a:rect l="0" t="0" r="0" b="0"/>
          <a:pathLst>
            <a:path>
              <a:moveTo>
                <a:pt x="1219105" y="3541156"/>
              </a:moveTo>
              <a:arcTo wR="1821880" hR="1821880" stAng="6559234" swAng="150002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E9FFAB-6CA2-4F80-B89F-BC4AA3EDF059}">
      <dsp:nvSpPr>
        <dsp:cNvPr id="0" name=""/>
        <dsp:cNvSpPr/>
      </dsp:nvSpPr>
      <dsp:spPr>
        <a:xfrm>
          <a:off x="919679" y="2733874"/>
          <a:ext cx="1190356" cy="773732"/>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latin typeface="Arial Rounded MT Bold" panose="020F0704030504030204" pitchFamily="34" charset="0"/>
            </a:rPr>
            <a:t>IME – Coord. Nacional/Red Consular</a:t>
          </a:r>
          <a:endParaRPr lang="en-US" sz="1200" kern="1200" dirty="0">
            <a:latin typeface="Arial Rounded MT Bold" panose="020F0704030504030204" pitchFamily="34" charset="0"/>
          </a:endParaRPr>
        </a:p>
      </dsp:txBody>
      <dsp:txXfrm>
        <a:off x="957449" y="2771644"/>
        <a:ext cx="1114816" cy="698192"/>
      </dsp:txXfrm>
    </dsp:sp>
    <dsp:sp modelId="{32B672ED-0A74-441C-A486-341ED48882F8}">
      <dsp:nvSpPr>
        <dsp:cNvPr id="0" name=""/>
        <dsp:cNvSpPr/>
      </dsp:nvSpPr>
      <dsp:spPr>
        <a:xfrm>
          <a:off x="1270772" y="387919"/>
          <a:ext cx="3643760" cy="3643760"/>
        </a:xfrm>
        <a:custGeom>
          <a:avLst/>
          <a:gdLst/>
          <a:ahLst/>
          <a:cxnLst/>
          <a:rect l="0" t="0" r="0" b="0"/>
          <a:pathLst>
            <a:path>
              <a:moveTo>
                <a:pt x="74017" y="2335907"/>
              </a:moveTo>
              <a:arcTo wR="1821880" hR="1821880" stAng="9816719" swAng="196656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300C1-AECB-40FE-8614-40061265AA71}">
      <dsp:nvSpPr>
        <dsp:cNvPr id="0" name=""/>
        <dsp:cNvSpPr/>
      </dsp:nvSpPr>
      <dsp:spPr>
        <a:xfrm>
          <a:off x="919679" y="911993"/>
          <a:ext cx="1190356" cy="773732"/>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latin typeface="Arial Rounded MT Bold" panose="020F0704030504030204" pitchFamily="34" charset="0"/>
            </a:rPr>
            <a:t>Secretaría de Relaciones Exteriores</a:t>
          </a:r>
          <a:endParaRPr lang="en-US" sz="1200" kern="1200" dirty="0">
            <a:latin typeface="Arial Rounded MT Bold" panose="020F0704030504030204" pitchFamily="34" charset="0"/>
          </a:endParaRPr>
        </a:p>
      </dsp:txBody>
      <dsp:txXfrm>
        <a:off x="957449" y="949763"/>
        <a:ext cx="1114816" cy="698192"/>
      </dsp:txXfrm>
    </dsp:sp>
    <dsp:sp modelId="{8372C32B-C318-4F85-BF61-8C695605A094}">
      <dsp:nvSpPr>
        <dsp:cNvPr id="0" name=""/>
        <dsp:cNvSpPr/>
      </dsp:nvSpPr>
      <dsp:spPr>
        <a:xfrm>
          <a:off x="1270772" y="387919"/>
          <a:ext cx="3643760" cy="3643760"/>
        </a:xfrm>
        <a:custGeom>
          <a:avLst/>
          <a:gdLst/>
          <a:ahLst/>
          <a:cxnLst/>
          <a:rect l="0" t="0" r="0" b="0"/>
          <a:pathLst>
            <a:path>
              <a:moveTo>
                <a:pt x="548972" y="518441"/>
              </a:moveTo>
              <a:arcTo wR="1821880" hR="1821880" stAng="13540737" swAng="150002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883A8-A38D-4AA7-A01B-A9136203EACF}">
      <dsp:nvSpPr>
        <dsp:cNvPr id="0" name=""/>
        <dsp:cNvSpPr/>
      </dsp:nvSpPr>
      <dsp:spPr>
        <a:xfrm>
          <a:off x="1684713" y="461"/>
          <a:ext cx="3719840" cy="1799332"/>
        </a:xfrm>
        <a:prstGeom prst="rightArrow">
          <a:avLst>
            <a:gd name="adj1" fmla="val 75000"/>
            <a:gd name="adj2" fmla="val 50000"/>
          </a:avLst>
        </a:prstGeom>
        <a:solidFill>
          <a:schemeClr val="bg2">
            <a:lumMod val="5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cap="small" spc="100" baseline="0" dirty="0">
            <a:solidFill>
              <a:schemeClr val="tx1">
                <a:lumMod val="95000"/>
                <a:lumOff val="5000"/>
              </a:schemeClr>
            </a:solidFill>
            <a:latin typeface="Constantia" pitchFamily="18" charset="0"/>
            <a:ea typeface="+mj-ea"/>
            <a:cs typeface="+mj-cs"/>
          </a:endParaRPr>
        </a:p>
        <a:p>
          <a:pPr marL="228600" lvl="1" indent="-228600" algn="l" defTabSz="977900">
            <a:lnSpc>
              <a:spcPct val="90000"/>
            </a:lnSpc>
            <a:spcBef>
              <a:spcPct val="0"/>
            </a:spcBef>
            <a:spcAft>
              <a:spcPct val="15000"/>
            </a:spcAft>
            <a:buChar char="••"/>
          </a:pPr>
          <a:r>
            <a:rPr lang="es-MX" sz="2200" kern="1200" cap="small" spc="100" baseline="0" dirty="0">
              <a:solidFill>
                <a:schemeClr val="bg1"/>
              </a:solidFill>
              <a:latin typeface="Constantia" pitchFamily="18" charset="0"/>
              <a:ea typeface="+mj-ea"/>
              <a:cs typeface="+mj-cs"/>
              <a:sym typeface="Arial"/>
            </a:rPr>
            <a:t>1,5</a:t>
          </a:r>
          <a:r>
            <a:rPr lang="es-MX" sz="2200" kern="1200" cap="small" spc="100" baseline="0" dirty="0">
              <a:solidFill>
                <a:schemeClr val="bg1"/>
              </a:solidFill>
              <a:latin typeface="Constantia" pitchFamily="18" charset="0"/>
              <a:ea typeface="+mj-ea"/>
              <a:cs typeface="+mj-cs"/>
            </a:rPr>
            <a:t>25</a:t>
          </a:r>
          <a:r>
            <a:rPr lang="es-MX" sz="2200" kern="1200" cap="small" spc="100" baseline="0" dirty="0">
              <a:solidFill>
                <a:schemeClr val="bg1"/>
              </a:solidFill>
              <a:latin typeface="Constantia" pitchFamily="18" charset="0"/>
              <a:ea typeface="+mj-ea"/>
              <a:cs typeface="+mj-cs"/>
              <a:sym typeface="Arial"/>
            </a:rPr>
            <a:t>,</a:t>
          </a:r>
          <a:r>
            <a:rPr lang="es-MX" sz="2200" kern="1200" cap="small" spc="100" baseline="0" dirty="0">
              <a:solidFill>
                <a:schemeClr val="bg1"/>
              </a:solidFill>
              <a:latin typeface="Constantia" pitchFamily="18" charset="0"/>
              <a:ea typeface="+mj-ea"/>
              <a:cs typeface="+mj-cs"/>
            </a:rPr>
            <a:t>504 i</a:t>
          </a:r>
          <a:r>
            <a:rPr lang="es-MX" sz="2200" kern="1200" cap="small" spc="100" baseline="0" dirty="0">
              <a:solidFill>
                <a:schemeClr val="bg1"/>
              </a:solidFill>
              <a:latin typeface="Constantia" pitchFamily="18" charset="0"/>
              <a:ea typeface="+mj-ea"/>
              <a:cs typeface="+mj-cs"/>
              <a:sym typeface="Arial"/>
            </a:rPr>
            <a:t>ndividuos</a:t>
          </a:r>
          <a:endParaRPr lang="en-US" sz="2200" kern="1200" cap="small" spc="100" baseline="0" dirty="0">
            <a:solidFill>
              <a:schemeClr val="bg1"/>
            </a:solidFill>
            <a:latin typeface="Constantia" pitchFamily="18" charset="0"/>
            <a:ea typeface="+mj-ea"/>
            <a:cs typeface="+mj-cs"/>
          </a:endParaRPr>
        </a:p>
        <a:p>
          <a:pPr marL="228600" lvl="1" indent="-228600" algn="l" defTabSz="1066800">
            <a:lnSpc>
              <a:spcPct val="90000"/>
            </a:lnSpc>
            <a:spcBef>
              <a:spcPct val="0"/>
            </a:spcBef>
            <a:spcAft>
              <a:spcPct val="15000"/>
            </a:spcAft>
            <a:buChar char="••"/>
          </a:pPr>
          <a:endParaRPr lang="en-US" sz="2400" kern="1200" dirty="0"/>
        </a:p>
      </dsp:txBody>
      <dsp:txXfrm>
        <a:off x="1684713" y="225378"/>
        <a:ext cx="3045091" cy="1349499"/>
      </dsp:txXfrm>
    </dsp:sp>
    <dsp:sp modelId="{61DDD54A-D4EE-4698-B6D7-D52C621EF3B4}">
      <dsp:nvSpPr>
        <dsp:cNvPr id="0" name=""/>
        <dsp:cNvSpPr/>
      </dsp:nvSpPr>
      <dsp:spPr>
        <a:xfrm>
          <a:off x="1700" y="49736"/>
          <a:ext cx="1683013" cy="1700782"/>
        </a:xfrm>
        <a:prstGeom prst="roundRect">
          <a:avLst/>
        </a:prstGeom>
        <a:solidFill>
          <a:schemeClr val="bg2">
            <a:lumMod val="50000"/>
          </a:schemeClr>
        </a:solidFill>
        <a:ln w="15875"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MX" sz="2200" kern="1200" dirty="0">
              <a:latin typeface="Calibri" panose="020F0502020204030204" pitchFamily="34" charset="0"/>
              <a:cs typeface="Calibri" panose="020F0502020204030204" pitchFamily="34" charset="0"/>
            </a:rPr>
            <a:t>Total de usuarios atendidos en un año  </a:t>
          </a:r>
          <a:endParaRPr lang="en-US" sz="2200" kern="1200" dirty="0">
            <a:latin typeface="Calibri" panose="020F0502020204030204" pitchFamily="34" charset="0"/>
            <a:cs typeface="Calibri" panose="020F0502020204030204" pitchFamily="34" charset="0"/>
          </a:endParaRPr>
        </a:p>
      </dsp:txBody>
      <dsp:txXfrm>
        <a:off x="83858" y="131894"/>
        <a:ext cx="1518697" cy="1536466"/>
      </dsp:txXfrm>
    </dsp:sp>
    <dsp:sp modelId="{F57464CB-156F-4588-ADDB-494C0E1EACC0}">
      <dsp:nvSpPr>
        <dsp:cNvPr id="0" name=""/>
        <dsp:cNvSpPr/>
      </dsp:nvSpPr>
      <dsp:spPr>
        <a:xfrm>
          <a:off x="1788966" y="1979726"/>
          <a:ext cx="3615157" cy="1799332"/>
        </a:xfrm>
        <a:prstGeom prst="rightArrow">
          <a:avLst>
            <a:gd name="adj1" fmla="val 75000"/>
            <a:gd name="adj2" fmla="val 50000"/>
          </a:avLst>
        </a:prstGeom>
        <a:solidFill>
          <a:schemeClr val="bg2">
            <a:lumMod val="5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Constantia" pitchFamily="18" charset="0"/>
          </a:endParaRPr>
        </a:p>
        <a:p>
          <a:pPr marL="228600" lvl="1" indent="-228600" algn="l" defTabSz="977900">
            <a:lnSpc>
              <a:spcPct val="90000"/>
            </a:lnSpc>
            <a:spcBef>
              <a:spcPct val="0"/>
            </a:spcBef>
            <a:spcAft>
              <a:spcPct val="15000"/>
            </a:spcAft>
            <a:buChar char="••"/>
          </a:pPr>
          <a:r>
            <a:rPr lang="es-MX" sz="2200" kern="1200" cap="small" spc="100" baseline="0" dirty="0">
              <a:solidFill>
                <a:schemeClr val="bg1"/>
              </a:solidFill>
              <a:latin typeface="Constantia" pitchFamily="18" charset="0"/>
              <a:ea typeface="+mj-ea"/>
              <a:cs typeface="+mj-cs"/>
            </a:rPr>
            <a:t>4</a:t>
          </a:r>
          <a:r>
            <a:rPr lang="es-MX" sz="2200" kern="1200" cap="small" spc="100" baseline="0" dirty="0">
              <a:solidFill>
                <a:schemeClr val="bg1"/>
              </a:solidFill>
              <a:latin typeface="Constantia" pitchFamily="18" charset="0"/>
              <a:ea typeface="+mj-ea"/>
              <a:cs typeface="+mj-cs"/>
              <a:sym typeface="Arial"/>
            </a:rPr>
            <a:t>,</a:t>
          </a:r>
          <a:r>
            <a:rPr lang="es-MX" sz="2200" kern="1200" cap="small" spc="100" baseline="0" dirty="0">
              <a:solidFill>
                <a:schemeClr val="bg1"/>
              </a:solidFill>
              <a:latin typeface="Constantia" pitchFamily="18" charset="0"/>
              <a:ea typeface="+mj-ea"/>
              <a:cs typeface="+mj-cs"/>
            </a:rPr>
            <a:t>555</a:t>
          </a:r>
          <a:r>
            <a:rPr lang="es-MX" sz="2200" kern="1200" cap="small" spc="100" baseline="0" dirty="0">
              <a:solidFill>
                <a:schemeClr val="bg1"/>
              </a:solidFill>
              <a:latin typeface="Constantia" pitchFamily="18" charset="0"/>
              <a:ea typeface="+mj-ea"/>
              <a:cs typeface="+mj-cs"/>
              <a:sym typeface="Arial"/>
            </a:rPr>
            <a:t>,</a:t>
          </a:r>
          <a:r>
            <a:rPr lang="es-MX" sz="2200" kern="1200" cap="small" spc="100" baseline="0" dirty="0">
              <a:solidFill>
                <a:schemeClr val="bg1"/>
              </a:solidFill>
              <a:latin typeface="Constantia" pitchFamily="18" charset="0"/>
              <a:ea typeface="+mj-ea"/>
              <a:cs typeface="+mj-cs"/>
            </a:rPr>
            <a:t>412</a:t>
          </a:r>
          <a:r>
            <a:rPr lang="es-MX" sz="2200" kern="1200" cap="small" spc="100" baseline="0" dirty="0">
              <a:solidFill>
                <a:schemeClr val="bg1"/>
              </a:solidFill>
              <a:latin typeface="Constantia" pitchFamily="18" charset="0"/>
              <a:ea typeface="+mj-ea"/>
              <a:cs typeface="+mj-cs"/>
              <a:sym typeface="Arial"/>
            </a:rPr>
            <a:t> servicios*</a:t>
          </a:r>
          <a:endParaRPr lang="en-US" sz="2200" kern="1200" cap="small" spc="100" baseline="0" dirty="0">
            <a:solidFill>
              <a:schemeClr val="bg1"/>
            </a:solidFill>
            <a:latin typeface="Constantia" pitchFamily="18" charset="0"/>
            <a:ea typeface="+mj-ea"/>
            <a:cs typeface="+mj-cs"/>
          </a:endParaRPr>
        </a:p>
      </dsp:txBody>
      <dsp:txXfrm>
        <a:off x="1788966" y="2204643"/>
        <a:ext cx="2940408" cy="1349499"/>
      </dsp:txXfrm>
    </dsp:sp>
    <dsp:sp modelId="{53B93774-AD02-48D0-AFFF-B7F2F12EA716}">
      <dsp:nvSpPr>
        <dsp:cNvPr id="0" name=""/>
        <dsp:cNvSpPr/>
      </dsp:nvSpPr>
      <dsp:spPr>
        <a:xfrm>
          <a:off x="2130" y="1979726"/>
          <a:ext cx="1786835" cy="1799332"/>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MX" sz="2200" kern="1200" dirty="0">
              <a:latin typeface="Calibri" panose="020F0502020204030204" pitchFamily="34" charset="0"/>
              <a:cs typeface="Calibri" panose="020F0502020204030204" pitchFamily="34" charset="0"/>
            </a:rPr>
            <a:t>Número de servicios ofrecidos</a:t>
          </a:r>
          <a:endParaRPr lang="en-US" sz="2200" kern="1200" dirty="0">
            <a:latin typeface="Calibri" panose="020F0502020204030204" pitchFamily="34" charset="0"/>
            <a:cs typeface="Calibri" panose="020F0502020204030204" pitchFamily="34" charset="0"/>
          </a:endParaRPr>
        </a:p>
      </dsp:txBody>
      <dsp:txXfrm>
        <a:off x="89356" y="2066952"/>
        <a:ext cx="1612383" cy="1624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3" tIns="45716" rIns="91433" bIns="45716" rtlCol="0"/>
          <a:lstStyle>
            <a:lvl1pPr algn="l">
              <a:defRPr sz="1200"/>
            </a:lvl1pPr>
          </a:lstStyle>
          <a:p>
            <a:endParaRPr lang="en-US"/>
          </a:p>
        </p:txBody>
      </p:sp>
      <p:sp>
        <p:nvSpPr>
          <p:cNvPr id="3" name="Date Placeholder 2"/>
          <p:cNvSpPr>
            <a:spLocks noGrp="1"/>
          </p:cNvSpPr>
          <p:nvPr>
            <p:ph type="dt" sz="quarter" idx="1"/>
          </p:nvPr>
        </p:nvSpPr>
        <p:spPr>
          <a:xfrm>
            <a:off x="3937000" y="1"/>
            <a:ext cx="3011488" cy="461963"/>
          </a:xfrm>
          <a:prstGeom prst="rect">
            <a:avLst/>
          </a:prstGeom>
        </p:spPr>
        <p:txBody>
          <a:bodyPr vert="horz" lIns="91433" tIns="45716" rIns="91433" bIns="45716" rtlCol="0"/>
          <a:lstStyle>
            <a:lvl1pPr algn="r">
              <a:defRPr sz="1200"/>
            </a:lvl1pPr>
          </a:lstStyle>
          <a:p>
            <a:fld id="{9682EFEC-983A-4B0F-B169-92125594AFE7}" type="datetimeFigureOut">
              <a:rPr lang="en-US" smtClean="0"/>
              <a:pPr/>
              <a:t>9/28/2016</a:t>
            </a:fld>
            <a:endParaRPr lang="en-US"/>
          </a:p>
        </p:txBody>
      </p:sp>
      <p:sp>
        <p:nvSpPr>
          <p:cNvPr id="4" name="Footer Placeholder 3"/>
          <p:cNvSpPr>
            <a:spLocks noGrp="1"/>
          </p:cNvSpPr>
          <p:nvPr>
            <p:ph type="ftr" sz="quarter" idx="2"/>
          </p:nvPr>
        </p:nvSpPr>
        <p:spPr>
          <a:xfrm>
            <a:off x="0" y="8772526"/>
            <a:ext cx="3011488" cy="461963"/>
          </a:xfrm>
          <a:prstGeom prst="rect">
            <a:avLst/>
          </a:prstGeom>
        </p:spPr>
        <p:txBody>
          <a:bodyPr vert="horz" lIns="91433" tIns="45716" rIns="91433"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33" tIns="45716" rIns="91433" bIns="45716" rtlCol="0" anchor="b"/>
          <a:lstStyle>
            <a:lvl1pPr algn="r">
              <a:defRPr sz="1200"/>
            </a:lvl1pPr>
          </a:lstStyle>
          <a:p>
            <a:fld id="{261C6463-4290-4E83-A7AB-34B1A0239643}" type="slidenum">
              <a:rPr lang="en-US" smtClean="0"/>
              <a:pPr/>
              <a:t>‹#›</a:t>
            </a:fld>
            <a:endParaRPr lang="en-US"/>
          </a:p>
        </p:txBody>
      </p:sp>
    </p:spTree>
    <p:extLst>
      <p:ext uri="{BB962C8B-B14F-4D97-AF65-F5344CB8AC3E}">
        <p14:creationId xmlns:p14="http://schemas.microsoft.com/office/powerpoint/2010/main" val="1660369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9" y="1"/>
            <a:ext cx="3011699" cy="461804"/>
          </a:xfrm>
          <a:prstGeom prst="rect">
            <a:avLst/>
          </a:prstGeom>
        </p:spPr>
        <p:txBody>
          <a:bodyPr vert="horz" lIns="92485" tIns="46243" rIns="92485" bIns="46243" rtlCol="0"/>
          <a:lstStyle>
            <a:lvl1pPr algn="r">
              <a:defRPr sz="1200"/>
            </a:lvl1pPr>
          </a:lstStyle>
          <a:p>
            <a:fld id="{DCF8088A-6103-46FC-A7AF-33AAB6F9B977}" type="datetimeFigureOut">
              <a:rPr lang="en-US" smtClean="0"/>
              <a:pPr/>
              <a:t>9/28/2016</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5" tIns="46243" rIns="92485" bIns="46243" rtlCol="0" anchor="b"/>
          <a:lstStyle>
            <a:lvl1pPr algn="r">
              <a:defRPr sz="1200"/>
            </a:lvl1pPr>
          </a:lstStyle>
          <a:p>
            <a:fld id="{82D67714-B7B4-47CB-AC55-2220FE3CBC53}" type="slidenum">
              <a:rPr lang="en-US" smtClean="0"/>
              <a:pPr/>
              <a:t>‹#›</a:t>
            </a:fld>
            <a:endParaRPr lang="en-US"/>
          </a:p>
        </p:txBody>
      </p:sp>
    </p:spTree>
    <p:extLst>
      <p:ext uri="{BB962C8B-B14F-4D97-AF65-F5344CB8AC3E}">
        <p14:creationId xmlns:p14="http://schemas.microsoft.com/office/powerpoint/2010/main" val="1887571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67714-B7B4-47CB-AC55-2220FE3CBC53}" type="slidenum">
              <a:rPr lang="en-US" smtClean="0"/>
              <a:pPr/>
              <a:t>1</a:t>
            </a:fld>
            <a:endParaRPr lang="en-US" dirty="0"/>
          </a:p>
        </p:txBody>
      </p:sp>
    </p:spTree>
    <p:extLst>
      <p:ext uri="{BB962C8B-B14F-4D97-AF65-F5344CB8AC3E}">
        <p14:creationId xmlns:p14="http://schemas.microsoft.com/office/powerpoint/2010/main" val="52405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95008" y="4444860"/>
            <a:ext cx="5560060" cy="3636704"/>
          </a:xfrm>
          <a:prstGeom prst="rect">
            <a:avLst/>
          </a:prstGeom>
          <a:noFill/>
          <a:ln>
            <a:noFill/>
          </a:ln>
        </p:spPr>
        <p:txBody>
          <a:bodyPr lIns="92475" tIns="46225" rIns="92475" bIns="462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936767" y="8772668"/>
            <a:ext cx="3011699" cy="463406"/>
          </a:xfrm>
          <a:prstGeom prst="rect">
            <a:avLst/>
          </a:prstGeom>
          <a:noFill/>
          <a:ln>
            <a:noFill/>
          </a:ln>
        </p:spPr>
        <p:txBody>
          <a:bodyPr lIns="92475" tIns="46225" rIns="92475" bIns="46225"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23</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18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32388CD2-BDF8-4C1B-8FC8-6985D6C5FF65}" type="slidenum">
              <a:rPr kumimoji="0" lang="es-MX" altLang="es-MX" sz="1800" b="0" i="0" u="none" strike="noStrike" kern="0" cap="none" spc="0" normalizeH="0" baseline="0" noProof="0" smtClean="0">
                <a:ln>
                  <a:noFill/>
                </a:ln>
                <a:solidFill>
                  <a:schemeClr val="tx1"/>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s-MX" altLang="es-MX" sz="1800" b="0" i="0" u="none" strike="noStrike" kern="0" cap="none" spc="0" normalizeH="0" baseline="0" noProof="0" dirty="0">
              <a:ln>
                <a:noFill/>
              </a:ln>
              <a:solidFill>
                <a:schemeClr val="tx1"/>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800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F084A5-91AC-4D96-B5DF-081CEFB711F8}" type="slidenum">
              <a:rPr lang="es-MX" altLang="es-MX" smtClean="0">
                <a:latin typeface="Calibri" panose="020F0502020204030204" pitchFamily="34" charset="0"/>
              </a:rPr>
              <a:pPr/>
              <a:t>25</a:t>
            </a:fld>
            <a:endParaRPr lang="es-MX" altLang="es-MX">
              <a:latin typeface="Calibri" panose="020F0502020204030204" pitchFamily="34" charset="0"/>
            </a:endParaRPr>
          </a:p>
        </p:txBody>
      </p:sp>
    </p:spTree>
    <p:extLst>
      <p:ext uri="{BB962C8B-B14F-4D97-AF65-F5344CB8AC3E}">
        <p14:creationId xmlns:p14="http://schemas.microsoft.com/office/powerpoint/2010/main" val="3695349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F084A5-91AC-4D96-B5DF-081CEFB711F8}" type="slidenum">
              <a:rPr lang="es-MX" altLang="es-MX" smtClean="0">
                <a:latin typeface="Calibri" panose="020F0502020204030204" pitchFamily="34" charset="0"/>
              </a:rPr>
              <a:pPr/>
              <a:t>26</a:t>
            </a:fld>
            <a:endParaRPr lang="es-MX" altLang="es-MX">
              <a:latin typeface="Calibri" panose="020F0502020204030204" pitchFamily="34" charset="0"/>
            </a:endParaRPr>
          </a:p>
        </p:txBody>
      </p:sp>
    </p:spTree>
    <p:extLst>
      <p:ext uri="{BB962C8B-B14F-4D97-AF65-F5344CB8AC3E}">
        <p14:creationId xmlns:p14="http://schemas.microsoft.com/office/powerpoint/2010/main" val="172997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
        <p:nvSpPr>
          <p:cNvPr id="102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F84015-544F-4747-9EC3-9BCCC1E99C07}" type="slidenum">
              <a:rPr lang="es-MX" altLang="es-MX" smtClean="0">
                <a:latin typeface="Calibri" panose="020F0502020204030204" pitchFamily="34" charset="0"/>
              </a:rPr>
              <a:pPr/>
              <a:t>27</a:t>
            </a:fld>
            <a:endParaRPr lang="es-MX" altLang="es-MX">
              <a:latin typeface="Calibri" panose="020F0502020204030204" pitchFamily="34" charset="0"/>
            </a:endParaRPr>
          </a:p>
        </p:txBody>
      </p:sp>
    </p:spTree>
    <p:extLst>
      <p:ext uri="{BB962C8B-B14F-4D97-AF65-F5344CB8AC3E}">
        <p14:creationId xmlns:p14="http://schemas.microsoft.com/office/powerpoint/2010/main" val="3771633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24" indent="-291163">
              <a:defRPr>
                <a:solidFill>
                  <a:schemeClr val="tx1"/>
                </a:solidFill>
                <a:latin typeface="Arial" panose="020B0604020202020204" pitchFamily="34" charset="0"/>
                <a:cs typeface="Arial" panose="020B0604020202020204" pitchFamily="34" charset="0"/>
              </a:defRPr>
            </a:lvl2pPr>
            <a:lvl3pPr marL="1164653" indent="-232930">
              <a:defRPr>
                <a:solidFill>
                  <a:schemeClr val="tx1"/>
                </a:solidFill>
                <a:latin typeface="Arial" panose="020B0604020202020204" pitchFamily="34" charset="0"/>
                <a:cs typeface="Arial" panose="020B0604020202020204" pitchFamily="34" charset="0"/>
              </a:defRPr>
            </a:lvl3pPr>
            <a:lvl4pPr marL="1630514" indent="-232930">
              <a:defRPr>
                <a:solidFill>
                  <a:schemeClr val="tx1"/>
                </a:solidFill>
                <a:latin typeface="Arial" panose="020B0604020202020204" pitchFamily="34" charset="0"/>
                <a:cs typeface="Arial" panose="020B0604020202020204" pitchFamily="34" charset="0"/>
              </a:defRPr>
            </a:lvl4pPr>
            <a:lvl5pPr marL="2096375" indent="-232930">
              <a:defRPr>
                <a:solidFill>
                  <a:schemeClr val="tx1"/>
                </a:solidFill>
                <a:latin typeface="Arial" panose="020B0604020202020204" pitchFamily="34" charset="0"/>
                <a:cs typeface="Arial" panose="020B0604020202020204" pitchFamily="34" charset="0"/>
              </a:defRPr>
            </a:lvl5pPr>
            <a:lvl6pPr marL="2562236"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096"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957"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819"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152AD7-F9B0-413D-B3F2-D6441C2D941A}" type="slidenum">
              <a:rPr lang="es-MX" altLang="es-MX" smtClean="0">
                <a:latin typeface="Calibri" panose="020F0502020204030204" pitchFamily="34" charset="0"/>
              </a:rPr>
              <a:pPr/>
              <a:t>29</a:t>
            </a:fld>
            <a:endParaRPr lang="es-MX" altLang="es-MX">
              <a:latin typeface="Calibri" panose="020F0502020204030204" pitchFamily="34" charset="0"/>
            </a:endParaRPr>
          </a:p>
        </p:txBody>
      </p:sp>
    </p:spTree>
    <p:extLst>
      <p:ext uri="{BB962C8B-B14F-4D97-AF65-F5344CB8AC3E}">
        <p14:creationId xmlns:p14="http://schemas.microsoft.com/office/powerpoint/2010/main" val="187909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382396C2-316D-4FAF-AA48-B872FC0677CB}" type="slidenum">
              <a:rPr lang="es-MX" smtClean="0"/>
              <a:pPr/>
              <a:t>30</a:t>
            </a:fld>
            <a:endParaRPr lang="es-MX"/>
          </a:p>
        </p:txBody>
      </p:sp>
    </p:spTree>
    <p:extLst>
      <p:ext uri="{BB962C8B-B14F-4D97-AF65-F5344CB8AC3E}">
        <p14:creationId xmlns:p14="http://schemas.microsoft.com/office/powerpoint/2010/main" val="243093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82396C2-316D-4FAF-AA48-B872FC0677CB}" type="slidenum">
              <a:rPr lang="es-MX" smtClean="0"/>
              <a:pPr/>
              <a:t>32</a:t>
            </a:fld>
            <a:endParaRPr lang="es-MX"/>
          </a:p>
        </p:txBody>
      </p:sp>
    </p:spTree>
    <p:extLst>
      <p:ext uri="{BB962C8B-B14F-4D97-AF65-F5344CB8AC3E}">
        <p14:creationId xmlns:p14="http://schemas.microsoft.com/office/powerpoint/2010/main" val="129164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24" indent="-291163">
              <a:defRPr>
                <a:solidFill>
                  <a:schemeClr val="tx1"/>
                </a:solidFill>
                <a:latin typeface="Arial" panose="020B0604020202020204" pitchFamily="34" charset="0"/>
                <a:cs typeface="Arial" panose="020B0604020202020204" pitchFamily="34" charset="0"/>
              </a:defRPr>
            </a:lvl2pPr>
            <a:lvl3pPr marL="1164653" indent="-232930">
              <a:defRPr>
                <a:solidFill>
                  <a:schemeClr val="tx1"/>
                </a:solidFill>
                <a:latin typeface="Arial" panose="020B0604020202020204" pitchFamily="34" charset="0"/>
                <a:cs typeface="Arial" panose="020B0604020202020204" pitchFamily="34" charset="0"/>
              </a:defRPr>
            </a:lvl3pPr>
            <a:lvl4pPr marL="1630514" indent="-232930">
              <a:defRPr>
                <a:solidFill>
                  <a:schemeClr val="tx1"/>
                </a:solidFill>
                <a:latin typeface="Arial" panose="020B0604020202020204" pitchFamily="34" charset="0"/>
                <a:cs typeface="Arial" panose="020B0604020202020204" pitchFamily="34" charset="0"/>
              </a:defRPr>
            </a:lvl4pPr>
            <a:lvl5pPr marL="2096375" indent="-232930">
              <a:defRPr>
                <a:solidFill>
                  <a:schemeClr val="tx1"/>
                </a:solidFill>
                <a:latin typeface="Arial" panose="020B0604020202020204" pitchFamily="34" charset="0"/>
                <a:cs typeface="Arial" panose="020B0604020202020204" pitchFamily="34" charset="0"/>
              </a:defRPr>
            </a:lvl5pPr>
            <a:lvl6pPr marL="2562236"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096"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957"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819" indent="-2329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0B552B-8F69-4701-A8F0-ACD89E71EFFA}" type="slidenum">
              <a:rPr lang="es-MX" altLang="es-MX" smtClean="0">
                <a:latin typeface="Calibri" panose="020F0502020204030204" pitchFamily="34" charset="0"/>
              </a:rPr>
              <a:pPr/>
              <a:t>33</a:t>
            </a:fld>
            <a:endParaRPr lang="es-MX" altLang="es-MX">
              <a:latin typeface="Calibri" panose="020F0502020204030204" pitchFamily="34" charset="0"/>
            </a:endParaRPr>
          </a:p>
        </p:txBody>
      </p:sp>
    </p:spTree>
    <p:extLst>
      <p:ext uri="{BB962C8B-B14F-4D97-AF65-F5344CB8AC3E}">
        <p14:creationId xmlns:p14="http://schemas.microsoft.com/office/powerpoint/2010/main" val="361994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95008" y="4444860"/>
            <a:ext cx="5560060" cy="3636704"/>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3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p:cNvSpPr>
            <a:spLocks noGrp="1" noRot="1" noChangeAspect="1" noTextEdit="1"/>
          </p:cNvSpPr>
          <p:nvPr>
            <p:ph type="sldImg"/>
          </p:nvPr>
        </p:nvSpPr>
        <p:spPr bwMode="auto">
          <a:xfrm>
            <a:off x="1414463" y="1163638"/>
            <a:ext cx="4187825" cy="3141662"/>
          </a:xfrm>
          <a:noFill/>
          <a:ln>
            <a:solidFill>
              <a:srgbClr val="000000"/>
            </a:solidFill>
            <a:miter lim="800000"/>
            <a:headEnd/>
            <a:tailEnd/>
          </a:ln>
        </p:spPr>
      </p:sp>
      <p:sp>
        <p:nvSpPr>
          <p:cNvPr id="55299"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MX" altLang="es-MX" dirty="0"/>
          </a:p>
        </p:txBody>
      </p:sp>
      <p:sp>
        <p:nvSpPr>
          <p:cNvPr id="55300" name="Marcador de número de diapositiva 3"/>
          <p:cNvSpPr>
            <a:spLocks noGrp="1"/>
          </p:cNvSpPr>
          <p:nvPr>
            <p:ph type="sldNum" sz="quarter" idx="5"/>
          </p:nvPr>
        </p:nvSpPr>
        <p:spPr bwMode="auto">
          <a:noFill/>
          <a:ln>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CD8986-011D-46A5-8568-3A412DE111B2}" type="slidenum">
              <a:rPr kumimoji="0" lang="es-MX" altLang="es-MX"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s-MX" altLang="es-MX"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7307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2D67714-B7B4-47CB-AC55-2220FE3CBC5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4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67714-B7B4-47CB-AC55-2220FE3CBC53}" type="slidenum">
              <a:rPr lang="en-US" smtClean="0"/>
              <a:pPr/>
              <a:t>11</a:t>
            </a:fld>
            <a:endParaRPr lang="en-US"/>
          </a:p>
        </p:txBody>
      </p:sp>
    </p:spTree>
    <p:extLst>
      <p:ext uri="{BB962C8B-B14F-4D97-AF65-F5344CB8AC3E}">
        <p14:creationId xmlns:p14="http://schemas.microsoft.com/office/powerpoint/2010/main" val="254972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67714-B7B4-47CB-AC55-2220FE3CBC53}" type="slidenum">
              <a:rPr lang="en-US" smtClean="0"/>
              <a:pPr/>
              <a:t>12</a:t>
            </a:fld>
            <a:endParaRPr lang="en-US"/>
          </a:p>
        </p:txBody>
      </p:sp>
    </p:spTree>
    <p:extLst>
      <p:ext uri="{BB962C8B-B14F-4D97-AF65-F5344CB8AC3E}">
        <p14:creationId xmlns:p14="http://schemas.microsoft.com/office/powerpoint/2010/main" val="42798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67714-B7B4-47CB-AC55-2220FE3CBC53}" type="slidenum">
              <a:rPr lang="en-US" smtClean="0"/>
              <a:pPr/>
              <a:t>16</a:t>
            </a:fld>
            <a:endParaRPr lang="en-US"/>
          </a:p>
        </p:txBody>
      </p:sp>
    </p:spTree>
    <p:extLst>
      <p:ext uri="{BB962C8B-B14F-4D97-AF65-F5344CB8AC3E}">
        <p14:creationId xmlns:p14="http://schemas.microsoft.com/office/powerpoint/2010/main" val="224972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95008" y="4444860"/>
            <a:ext cx="5560060" cy="3636704"/>
          </a:xfrm>
          <a:prstGeom prst="rect">
            <a:avLst/>
          </a:prstGeom>
          <a:noFill/>
          <a:ln>
            <a:noFill/>
          </a:ln>
        </p:spPr>
        <p:txBody>
          <a:bodyPr lIns="92475" tIns="46225" rIns="92475" bIns="46225" anchor="t" anchorCtr="0">
            <a:noAutofit/>
          </a:bodyPr>
          <a:lstStyle/>
          <a:p>
            <a:pPr algn="just">
              <a:spcAft>
                <a:spcPts val="1200"/>
              </a:spcAft>
              <a:buClr>
                <a:schemeClr val="bg2">
                  <a:lumMod val="50000"/>
                </a:schemeClr>
              </a:buClr>
              <a:buFont typeface="Wingdings" panose="05000000000000000000" pitchFamily="2" charset="2"/>
              <a:buChar char="Ø"/>
              <a:defRPr/>
            </a:pPr>
            <a:r>
              <a:rPr lang="es-ES" sz="1200" dirty="0">
                <a:latin typeface="Arial Rounded MT Bold" panose="020F0704030504030204" pitchFamily="34" charset="0"/>
                <a:cs typeface="Arial" pitchFamily="34" charset="0"/>
              </a:rPr>
              <a:t>José. Se acercó a la promotora de la VDS y le comentó que estaba preocupado, que le dijeron que tenía cáncer y que donde vive no tenía servicios.   Se le ayudo aplicar para servicios de cáncer y empezó a recibir ayuda financiera y tratamientos de quimioterapia y radioterapia. (VDS Houston, TX).</a:t>
            </a:r>
          </a:p>
          <a:p>
            <a:pPr algn="just">
              <a:spcAft>
                <a:spcPts val="1200"/>
              </a:spcAft>
              <a:buClr>
                <a:schemeClr val="bg2">
                  <a:lumMod val="50000"/>
                </a:schemeClr>
              </a:buClr>
              <a:buFont typeface="Wingdings" panose="05000000000000000000" pitchFamily="2" charset="2"/>
              <a:buChar char="Ø"/>
              <a:defRPr/>
            </a:pPr>
            <a:r>
              <a:rPr lang="es-ES" sz="1200" dirty="0">
                <a:latin typeface="Arial Rounded MT Bold" panose="020F0704030504030204" pitchFamily="34" charset="0"/>
                <a:cs typeface="Arial" pitchFamily="34" charset="0"/>
              </a:rPr>
              <a:t> Carla. A sus 42 años nunca se había hecho una mamografía. En la VDS se le refirió y se le descubrió cáncer de seno.  En la VDS se le dio seguimiento para que recibiera su tratamiento, actualmente se encuentra en revisión (VDS Washington DC).</a:t>
            </a:r>
          </a:p>
          <a:p>
            <a:pPr algn="just">
              <a:spcAft>
                <a:spcPts val="1200"/>
              </a:spcAft>
              <a:buClr>
                <a:schemeClr val="bg2">
                  <a:lumMod val="50000"/>
                </a:schemeClr>
              </a:buClr>
              <a:buFont typeface="Wingdings" panose="05000000000000000000" pitchFamily="2" charset="2"/>
              <a:buChar char="Ø"/>
              <a:defRPr/>
            </a:pPr>
            <a:r>
              <a:rPr lang="es-ES" sz="1200" dirty="0" err="1">
                <a:latin typeface="Arial Rounded MT Bold" panose="020F0704030504030204" pitchFamily="34" charset="0"/>
                <a:cs typeface="Arial" pitchFamily="34" charset="0"/>
              </a:rPr>
              <a:t>Alvin</a:t>
            </a:r>
            <a:r>
              <a:rPr lang="es-ES" sz="1200" dirty="0">
                <a:latin typeface="Arial Rounded MT Bold" panose="020F0704030504030204" pitchFamily="34" charset="0"/>
                <a:cs typeface="Arial" pitchFamily="34" charset="0"/>
              </a:rPr>
              <a:t>. Tenía un problema de cadera y en la VDS se le </a:t>
            </a:r>
            <a:r>
              <a:rPr lang="es-ES" sz="1200" dirty="0" err="1">
                <a:latin typeface="Arial Rounded MT Bold" panose="020F0704030504030204" pitchFamily="34" charset="0"/>
                <a:cs typeface="Arial" pitchFamily="34" charset="0"/>
              </a:rPr>
              <a:t>apoy</a:t>
            </a:r>
            <a:r>
              <a:rPr lang="es-MX" sz="1200" dirty="0">
                <a:latin typeface="Arial Rounded MT Bold" panose="020F0704030504030204" pitchFamily="34" charset="0"/>
                <a:cs typeface="Arial" pitchFamily="34" charset="0"/>
              </a:rPr>
              <a:t>ó</a:t>
            </a:r>
            <a:r>
              <a:rPr lang="es-ES" sz="1200" dirty="0">
                <a:latin typeface="Arial Rounded MT Bold" panose="020F0704030504030204" pitchFamily="34" charset="0"/>
                <a:cs typeface="Arial" pitchFamily="34" charset="0"/>
              </a:rPr>
              <a:t> con el Seguro Médico de emergencia y se pudo operar (VDS NY). </a:t>
            </a:r>
          </a:p>
          <a:p>
            <a:pPr>
              <a:spcAft>
                <a:spcPts val="1200"/>
              </a:spcAft>
              <a:buClr>
                <a:schemeClr val="bg2">
                  <a:lumMod val="50000"/>
                </a:schemeClr>
              </a:buClr>
              <a:buFont typeface="Wingdings" panose="05000000000000000000" pitchFamily="2" charset="2"/>
              <a:buChar char="Ø"/>
              <a:defRPr/>
            </a:pPr>
            <a:r>
              <a:rPr lang="es-MX" sz="1200" dirty="0">
                <a:latin typeface="Arial Rounded MT Bold" panose="020F0704030504030204" pitchFamily="34" charset="0"/>
              </a:rPr>
              <a:t>Leticia acudió a VDS muy nerviosa, diciendo que ella "creía" que le habían diagnosticado VIH. Se le volvió a realizar la prueba en el Consulado y salió negativo, entonces dijo que la verdad no había entendido bien porque no habla inglés. Se le refirió para que le hicieran nuevamente la prueba y que aclarara que diagnóstico le dieron, que solicitara un intérprete para poder aclarar todas sus dudas. Le diagnosticaron el virus del papiloma humano, pero no tenía cáncer. Ella está muy agradecida con la orientación que recibió, aunque tiene el virus, no tiene cáncer. Está en seguimiento y chequeo periódicamente (VDS Chicago).</a:t>
            </a:r>
            <a:endParaRPr lang="es-ES" sz="1200" dirty="0">
              <a:latin typeface="Arial Rounded MT Bold" panose="020F0704030504030204" pitchFamily="34" charset="0"/>
              <a:cs typeface="Arial" pitchFamily="34" charset="0"/>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936767" y="8772668"/>
            <a:ext cx="3011699" cy="463406"/>
          </a:xfrm>
          <a:prstGeom prst="rect">
            <a:avLst/>
          </a:prstGeom>
          <a:noFill/>
          <a:ln>
            <a:noFill/>
          </a:ln>
        </p:spPr>
        <p:txBody>
          <a:bodyPr lIns="92475" tIns="46225" rIns="92475" bIns="46225"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18</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625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95008" y="4444860"/>
            <a:ext cx="5560060" cy="3636704"/>
          </a:xfrm>
          <a:prstGeom prst="rect">
            <a:avLst/>
          </a:prstGeom>
          <a:noFill/>
          <a:ln>
            <a:noFill/>
          </a:ln>
        </p:spPr>
        <p:txBody>
          <a:bodyPr lIns="92475" tIns="46225" rIns="92475" bIns="462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936767" y="8772668"/>
            <a:ext cx="3011699" cy="463406"/>
          </a:xfrm>
          <a:prstGeom prst="rect">
            <a:avLst/>
          </a:prstGeom>
          <a:noFill/>
          <a:ln>
            <a:noFill/>
          </a:ln>
        </p:spPr>
        <p:txBody>
          <a:bodyPr lIns="92475" tIns="46225" rIns="92475" bIns="46225"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19</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162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97000" y="1154113"/>
            <a:ext cx="4156075"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95008" y="4444860"/>
            <a:ext cx="5560060" cy="3636704"/>
          </a:xfrm>
          <a:prstGeom prst="rect">
            <a:avLst/>
          </a:prstGeom>
          <a:noFill/>
          <a:ln>
            <a:noFill/>
          </a:ln>
        </p:spPr>
        <p:txBody>
          <a:bodyPr lIns="92475" tIns="46225" rIns="92475" bIns="462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936767" y="8772668"/>
            <a:ext cx="3011699" cy="463406"/>
          </a:xfrm>
          <a:prstGeom prst="rect">
            <a:avLst/>
          </a:prstGeom>
          <a:noFill/>
          <a:ln>
            <a:noFill/>
          </a:ln>
        </p:spPr>
        <p:txBody>
          <a:bodyPr lIns="92475" tIns="46225" rIns="92475" bIns="46225"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22</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71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559E8C-D870-4D2A-AC59-6C3632C718A4}"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619144"/>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B7A2A-CACA-4FD3-8024-6CD7D588571E}"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35797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C2ACC-6363-4BF9-A2E8-DB244163877A}"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568866458"/>
      </p:ext>
    </p:extLst>
  </p:cSld>
  <p:clrMapOvr>
    <a:masterClrMapping/>
  </p:clrMapOvr>
  <p:extLst>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559E8C-D870-4D2A-AC59-6C3632C718A4}"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357567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6B7B8B-3FA9-4638-B97F-6639EF81DA53}"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149978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B4C98-B5FA-4799-B748-BFED61B6218D}"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544776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4111F9-E354-407B-8877-558B346B7743}" type="datetime4">
              <a:rPr lang="en-US" smtClean="0"/>
              <a:pPr/>
              <a:t>September 28,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1005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A8361D-C0BF-4236-8935-4FE5347C8EE0}" type="datetime4">
              <a:rPr lang="en-US" smtClean="0"/>
              <a:pPr/>
              <a:t>September 28,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544249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349873-893C-46F2-BC0B-5DBB2AC36D04}" type="datetime4">
              <a:rPr lang="en-US" smtClean="0"/>
              <a:pPr/>
              <a:t>September 28,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1857629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C290D-CBA8-4127-9F60-F3092BC623C0}" type="datetime4">
              <a:rPr lang="en-US" smtClean="0"/>
              <a:pPr/>
              <a:t>September 28,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3049266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BF88C7-645B-4839-9B2D-ABF9BBC7C084}" type="datetime4">
              <a:rPr lang="en-US" smtClean="0"/>
              <a:pPr/>
              <a:t>September 28,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47941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6B7B8B-3FA9-4638-B97F-6639EF81DA53}"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413633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D83D6-4B32-4AA6-A7F9-9E9898D49501}" type="datetime4">
              <a:rPr lang="en-US" smtClean="0"/>
              <a:pPr/>
              <a:t>September 28,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2938795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B7A2A-CACA-4FD3-8024-6CD7D588571E}"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4277429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2ACC-6363-4BF9-A2E8-DB244163877A}"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21020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B4C98-B5FA-4799-B748-BFED61B6218D}" type="datetime4">
              <a:rPr lang="en-US" smtClean="0"/>
              <a:pPr/>
              <a:t>September 28,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2632A-7A3B-45BD-ACED-1363D5FEE9BD}"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30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111F9-E354-407B-8877-558B346B7743}" type="datetime4">
              <a:rPr lang="en-US" smtClean="0"/>
              <a:pPr/>
              <a:t>September 28,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384608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A8361D-C0BF-4236-8935-4FE5347C8EE0}" type="datetime4">
              <a:rPr lang="en-US" smtClean="0"/>
              <a:pPr/>
              <a:t>September 28,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355016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349873-893C-46F2-BC0B-5DBB2AC36D04}" type="datetime4">
              <a:rPr lang="en-US" smtClean="0"/>
              <a:pPr/>
              <a:t>September 28,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205988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A5C290D-CBA8-4127-9F60-F3092BC623C0}" type="datetime4">
              <a:rPr lang="en-US" smtClean="0"/>
              <a:pPr/>
              <a:t>September 28, 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1361025736"/>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8BF88C7-645B-4839-9B2D-ABF9BBC7C084}" type="datetime4">
              <a:rPr lang="en-US" smtClean="0"/>
              <a:pPr/>
              <a:t>September 28, 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A2632A-7A3B-45BD-ACED-1363D5FEE9BD}" type="slidenum">
              <a:rPr lang="en-US" smtClean="0"/>
              <a:pPr/>
              <a:t>‹#›</a:t>
            </a:fld>
            <a:endParaRPr lang="en-US"/>
          </a:p>
        </p:txBody>
      </p:sp>
    </p:spTree>
    <p:extLst>
      <p:ext uri="{BB962C8B-B14F-4D97-AF65-F5344CB8AC3E}">
        <p14:creationId xmlns:p14="http://schemas.microsoft.com/office/powerpoint/2010/main" val="1199753833"/>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D83D6-4B32-4AA6-A7F9-9E9898D49501}" type="datetime4">
              <a:rPr lang="en-US" smtClean="0"/>
              <a:pPr/>
              <a:t>September 28,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2632A-7A3B-45BD-ACED-1363D5FEE9BD}" type="slidenum">
              <a:rPr lang="en-US" smtClean="0"/>
              <a:pPr/>
              <a:t>‹#›</a:t>
            </a:fld>
            <a:endParaRPr lang="en-US"/>
          </a:p>
        </p:txBody>
      </p:sp>
    </p:spTree>
    <p:extLst>
      <p:ext uri="{BB962C8B-B14F-4D97-AF65-F5344CB8AC3E}">
        <p14:creationId xmlns:p14="http://schemas.microsoft.com/office/powerpoint/2010/main" val="342284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4327977-89EC-4CEC-957A-BECC39607FA0}" type="datetime4">
              <a:rPr lang="en-US" smtClean="0"/>
              <a:pPr/>
              <a:t>September 28, 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EA2632A-7A3B-45BD-ACED-1363D5FEE9BD}"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141103"/>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27977-89EC-4CEC-957A-BECC39607FA0}" type="datetime4">
              <a:rPr lang="en-US" smtClean="0"/>
              <a:pPr/>
              <a:t>September 28, 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2632A-7A3B-45BD-ACED-1363D5FEE9BD}" type="slidenum">
              <a:rPr lang="en-US" smtClean="0"/>
              <a:pPr/>
              <a:t>‹#›</a:t>
            </a:fld>
            <a:endParaRPr lang="en-US"/>
          </a:p>
        </p:txBody>
      </p:sp>
    </p:spTree>
    <p:extLst>
      <p:ext uri="{BB962C8B-B14F-4D97-AF65-F5344CB8AC3E}">
        <p14:creationId xmlns:p14="http://schemas.microsoft.com/office/powerpoint/2010/main" val="742106284"/>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9.jpe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9.png"/><Relationship Id="rId4" Type="http://schemas.openxmlformats.org/officeDocument/2006/relationships/image" Target="../media/image10.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juntosporlasaludvds.org/"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49.jpe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4.jpeg"/><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O:\logo\Final\Logo_VD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636" y="333328"/>
            <a:ext cx="1185963" cy="116730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566636" y="5353857"/>
            <a:ext cx="7750703" cy="1129352"/>
            <a:chOff x="619787" y="4642449"/>
            <a:chExt cx="7750703" cy="1129352"/>
          </a:xfrm>
        </p:grpSpPr>
        <p:pic>
          <p:nvPicPr>
            <p:cNvPr id="6" name="Picture 5" descr="Logo IM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9787" y="4674233"/>
              <a:ext cx="2286000" cy="10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98410" y="4648200"/>
              <a:ext cx="267208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27988" y="4642449"/>
              <a:ext cx="1182727" cy="1103472"/>
            </a:xfrm>
            <a:prstGeom prst="rect">
              <a:avLst/>
            </a:prstGeom>
          </p:spPr>
        </p:pic>
      </p:grpSp>
      <p:pic>
        <p:nvPicPr>
          <p:cNvPr id="5" name="Imagen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1400" y="116881"/>
            <a:ext cx="1683887" cy="1600200"/>
          </a:xfrm>
          <a:prstGeom prst="rect">
            <a:avLst/>
          </a:prstGeom>
        </p:spPr>
      </p:pic>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48400" y="26286"/>
            <a:ext cx="2737844" cy="1858760"/>
          </a:xfrm>
          <a:prstGeom prst="rect">
            <a:avLst/>
          </a:prstGeom>
        </p:spPr>
      </p:pic>
      <p:sp>
        <p:nvSpPr>
          <p:cNvPr id="10" name="TextBox 8"/>
          <p:cNvSpPr txBox="1"/>
          <p:nvPr/>
        </p:nvSpPr>
        <p:spPr>
          <a:xfrm>
            <a:off x="-34401" y="2030251"/>
            <a:ext cx="9214844" cy="830997"/>
          </a:xfrm>
          <a:prstGeom prst="rect">
            <a:avLst/>
          </a:prstGeom>
          <a:noFill/>
        </p:spPr>
        <p:txBody>
          <a:bodyPr wrap="square" rtlCol="0">
            <a:spAutoFit/>
          </a:bodyPr>
          <a:lstStyle/>
          <a:p>
            <a:pPr algn="ctr"/>
            <a:r>
              <a:rPr lang="es-MX" sz="2400" b="1" spc="50" dirty="0">
                <a:ln w="0"/>
                <a:solidFill>
                  <a:schemeClr val="accent6">
                    <a:lumMod val="50000"/>
                  </a:schemeClr>
                </a:solidFill>
                <a:effectLst>
                  <a:innerShdw blurRad="63500" dist="50800" dir="13500000">
                    <a:srgbClr val="000000">
                      <a:alpha val="50000"/>
                    </a:srgbClr>
                  </a:innerShdw>
                </a:effectLst>
                <a:latin typeface="Arial Rounded MT Bold" panose="020F0704030504030204" pitchFamily="34" charset="0"/>
              </a:rPr>
              <a:t>ACCESO A SERVICIOS DE SALUD DE LA POBLACIÓN MIGRANTE: LA EXPERIENCIA MEXICANA</a:t>
            </a:r>
            <a:endParaRPr lang="en-US" sz="2400" b="1" spc="50" dirty="0">
              <a:ln w="0"/>
              <a:solidFill>
                <a:schemeClr val="accent6">
                  <a:lumMod val="50000"/>
                </a:schemeClr>
              </a:solidFill>
              <a:effectLst>
                <a:innerShdw blurRad="63500" dist="50800" dir="13500000">
                  <a:srgbClr val="000000">
                    <a:alpha val="50000"/>
                  </a:srgbClr>
                </a:innerShdw>
              </a:effectLst>
              <a:latin typeface="Arial Rounded MT Bold" panose="020F0704030504030204" pitchFamily="34" charset="0"/>
            </a:endParaRPr>
          </a:p>
        </p:txBody>
      </p:sp>
      <p:sp>
        <p:nvSpPr>
          <p:cNvPr id="11" name="TextBox 3"/>
          <p:cNvSpPr txBox="1"/>
          <p:nvPr/>
        </p:nvSpPr>
        <p:spPr>
          <a:xfrm>
            <a:off x="554887" y="3174419"/>
            <a:ext cx="7924800" cy="1138773"/>
          </a:xfrm>
          <a:prstGeom prst="rect">
            <a:avLst/>
          </a:prstGeom>
          <a:solidFill>
            <a:srgbClr val="FF0000">
              <a:alpha val="83000"/>
            </a:srgbClr>
          </a:solidFill>
        </p:spPr>
        <p:txBody>
          <a:bodyPr wrap="square" rtlCol="0">
            <a:spAutoFit/>
          </a:bodyPr>
          <a:lstStyle/>
          <a:p>
            <a:pPr algn="ctr"/>
            <a:r>
              <a:rPr lang="en-GB" sz="2800" b="1" dirty="0">
                <a:solidFill>
                  <a:schemeClr val="bg1"/>
                </a:solidFill>
              </a:rPr>
              <a:t>Taller </a:t>
            </a:r>
            <a:r>
              <a:rPr lang="en-GB" sz="2800" b="1" dirty="0" err="1">
                <a:solidFill>
                  <a:schemeClr val="bg1"/>
                </a:solidFill>
              </a:rPr>
              <a:t>sobre</a:t>
            </a:r>
            <a:r>
              <a:rPr lang="en-GB" sz="2800" b="1" dirty="0">
                <a:solidFill>
                  <a:schemeClr val="bg1"/>
                </a:solidFill>
              </a:rPr>
              <a:t> </a:t>
            </a:r>
            <a:r>
              <a:rPr lang="en-GB" sz="2800" b="1" dirty="0" err="1">
                <a:solidFill>
                  <a:schemeClr val="bg1"/>
                </a:solidFill>
              </a:rPr>
              <a:t>Migración</a:t>
            </a:r>
            <a:r>
              <a:rPr lang="en-GB" sz="2800" b="1" dirty="0">
                <a:solidFill>
                  <a:schemeClr val="bg1"/>
                </a:solidFill>
              </a:rPr>
              <a:t> y </a:t>
            </a:r>
            <a:r>
              <a:rPr lang="en-GB" sz="2800" b="1" dirty="0" err="1">
                <a:solidFill>
                  <a:schemeClr val="bg1"/>
                </a:solidFill>
              </a:rPr>
              <a:t>Salud</a:t>
            </a:r>
            <a:endParaRPr lang="en-GB" sz="2800" b="1" dirty="0">
              <a:solidFill>
                <a:schemeClr val="bg1"/>
              </a:solidFill>
            </a:endParaRPr>
          </a:p>
          <a:p>
            <a:pPr algn="ctr"/>
            <a:r>
              <a:rPr lang="en-GB" sz="2000" b="1" dirty="0">
                <a:solidFill>
                  <a:schemeClr val="bg1"/>
                </a:solidFill>
              </a:rPr>
              <a:t>San José, Costa Rica</a:t>
            </a:r>
          </a:p>
          <a:p>
            <a:pPr algn="ctr"/>
            <a:r>
              <a:rPr lang="en-GB" sz="2000" b="1" dirty="0" err="1">
                <a:solidFill>
                  <a:schemeClr val="bg1"/>
                </a:solidFill>
              </a:rPr>
              <a:t>Septiembre</a:t>
            </a:r>
            <a:r>
              <a:rPr lang="en-GB" sz="2000" b="1" dirty="0">
                <a:solidFill>
                  <a:schemeClr val="bg1"/>
                </a:solidFill>
              </a:rPr>
              <a:t> 28-29, 2016 </a:t>
            </a:r>
          </a:p>
        </p:txBody>
      </p:sp>
    </p:spTree>
    <p:extLst>
      <p:ext uri="{BB962C8B-B14F-4D97-AF65-F5344CB8AC3E}">
        <p14:creationId xmlns:p14="http://schemas.microsoft.com/office/powerpoint/2010/main" val="36937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hape 235"/>
          <p:cNvSpPr txBox="1">
            <a:spLocks noGrp="1"/>
          </p:cNvSpPr>
          <p:nvPr>
            <p:ph type="title"/>
          </p:nvPr>
        </p:nvSpPr>
        <p:spPr>
          <a:xfrm>
            <a:off x="1755913" y="901803"/>
            <a:ext cx="7007087" cy="1091184"/>
          </a:xfrm>
          <a:prstGeom prst="rect">
            <a:avLst/>
          </a:prstGeom>
          <a:solidFill>
            <a:schemeClr val="bg1"/>
          </a:solidFill>
          <a:ln>
            <a:noFill/>
          </a:ln>
        </p:spPr>
        <p:txBody>
          <a:bodyPr lIns="91425" tIns="45700" rIns="91425" bIns="45700" anchor="t" anchorCtr="0">
            <a:noAutofit/>
          </a:bodyPr>
          <a:lstStyle/>
          <a:p>
            <a:pPr marL="0" marR="0" lvl="0" indent="0">
              <a:buSzPct val="25000"/>
            </a:pPr>
            <a:r>
              <a:rPr lang="es-MX" sz="2000" spc="50" dirty="0">
                <a:ln w="0"/>
                <a:solidFill>
                  <a:schemeClr val="tx1"/>
                </a:solidFill>
                <a:effectLst>
                  <a:innerShdw blurRad="63500" dist="50800" dir="13500000">
                    <a:srgbClr val="000000">
                      <a:alpha val="50000"/>
                    </a:srgbClr>
                  </a:innerShdw>
                </a:effectLst>
                <a:latin typeface="Arial Rounded MT Bold" panose="020F0704030504030204" pitchFamily="34" charset="0"/>
                <a:sym typeface="Arial"/>
              </a:rPr>
              <a:t>Prevalencia de las principales causas de morbilidad tratadas en el programa VDS</a:t>
            </a:r>
            <a:br>
              <a:rPr lang="es-MX" sz="2000" spc="50" dirty="0">
                <a:ln w="0"/>
                <a:solidFill>
                  <a:schemeClr val="tx1"/>
                </a:solidFill>
                <a:effectLst>
                  <a:innerShdw blurRad="63500" dist="50800" dir="13500000">
                    <a:srgbClr val="000000">
                      <a:alpha val="50000"/>
                    </a:srgbClr>
                  </a:innerShdw>
                </a:effectLst>
                <a:latin typeface="Arial Rounded MT Bold" panose="020F0704030504030204" pitchFamily="34" charset="0"/>
                <a:sym typeface="Arial"/>
              </a:rPr>
            </a:br>
            <a:r>
              <a:rPr lang="es-MX" sz="2000" spc="50" dirty="0">
                <a:ln w="0"/>
                <a:solidFill>
                  <a:schemeClr val="tx1"/>
                </a:solidFill>
                <a:effectLst>
                  <a:innerShdw blurRad="63500" dist="50800" dir="13500000">
                    <a:srgbClr val="000000">
                      <a:alpha val="50000"/>
                    </a:srgbClr>
                  </a:innerShdw>
                </a:effectLst>
                <a:latin typeface="Arial Rounded MT Bold" panose="020F0704030504030204" pitchFamily="34" charset="0"/>
                <a:sym typeface="Arial"/>
              </a:rPr>
              <a:t/>
            </a:r>
            <a:br>
              <a:rPr lang="es-MX" sz="2000" spc="50" dirty="0">
                <a:ln w="0"/>
                <a:solidFill>
                  <a:schemeClr val="tx1"/>
                </a:solidFill>
                <a:effectLst>
                  <a:innerShdw blurRad="63500" dist="50800" dir="13500000">
                    <a:srgbClr val="000000">
                      <a:alpha val="50000"/>
                    </a:srgbClr>
                  </a:innerShdw>
                </a:effectLst>
                <a:latin typeface="Arial Rounded MT Bold" panose="020F0704030504030204" pitchFamily="34" charset="0"/>
                <a:sym typeface="Arial"/>
              </a:rPr>
            </a:br>
            <a:r>
              <a:rPr lang="es-MX" sz="2000" spc="50" dirty="0">
                <a:ln w="0"/>
                <a:solidFill>
                  <a:schemeClr val="tx1"/>
                </a:solidFill>
                <a:effectLst>
                  <a:innerShdw blurRad="63500" dist="50800" dir="13500000">
                    <a:srgbClr val="000000">
                      <a:alpha val="50000"/>
                    </a:srgbClr>
                  </a:innerShdw>
                </a:effectLst>
                <a:latin typeface="Arial Rounded MT Bold" panose="020F0704030504030204" pitchFamily="34" charset="0"/>
                <a:sym typeface="Arial"/>
              </a:rPr>
              <a:t>De enero a diciembre de 2015</a:t>
            </a:r>
            <a:endParaRPr lang="es-MX" sz="2000" cap="small" dirty="0">
              <a:solidFill>
                <a:schemeClr val="tx1"/>
              </a:solidFill>
              <a:latin typeface="Arial Rounded MT Bold" panose="020F0704030504030204" pitchFamily="34" charset="0"/>
              <a:sym typeface="Arial"/>
            </a:endParaRPr>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3400" y="2133600"/>
            <a:ext cx="8361847" cy="2715768"/>
          </a:xfrm>
          <a:prstGeom prst="rect">
            <a:avLst/>
          </a:prstGeom>
        </p:spPr>
      </p:pic>
      <p:sp>
        <p:nvSpPr>
          <p:cNvPr id="10" name="Shape 237"/>
          <p:cNvSpPr txBox="1"/>
          <p:nvPr/>
        </p:nvSpPr>
        <p:spPr>
          <a:xfrm>
            <a:off x="768351" y="5535573"/>
            <a:ext cx="7537450" cy="9970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1200" i="1" dirty="0">
                <a:solidFill>
                  <a:srgbClr val="7F7F7F"/>
                </a:solidFill>
                <a:latin typeface="Merriweather"/>
                <a:ea typeface="Merriweather"/>
                <a:cs typeface="Merriweather"/>
                <a:sym typeface="Merriweather"/>
              </a:rPr>
              <a:t>Fuente: Reporte de indicadores del Programa Ventanillas de Salud</a:t>
            </a:r>
          </a:p>
          <a:p>
            <a:pPr marL="0" marR="0" lvl="0" indent="0" algn="l" rtl="0">
              <a:spcBef>
                <a:spcPts val="0"/>
              </a:spcBef>
              <a:buClr>
                <a:srgbClr val="7F7F7F"/>
              </a:buClr>
              <a:buSzPct val="100000"/>
              <a:buFont typeface="Merriweather"/>
              <a:buAutoNum type="arabicParenBoth"/>
            </a:pPr>
            <a:r>
              <a:rPr lang="es-MX" sz="1200" i="1" dirty="0">
                <a:solidFill>
                  <a:srgbClr val="7F7F7F"/>
                </a:solidFill>
                <a:latin typeface="Merriweather"/>
                <a:ea typeface="Merriweather"/>
                <a:cs typeface="Merriweather"/>
                <a:sym typeface="Merriweather"/>
              </a:rPr>
              <a:t>Se incluye consejería y orientación  en prevención de Obesidad / Síndrome Metabólico / Colesterol </a:t>
            </a:r>
          </a:p>
          <a:p>
            <a:pPr marL="0" marR="0" lvl="0" indent="0" algn="l" rtl="0">
              <a:spcBef>
                <a:spcPts val="0"/>
              </a:spcBef>
              <a:buClr>
                <a:srgbClr val="7F7F7F"/>
              </a:buClr>
              <a:buSzPct val="100000"/>
              <a:buFont typeface="Merriweather"/>
              <a:buAutoNum type="arabicParenBoth"/>
            </a:pPr>
            <a:r>
              <a:rPr lang="es-MX" sz="1200" i="1" dirty="0">
                <a:solidFill>
                  <a:srgbClr val="7F7F7F"/>
                </a:solidFill>
                <a:latin typeface="Merriweather"/>
                <a:ea typeface="Merriweather"/>
                <a:cs typeface="Merriweather"/>
                <a:sym typeface="Merriweather"/>
              </a:rPr>
              <a:t>Se incluye consejería y orientación sobre en prevención de VIH/SIDA e ITS</a:t>
            </a:r>
            <a:r>
              <a:rPr lang="es-MX" sz="1100" i="0" dirty="0">
                <a:solidFill>
                  <a:schemeClr val="dk1"/>
                </a:solidFill>
                <a:latin typeface="Arial"/>
                <a:ea typeface="Arial"/>
                <a:cs typeface="Arial"/>
                <a:sym typeface="Arial"/>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533400"/>
            <a:ext cx="1097375" cy="1012024"/>
          </a:xfrm>
          <a:prstGeom prst="rect">
            <a:avLst/>
          </a:prstGeom>
        </p:spPr>
      </p:pic>
      <p:sp>
        <p:nvSpPr>
          <p:cNvPr id="6"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Resultados</a:t>
            </a:r>
            <a:r>
              <a:rPr kumimoji="0" lang="en-GB" sz="3600" b="1" i="0" u="none" strike="noStrike" kern="1200" cap="small" spc="0" normalizeH="0" noProof="0" dirty="0">
                <a:ln>
                  <a:noFill/>
                </a:ln>
                <a:solidFill>
                  <a:srgbClr val="1F497D"/>
                </a:solidFill>
                <a:effectLst/>
                <a:uLnTx/>
                <a:uFillTx/>
                <a:latin typeface="+mn-lt"/>
                <a:ea typeface="+mj-ea"/>
                <a:cs typeface="+mj-cs"/>
              </a:rPr>
              <a:t> del </a:t>
            </a:r>
            <a:r>
              <a:rPr kumimoji="0" lang="en-GB" sz="3600" b="1" i="0" u="none" strike="noStrike" kern="1200" cap="small" spc="0" normalizeH="0" noProof="0" dirty="0" err="1">
                <a:ln>
                  <a:noFill/>
                </a:ln>
                <a:solidFill>
                  <a:srgbClr val="1F497D"/>
                </a:solidFill>
                <a:effectLst/>
                <a:uLnTx/>
                <a:uFillTx/>
                <a:latin typeface="+mn-lt"/>
                <a:ea typeface="+mj-ea"/>
                <a:cs typeface="+mj-cs"/>
              </a:rPr>
              <a:t>Programa</a:t>
            </a:r>
            <a:r>
              <a:rPr kumimoji="0" lang="en-GB" sz="3600" b="1" i="0" u="none" strike="noStrike" kern="1200" cap="small" spc="0" normalizeH="0" noProof="0" dirty="0">
                <a:ln>
                  <a:noFill/>
                </a:ln>
                <a:solidFill>
                  <a:srgbClr val="1F497D"/>
                </a:solidFill>
                <a:effectLst/>
                <a:uLnTx/>
                <a:uFillTx/>
                <a:latin typeface="+mn-lt"/>
                <a:ea typeface="+mj-ea"/>
                <a:cs typeface="+mj-cs"/>
              </a:rPr>
              <a:t> VDS </a:t>
            </a:r>
            <a:r>
              <a:rPr kumimoji="0" lang="en-GB" sz="3600" b="1" i="0" u="none" strike="noStrike" kern="1200" cap="small" spc="0" normalizeH="0" baseline="0" noProof="0" dirty="0">
                <a:ln>
                  <a:noFill/>
                </a:ln>
                <a:solidFill>
                  <a:srgbClr val="1F497D"/>
                </a:solidFill>
                <a:effectLst/>
                <a:uLnTx/>
                <a:uFillTx/>
                <a:latin typeface="+mn-lt"/>
                <a:ea typeface="+mj-ea"/>
                <a:cs typeface="+mj-cs"/>
              </a:rPr>
              <a:t>2015</a:t>
            </a:r>
          </a:p>
        </p:txBody>
      </p:sp>
    </p:spTree>
    <p:extLst>
      <p:ext uri="{BB962C8B-B14F-4D97-AF65-F5344CB8AC3E}">
        <p14:creationId xmlns:p14="http://schemas.microsoft.com/office/powerpoint/2010/main" val="1464172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txBox="1">
            <a:spLocks/>
          </p:cNvSpPr>
          <p:nvPr/>
        </p:nvSpPr>
        <p:spPr>
          <a:xfrm>
            <a:off x="594854" y="1524000"/>
            <a:ext cx="5029199" cy="29718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just">
              <a:spcAft>
                <a:spcPts val="1200"/>
              </a:spcAft>
              <a:buNone/>
              <a:defRPr/>
            </a:pPr>
            <a:r>
              <a:rPr lang="es-ES" sz="1400" dirty="0">
                <a:latin typeface="Arial Rounded MT Bold" panose="020F0704030504030204" pitchFamily="34" charset="0"/>
                <a:cs typeface="Arial" pitchFamily="34" charset="0"/>
              </a:rPr>
              <a:t>Se implementó un programa piloto en 10 VDS para:</a:t>
            </a:r>
          </a:p>
          <a:p>
            <a:pPr algn="just">
              <a:spcAft>
                <a:spcPts val="120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Reforzar la atención individual en VDS.</a:t>
            </a:r>
          </a:p>
          <a:p>
            <a:pPr algn="just">
              <a:spcAft>
                <a:spcPts val="120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Promover la integración de detecciones oportunas como mecanismos de concientización e identificar necesidades de salud. </a:t>
            </a:r>
          </a:p>
          <a:p>
            <a:pPr algn="just">
              <a:spcAft>
                <a:spcPts val="120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Fortalecer el proceso de seguimiento y comprobación de establecimiento de un hogar medico. </a:t>
            </a:r>
          </a:p>
          <a:p>
            <a:pPr algn="just">
              <a:spcAft>
                <a:spcPts val="120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Reforzar mecanismos para solicitar propuestas de fondos.</a:t>
            </a:r>
          </a:p>
        </p:txBody>
      </p:sp>
      <p:pic>
        <p:nvPicPr>
          <p:cNvPr id="8" name="Picture 4" descr="C:\Users\owner\AppData\Local\Microsoft\Windows\Temporary Internet Files\Content.Outlook\H2AJ1J35\Picture Libia F  10 15 07 031 (2).jpg"/>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5815343" y="1752600"/>
            <a:ext cx="3062640" cy="202003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19767"/>
            <a:ext cx="1097375" cy="1012024"/>
          </a:xfrm>
          <a:prstGeom prst="rect">
            <a:avLst/>
          </a:prstGeom>
        </p:spPr>
      </p:pic>
      <p:graphicFrame>
        <p:nvGraphicFramePr>
          <p:cNvPr id="4" name="Diagram 3"/>
          <p:cNvGraphicFramePr/>
          <p:nvPr>
            <p:extLst>
              <p:ext uri="{D42A27DB-BD31-4B8C-83A1-F6EECF244321}">
                <p14:modId xmlns:p14="http://schemas.microsoft.com/office/powerpoint/2010/main" val="2836291643"/>
              </p:ext>
            </p:extLst>
          </p:nvPr>
        </p:nvGraphicFramePr>
        <p:xfrm>
          <a:off x="655126" y="3517900"/>
          <a:ext cx="4871584" cy="28067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oup 11"/>
          <p:cNvGrpSpPr/>
          <p:nvPr/>
        </p:nvGrpSpPr>
        <p:grpSpPr>
          <a:xfrm>
            <a:off x="5357409" y="4554434"/>
            <a:ext cx="1738831" cy="695532"/>
            <a:chOff x="3131324" y="1049233"/>
            <a:chExt cx="1738831" cy="695532"/>
          </a:xfrm>
        </p:grpSpPr>
        <p:sp>
          <p:nvSpPr>
            <p:cNvPr id="13" name="Chevron 12"/>
            <p:cNvSpPr/>
            <p:nvPr/>
          </p:nvSpPr>
          <p:spPr>
            <a:xfrm>
              <a:off x="3131324" y="1049233"/>
              <a:ext cx="1738831" cy="695532"/>
            </a:xfrm>
            <a:prstGeom prst="chevron">
              <a:avLst/>
            </a:prstGeom>
            <a:solidFill>
              <a:srgbClr val="4A94C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Chevron 4"/>
            <p:cNvSpPr/>
            <p:nvPr/>
          </p:nvSpPr>
          <p:spPr>
            <a:xfrm>
              <a:off x="3479090" y="1049233"/>
              <a:ext cx="1043299" cy="695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err="1">
                  <a:solidFill>
                    <a:schemeClr val="bg1"/>
                  </a:solidFill>
                </a:rPr>
                <a:t>Referencia</a:t>
              </a:r>
              <a:endParaRPr lang="en-US" sz="1500" kern="1200" dirty="0">
                <a:solidFill>
                  <a:schemeClr val="bg1"/>
                </a:solidFill>
              </a:endParaRPr>
            </a:p>
          </p:txBody>
        </p:sp>
      </p:grpSp>
      <p:grpSp>
        <p:nvGrpSpPr>
          <p:cNvPr id="15" name="Group 14"/>
          <p:cNvGrpSpPr/>
          <p:nvPr/>
        </p:nvGrpSpPr>
        <p:grpSpPr>
          <a:xfrm>
            <a:off x="6998897" y="4554434"/>
            <a:ext cx="1738831" cy="695532"/>
            <a:chOff x="3131324" y="1049233"/>
            <a:chExt cx="1738831" cy="695532"/>
          </a:xfrm>
        </p:grpSpPr>
        <p:sp>
          <p:nvSpPr>
            <p:cNvPr id="16" name="Chevron 15"/>
            <p:cNvSpPr/>
            <p:nvPr/>
          </p:nvSpPr>
          <p:spPr>
            <a:xfrm>
              <a:off x="3131324" y="1049233"/>
              <a:ext cx="1738831" cy="695532"/>
            </a:xfrm>
            <a:prstGeom prst="chevron">
              <a:avLst/>
            </a:prstGeom>
            <a:solidFill>
              <a:srgbClr val="4A94C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hevron 4"/>
            <p:cNvSpPr/>
            <p:nvPr/>
          </p:nvSpPr>
          <p:spPr>
            <a:xfrm>
              <a:off x="3479090" y="1049233"/>
              <a:ext cx="1043299" cy="695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400" kern="1200" dirty="0" err="1">
                  <a:solidFill>
                    <a:schemeClr val="bg1"/>
                  </a:solidFill>
                </a:rPr>
                <a:t>Seguimiento</a:t>
              </a:r>
              <a:endParaRPr lang="en-US" sz="1400" kern="1200" dirty="0">
                <a:solidFill>
                  <a:schemeClr val="bg1"/>
                </a:solidFill>
              </a:endParaRPr>
            </a:p>
          </p:txBody>
        </p:sp>
      </p:grpSp>
      <p:sp>
        <p:nvSpPr>
          <p:cNvPr id="5" name="Rectangle 4"/>
          <p:cNvSpPr/>
          <p:nvPr/>
        </p:nvSpPr>
        <p:spPr>
          <a:xfrm>
            <a:off x="594854" y="5513994"/>
            <a:ext cx="8154377" cy="523220"/>
          </a:xfrm>
          <a:prstGeom prst="rect">
            <a:avLst/>
          </a:prstGeom>
        </p:spPr>
        <p:txBody>
          <a:bodyPr wrap="square">
            <a:spAutoFit/>
          </a:bodyPr>
          <a:lstStyle/>
          <a:p>
            <a:pPr algn="just">
              <a:spcAft>
                <a:spcPts val="1200"/>
              </a:spcAft>
              <a:defRPr/>
            </a:pPr>
            <a:r>
              <a:rPr lang="es-ES" sz="1400" dirty="0">
                <a:latin typeface="Arial Rounded MT Bold" panose="020F0704030504030204" pitchFamily="34" charset="0"/>
                <a:cs typeface="Arial" pitchFamily="34" charset="0"/>
              </a:rPr>
              <a:t>Se desarrolló un formato individual que incluyó información demográfica, de acceso a servicios, historial m</a:t>
            </a:r>
            <a:r>
              <a:rPr lang="es-MX" sz="1400" dirty="0">
                <a:latin typeface="Arial Rounded MT Bold" panose="020F0704030504030204" pitchFamily="34" charset="0"/>
                <a:cs typeface="Arial" pitchFamily="34" charset="0"/>
              </a:rPr>
              <a:t>é</a:t>
            </a:r>
            <a:r>
              <a:rPr lang="es-ES" sz="1400" dirty="0" err="1">
                <a:latin typeface="Arial Rounded MT Bold" panose="020F0704030504030204" pitchFamily="34" charset="0"/>
                <a:cs typeface="Arial" pitchFamily="34" charset="0"/>
              </a:rPr>
              <a:t>dico</a:t>
            </a:r>
            <a:r>
              <a:rPr lang="es-ES" sz="1400" dirty="0">
                <a:latin typeface="Arial Rounded MT Bold" panose="020F0704030504030204" pitchFamily="34" charset="0"/>
                <a:cs typeface="Arial" pitchFamily="34" charset="0"/>
              </a:rPr>
              <a:t> e información de detecciones. </a:t>
            </a:r>
          </a:p>
        </p:txBody>
      </p:sp>
      <p:sp>
        <p:nvSpPr>
          <p:cNvPr id="18"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Estrategias</a:t>
            </a:r>
            <a:r>
              <a:rPr kumimoji="0" lang="en-GB" sz="3600" b="1" i="0" u="none" strike="noStrike" kern="1200" cap="small" spc="0" normalizeH="0" baseline="0" noProof="0" dirty="0">
                <a:ln>
                  <a:noFill/>
                </a:ln>
                <a:solidFill>
                  <a:srgbClr val="1F497D"/>
                </a:solidFill>
                <a:effectLst/>
                <a:uLnTx/>
                <a:uFillTx/>
                <a:latin typeface="+mn-lt"/>
                <a:ea typeface="+mj-ea"/>
                <a:cs typeface="+mj-cs"/>
              </a:rPr>
              <a:t> de </a:t>
            </a:r>
            <a:r>
              <a:rPr kumimoji="0" lang="en-GB" sz="3600" b="1" i="0" u="none" strike="noStrike" kern="1200" cap="small" spc="0" normalizeH="0" baseline="0" noProof="0" dirty="0" err="1">
                <a:ln>
                  <a:noFill/>
                </a:ln>
                <a:solidFill>
                  <a:srgbClr val="1F497D"/>
                </a:solidFill>
                <a:effectLst/>
                <a:uLnTx/>
                <a:uFillTx/>
                <a:latin typeface="+mn-lt"/>
                <a:ea typeface="+mj-ea"/>
                <a:cs typeface="+mj-cs"/>
              </a:rPr>
              <a:t>Fortalecimiento</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grpSp>
        <p:nvGrpSpPr>
          <p:cNvPr id="19" name="Group 18"/>
          <p:cNvGrpSpPr/>
          <p:nvPr/>
        </p:nvGrpSpPr>
        <p:grpSpPr>
          <a:xfrm>
            <a:off x="1676400" y="838200"/>
            <a:ext cx="7010400" cy="523875"/>
            <a:chOff x="457200" y="1295400"/>
            <a:chExt cx="8305800" cy="523875"/>
          </a:xfrm>
        </p:grpSpPr>
        <p:pic>
          <p:nvPicPr>
            <p:cNvPr id="20"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rPr>
                <a:t>1. </a:t>
              </a:r>
              <a:r>
                <a:rPr kumimoji="0" lang="en-GB" sz="1600" b="0" i="0" u="none" strike="noStrike" kern="0" cap="none" spc="0" normalizeH="0" baseline="0" noProof="0" dirty="0" err="1">
                  <a:ln>
                    <a:noFill/>
                  </a:ln>
                  <a:solidFill>
                    <a:schemeClr val="bg1"/>
                  </a:solidFill>
                  <a:effectLst/>
                  <a:uLnTx/>
                  <a:uFillTx/>
                </a:rPr>
                <a:t>Modelo</a:t>
              </a:r>
              <a:r>
                <a:rPr kumimoji="0" lang="en-GB" sz="1600" b="0" i="0" u="none" strike="noStrike" kern="0" cap="none" spc="0" normalizeH="0" baseline="0" noProof="0" dirty="0">
                  <a:ln>
                    <a:noFill/>
                  </a:ln>
                  <a:solidFill>
                    <a:schemeClr val="bg1"/>
                  </a:solidFill>
                  <a:effectLst/>
                  <a:uLnTx/>
                  <a:uFillTx/>
                </a:rPr>
                <a:t> de </a:t>
              </a:r>
              <a:r>
                <a:rPr kumimoji="0" lang="en-GB" sz="1600" b="0" i="0" u="none" strike="noStrike" kern="0" cap="none" spc="0" normalizeH="0" baseline="0" noProof="0" dirty="0" err="1">
                  <a:ln>
                    <a:noFill/>
                  </a:ln>
                  <a:solidFill>
                    <a:schemeClr val="bg1"/>
                  </a:solidFill>
                  <a:effectLst/>
                  <a:uLnTx/>
                  <a:uFillTx/>
                </a:rPr>
                <a:t>Segunda</a:t>
              </a:r>
              <a:r>
                <a:rPr kumimoji="0" lang="en-GB" sz="1600" b="0" i="0" u="none" strike="noStrike" kern="0" cap="none" spc="0" normalizeH="0" baseline="0" noProof="0" dirty="0">
                  <a:ln>
                    <a:noFill/>
                  </a:ln>
                  <a:solidFill>
                    <a:schemeClr val="bg1"/>
                  </a:solidFill>
                  <a:effectLst/>
                  <a:uLnTx/>
                  <a:uFillTx/>
                </a:rPr>
                <a:t> </a:t>
              </a:r>
              <a:r>
                <a:rPr kumimoji="0" lang="en-GB" sz="1600" b="0" i="0" u="none" strike="noStrike" kern="0" cap="none" spc="0" normalizeH="0" baseline="0" noProof="0" dirty="0" err="1">
                  <a:ln>
                    <a:noFill/>
                  </a:ln>
                  <a:solidFill>
                    <a:schemeClr val="bg1"/>
                  </a:solidFill>
                  <a:effectLst/>
                  <a:uLnTx/>
                  <a:uFillTx/>
                </a:rPr>
                <a:t>Generación</a:t>
              </a:r>
              <a:r>
                <a:rPr kumimoji="0" lang="en-GB" sz="1600" b="0" i="0" u="none" strike="noStrike" kern="0" cap="none" spc="0" normalizeH="0" baseline="0" noProof="0" dirty="0">
                  <a:ln>
                    <a:noFill/>
                  </a:ln>
                  <a:solidFill>
                    <a:schemeClr val="bg1"/>
                  </a:solidFill>
                  <a:effectLst/>
                  <a:uLnTx/>
                  <a:uFillTx/>
                </a:rPr>
                <a:t>= </a:t>
              </a:r>
              <a:r>
                <a:rPr kumimoji="0" lang="en-GB" sz="1600" b="0" i="0" u="none" strike="noStrike" kern="0" cap="none" spc="0" normalizeH="0" baseline="0" noProof="0" dirty="0" err="1">
                  <a:ln>
                    <a:noFill/>
                  </a:ln>
                  <a:solidFill>
                    <a:schemeClr val="bg1"/>
                  </a:solidFill>
                  <a:effectLst/>
                  <a:uLnTx/>
                  <a:uFillTx/>
                </a:rPr>
                <a:t>Segunda</a:t>
              </a:r>
              <a:r>
                <a:rPr kumimoji="0" lang="en-GB" sz="1600" b="0" i="0" u="none" strike="noStrike" kern="0" cap="none" spc="0" normalizeH="0" baseline="0" noProof="0" dirty="0">
                  <a:ln>
                    <a:noFill/>
                  </a:ln>
                  <a:solidFill>
                    <a:schemeClr val="bg1"/>
                  </a:solidFill>
                  <a:effectLst/>
                  <a:uLnTx/>
                  <a:uFillTx/>
                </a:rPr>
                <a:t> </a:t>
              </a:r>
              <a:r>
                <a:rPr kumimoji="0" lang="en-GB" sz="1600" b="0" i="0" u="none" strike="noStrike" kern="0" cap="none" spc="0" normalizeH="0" baseline="0" noProof="0" dirty="0" err="1">
                  <a:ln>
                    <a:noFill/>
                  </a:ln>
                  <a:solidFill>
                    <a:schemeClr val="bg1"/>
                  </a:solidFill>
                  <a:effectLst/>
                  <a:uLnTx/>
                  <a:uFillTx/>
                </a:rPr>
                <a:t>Fase</a:t>
              </a:r>
              <a:endParaRPr kumimoji="0" lang="en-GB" sz="1600" b="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178458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09601" y="1597862"/>
            <a:ext cx="4572000" cy="501914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just">
              <a:spcAft>
                <a:spcPts val="1200"/>
              </a:spcAft>
              <a:buNone/>
              <a:defRPr/>
            </a:pPr>
            <a:endParaRPr lang="es-ES" sz="7600" dirty="0">
              <a:latin typeface="Constantia" pitchFamily="18" charset="0"/>
              <a:cs typeface="Arial" pitchFamily="34" charset="0"/>
            </a:endParaRPr>
          </a:p>
        </p:txBody>
      </p:sp>
      <p:sp>
        <p:nvSpPr>
          <p:cNvPr id="3" name="TextBox 2"/>
          <p:cNvSpPr txBox="1"/>
          <p:nvPr/>
        </p:nvSpPr>
        <p:spPr>
          <a:xfrm>
            <a:off x="516054" y="1597862"/>
            <a:ext cx="4513146" cy="5355312"/>
          </a:xfrm>
          <a:prstGeom prst="rect">
            <a:avLst/>
          </a:prstGeom>
          <a:noFill/>
        </p:spPr>
        <p:txBody>
          <a:bodyPr wrap="square" rtlCol="0">
            <a:spAutoFit/>
          </a:bodyPr>
          <a:lstStyle/>
          <a:p>
            <a:r>
              <a:rPr lang="es-MX" dirty="0">
                <a:latin typeface="Arial Rounded MT Bold" panose="020F0704030504030204" pitchFamily="34" charset="0"/>
              </a:rPr>
              <a:t>Se realizaron 3 talleres con las Ventanillas de Salud divididas en zonas geográficas con el objetivo de:</a:t>
            </a:r>
          </a:p>
          <a:p>
            <a:endParaRPr lang="es-MX" dirty="0">
              <a:latin typeface="Arial Rounded MT Bold" panose="020F0704030504030204" pitchFamily="34" charset="0"/>
            </a:endParaRPr>
          </a:p>
          <a:p>
            <a:pPr marL="285750" indent="-285750">
              <a:buClr>
                <a:schemeClr val="bg2">
                  <a:lumMod val="50000"/>
                </a:schemeClr>
              </a:buClr>
              <a:buFont typeface="Wingdings" panose="05000000000000000000" pitchFamily="2" charset="2"/>
              <a:buChar char="Ø"/>
            </a:pPr>
            <a:r>
              <a:rPr lang="es-MX" dirty="0">
                <a:latin typeface="Arial Rounded MT Bold" panose="020F0704030504030204" pitchFamily="34" charset="0"/>
              </a:rPr>
              <a:t>Evaluar el desempeño y capacidades de las VDS.</a:t>
            </a:r>
          </a:p>
          <a:p>
            <a:pPr>
              <a:buClr>
                <a:schemeClr val="bg2">
                  <a:lumMod val="50000"/>
                </a:schemeClr>
              </a:buClr>
            </a:pPr>
            <a:endParaRPr lang="es-MX" dirty="0">
              <a:latin typeface="Arial Rounded MT Bold" panose="020F0704030504030204" pitchFamily="34" charset="0"/>
            </a:endParaRPr>
          </a:p>
          <a:p>
            <a:pPr marL="285750" indent="-285750">
              <a:buClr>
                <a:schemeClr val="bg2">
                  <a:lumMod val="50000"/>
                </a:schemeClr>
              </a:buClr>
              <a:buFont typeface="Wingdings" panose="05000000000000000000" pitchFamily="2" charset="2"/>
              <a:buChar char="Ø"/>
            </a:pPr>
            <a:r>
              <a:rPr lang="es-MX" dirty="0">
                <a:latin typeface="Arial Rounded MT Bold" panose="020F0704030504030204" pitchFamily="34" charset="0"/>
              </a:rPr>
              <a:t>Identificar problemáticas en común.</a:t>
            </a:r>
          </a:p>
          <a:p>
            <a:pPr marL="285750" indent="-285750">
              <a:buClr>
                <a:schemeClr val="bg2">
                  <a:lumMod val="50000"/>
                </a:schemeClr>
              </a:buClr>
              <a:buFont typeface="Wingdings" panose="05000000000000000000" pitchFamily="2" charset="2"/>
              <a:buChar char="Ø"/>
            </a:pPr>
            <a:endParaRPr lang="es-MX" dirty="0">
              <a:latin typeface="Arial Rounded MT Bold" panose="020F0704030504030204" pitchFamily="34" charset="0"/>
            </a:endParaRPr>
          </a:p>
          <a:p>
            <a:pPr marL="285750" indent="-285750">
              <a:buClr>
                <a:schemeClr val="bg2">
                  <a:lumMod val="50000"/>
                </a:schemeClr>
              </a:buClr>
              <a:buFont typeface="Wingdings" panose="05000000000000000000" pitchFamily="2" charset="2"/>
              <a:buChar char="Ø"/>
            </a:pPr>
            <a:r>
              <a:rPr lang="es-MX" dirty="0">
                <a:latin typeface="Arial Rounded MT Bold" panose="020F0704030504030204" pitchFamily="34" charset="0"/>
              </a:rPr>
              <a:t>Definir proyectos prioritarios por zonas.</a:t>
            </a:r>
          </a:p>
          <a:p>
            <a:pPr marL="285750" indent="-285750">
              <a:buClr>
                <a:schemeClr val="bg2">
                  <a:lumMod val="50000"/>
                </a:schemeClr>
              </a:buClr>
              <a:buFont typeface="Wingdings" panose="05000000000000000000" pitchFamily="2" charset="2"/>
              <a:buChar char="Ø"/>
            </a:pPr>
            <a:endParaRPr lang="es-MX" dirty="0">
              <a:latin typeface="Arial Rounded MT Bold" panose="020F0704030504030204" pitchFamily="34" charset="0"/>
            </a:endParaRPr>
          </a:p>
          <a:p>
            <a:pPr marL="285750" indent="-285750">
              <a:buClr>
                <a:schemeClr val="bg2">
                  <a:lumMod val="50000"/>
                </a:schemeClr>
              </a:buClr>
              <a:buFont typeface="Wingdings" panose="05000000000000000000" pitchFamily="2" charset="2"/>
              <a:buChar char="Ø"/>
            </a:pPr>
            <a:r>
              <a:rPr lang="es-MX" dirty="0">
                <a:latin typeface="Arial Rounded MT Bold" panose="020F0704030504030204" pitchFamily="34" charset="0"/>
              </a:rPr>
              <a:t>Generar una red social entre los participantes  </a:t>
            </a:r>
          </a:p>
          <a:p>
            <a:pPr marL="285750" indent="-285750">
              <a:buClr>
                <a:schemeClr val="bg2">
                  <a:lumMod val="50000"/>
                </a:schemeClr>
              </a:buClr>
              <a:buFont typeface="Wingdings" panose="05000000000000000000" pitchFamily="2" charset="2"/>
              <a:buChar char="Ø"/>
            </a:pPr>
            <a:endParaRPr lang="es-MX" dirty="0">
              <a:latin typeface="Arial Rounded MT Bold" panose="020F0704030504030204" pitchFamily="34" charset="0"/>
            </a:endParaRPr>
          </a:p>
          <a:p>
            <a:pPr marL="285750" indent="-285750">
              <a:buClr>
                <a:schemeClr val="bg2">
                  <a:lumMod val="50000"/>
                </a:schemeClr>
              </a:buClr>
              <a:buFont typeface="Wingdings" panose="05000000000000000000" pitchFamily="2" charset="2"/>
              <a:buChar char="Ø"/>
            </a:pPr>
            <a:r>
              <a:rPr lang="es-MX" dirty="0">
                <a:latin typeface="Arial Rounded MT Bold" panose="020F0704030504030204" pitchFamily="34" charset="0"/>
              </a:rPr>
              <a:t>Planear estrategias de trabajo y acciones comunes</a:t>
            </a:r>
          </a:p>
          <a:p>
            <a:endParaRPr lang="es-MX" dirty="0"/>
          </a:p>
          <a:p>
            <a:endParaRPr lang="es-MX"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26299"/>
            <a:ext cx="1097375" cy="101202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5148" y="1627879"/>
            <a:ext cx="2833048" cy="1719249"/>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6119" y="3299555"/>
            <a:ext cx="2815506" cy="1680221"/>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6119" y="4979776"/>
            <a:ext cx="2801187" cy="1671676"/>
          </a:xfrm>
          <a:prstGeom prst="rect">
            <a:avLst/>
          </a:prstGeom>
        </p:spPr>
      </p:pic>
      <p:grpSp>
        <p:nvGrpSpPr>
          <p:cNvPr id="2" name="Group 9"/>
          <p:cNvGrpSpPr/>
          <p:nvPr/>
        </p:nvGrpSpPr>
        <p:grpSpPr>
          <a:xfrm>
            <a:off x="1740919" y="914400"/>
            <a:ext cx="7010400" cy="523875"/>
            <a:chOff x="457200" y="1295400"/>
            <a:chExt cx="8305800" cy="523875"/>
          </a:xfrm>
        </p:grpSpPr>
        <p:pic>
          <p:nvPicPr>
            <p:cNvPr id="10"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3"/>
            <p:cNvSpPr/>
            <p:nvPr/>
          </p:nvSpPr>
          <p:spPr>
            <a:xfrm>
              <a:off x="685800" y="1371600"/>
              <a:ext cx="8077200" cy="338554"/>
            </a:xfrm>
            <a:prstGeom prst="rect">
              <a:avLst/>
            </a:prstGeom>
          </p:spPr>
          <p:txBody>
            <a:bodyPr wrap="square">
              <a:spAutoFit/>
            </a:bodyPr>
            <a:lstStyle/>
            <a:p>
              <a:pPr lvl="0" algn="ctr"/>
              <a:r>
                <a:rPr kumimoji="0" lang="en-GB" sz="1600" b="0" i="0" u="none" strike="noStrike" kern="0" cap="none" spc="0" normalizeH="0" baseline="0" noProof="0" dirty="0">
                  <a:ln>
                    <a:noFill/>
                  </a:ln>
                  <a:solidFill>
                    <a:schemeClr val="bg1"/>
                  </a:solidFill>
                  <a:effectLst/>
                  <a:uLnTx/>
                  <a:uFillTx/>
                </a:rPr>
                <a:t>2. </a:t>
              </a:r>
              <a:r>
                <a:rPr lang="es-MX" sz="1600" kern="0" dirty="0">
                  <a:solidFill>
                    <a:schemeClr val="bg1"/>
                  </a:solidFill>
                </a:rPr>
                <a:t>Reuniones regionales de trabajo Frontera-Este-Oeste</a:t>
              </a:r>
              <a:endParaRPr lang="en-GB" sz="1600" kern="0" dirty="0">
                <a:solidFill>
                  <a:schemeClr val="bg1"/>
                </a:solidFill>
              </a:endParaRPr>
            </a:p>
          </p:txBody>
        </p:sp>
      </p:grpSp>
      <p:sp>
        <p:nvSpPr>
          <p:cNvPr id="14"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Estrategias</a:t>
            </a:r>
            <a:r>
              <a:rPr kumimoji="0" lang="en-GB" sz="3600" b="1" i="0" u="none" strike="noStrike" kern="1200" cap="small" spc="0" normalizeH="0" baseline="0" noProof="0" dirty="0">
                <a:ln>
                  <a:noFill/>
                </a:ln>
                <a:solidFill>
                  <a:srgbClr val="1F497D"/>
                </a:solidFill>
                <a:effectLst/>
                <a:uLnTx/>
                <a:uFillTx/>
                <a:latin typeface="+mn-lt"/>
                <a:ea typeface="+mj-ea"/>
                <a:cs typeface="+mj-cs"/>
              </a:rPr>
              <a:t> de </a:t>
            </a:r>
            <a:r>
              <a:rPr kumimoji="0" lang="en-GB" sz="3600" b="1" i="0" u="none" strike="noStrike" kern="1200" cap="small" spc="0" normalizeH="0" baseline="0" noProof="0" dirty="0" err="1">
                <a:ln>
                  <a:noFill/>
                </a:ln>
                <a:solidFill>
                  <a:srgbClr val="1F497D"/>
                </a:solidFill>
                <a:effectLst/>
                <a:uLnTx/>
                <a:uFillTx/>
                <a:latin typeface="+mn-lt"/>
                <a:ea typeface="+mj-ea"/>
                <a:cs typeface="+mj-cs"/>
              </a:rPr>
              <a:t>Fortalecimiento</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spTree>
    <p:extLst>
      <p:ext uri="{BB962C8B-B14F-4D97-AF65-F5344CB8AC3E}">
        <p14:creationId xmlns:p14="http://schemas.microsoft.com/office/powerpoint/2010/main" val="26339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470991" y="119479"/>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cap="small" dirty="0" err="1">
                <a:solidFill>
                  <a:srgbClr val="1F497D"/>
                </a:solidFill>
                <a:latin typeface="+mn-lt"/>
              </a:rPr>
              <a:t>Juntos</a:t>
            </a:r>
            <a:r>
              <a:rPr lang="en-GB" sz="3600" b="1" cap="small" dirty="0">
                <a:solidFill>
                  <a:srgbClr val="1F497D"/>
                </a:solidFill>
                <a:latin typeface="+mn-lt"/>
              </a:rPr>
              <a:t> </a:t>
            </a:r>
            <a:r>
              <a:rPr lang="en-GB" sz="3600" b="1" cap="small" dirty="0" err="1">
                <a:solidFill>
                  <a:srgbClr val="1F497D"/>
                </a:solidFill>
                <a:latin typeface="+mn-lt"/>
              </a:rPr>
              <a:t>por</a:t>
            </a:r>
            <a:r>
              <a:rPr lang="en-GB" sz="3600" b="1" cap="small" dirty="0">
                <a:solidFill>
                  <a:srgbClr val="1F497D"/>
                </a:solidFill>
                <a:latin typeface="+mn-lt"/>
              </a:rPr>
              <a:t> la </a:t>
            </a:r>
            <a:r>
              <a:rPr lang="en-GB" sz="3600" b="1" cap="small" dirty="0" err="1">
                <a:solidFill>
                  <a:srgbClr val="1F497D"/>
                </a:solidFill>
                <a:latin typeface="+mn-lt"/>
              </a:rPr>
              <a:t>Salud</a:t>
            </a:r>
            <a:endParaRPr lang="en-GB" sz="3600" b="1" cap="small" dirty="0">
              <a:solidFill>
                <a:srgbClr val="1F497D"/>
              </a:solidFill>
              <a:latin typeface="+mn-lt"/>
            </a:endParaRPr>
          </a:p>
        </p:txBody>
      </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12" y="368720"/>
            <a:ext cx="1097375" cy="1012024"/>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60119" y="1380744"/>
            <a:ext cx="4966762" cy="5285064"/>
          </a:xfrm>
          <a:prstGeom prst="rect">
            <a:avLst/>
          </a:prstGeom>
          <a:ln>
            <a:noFill/>
          </a:ln>
          <a:effectLst>
            <a:outerShdw blurRad="292100" dist="139700" dir="2700000" algn="tl" rotWithShape="0">
              <a:srgbClr val="333333">
                <a:alpha val="65000"/>
              </a:srgbClr>
            </a:outerShdw>
          </a:effectLst>
        </p:spPr>
      </p:pic>
      <p:grpSp>
        <p:nvGrpSpPr>
          <p:cNvPr id="6" name="Group 15"/>
          <p:cNvGrpSpPr/>
          <p:nvPr/>
        </p:nvGrpSpPr>
        <p:grpSpPr>
          <a:xfrm>
            <a:off x="1619439" y="685800"/>
            <a:ext cx="7010400" cy="523875"/>
            <a:chOff x="457200" y="1295400"/>
            <a:chExt cx="8305800" cy="523875"/>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7"/>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a:ln>
                    <a:noFill/>
                  </a:ln>
                  <a:solidFill>
                    <a:schemeClr val="bg1"/>
                  </a:solidFill>
                  <a:effectLst/>
                  <a:uLnTx/>
                  <a:uFillTx/>
                </a:rPr>
                <a:t>Unidad</a:t>
              </a:r>
              <a:r>
                <a:rPr kumimoji="0" lang="en-GB" sz="1600" b="0" i="0" u="none" strike="noStrike" kern="0" cap="none" spc="0" normalizeH="0" baseline="0" noProof="0" dirty="0">
                  <a:ln>
                    <a:noFill/>
                  </a:ln>
                  <a:solidFill>
                    <a:schemeClr val="bg1"/>
                  </a:solidFill>
                  <a:effectLst/>
                  <a:uLnTx/>
                  <a:uFillTx/>
                </a:rPr>
                <a:t> </a:t>
              </a:r>
              <a:r>
                <a:rPr lang="en-GB" sz="1600" kern="0" noProof="0" dirty="0" err="1">
                  <a:solidFill>
                    <a:schemeClr val="bg1"/>
                  </a:solidFill>
                </a:rPr>
                <a:t>M</a:t>
              </a:r>
              <a:r>
                <a:rPr kumimoji="0" lang="en-GB" sz="1600" b="0" i="0" u="none" strike="noStrike" kern="0" cap="none" spc="0" normalizeH="0" baseline="0" noProof="0" dirty="0" err="1">
                  <a:ln>
                    <a:noFill/>
                  </a:ln>
                  <a:solidFill>
                    <a:schemeClr val="bg1"/>
                  </a:solidFill>
                  <a:effectLst/>
                  <a:uLnTx/>
                  <a:uFillTx/>
                </a:rPr>
                <a:t>óvil</a:t>
              </a:r>
              <a:r>
                <a:rPr kumimoji="0" lang="en-GB" sz="1600" b="0" i="0" u="none" strike="noStrike" kern="0" cap="none" spc="0" normalizeH="0" baseline="0" noProof="0" dirty="0">
                  <a:ln>
                    <a:noFill/>
                  </a:ln>
                  <a:solidFill>
                    <a:schemeClr val="bg1"/>
                  </a:solidFill>
                  <a:effectLst/>
                  <a:uLnTx/>
                  <a:uFillTx/>
                </a:rPr>
                <a:t> de </a:t>
              </a:r>
              <a:r>
                <a:rPr kumimoji="0" lang="en-GB" sz="1600" b="0" i="0" u="none" strike="noStrike" kern="0" cap="none" spc="0" normalizeH="0" baseline="0" noProof="0" dirty="0" err="1">
                  <a:ln>
                    <a:noFill/>
                  </a:ln>
                  <a:solidFill>
                    <a:schemeClr val="bg1"/>
                  </a:solidFill>
                  <a:effectLst/>
                  <a:uLnTx/>
                  <a:uFillTx/>
                </a:rPr>
                <a:t>Salud</a:t>
              </a:r>
              <a:endParaRPr kumimoji="0" lang="en-GB" sz="1600" b="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201742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5 Rectángulo"/>
          <p:cNvSpPr>
            <a:spLocks noChangeArrowheads="1"/>
          </p:cNvSpPr>
          <p:nvPr/>
        </p:nvSpPr>
        <p:spPr bwMode="auto">
          <a:xfrm>
            <a:off x="1933014" y="1680866"/>
            <a:ext cx="6753911" cy="723853"/>
          </a:xfrm>
          <a:prstGeom prst="rect">
            <a:avLst/>
          </a:prstGeom>
          <a:noFill/>
          <a:ln w="12700" cap="rnd" cmpd="sng" algn="ctr">
            <a:noFill/>
            <a:prstDash val="solid"/>
            <a:headEnd/>
            <a:tailEnd/>
          </a:ln>
          <a:effectLst/>
        </p:spPr>
        <p:txBody>
          <a:bodyPr wrap="square">
            <a:spAutoFit/>
          </a:bodyPr>
          <a:lstStyle/>
          <a:p>
            <a:pPr algn="just">
              <a:lnSpc>
                <a:spcPct val="114000"/>
              </a:lnSpc>
            </a:pPr>
            <a:r>
              <a:rPr lang="es-ES" sz="1200" dirty="0">
                <a:latin typeface="Arial Rounded MT Bold" panose="020F0704030504030204" pitchFamily="34" charset="0"/>
              </a:rPr>
              <a:t>Proporcionar servicios, información y educación para la prevención de enfermedades y promoción de la salud entre la población que vive en zonas remotas y de difícil acceso en las comunidades latinas de  Dallas , Los Angeles, Nueva York , Phoenix y Chicago</a:t>
            </a:r>
            <a:endParaRPr lang="es-US" sz="1200" dirty="0">
              <a:solidFill>
                <a:schemeClr val="tx1">
                  <a:lumMod val="85000"/>
                  <a:lumOff val="15000"/>
                </a:schemeClr>
              </a:solidFill>
              <a:latin typeface="Arial Rounded MT Bold" panose="020F0704030504030204" pitchFamily="34" charset="0"/>
              <a:cs typeface="Arial" panose="020B0604020202020204" pitchFamily="34" charset="0"/>
            </a:endParaRPr>
          </a:p>
        </p:txBody>
      </p:sp>
      <p:sp>
        <p:nvSpPr>
          <p:cNvPr id="32" name="Rectangle 31"/>
          <p:cNvSpPr/>
          <p:nvPr/>
        </p:nvSpPr>
        <p:spPr>
          <a:xfrm>
            <a:off x="991564" y="1873051"/>
            <a:ext cx="905130" cy="276999"/>
          </a:xfrm>
          <a:prstGeom prst="rect">
            <a:avLst/>
          </a:prstGeom>
        </p:spPr>
        <p:txBody>
          <a:bodyPr wrap="square">
            <a:spAutoFit/>
          </a:bodyPr>
          <a:lstStyle/>
          <a:p>
            <a:pPr lvl="0" algn="r" fontAlgn="base">
              <a:spcBef>
                <a:spcPct val="20000"/>
              </a:spcBef>
              <a:spcAft>
                <a:spcPct val="0"/>
              </a:spcAft>
              <a:defRPr/>
            </a:pPr>
            <a:r>
              <a:rPr lang="es-MX" sz="1200" b="1" dirty="0">
                <a:solidFill>
                  <a:schemeClr val="bg2">
                    <a:lumMod val="50000"/>
                  </a:schemeClr>
                </a:solidFill>
                <a:latin typeface="Arial Rounded MT Bold" panose="020F0704030504030204" pitchFamily="34" charset="0"/>
                <a:cs typeface="Arial" panose="020B0604020202020204" pitchFamily="34" charset="0"/>
              </a:rPr>
              <a:t>Misión</a:t>
            </a:r>
            <a:r>
              <a:rPr lang="es-MX" sz="1200" b="1" dirty="0">
                <a:solidFill>
                  <a:srgbClr val="FF6600"/>
                </a:solidFill>
                <a:latin typeface="Arial Rounded MT Bold" panose="020F0704030504030204" pitchFamily="34" charset="0"/>
                <a:cs typeface="Arial" panose="020B0604020202020204" pitchFamily="34" charset="0"/>
              </a:rPr>
              <a:t> </a:t>
            </a:r>
          </a:p>
        </p:txBody>
      </p:sp>
      <p:cxnSp>
        <p:nvCxnSpPr>
          <p:cNvPr id="4" name="Straight Connector 3"/>
          <p:cNvCxnSpPr/>
          <p:nvPr/>
        </p:nvCxnSpPr>
        <p:spPr>
          <a:xfrm>
            <a:off x="1970845" y="1709952"/>
            <a:ext cx="0" cy="598213"/>
          </a:xfrm>
          <a:prstGeom prst="line">
            <a:avLst/>
          </a:prstGeom>
          <a:ln w="41275" cmpd="dbl">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4198" y="2579412"/>
            <a:ext cx="1858628" cy="300082"/>
          </a:xfrm>
          <a:prstGeom prst="rect">
            <a:avLst/>
          </a:prstGeom>
        </p:spPr>
        <p:txBody>
          <a:bodyPr wrap="square">
            <a:spAutoFit/>
          </a:bodyPr>
          <a:lstStyle/>
          <a:p>
            <a:pPr lvl="0" fontAlgn="base">
              <a:spcBef>
                <a:spcPct val="20000"/>
              </a:spcBef>
              <a:spcAft>
                <a:spcPct val="0"/>
              </a:spcAft>
              <a:defRPr/>
            </a:pPr>
            <a:r>
              <a:rPr lang="es-MX" sz="1350" b="1" dirty="0">
                <a:solidFill>
                  <a:srgbClr val="FF6600"/>
                </a:solidFill>
                <a:latin typeface="Arial" panose="020B0604020202020204" pitchFamily="34" charset="0"/>
                <a:cs typeface="Arial" panose="020B0604020202020204" pitchFamily="34" charset="0"/>
              </a:rPr>
              <a:t>                  </a:t>
            </a:r>
            <a:r>
              <a:rPr lang="es-MX" sz="1350" b="1" dirty="0">
                <a:solidFill>
                  <a:schemeClr val="bg2">
                    <a:lumMod val="50000"/>
                  </a:schemeClr>
                </a:solidFill>
                <a:latin typeface="Arial Rounded MT Bold" panose="020F0704030504030204" pitchFamily="34" charset="0"/>
                <a:cs typeface="Arial" panose="020B0604020202020204" pitchFamily="34" charset="0"/>
              </a:rPr>
              <a:t>Meta</a:t>
            </a:r>
            <a:endParaRPr lang="es-MX" sz="1050" b="1" dirty="0">
              <a:solidFill>
                <a:schemeClr val="bg2">
                  <a:lumMod val="50000"/>
                </a:schemeClr>
              </a:solidFill>
              <a:latin typeface="Arial Rounded MT Bold" panose="020F0704030504030204" pitchFamily="34" charset="0"/>
              <a:cs typeface="Arial" panose="020B0604020202020204" pitchFamily="34" charset="0"/>
            </a:endParaRPr>
          </a:p>
        </p:txBody>
      </p:sp>
      <p:sp>
        <p:nvSpPr>
          <p:cNvPr id="35" name="CuadroTexto 6"/>
          <p:cNvSpPr txBox="1"/>
          <p:nvPr/>
        </p:nvSpPr>
        <p:spPr>
          <a:xfrm>
            <a:off x="1934525" y="2624472"/>
            <a:ext cx="6752400" cy="302840"/>
          </a:xfrm>
          <a:prstGeom prst="rect">
            <a:avLst/>
          </a:prstGeom>
          <a:noFill/>
        </p:spPr>
        <p:txBody>
          <a:bodyPr wrap="square" rtlCol="0">
            <a:spAutoFit/>
          </a:bodyPr>
          <a:lstStyle/>
          <a:p>
            <a:pPr algn="just">
              <a:lnSpc>
                <a:spcPct val="114000"/>
              </a:lnSpc>
              <a:buClr>
                <a:schemeClr val="accent1">
                  <a:lumMod val="75000"/>
                </a:schemeClr>
              </a:buClr>
            </a:pPr>
            <a:r>
              <a:rPr lang="es-MX" sz="1200" dirty="0">
                <a:solidFill>
                  <a:schemeClr val="tx1">
                    <a:lumMod val="85000"/>
                    <a:lumOff val="15000"/>
                  </a:schemeClr>
                </a:solidFill>
                <a:latin typeface="Arial Rounded MT Bold" panose="020F0704030504030204" pitchFamily="34" charset="0"/>
                <a:cs typeface="Arial" panose="020B0604020202020204" pitchFamily="34" charset="0"/>
              </a:rPr>
              <a:t>Planea atender a  25,000 personas</a:t>
            </a:r>
            <a:r>
              <a:rPr lang="es-MX" sz="1200" dirty="0">
                <a:solidFill>
                  <a:schemeClr val="tx1">
                    <a:lumMod val="85000"/>
                    <a:lumOff val="15000"/>
                  </a:schemeClr>
                </a:solidFill>
                <a:latin typeface="Constantia" panose="02030602050306030303" pitchFamily="18" charset="0"/>
                <a:cs typeface="Arial" panose="020B0604020202020204" pitchFamily="34" charset="0"/>
              </a:rPr>
              <a:t> </a:t>
            </a:r>
            <a:endParaRPr lang="es-ES" sz="1500" dirty="0">
              <a:latin typeface="Constantia" panose="02030602050306030303" pitchFamily="18" charset="0"/>
            </a:endParaRPr>
          </a:p>
        </p:txBody>
      </p:sp>
      <p:cxnSp>
        <p:nvCxnSpPr>
          <p:cNvPr id="39" name="Straight Connector 38"/>
          <p:cNvCxnSpPr/>
          <p:nvPr/>
        </p:nvCxnSpPr>
        <p:spPr>
          <a:xfrm>
            <a:off x="1970845" y="2470340"/>
            <a:ext cx="0" cy="459183"/>
          </a:xfrm>
          <a:prstGeom prst="line">
            <a:avLst/>
          </a:prstGeom>
          <a:ln w="41275" cmpd="dbl">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 name="Grupo 2"/>
          <p:cNvGrpSpPr/>
          <p:nvPr/>
        </p:nvGrpSpPr>
        <p:grpSpPr>
          <a:xfrm>
            <a:off x="124133" y="3252289"/>
            <a:ext cx="7160372" cy="2981203"/>
            <a:chOff x="124133" y="2963727"/>
            <a:chExt cx="7160372" cy="2981203"/>
          </a:xfrm>
        </p:grpSpPr>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443" y="2963727"/>
              <a:ext cx="4865030" cy="2981203"/>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133" y="3291756"/>
              <a:ext cx="7160372" cy="2551397"/>
            </a:xfrm>
            <a:prstGeom prst="rect">
              <a:avLst/>
            </a:prstGeom>
          </p:spPr>
        </p:pic>
      </p:gr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8783" y="4856016"/>
            <a:ext cx="2808142" cy="1576655"/>
          </a:xfrm>
          <a:prstGeom prst="rect">
            <a:avLst/>
          </a:prstGeom>
          <a:ln>
            <a:noFill/>
          </a:ln>
          <a:effectLst>
            <a:outerShdw blurRad="190500" algn="tl" rotWithShape="0">
              <a:srgbClr val="000000">
                <a:alpha val="70000"/>
              </a:srgbClr>
            </a:outerShdw>
          </a:effectLst>
        </p:spPr>
      </p:pic>
      <p:pic>
        <p:nvPicPr>
          <p:cNvPr id="15" name="Imagen 14"/>
          <p:cNvPicPr/>
          <p:nvPr/>
        </p:nvPicPr>
        <p:blipFill>
          <a:blip r:embed="rId5" cstate="email">
            <a:extLst>
              <a:ext uri="{28A0092B-C50C-407E-A947-70E740481C1C}">
                <a14:useLocalDpi xmlns:a14="http://schemas.microsoft.com/office/drawing/2010/main"/>
              </a:ext>
            </a:extLst>
          </a:blip>
          <a:stretch>
            <a:fillRect/>
          </a:stretch>
        </p:blipFill>
        <p:spPr>
          <a:xfrm>
            <a:off x="533400" y="340355"/>
            <a:ext cx="862038" cy="917268"/>
          </a:xfrm>
          <a:prstGeom prst="rect">
            <a:avLst/>
          </a:prstGeom>
        </p:spPr>
      </p:pic>
      <p:grpSp>
        <p:nvGrpSpPr>
          <p:cNvPr id="16" name="Grupo 15"/>
          <p:cNvGrpSpPr/>
          <p:nvPr/>
        </p:nvGrpSpPr>
        <p:grpSpPr>
          <a:xfrm>
            <a:off x="6304812" y="160728"/>
            <a:ext cx="2522426" cy="1278915"/>
            <a:chOff x="6304812" y="160728"/>
            <a:chExt cx="2522426" cy="1278915"/>
          </a:xfrm>
        </p:grpSpPr>
        <p:pic>
          <p:nvPicPr>
            <p:cNvPr id="17"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0612" y="224582"/>
              <a:ext cx="1176626" cy="1085111"/>
            </a:xfrm>
            <a:prstGeom prst="rect">
              <a:avLst/>
            </a:prstGeom>
          </p:spPr>
        </p:pic>
        <p:pic>
          <p:nvPicPr>
            <p:cNvPr id="18" name="Imagen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04812" y="160728"/>
              <a:ext cx="1345799" cy="1278915"/>
            </a:xfrm>
            <a:prstGeom prst="rect">
              <a:avLst/>
            </a:prstGeom>
          </p:spPr>
        </p:pic>
      </p:grpSp>
      <p:sp>
        <p:nvSpPr>
          <p:cNvPr id="19" name="Title 1"/>
          <p:cNvSpPr txBox="1">
            <a:spLocks/>
          </p:cNvSpPr>
          <p:nvPr/>
        </p:nvSpPr>
        <p:spPr>
          <a:xfrm>
            <a:off x="533400" y="35922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Juntos</a:t>
            </a:r>
            <a:r>
              <a:rPr kumimoji="0" lang="en-GB" sz="3600" b="1" i="0" u="none" strike="noStrike" kern="1200" cap="small" spc="0" normalizeH="0" baseline="0" noProof="0" dirty="0">
                <a:ln>
                  <a:noFill/>
                </a:ln>
                <a:solidFill>
                  <a:srgbClr val="1F497D"/>
                </a:solidFill>
                <a:effectLst/>
                <a:uLnTx/>
                <a:uFillTx/>
                <a:latin typeface="+mn-lt"/>
                <a:ea typeface="+mj-ea"/>
                <a:cs typeface="+mj-cs"/>
              </a:rPr>
              <a:t> </a:t>
            </a:r>
            <a:r>
              <a:rPr kumimoji="0" lang="en-GB" sz="3600" b="1" i="0" u="none" strike="noStrike" kern="1200" cap="small" spc="0" normalizeH="0" baseline="0" noProof="0" dirty="0" err="1">
                <a:ln>
                  <a:noFill/>
                </a:ln>
                <a:solidFill>
                  <a:srgbClr val="1F497D"/>
                </a:solidFill>
                <a:effectLst/>
                <a:uLnTx/>
                <a:uFillTx/>
                <a:latin typeface="+mn-lt"/>
                <a:ea typeface="+mj-ea"/>
                <a:cs typeface="+mj-cs"/>
              </a:rPr>
              <a:t>por</a:t>
            </a:r>
            <a:r>
              <a:rPr kumimoji="0" lang="en-GB" sz="3600" b="1" i="0" u="none" strike="noStrike" kern="1200" cap="small" spc="0" normalizeH="0" baseline="0" noProof="0" dirty="0">
                <a:ln>
                  <a:noFill/>
                </a:ln>
                <a:solidFill>
                  <a:srgbClr val="1F497D"/>
                </a:solidFill>
                <a:effectLst/>
                <a:uLnTx/>
                <a:uFillTx/>
                <a:latin typeface="+mn-lt"/>
                <a:ea typeface="+mj-ea"/>
                <a:cs typeface="+mj-cs"/>
              </a:rPr>
              <a:t> la </a:t>
            </a:r>
            <a:r>
              <a:rPr kumimoji="0" lang="en-GB" sz="3600" b="1" i="0" u="none" strike="noStrike" kern="1200" cap="small" spc="0" normalizeH="0" baseline="0" noProof="0" dirty="0" err="1">
                <a:ln>
                  <a:noFill/>
                </a:ln>
                <a:solidFill>
                  <a:srgbClr val="1F497D"/>
                </a:solidFill>
                <a:effectLst/>
                <a:uLnTx/>
                <a:uFillTx/>
                <a:latin typeface="+mn-lt"/>
                <a:ea typeface="+mj-ea"/>
                <a:cs typeface="+mj-cs"/>
              </a:rPr>
              <a:t>Salud</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grpSp>
        <p:nvGrpSpPr>
          <p:cNvPr id="20" name="Group 3"/>
          <p:cNvGrpSpPr/>
          <p:nvPr/>
        </p:nvGrpSpPr>
        <p:grpSpPr>
          <a:xfrm>
            <a:off x="1554903" y="986898"/>
            <a:ext cx="4837491" cy="523875"/>
            <a:chOff x="457200" y="1295400"/>
            <a:chExt cx="8305800" cy="523875"/>
          </a:xfrm>
        </p:grpSpPr>
        <p:pic>
          <p:nvPicPr>
            <p:cNvPr id="21"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5"/>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a:ln>
                    <a:noFill/>
                  </a:ln>
                  <a:solidFill>
                    <a:schemeClr val="bg1"/>
                  </a:solidFill>
                  <a:effectLst/>
                  <a:uLnTx/>
                  <a:uFillTx/>
                </a:rPr>
                <a:t>Misión</a:t>
              </a:r>
              <a:r>
                <a:rPr kumimoji="0" lang="en-GB" sz="1600" b="0" i="0" u="none" strike="noStrike" kern="0" cap="none" spc="0" normalizeH="0" baseline="0" noProof="0" dirty="0">
                  <a:ln>
                    <a:noFill/>
                  </a:ln>
                  <a:solidFill>
                    <a:schemeClr val="bg1"/>
                  </a:solidFill>
                  <a:effectLst/>
                  <a:uLnTx/>
                  <a:uFillTx/>
                </a:rPr>
                <a:t> y Meta</a:t>
              </a:r>
            </a:p>
          </p:txBody>
        </p:sp>
      </p:grpSp>
    </p:spTree>
    <p:extLst>
      <p:ext uri="{BB962C8B-B14F-4D97-AF65-F5344CB8AC3E}">
        <p14:creationId xmlns:p14="http://schemas.microsoft.com/office/powerpoint/2010/main" val="332477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1696640" y="2236420"/>
            <a:ext cx="2093119" cy="300082"/>
          </a:xfrm>
          <a:prstGeom prst="rect">
            <a:avLst/>
          </a:prstGeom>
          <a:noFill/>
        </p:spPr>
        <p:txBody>
          <a:bodyPr wrap="square" rtlCol="0">
            <a:spAutoFit/>
          </a:bodyPr>
          <a:lstStyle/>
          <a:p>
            <a:endParaRPr lang="en-US" sz="1350" dirty="0"/>
          </a:p>
        </p:txBody>
      </p:sp>
      <p:sp>
        <p:nvSpPr>
          <p:cNvPr id="9" name="CuadroTexto 8"/>
          <p:cNvSpPr txBox="1"/>
          <p:nvPr/>
        </p:nvSpPr>
        <p:spPr>
          <a:xfrm>
            <a:off x="838200" y="1608800"/>
            <a:ext cx="6958013" cy="653769"/>
          </a:xfrm>
          <a:prstGeom prst="rect">
            <a:avLst/>
          </a:prstGeom>
          <a:noFill/>
        </p:spPr>
        <p:txBody>
          <a:bodyPr wrap="square" rtlCol="0">
            <a:spAutoFit/>
          </a:bodyPr>
          <a:lstStyle/>
          <a:p>
            <a:pPr algn="ctr">
              <a:lnSpc>
                <a:spcPct val="114000"/>
              </a:lnSpc>
              <a:buClr>
                <a:schemeClr val="accent1">
                  <a:lumMod val="75000"/>
                </a:schemeClr>
              </a:buClr>
            </a:pPr>
            <a:r>
              <a:rPr lang="es-MX" sz="1600" dirty="0">
                <a:latin typeface="Arial Rounded MT Bold" panose="020F0704030504030204" pitchFamily="34" charset="0"/>
              </a:rPr>
              <a:t>Personas atendidas y servicios entregados en Unidades Móviles</a:t>
            </a:r>
          </a:p>
          <a:p>
            <a:pPr algn="ctr">
              <a:lnSpc>
                <a:spcPct val="114000"/>
              </a:lnSpc>
              <a:buClr>
                <a:schemeClr val="accent1">
                  <a:lumMod val="75000"/>
                </a:schemeClr>
              </a:buClr>
            </a:pPr>
            <a:r>
              <a:rPr lang="es-MX" sz="1600" dirty="0">
                <a:latin typeface="Arial Rounded MT Bold" panose="020F0704030504030204" pitchFamily="34" charset="0"/>
              </a:rPr>
              <a:t>Febrero – Julio 2016</a:t>
            </a:r>
          </a:p>
        </p:txBody>
      </p:sp>
      <p:pic>
        <p:nvPicPr>
          <p:cNvPr id="16" name="Imagen 15"/>
          <p:cNvPicPr/>
          <p:nvPr/>
        </p:nvPicPr>
        <p:blipFill>
          <a:blip r:embed="rId2" cstate="email">
            <a:extLst>
              <a:ext uri="{28A0092B-C50C-407E-A947-70E740481C1C}">
                <a14:useLocalDpi xmlns:a14="http://schemas.microsoft.com/office/drawing/2010/main"/>
              </a:ext>
            </a:extLst>
          </a:blip>
          <a:stretch>
            <a:fillRect/>
          </a:stretch>
        </p:blipFill>
        <p:spPr>
          <a:xfrm>
            <a:off x="224874" y="550042"/>
            <a:ext cx="862038" cy="917268"/>
          </a:xfrm>
          <a:prstGeom prst="rect">
            <a:avLst/>
          </a:prstGeom>
        </p:spPr>
      </p:pic>
      <p:grpSp>
        <p:nvGrpSpPr>
          <p:cNvPr id="15" name="Grupo 14"/>
          <p:cNvGrpSpPr/>
          <p:nvPr/>
        </p:nvGrpSpPr>
        <p:grpSpPr>
          <a:xfrm>
            <a:off x="6478297" y="321652"/>
            <a:ext cx="2522426" cy="1278915"/>
            <a:chOff x="6304812" y="160728"/>
            <a:chExt cx="2522426" cy="1278915"/>
          </a:xfrm>
        </p:grpSpPr>
        <p:pic>
          <p:nvPicPr>
            <p:cNvPr id="17"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0612" y="224582"/>
              <a:ext cx="1176626" cy="1085111"/>
            </a:xfrm>
            <a:prstGeom prst="rect">
              <a:avLst/>
            </a:prstGeom>
          </p:spPr>
        </p:pic>
        <p:pic>
          <p:nvPicPr>
            <p:cNvPr id="18" name="Imagen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4812" y="160728"/>
              <a:ext cx="1345799" cy="1278915"/>
            </a:xfrm>
            <a:prstGeom prst="rect">
              <a:avLst/>
            </a:prstGeom>
          </p:spPr>
        </p:pic>
      </p:grpSp>
      <p:pic>
        <p:nvPicPr>
          <p:cNvPr id="13" name="Imagen 11" descr="Captura de pantalla 2016-09-13 a las 11.28.09.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33599" y="2186419"/>
            <a:ext cx="5029200" cy="1020526"/>
          </a:xfrm>
          <a:prstGeom prst="rect">
            <a:avLst/>
          </a:prstGeom>
        </p:spPr>
      </p:pic>
      <p:pic>
        <p:nvPicPr>
          <p:cNvPr id="19" name="Picture 11"/>
          <p:cNvPicPr>
            <a:picLocks noChangeAspect="1"/>
          </p:cNvPicPr>
          <p:nvPr/>
        </p:nvPicPr>
        <p:blipFill rotWithShape="1">
          <a:blip r:embed="rId6" cstate="email">
            <a:extLst>
              <a:ext uri="{28A0092B-C50C-407E-A947-70E740481C1C}">
                <a14:useLocalDpi xmlns:a14="http://schemas.microsoft.com/office/drawing/2010/main"/>
              </a:ext>
            </a:extLst>
          </a:blip>
          <a:srcRect l="-160" r="-226"/>
          <a:stretch/>
        </p:blipFill>
        <p:spPr>
          <a:xfrm>
            <a:off x="1752600" y="3434272"/>
            <a:ext cx="5562600" cy="3233603"/>
          </a:xfrm>
          <a:prstGeom prst="rect">
            <a:avLst/>
          </a:prstGeom>
          <a:ln>
            <a:noFill/>
          </a:ln>
          <a:effectLst>
            <a:outerShdw blurRad="292100" dist="139700" dir="2700000" algn="tl" rotWithShape="0">
              <a:srgbClr val="333333">
                <a:alpha val="65000"/>
              </a:srgbClr>
            </a:outerShdw>
          </a:effectLst>
        </p:spPr>
      </p:pic>
      <p:sp>
        <p:nvSpPr>
          <p:cNvPr id="11" name="Title 1"/>
          <p:cNvSpPr txBox="1">
            <a:spLocks/>
          </p:cNvSpPr>
          <p:nvPr/>
        </p:nvSpPr>
        <p:spPr>
          <a:xfrm>
            <a:off x="381000" y="552274"/>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Juntos</a:t>
            </a:r>
            <a:r>
              <a:rPr kumimoji="0" lang="en-GB" sz="3600" b="1" i="0" u="none" strike="noStrike" kern="1200" cap="small" spc="0" normalizeH="0" baseline="0" noProof="0" dirty="0">
                <a:ln>
                  <a:noFill/>
                </a:ln>
                <a:solidFill>
                  <a:srgbClr val="1F497D"/>
                </a:solidFill>
                <a:effectLst/>
                <a:uLnTx/>
                <a:uFillTx/>
                <a:latin typeface="+mn-lt"/>
                <a:ea typeface="+mj-ea"/>
                <a:cs typeface="+mj-cs"/>
              </a:rPr>
              <a:t> </a:t>
            </a:r>
            <a:r>
              <a:rPr kumimoji="0" lang="en-GB" sz="3600" b="1" i="0" u="none" strike="noStrike" kern="1200" cap="small" spc="0" normalizeH="0" baseline="0" noProof="0" dirty="0" err="1">
                <a:ln>
                  <a:noFill/>
                </a:ln>
                <a:solidFill>
                  <a:srgbClr val="1F497D"/>
                </a:solidFill>
                <a:effectLst/>
                <a:uLnTx/>
                <a:uFillTx/>
                <a:latin typeface="+mn-lt"/>
                <a:ea typeface="+mj-ea"/>
                <a:cs typeface="+mj-cs"/>
              </a:rPr>
              <a:t>por</a:t>
            </a:r>
            <a:r>
              <a:rPr kumimoji="0" lang="en-GB" sz="3600" b="1" i="0" u="none" strike="noStrike" kern="1200" cap="small" spc="0" normalizeH="0" baseline="0" noProof="0" dirty="0">
                <a:ln>
                  <a:noFill/>
                </a:ln>
                <a:solidFill>
                  <a:srgbClr val="1F497D"/>
                </a:solidFill>
                <a:effectLst/>
                <a:uLnTx/>
                <a:uFillTx/>
                <a:latin typeface="+mn-lt"/>
                <a:ea typeface="+mj-ea"/>
                <a:cs typeface="+mj-cs"/>
              </a:rPr>
              <a:t> la </a:t>
            </a:r>
            <a:r>
              <a:rPr kumimoji="0" lang="en-GB" sz="3600" b="1" i="0" u="none" strike="noStrike" kern="1200" cap="small" spc="0" normalizeH="0" baseline="0" noProof="0" dirty="0" err="1">
                <a:ln>
                  <a:noFill/>
                </a:ln>
                <a:solidFill>
                  <a:srgbClr val="1F497D"/>
                </a:solidFill>
                <a:effectLst/>
                <a:uLnTx/>
                <a:uFillTx/>
                <a:latin typeface="+mn-lt"/>
                <a:ea typeface="+mj-ea"/>
                <a:cs typeface="+mj-cs"/>
              </a:rPr>
              <a:t>Salud</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spTree>
    <p:extLst>
      <p:ext uri="{BB962C8B-B14F-4D97-AF65-F5344CB8AC3E}">
        <p14:creationId xmlns:p14="http://schemas.microsoft.com/office/powerpoint/2010/main" val="203015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4800" y="1710493"/>
            <a:ext cx="4724400" cy="43434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just">
              <a:lnSpc>
                <a:spcPct val="100000"/>
              </a:lnSpc>
              <a:spcBef>
                <a:spcPts val="0"/>
              </a:spcBef>
              <a:spcAft>
                <a:spcPts val="0"/>
              </a:spcAft>
              <a:buNone/>
              <a:defRPr/>
            </a:pPr>
            <a:r>
              <a:rPr lang="es-ES" sz="1400" dirty="0">
                <a:latin typeface="Arial Rounded MT Bold" panose="020F0704030504030204" pitchFamily="34" charset="0"/>
                <a:cs typeface="Arial" pitchFamily="34" charset="0"/>
              </a:rPr>
              <a:t>Con el apoyo de Juntos por la Salud:</a:t>
            </a:r>
          </a:p>
          <a:p>
            <a:pPr marL="0" indent="0" algn="just">
              <a:lnSpc>
                <a:spcPct val="100000"/>
              </a:lnSpc>
              <a:spcBef>
                <a:spcPts val="0"/>
              </a:spcBef>
              <a:spcAft>
                <a:spcPts val="0"/>
              </a:spcAft>
              <a:buNone/>
              <a:defRPr/>
            </a:pPr>
            <a:endParaRPr lang="es-ES" sz="1400" dirty="0">
              <a:latin typeface="Arial Rounded MT Bold" panose="020F0704030504030204" pitchFamily="34" charset="0"/>
              <a:cs typeface="Arial" pitchFamily="34" charset="0"/>
            </a:endParaRPr>
          </a:p>
          <a:p>
            <a:pPr marL="0" indent="0" algn="just">
              <a:lnSpc>
                <a:spcPct val="100000"/>
              </a:lnSpc>
              <a:spcBef>
                <a:spcPts val="0"/>
              </a:spcBef>
              <a:spcAft>
                <a:spcPts val="0"/>
              </a:spcAft>
              <a:buNone/>
              <a:defRPr/>
            </a:pPr>
            <a:r>
              <a:rPr lang="es-ES" sz="1400" dirty="0">
                <a:solidFill>
                  <a:schemeClr val="bg2">
                    <a:lumMod val="50000"/>
                  </a:schemeClr>
                </a:solidFill>
                <a:latin typeface="Arial Rounded MT Bold" panose="020F0704030504030204" pitchFamily="34" charset="0"/>
                <a:cs typeface="Arial" pitchFamily="34" charset="0"/>
              </a:rPr>
              <a:t>Sistema de recolección de datos </a:t>
            </a:r>
          </a:p>
          <a:p>
            <a:pPr marL="0" indent="0" algn="just">
              <a:lnSpc>
                <a:spcPct val="100000"/>
              </a:lnSpc>
              <a:spcBef>
                <a:spcPts val="0"/>
              </a:spcBef>
              <a:spcAft>
                <a:spcPts val="0"/>
              </a:spcAft>
              <a:buNone/>
              <a:defRPr/>
            </a:pPr>
            <a:endParaRPr lang="es-ES" sz="1400" u="sng" dirty="0">
              <a:latin typeface="Arial Rounded MT Bold" panose="020F0704030504030204" pitchFamily="34" charset="0"/>
              <a:cs typeface="Arial" pitchFamily="34" charset="0"/>
            </a:endParaRP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Fortalecer el  proceso de la recolección de datos de la VDS.</a:t>
            </a: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Contar con datos estadísticos de salud de la población que atiende la VDS en tiempo real. </a:t>
            </a: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Identificar casos de éxito y seguimiento.</a:t>
            </a: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incluye un cuestionario individual para personas (compromiso talleres regionales)</a:t>
            </a:r>
          </a:p>
          <a:p>
            <a:pPr marL="0" indent="0" algn="just">
              <a:lnSpc>
                <a:spcPct val="100000"/>
              </a:lnSpc>
              <a:spcBef>
                <a:spcPts val="0"/>
              </a:spcBef>
              <a:spcAft>
                <a:spcPts val="0"/>
              </a:spcAft>
              <a:buClr>
                <a:schemeClr val="bg2">
                  <a:lumMod val="50000"/>
                </a:schemeClr>
              </a:buClr>
              <a:buNone/>
              <a:defRPr/>
            </a:pPr>
            <a:endParaRPr lang="es-ES" sz="1400" dirty="0">
              <a:latin typeface="Arial Rounded MT Bold" panose="020F0704030504030204" pitchFamily="34" charset="0"/>
              <a:cs typeface="Arial" pitchFamily="34" charset="0"/>
            </a:endParaRPr>
          </a:p>
          <a:p>
            <a:pPr marL="0" indent="0" algn="just">
              <a:lnSpc>
                <a:spcPct val="100000"/>
              </a:lnSpc>
              <a:spcBef>
                <a:spcPts val="0"/>
              </a:spcBef>
              <a:spcAft>
                <a:spcPts val="0"/>
              </a:spcAft>
              <a:buNone/>
              <a:defRPr/>
            </a:pPr>
            <a:r>
              <a:rPr lang="es-ES" sz="1400" dirty="0">
                <a:solidFill>
                  <a:schemeClr val="bg2">
                    <a:lumMod val="50000"/>
                  </a:schemeClr>
                </a:solidFill>
                <a:latin typeface="Arial Rounded MT Bold" panose="020F0704030504030204" pitchFamily="34" charset="0"/>
                <a:cs typeface="Arial" pitchFamily="34" charset="0"/>
              </a:rPr>
              <a:t>Portal </a:t>
            </a:r>
          </a:p>
          <a:p>
            <a:pPr marL="0" indent="0" algn="just">
              <a:lnSpc>
                <a:spcPct val="100000"/>
              </a:lnSpc>
              <a:spcBef>
                <a:spcPts val="0"/>
              </a:spcBef>
              <a:spcAft>
                <a:spcPts val="0"/>
              </a:spcAft>
              <a:buNone/>
              <a:defRPr/>
            </a:pPr>
            <a:endParaRPr lang="es-ES" sz="1400" u="sng" dirty="0">
              <a:latin typeface="Arial Rounded MT Bold" panose="020F0704030504030204" pitchFamily="34" charset="0"/>
              <a:cs typeface="Arial" pitchFamily="34" charset="0"/>
            </a:endParaRP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Promueve una mayor proyección del programa</a:t>
            </a: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Facilita la comunicación entre las Ventanillas de Salud. </a:t>
            </a: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dirty="0">
                <a:latin typeface="Arial Rounded MT Bold" panose="020F0704030504030204" pitchFamily="34" charset="0"/>
                <a:cs typeface="Arial" pitchFamily="34" charset="0"/>
              </a:rPr>
              <a:t>Permite contar una plataforma para incluir información actualizada de salud (compromiso talleres regionales)</a:t>
            </a:r>
          </a:p>
          <a:p>
            <a:pPr marL="0" indent="0" algn="just">
              <a:lnSpc>
                <a:spcPct val="100000"/>
              </a:lnSpc>
              <a:spcBef>
                <a:spcPts val="0"/>
              </a:spcBef>
              <a:spcAft>
                <a:spcPts val="0"/>
              </a:spcAft>
              <a:buClr>
                <a:schemeClr val="bg2">
                  <a:lumMod val="50000"/>
                </a:schemeClr>
              </a:buClr>
              <a:buNone/>
              <a:defRPr/>
            </a:pPr>
            <a:endParaRPr lang="es-ES" sz="1400" dirty="0">
              <a:latin typeface="Arial Rounded MT Bold" panose="020F0704030504030204" pitchFamily="34" charset="0"/>
              <a:cs typeface="Arial" pitchFamily="34" charset="0"/>
            </a:endParaRPr>
          </a:p>
          <a:p>
            <a:pPr algn="just">
              <a:lnSpc>
                <a:spcPct val="100000"/>
              </a:lnSpc>
              <a:spcBef>
                <a:spcPts val="0"/>
              </a:spcBef>
              <a:spcAft>
                <a:spcPts val="0"/>
              </a:spcAft>
              <a:buClr>
                <a:schemeClr val="bg2">
                  <a:lumMod val="50000"/>
                </a:schemeClr>
              </a:buClr>
              <a:buFont typeface="Wingdings" panose="05000000000000000000" pitchFamily="2" charset="2"/>
              <a:buChar char="Ø"/>
              <a:defRPr/>
            </a:pPr>
            <a:r>
              <a:rPr lang="es-ES" sz="1400" b="1" dirty="0">
                <a:solidFill>
                  <a:srgbClr val="00B0F0"/>
                </a:solidFill>
                <a:latin typeface="Arial Rounded MT Bold" panose="020F0704030504030204" pitchFamily="34" charset="0"/>
                <a:cs typeface="Arial" pitchFamily="34" charset="0"/>
                <a:hlinkClick r:id="rId3"/>
              </a:rPr>
              <a:t>https://www.juntosporlasaludvds.org/</a:t>
            </a:r>
            <a:endParaRPr lang="es-ES" sz="1400" b="1" dirty="0">
              <a:solidFill>
                <a:srgbClr val="00B0F0"/>
              </a:solidFill>
              <a:latin typeface="Arial Rounded MT Bold" panose="020F0704030504030204" pitchFamily="34" charset="0"/>
              <a:cs typeface="Arial" pitchFamily="34" charset="0"/>
            </a:endParaRPr>
          </a:p>
          <a:p>
            <a:pPr algn="just">
              <a:lnSpc>
                <a:spcPct val="100000"/>
              </a:lnSpc>
              <a:spcBef>
                <a:spcPts val="0"/>
              </a:spcBef>
              <a:spcAft>
                <a:spcPts val="0"/>
              </a:spcAft>
              <a:buClr>
                <a:schemeClr val="bg2">
                  <a:lumMod val="50000"/>
                </a:schemeClr>
              </a:buClr>
              <a:buFont typeface="Wingdings" panose="05000000000000000000" pitchFamily="2" charset="2"/>
              <a:buChar char="Ø"/>
              <a:defRPr/>
            </a:pPr>
            <a:endParaRPr lang="es-ES" sz="1400" b="1" dirty="0">
              <a:solidFill>
                <a:srgbClr val="00B0F0"/>
              </a:solidFill>
              <a:latin typeface="Arial Rounded MT Bold" panose="020F0704030504030204" pitchFamily="34" charset="0"/>
              <a:cs typeface="Arial" pitchFamily="34" charset="0"/>
            </a:endParaRPr>
          </a:p>
        </p:txBody>
      </p:sp>
      <p:sp>
        <p:nvSpPr>
          <p:cNvPr id="6" name="Rectangle 5"/>
          <p:cNvSpPr/>
          <p:nvPr/>
        </p:nvSpPr>
        <p:spPr>
          <a:xfrm>
            <a:off x="672860" y="5529525"/>
            <a:ext cx="8154377" cy="307777"/>
          </a:xfrm>
          <a:prstGeom prst="rect">
            <a:avLst/>
          </a:prstGeom>
        </p:spPr>
        <p:txBody>
          <a:bodyPr wrap="square">
            <a:spAutoFit/>
          </a:bodyPr>
          <a:lstStyle/>
          <a:p>
            <a:pPr algn="just">
              <a:spcAft>
                <a:spcPts val="1200"/>
              </a:spcAft>
              <a:defRPr/>
            </a:pPr>
            <a:r>
              <a:rPr lang="es-ES" sz="1400" dirty="0">
                <a:latin typeface="Arial Rounded MT Bold" panose="020F0704030504030204" pitchFamily="34" charset="0"/>
                <a:cs typeface="Arial" pitchFamily="34" charset="0"/>
              </a:rPr>
              <a:t>.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0451" y="4245212"/>
            <a:ext cx="3019412" cy="224314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1032" y="1617155"/>
            <a:ext cx="3298936" cy="2450545"/>
          </a:xfrm>
          <a:prstGeom prst="rect">
            <a:avLst/>
          </a:prstGeom>
        </p:spPr>
      </p:pic>
      <p:pic>
        <p:nvPicPr>
          <p:cNvPr id="9" name="Imagen 8"/>
          <p:cNvPicPr/>
          <p:nvPr/>
        </p:nvPicPr>
        <p:blipFill>
          <a:blip r:embed="rId6" cstate="email">
            <a:extLst>
              <a:ext uri="{28A0092B-C50C-407E-A947-70E740481C1C}">
                <a14:useLocalDpi xmlns:a14="http://schemas.microsoft.com/office/drawing/2010/main"/>
              </a:ext>
            </a:extLst>
          </a:blip>
          <a:stretch>
            <a:fillRect/>
          </a:stretch>
        </p:blipFill>
        <p:spPr>
          <a:xfrm>
            <a:off x="399443" y="359782"/>
            <a:ext cx="850332" cy="889516"/>
          </a:xfrm>
          <a:prstGeom prst="rect">
            <a:avLst/>
          </a:prstGeom>
        </p:spPr>
      </p:pic>
      <p:grpSp>
        <p:nvGrpSpPr>
          <p:cNvPr id="2" name="Grupo 11"/>
          <p:cNvGrpSpPr/>
          <p:nvPr/>
        </p:nvGrpSpPr>
        <p:grpSpPr>
          <a:xfrm>
            <a:off x="6477000" y="145484"/>
            <a:ext cx="2522426" cy="1278915"/>
            <a:chOff x="6304812" y="160728"/>
            <a:chExt cx="2522426" cy="1278915"/>
          </a:xfrm>
        </p:grpSpPr>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50612" y="224582"/>
              <a:ext cx="1176626" cy="1085111"/>
            </a:xfrm>
            <a:prstGeom prst="rect">
              <a:avLst/>
            </a:prstGeom>
          </p:spPr>
        </p:pic>
        <p:pic>
          <p:nvPicPr>
            <p:cNvPr id="11" name="Imagen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4812" y="160728"/>
              <a:ext cx="1345799" cy="1278915"/>
            </a:xfrm>
            <a:prstGeom prst="rect">
              <a:avLst/>
            </a:prstGeom>
          </p:spPr>
        </p:pic>
      </p:grpSp>
      <p:sp>
        <p:nvSpPr>
          <p:cNvPr id="13" name="Title 1"/>
          <p:cNvSpPr txBox="1">
            <a:spLocks/>
          </p:cNvSpPr>
          <p:nvPr/>
        </p:nvSpPr>
        <p:spPr>
          <a:xfrm>
            <a:off x="1143000" y="481013"/>
            <a:ext cx="5496953" cy="68580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3600" b="1" cap="small" dirty="0" err="1">
                <a:solidFill>
                  <a:srgbClr val="1F497D"/>
                </a:solidFill>
                <a:latin typeface="+mn-lt"/>
              </a:rPr>
              <a:t>Herramienta</a:t>
            </a:r>
            <a:r>
              <a:rPr kumimoji="0" lang="en-GB" sz="3600" b="1" i="0" u="none" strike="noStrike" kern="1200" cap="small" spc="0" normalizeH="0" baseline="0" noProof="0" dirty="0">
                <a:ln>
                  <a:noFill/>
                </a:ln>
                <a:solidFill>
                  <a:srgbClr val="1F497D"/>
                </a:solidFill>
                <a:effectLst/>
                <a:uLnTx/>
                <a:uFillTx/>
                <a:latin typeface="+mn-lt"/>
                <a:ea typeface="+mj-ea"/>
                <a:cs typeface="+mj-cs"/>
              </a:rPr>
              <a:t>s de </a:t>
            </a:r>
            <a:r>
              <a:rPr kumimoji="0" lang="en-GB" sz="3600" b="1" i="0" u="none" strike="noStrike" kern="1200" cap="small" spc="0" normalizeH="0" baseline="0" noProof="0" dirty="0" err="1">
                <a:ln>
                  <a:noFill/>
                </a:ln>
                <a:solidFill>
                  <a:srgbClr val="1F497D"/>
                </a:solidFill>
                <a:effectLst/>
                <a:uLnTx/>
                <a:uFillTx/>
                <a:latin typeface="+mn-lt"/>
                <a:ea typeface="+mj-ea"/>
                <a:cs typeface="+mj-cs"/>
              </a:rPr>
              <a:t>trabajo</a:t>
            </a:r>
            <a:r>
              <a:rPr kumimoji="0" lang="en-GB" sz="3600" b="1" i="0" u="none" strike="noStrike" kern="1200" cap="small" spc="0" normalizeH="0" baseline="0" noProof="0" dirty="0">
                <a:ln>
                  <a:noFill/>
                </a:ln>
                <a:solidFill>
                  <a:srgbClr val="1F497D"/>
                </a:solidFill>
                <a:effectLst/>
                <a:uLnTx/>
                <a:uFillTx/>
                <a:latin typeface="+mn-lt"/>
                <a:ea typeface="+mj-ea"/>
                <a:cs typeface="+mj-cs"/>
              </a:rPr>
              <a:t> </a:t>
            </a:r>
            <a:r>
              <a:rPr kumimoji="0" lang="en-GB" sz="3600" b="1" i="0" u="none" strike="noStrike" kern="1200" cap="small" spc="0" normalizeH="0" baseline="0" noProof="0" dirty="0" err="1">
                <a:ln>
                  <a:noFill/>
                </a:ln>
                <a:solidFill>
                  <a:srgbClr val="1F497D"/>
                </a:solidFill>
                <a:effectLst/>
                <a:uLnTx/>
                <a:uFillTx/>
                <a:latin typeface="+mn-lt"/>
                <a:ea typeface="+mj-ea"/>
                <a:cs typeface="+mj-cs"/>
              </a:rPr>
              <a:t>desarrolladas</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spTree>
    <p:extLst>
      <p:ext uri="{BB962C8B-B14F-4D97-AF65-F5344CB8AC3E}">
        <p14:creationId xmlns:p14="http://schemas.microsoft.com/office/powerpoint/2010/main" val="67207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325073" y="1562735"/>
            <a:ext cx="8686800" cy="723916"/>
          </a:xfrm>
          <a:prstGeom prst="rect">
            <a:avLst/>
          </a:prstGeom>
          <a:noFill/>
        </p:spPr>
        <p:txBody>
          <a:bodyPr wrap="square" rtlCol="0">
            <a:spAutoFit/>
          </a:bodyPr>
          <a:lstStyle/>
          <a:p>
            <a:pPr algn="ctr">
              <a:lnSpc>
                <a:spcPct val="114000"/>
              </a:lnSpc>
            </a:pPr>
            <a:r>
              <a:rPr lang="es-MX" dirty="0">
                <a:latin typeface="Arial Rounded MT Bold" panose="020F0704030504030204" pitchFamily="34" charset="0"/>
              </a:rPr>
              <a:t>Comunidades alejadas y de difícil acceso a servicios médicos en las áreas metropolitanas de </a:t>
            </a:r>
            <a:r>
              <a:rPr lang="es-MX" b="1" dirty="0">
                <a:latin typeface="Arial Rounded MT Bold" panose="020F0704030504030204" pitchFamily="34" charset="0"/>
              </a:rPr>
              <a:t>Denver, Las Vegas, Raleigh, Orlando, Miami, Tucson</a:t>
            </a:r>
            <a:r>
              <a:rPr lang="es-ES" dirty="0">
                <a:latin typeface="Arial Rounded MT Bold" panose="020F0704030504030204" pitchFamily="34" charset="0"/>
              </a:rPr>
              <a:t>.</a:t>
            </a:r>
            <a:endParaRPr lang="es-US" dirty="0">
              <a:latin typeface="Arial Rounded MT Bold" panose="020F0704030504030204" pitchFamily="34" charset="0"/>
            </a:endParaRPr>
          </a:p>
        </p:txBody>
      </p:sp>
      <p:pic>
        <p:nvPicPr>
          <p:cNvPr id="19" name="Picture 6"/>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2362201"/>
            <a:ext cx="6152803" cy="3965268"/>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a:blip r:embed="rId3" cstate="email">
            <a:extLst>
              <a:ext uri="{28A0092B-C50C-407E-A947-70E740481C1C}">
                <a14:useLocalDpi xmlns:a14="http://schemas.microsoft.com/office/drawing/2010/main"/>
              </a:ext>
            </a:extLst>
          </a:blip>
          <a:stretch>
            <a:fillRect/>
          </a:stretch>
        </p:blipFill>
        <p:spPr>
          <a:xfrm>
            <a:off x="7438545" y="5410200"/>
            <a:ext cx="862038" cy="917268"/>
          </a:xfrm>
          <a:prstGeom prst="rect">
            <a:avLst/>
          </a:prstGeom>
        </p:spPr>
      </p:pic>
      <p:grpSp>
        <p:nvGrpSpPr>
          <p:cNvPr id="7" name="Grupo 6"/>
          <p:cNvGrpSpPr/>
          <p:nvPr/>
        </p:nvGrpSpPr>
        <p:grpSpPr>
          <a:xfrm>
            <a:off x="6489447" y="2923926"/>
            <a:ext cx="2522426" cy="1278915"/>
            <a:chOff x="6304812" y="160728"/>
            <a:chExt cx="2522426" cy="1278915"/>
          </a:xfrm>
        </p:grpSpPr>
        <p:pic>
          <p:nvPicPr>
            <p:cNvPr id="10"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0612" y="224582"/>
              <a:ext cx="1176626" cy="1085111"/>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4812" y="160728"/>
              <a:ext cx="1345799" cy="1278915"/>
            </a:xfrm>
            <a:prstGeom prst="rect">
              <a:avLst/>
            </a:prstGeom>
          </p:spPr>
        </p:pic>
      </p:grpSp>
      <p:grpSp>
        <p:nvGrpSpPr>
          <p:cNvPr id="15" name="Group 15"/>
          <p:cNvGrpSpPr/>
          <p:nvPr/>
        </p:nvGrpSpPr>
        <p:grpSpPr>
          <a:xfrm>
            <a:off x="1066800" y="565356"/>
            <a:ext cx="7010400" cy="523875"/>
            <a:chOff x="457200" y="1295400"/>
            <a:chExt cx="8305800" cy="523875"/>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7"/>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a:solidFill>
                    <a:schemeClr val="bg1"/>
                  </a:solidFill>
                </a:rPr>
                <a:t>Expansión</a:t>
              </a:r>
              <a:r>
                <a:rPr lang="en-GB" sz="1600" kern="0" dirty="0">
                  <a:solidFill>
                    <a:schemeClr val="bg1"/>
                  </a:solidFill>
                </a:rPr>
                <a:t> del Proyecto Zona </a:t>
              </a:r>
              <a:r>
                <a:rPr lang="en-GB" sz="1600" kern="0" dirty="0" err="1">
                  <a:solidFill>
                    <a:schemeClr val="bg1"/>
                  </a:solidFill>
                </a:rPr>
                <a:t>Geografica</a:t>
              </a:r>
              <a:r>
                <a:rPr lang="en-GB" sz="1600" kern="0" dirty="0">
                  <a:solidFill>
                    <a:schemeClr val="bg1"/>
                  </a:solidFill>
                </a:rPr>
                <a:t> </a:t>
              </a:r>
              <a:r>
                <a:rPr lang="en-GB" sz="1600" kern="0" dirty="0" err="1">
                  <a:solidFill>
                    <a:schemeClr val="bg1"/>
                  </a:solidFill>
                </a:rPr>
                <a:t>Fase</a:t>
              </a:r>
              <a:r>
                <a:rPr lang="en-GB" sz="1600" kern="0" dirty="0">
                  <a:solidFill>
                    <a:schemeClr val="bg1"/>
                  </a:solidFill>
                </a:rPr>
                <a:t> II</a:t>
              </a:r>
              <a:r>
                <a:rPr kumimoji="0" lang="en-GB" sz="1600" b="0" i="0" u="none" strike="noStrike" kern="0" cap="none" spc="0" normalizeH="0" baseline="0" noProof="0" dirty="0">
                  <a:ln>
                    <a:noFill/>
                  </a:ln>
                  <a:solidFill>
                    <a:schemeClr val="bg1"/>
                  </a:solidFill>
                  <a:effectLst/>
                  <a:uLnTx/>
                  <a:uFillTx/>
                </a:rPr>
                <a:t>  </a:t>
              </a:r>
            </a:p>
          </p:txBody>
        </p:sp>
      </p:grpSp>
    </p:spTree>
    <p:extLst>
      <p:ext uri="{BB962C8B-B14F-4D97-AF65-F5344CB8AC3E}">
        <p14:creationId xmlns:p14="http://schemas.microsoft.com/office/powerpoint/2010/main" val="1646060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6" name="AutoShape 6" descr="Image result for hhs"/>
          <p:cNvSpPr>
            <a:spLocks noChangeAspect="1" noChangeArrowheads="1"/>
          </p:cNvSpPr>
          <p:nvPr/>
        </p:nvSpPr>
        <p:spPr bwMode="auto">
          <a:xfrm>
            <a:off x="90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cap="small" dirty="0">
                <a:solidFill>
                  <a:srgbClr val="1F497D"/>
                </a:solidFill>
                <a:latin typeface="+mn-lt"/>
              </a:rPr>
              <a:t>VDS &amp; </a:t>
            </a:r>
            <a:r>
              <a:rPr lang="en-GB" sz="3600" b="1" cap="small" dirty="0" err="1">
                <a:solidFill>
                  <a:srgbClr val="1F497D"/>
                </a:solidFill>
                <a:latin typeface="+mn-lt"/>
              </a:rPr>
              <a:t>Juntos</a:t>
            </a:r>
            <a:r>
              <a:rPr lang="en-GB" sz="3600" b="1" cap="small" dirty="0">
                <a:solidFill>
                  <a:srgbClr val="1F497D"/>
                </a:solidFill>
                <a:latin typeface="+mn-lt"/>
              </a:rPr>
              <a:t> </a:t>
            </a:r>
            <a:r>
              <a:rPr lang="en-GB" sz="3600" b="1" cap="small" dirty="0" err="1">
                <a:solidFill>
                  <a:srgbClr val="1F497D"/>
                </a:solidFill>
                <a:latin typeface="+mn-lt"/>
              </a:rPr>
              <a:t>por</a:t>
            </a:r>
            <a:r>
              <a:rPr lang="en-GB" sz="3600" b="1" cap="small" dirty="0">
                <a:solidFill>
                  <a:srgbClr val="1F497D"/>
                </a:solidFill>
                <a:latin typeface="+mn-lt"/>
              </a:rPr>
              <a:t> la </a:t>
            </a:r>
            <a:r>
              <a:rPr lang="en-GB" sz="3600" b="1" cap="small" dirty="0" err="1">
                <a:solidFill>
                  <a:srgbClr val="1F497D"/>
                </a:solidFill>
                <a:latin typeface="+mn-lt"/>
              </a:rPr>
              <a:t>Salud</a:t>
            </a:r>
            <a:endParaRPr lang="en-GB" sz="3600" b="1" cap="small" dirty="0">
              <a:solidFill>
                <a:srgbClr val="1F497D"/>
              </a:solidFill>
              <a:latin typeface="+mn-lt"/>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5105400"/>
            <a:ext cx="1325529" cy="1259651"/>
          </a:xfrm>
          <a:prstGeom prst="rect">
            <a:avLst/>
          </a:prstGeom>
        </p:spPr>
      </p:pic>
      <p:grpSp>
        <p:nvGrpSpPr>
          <p:cNvPr id="11" name="Group 10"/>
          <p:cNvGrpSpPr/>
          <p:nvPr/>
        </p:nvGrpSpPr>
        <p:grpSpPr>
          <a:xfrm>
            <a:off x="1752600" y="1295400"/>
            <a:ext cx="5486400" cy="5334000"/>
            <a:chOff x="1752600" y="1371600"/>
            <a:chExt cx="5486400" cy="5334000"/>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l="4630" r="3935" b="861"/>
            <a:stretch/>
          </p:blipFill>
          <p:spPr>
            <a:xfrm>
              <a:off x="1752600" y="1371600"/>
              <a:ext cx="5486400" cy="5166938"/>
            </a:xfrm>
            <a:prstGeom prst="rect">
              <a:avLst/>
            </a:prstGeom>
            <a:ln>
              <a:noFill/>
            </a:ln>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52600" y="3124200"/>
              <a:ext cx="3353103" cy="3581400"/>
            </a:xfrm>
            <a:prstGeom prst="rect">
              <a:avLst/>
            </a:prstGeom>
          </p:spPr>
        </p:pic>
      </p:grpSp>
      <p:grpSp>
        <p:nvGrpSpPr>
          <p:cNvPr id="9" name="Group 8"/>
          <p:cNvGrpSpPr/>
          <p:nvPr/>
        </p:nvGrpSpPr>
        <p:grpSpPr>
          <a:xfrm>
            <a:off x="1676400" y="838200"/>
            <a:ext cx="7010400" cy="523875"/>
            <a:chOff x="457200" y="1295400"/>
            <a:chExt cx="8305800" cy="523875"/>
          </a:xfrm>
        </p:grpSpPr>
        <p:pic>
          <p:nvPicPr>
            <p:cNvPr id="10"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5800" y="1371600"/>
              <a:ext cx="8077200" cy="338554"/>
            </a:xfrm>
            <a:prstGeom prst="rect">
              <a:avLst/>
            </a:prstGeom>
          </p:spPr>
          <p:txBody>
            <a:bodyPr wrap="square">
              <a:spAutoFit/>
            </a:bodyPr>
            <a:lstStyle/>
            <a:p>
              <a:pPr algn="ctr"/>
              <a:r>
                <a:rPr lang="en-GB" sz="1600" dirty="0" err="1">
                  <a:solidFill>
                    <a:schemeClr val="bg1"/>
                  </a:solidFill>
                </a:rPr>
                <a:t>Testimonios</a:t>
              </a:r>
              <a:r>
                <a:rPr lang="en-GB" sz="1600" dirty="0">
                  <a:solidFill>
                    <a:schemeClr val="bg1"/>
                  </a:solidFill>
                </a:rPr>
                <a:t> e </a:t>
              </a:r>
              <a:r>
                <a:rPr lang="en-GB" sz="1600" dirty="0" err="1">
                  <a:solidFill>
                    <a:schemeClr val="bg1"/>
                  </a:solidFill>
                </a:rPr>
                <a:t>Historias</a:t>
              </a:r>
              <a:r>
                <a:rPr lang="en-GB" sz="1600" dirty="0">
                  <a:solidFill>
                    <a:schemeClr val="bg1"/>
                  </a:solidFill>
                </a:rPr>
                <a:t> de </a:t>
              </a:r>
              <a:r>
                <a:rPr lang="en-GB" sz="1600" dirty="0" err="1">
                  <a:solidFill>
                    <a:schemeClr val="bg1"/>
                  </a:solidFill>
                </a:rPr>
                <a:t>Éxito</a:t>
              </a:r>
              <a:r>
                <a:rPr lang="en-GB" sz="1600" dirty="0">
                  <a:solidFill>
                    <a:schemeClr val="bg1"/>
                  </a:solidFill>
                </a:rPr>
                <a:t>  </a:t>
              </a:r>
            </a:p>
          </p:txBody>
        </p:sp>
      </p:gr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1912" y="368720"/>
            <a:ext cx="1097375" cy="1012024"/>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5257800" y="3048000"/>
            <a:ext cx="3505200" cy="3595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608840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375569" y="89373"/>
            <a:ext cx="1093573" cy="1010306"/>
          </a:xfrm>
          <a:prstGeom prst="rect">
            <a:avLst/>
          </a:prstGeom>
          <a:noFill/>
          <a:ln>
            <a:noFill/>
          </a:ln>
        </p:spPr>
      </p:pic>
      <p:sp>
        <p:nvSpPr>
          <p:cNvPr id="6" name="AutoShape 6" descr="Image result for hhs"/>
          <p:cNvSpPr>
            <a:spLocks noChangeAspect="1" noChangeArrowheads="1"/>
          </p:cNvSpPr>
          <p:nvPr/>
        </p:nvSpPr>
        <p:spPr bwMode="auto">
          <a:xfrm>
            <a:off x="90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Content Placeholder 2"/>
          <p:cNvSpPr>
            <a:spLocks noGrp="1"/>
          </p:cNvSpPr>
          <p:nvPr>
            <p:ph type="subTitle" idx="1"/>
          </p:nvPr>
        </p:nvSpPr>
        <p:spPr>
          <a:xfrm>
            <a:off x="302327" y="1470025"/>
            <a:ext cx="6400800" cy="1752600"/>
          </a:xfrm>
        </p:spPr>
        <p:txBody>
          <a:bodyPr wrap="square">
            <a:noAutofit/>
          </a:bodyPr>
          <a:lstStyle/>
          <a:p>
            <a:pPr algn="just">
              <a:spcAft>
                <a:spcPts val="1200"/>
              </a:spcAft>
              <a:buClr>
                <a:schemeClr val="bg2">
                  <a:lumMod val="50000"/>
                </a:schemeClr>
              </a:buClr>
              <a:buFont typeface="Wingdings" panose="05000000000000000000" pitchFamily="2" charset="2"/>
              <a:buChar char="Ø"/>
              <a:defRPr/>
            </a:pPr>
            <a:r>
              <a:rPr lang="es-ES" sz="1400" dirty="0">
                <a:solidFill>
                  <a:schemeClr val="tx1"/>
                </a:solidFill>
                <a:latin typeface="Arial" panose="020B0604020202020204" pitchFamily="34" charset="0"/>
                <a:cs typeface="Arial" panose="020B0604020202020204" pitchFamily="34" charset="0"/>
              </a:rPr>
              <a:t>José. Se acercó a la promotora de la VDS y le comentó que estaba preocupado, que le dijeron que tenía cáncer y que donde vive no tenía servicios.   Se le ayudo aplicar para servicios de cáncer y empezó a recibir ayuda financiera y tratamientos de quimioterapia y radioterapia. (VDS Houston, TX).</a:t>
            </a:r>
          </a:p>
          <a:p>
            <a:pPr algn="just">
              <a:spcAft>
                <a:spcPts val="1200"/>
              </a:spcAft>
              <a:buClr>
                <a:schemeClr val="bg2">
                  <a:lumMod val="50000"/>
                </a:schemeClr>
              </a:buClr>
              <a:buFont typeface="Wingdings" panose="05000000000000000000" pitchFamily="2" charset="2"/>
              <a:buChar char="Ø"/>
              <a:defRPr/>
            </a:pPr>
            <a:r>
              <a:rPr lang="es-ES" sz="1400" dirty="0">
                <a:solidFill>
                  <a:schemeClr val="tx1"/>
                </a:solidFill>
                <a:latin typeface="Arial" panose="020B0604020202020204" pitchFamily="34" charset="0"/>
                <a:cs typeface="Arial" panose="020B0604020202020204" pitchFamily="34" charset="0"/>
              </a:rPr>
              <a:t> Carla. A sus 42 años nunca se había hecho una mamografía. En la VDS se le refirió y se le descubrió cáncer de seno.  En la VDS se le dio seguimiento para que recibiera su tratamiento, actualmente se encuentra en revisión (VDS Washington DC).</a:t>
            </a:r>
          </a:p>
          <a:p>
            <a:pPr algn="just">
              <a:spcAft>
                <a:spcPts val="1200"/>
              </a:spcAft>
              <a:buClr>
                <a:schemeClr val="bg2">
                  <a:lumMod val="50000"/>
                </a:schemeClr>
              </a:buClr>
              <a:buFont typeface="Wingdings" panose="05000000000000000000" pitchFamily="2" charset="2"/>
              <a:buChar char="Ø"/>
              <a:defRPr/>
            </a:pPr>
            <a:r>
              <a:rPr lang="es-ES" sz="1400" dirty="0" err="1">
                <a:solidFill>
                  <a:schemeClr val="tx1"/>
                </a:solidFill>
                <a:latin typeface="Arial" panose="020B0604020202020204" pitchFamily="34" charset="0"/>
                <a:cs typeface="Arial" panose="020B0604020202020204" pitchFamily="34" charset="0"/>
              </a:rPr>
              <a:t>Alvin</a:t>
            </a:r>
            <a:r>
              <a:rPr lang="es-ES" sz="1400" dirty="0">
                <a:solidFill>
                  <a:schemeClr val="tx1"/>
                </a:solidFill>
                <a:latin typeface="Arial" panose="020B0604020202020204" pitchFamily="34" charset="0"/>
                <a:cs typeface="Arial" panose="020B0604020202020204" pitchFamily="34" charset="0"/>
              </a:rPr>
              <a:t>. Tenía un problema de cadera y en la VDS se le </a:t>
            </a:r>
            <a:r>
              <a:rPr lang="es-ES" sz="1400" dirty="0" err="1">
                <a:solidFill>
                  <a:schemeClr val="tx1"/>
                </a:solidFill>
                <a:latin typeface="Arial" panose="020B0604020202020204" pitchFamily="34" charset="0"/>
                <a:cs typeface="Arial" panose="020B0604020202020204" pitchFamily="34" charset="0"/>
              </a:rPr>
              <a:t>apoy</a:t>
            </a:r>
            <a:r>
              <a:rPr lang="es-MX" sz="1400" dirty="0" err="1">
                <a:solidFill>
                  <a:schemeClr val="tx1"/>
                </a:solidFill>
                <a:latin typeface="Arial" panose="020B0604020202020204" pitchFamily="34" charset="0"/>
                <a:cs typeface="Arial" panose="020B0604020202020204" pitchFamily="34" charset="0"/>
              </a:rPr>
              <a:t>ó</a:t>
            </a:r>
            <a:r>
              <a:rPr lang="es-ES" sz="1400" dirty="0">
                <a:solidFill>
                  <a:schemeClr val="tx1"/>
                </a:solidFill>
                <a:latin typeface="Arial" panose="020B0604020202020204" pitchFamily="34" charset="0"/>
                <a:cs typeface="Arial" panose="020B0604020202020204" pitchFamily="34" charset="0"/>
              </a:rPr>
              <a:t> con el Seguro Médico de emergencia y se pudo operar (VDS NY). </a:t>
            </a:r>
          </a:p>
          <a:p>
            <a:pPr algn="just">
              <a:spcAft>
                <a:spcPts val="1200"/>
              </a:spcAft>
              <a:buClr>
                <a:schemeClr val="bg2">
                  <a:lumMod val="50000"/>
                </a:schemeClr>
              </a:buClr>
              <a:buFont typeface="Wingdings" panose="05000000000000000000" pitchFamily="2" charset="2"/>
              <a:buChar char="Ø"/>
              <a:defRPr/>
            </a:pPr>
            <a:r>
              <a:rPr lang="es-MX" sz="1400" dirty="0">
                <a:solidFill>
                  <a:schemeClr val="tx1"/>
                </a:solidFill>
                <a:latin typeface="Arial" panose="020B0604020202020204" pitchFamily="34" charset="0"/>
                <a:cs typeface="Arial" panose="020B0604020202020204" pitchFamily="34" charset="0"/>
              </a:rPr>
              <a:t>Leticia acudió a VDS muy nerviosa, diciendo que ella "creía" que le habían diagnosticado VIH. Se le volvió a realizar la prueba en el Consulado y salió negativo, entonces dijo que la verdad no había entendido bien porque no habla inglés. Se le refirió para que le hicieran nuevamente la prueba y que aclarara que diagnóstico le dieron, que solicitara un intérprete para poder aclarar todas sus dudas. Le diagnosticaron el virus del papiloma humano, pero no tenía cáncer. Ella está muy agradecida con la orientación que recibió, aunque tiene el virus, no tiene cáncer. Está en seguimiento y chequeo periódicamente (VDS Chicago).</a:t>
            </a:r>
            <a:endParaRPr lang="es-ES" sz="1400" dirty="0">
              <a:solidFill>
                <a:schemeClr val="tx1"/>
              </a:solidFill>
              <a:latin typeface="Arial" panose="020B0604020202020204" pitchFamily="34" charset="0"/>
              <a:cs typeface="Arial" panose="020B0604020202020204" pitchFamily="34" charset="0"/>
            </a:endParaRPr>
          </a:p>
          <a:p>
            <a:pPr algn="just">
              <a:spcAft>
                <a:spcPts val="1200"/>
              </a:spcAft>
              <a:buClr>
                <a:schemeClr val="bg2">
                  <a:lumMod val="50000"/>
                </a:schemeClr>
              </a:buClr>
              <a:buFont typeface="Wingdings" panose="05000000000000000000" pitchFamily="2" charset="2"/>
              <a:buChar char="Ø"/>
              <a:defRPr/>
            </a:pPr>
            <a:endParaRPr lang="es-ES" sz="1400" dirty="0">
              <a:latin typeface="Arial Rounded MT Bold" panose="020F0704030504030204" pitchFamily="34" charset="0"/>
              <a:cs typeface="Arial" pitchFamily="34" charset="0"/>
            </a:endParaRPr>
          </a:p>
          <a:p>
            <a:pPr algn="just">
              <a:spcBef>
                <a:spcPts val="1200"/>
              </a:spcBef>
              <a:spcAft>
                <a:spcPts val="1200"/>
              </a:spcAft>
              <a:buFont typeface="Wingdings" panose="05000000000000000000" pitchFamily="2" charset="2"/>
              <a:buChar char="Ø"/>
              <a:defRPr/>
            </a:pPr>
            <a:endParaRPr lang="es-MX" sz="1400" dirty="0">
              <a:latin typeface="Constantia" pitchFamily="18" charset="0"/>
              <a:cs typeface="Arial" pitchFamily="34" charset="0"/>
            </a:endParaRPr>
          </a:p>
          <a:p>
            <a:pPr algn="just">
              <a:spcBef>
                <a:spcPts val="1200"/>
              </a:spcBef>
              <a:spcAft>
                <a:spcPts val="1200"/>
              </a:spcAft>
              <a:buFont typeface="Adobe Caslon Pro" pitchFamily="18" charset="0"/>
              <a:buChar char="∙"/>
              <a:defRPr/>
            </a:pPr>
            <a:endParaRPr lang="en-US" sz="1400" dirty="0">
              <a:latin typeface="Constantia" pitchFamily="18" charset="0"/>
              <a:cs typeface="Arial" pitchFamily="34" charset="0"/>
            </a:endParaRPr>
          </a:p>
          <a:p>
            <a:pPr marL="0" indent="0">
              <a:buNone/>
            </a:pPr>
            <a:endParaRPr lang="en-US" sz="1400" dirty="0">
              <a:latin typeface="Constantia" pitchFamily="18"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3061" y="4191000"/>
            <a:ext cx="2165723" cy="1709522"/>
          </a:xfrm>
          <a:prstGeom prst="rect">
            <a:avLst/>
          </a:prstGeom>
          <a:effectLst>
            <a:innerShdw blurRad="63500" dist="50800" dir="13500000">
              <a:prstClr val="black">
                <a:alpha val="50000"/>
              </a:prstClr>
            </a:innerShdw>
          </a:effec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3127" y="1981200"/>
            <a:ext cx="2259384" cy="1435993"/>
          </a:xfrm>
          <a:prstGeom prst="rect">
            <a:avLst/>
          </a:prstGeom>
        </p:spPr>
      </p:pic>
      <p:sp>
        <p:nvSpPr>
          <p:cNvPr id="8"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a:ln>
                  <a:noFill/>
                </a:ln>
                <a:solidFill>
                  <a:srgbClr val="1F497D"/>
                </a:solidFill>
                <a:effectLst/>
                <a:uLnTx/>
                <a:uFillTx/>
                <a:latin typeface="+mn-lt"/>
                <a:ea typeface="+mj-ea"/>
                <a:cs typeface="+mj-cs"/>
              </a:rPr>
              <a:t>VDS Y </a:t>
            </a:r>
            <a:r>
              <a:rPr kumimoji="0" lang="en-GB" sz="3600" b="1" i="0" u="none" strike="noStrike" kern="1200" cap="small" spc="0" normalizeH="0" baseline="0" noProof="0" dirty="0" err="1">
                <a:ln>
                  <a:noFill/>
                </a:ln>
                <a:solidFill>
                  <a:srgbClr val="1F497D"/>
                </a:solidFill>
                <a:effectLst/>
                <a:uLnTx/>
                <a:uFillTx/>
                <a:latin typeface="+mn-lt"/>
                <a:ea typeface="+mj-ea"/>
                <a:cs typeface="+mj-cs"/>
              </a:rPr>
              <a:t>Juntos</a:t>
            </a:r>
            <a:r>
              <a:rPr kumimoji="0" lang="en-GB" sz="3600" b="1" i="0" u="none" strike="noStrike" kern="1200" cap="small" spc="0" normalizeH="0" baseline="0" noProof="0" dirty="0">
                <a:ln>
                  <a:noFill/>
                </a:ln>
                <a:solidFill>
                  <a:srgbClr val="1F497D"/>
                </a:solidFill>
                <a:effectLst/>
                <a:uLnTx/>
                <a:uFillTx/>
                <a:latin typeface="+mn-lt"/>
                <a:ea typeface="+mj-ea"/>
                <a:cs typeface="+mj-cs"/>
              </a:rPr>
              <a:t> </a:t>
            </a:r>
            <a:r>
              <a:rPr kumimoji="0" lang="en-GB" sz="3600" b="1" i="0" u="none" strike="noStrike" kern="1200" cap="small" spc="0" normalizeH="0" baseline="0" noProof="0" dirty="0" err="1">
                <a:ln>
                  <a:noFill/>
                </a:ln>
                <a:solidFill>
                  <a:srgbClr val="1F497D"/>
                </a:solidFill>
                <a:effectLst/>
                <a:uLnTx/>
                <a:uFillTx/>
                <a:latin typeface="+mn-lt"/>
                <a:ea typeface="+mj-ea"/>
                <a:cs typeface="+mj-cs"/>
              </a:rPr>
              <a:t>por</a:t>
            </a:r>
            <a:r>
              <a:rPr kumimoji="0" lang="en-GB" sz="3600" b="1" i="0" u="none" strike="noStrike" kern="1200" cap="small" spc="0" normalizeH="0" baseline="0" noProof="0" dirty="0">
                <a:ln>
                  <a:noFill/>
                </a:ln>
                <a:solidFill>
                  <a:srgbClr val="1F497D"/>
                </a:solidFill>
                <a:effectLst/>
                <a:uLnTx/>
                <a:uFillTx/>
                <a:latin typeface="+mn-lt"/>
                <a:ea typeface="+mj-ea"/>
                <a:cs typeface="+mj-cs"/>
              </a:rPr>
              <a:t> la </a:t>
            </a:r>
            <a:r>
              <a:rPr kumimoji="0" lang="en-GB" sz="3600" b="1" i="0" u="none" strike="noStrike" kern="1200" cap="small" spc="0" normalizeH="0" baseline="0" noProof="0" dirty="0" err="1">
                <a:ln>
                  <a:noFill/>
                </a:ln>
                <a:solidFill>
                  <a:srgbClr val="1F497D"/>
                </a:solidFill>
                <a:effectLst/>
                <a:uLnTx/>
                <a:uFillTx/>
                <a:latin typeface="+mn-lt"/>
                <a:ea typeface="+mj-ea"/>
                <a:cs typeface="+mj-cs"/>
              </a:rPr>
              <a:t>Salud</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grpSp>
        <p:nvGrpSpPr>
          <p:cNvPr id="10" name="Group 9"/>
          <p:cNvGrpSpPr/>
          <p:nvPr/>
        </p:nvGrpSpPr>
        <p:grpSpPr>
          <a:xfrm>
            <a:off x="1676400" y="838200"/>
            <a:ext cx="7010400" cy="523875"/>
            <a:chOff x="457200" y="1295400"/>
            <a:chExt cx="8305800" cy="523875"/>
          </a:xfrm>
        </p:grpSpPr>
        <p:pic>
          <p:nvPicPr>
            <p:cNvPr id="12"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a:solidFill>
                    <a:schemeClr val="bg1"/>
                  </a:solidFill>
                </a:rPr>
                <a:t>Testimonios</a:t>
              </a:r>
              <a:r>
                <a:rPr lang="en-GB" sz="1600" kern="0" dirty="0">
                  <a:solidFill>
                    <a:schemeClr val="bg1"/>
                  </a:solidFill>
                </a:rPr>
                <a:t> y </a:t>
              </a:r>
              <a:r>
                <a:rPr lang="en-GB" sz="1600" kern="0" dirty="0" err="1">
                  <a:solidFill>
                    <a:schemeClr val="bg1"/>
                  </a:solidFill>
                </a:rPr>
                <a:t>casos</a:t>
              </a:r>
              <a:r>
                <a:rPr lang="en-GB" sz="1600" kern="0" dirty="0">
                  <a:solidFill>
                    <a:schemeClr val="bg1"/>
                  </a:solidFill>
                </a:rPr>
                <a:t> de </a:t>
              </a:r>
              <a:r>
                <a:rPr lang="en-GB" sz="1600" kern="0" dirty="0" err="1">
                  <a:solidFill>
                    <a:schemeClr val="bg1"/>
                  </a:solidFill>
                </a:rPr>
                <a:t>éxito</a:t>
              </a:r>
              <a:endParaRPr kumimoji="0" lang="en-GB" sz="1600" b="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63823120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6 Rectángulo"/>
          <p:cNvSpPr>
            <a:spLocks noChangeArrowheads="1"/>
          </p:cNvSpPr>
          <p:nvPr/>
        </p:nvSpPr>
        <p:spPr bwMode="auto">
          <a:xfrm>
            <a:off x="2061623" y="1515439"/>
            <a:ext cx="5063425" cy="40504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defTabSz="1161105">
              <a:defRPr/>
            </a:pPr>
            <a:r>
              <a:rPr lang="es-MX" sz="2032" b="1" kern="0" dirty="0" err="1">
                <a:solidFill>
                  <a:schemeClr val="tx1"/>
                </a:solidFill>
                <a:latin typeface="+mj-lt"/>
                <a:cs typeface="Arial" pitchFamily="34" charset="0"/>
              </a:rPr>
              <a:t>Determinantes</a:t>
            </a:r>
            <a:r>
              <a:rPr lang="es-MX" sz="2032" b="1" kern="0" dirty="0">
                <a:solidFill>
                  <a:schemeClr val="tx1"/>
                </a:solidFill>
                <a:latin typeface="+mj-lt"/>
                <a:cs typeface="Arial" pitchFamily="34" charset="0"/>
              </a:rPr>
              <a:t> de las condiciones de salud</a:t>
            </a:r>
          </a:p>
        </p:txBody>
      </p:sp>
      <p:sp>
        <p:nvSpPr>
          <p:cNvPr id="13" name="Rectangle 2"/>
          <p:cNvSpPr txBox="1">
            <a:spLocks noChangeArrowheads="1"/>
          </p:cNvSpPr>
          <p:nvPr/>
        </p:nvSpPr>
        <p:spPr bwMode="auto">
          <a:xfrm>
            <a:off x="2068734" y="619937"/>
            <a:ext cx="5056314" cy="85338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1161105">
              <a:lnSpc>
                <a:spcPct val="80000"/>
              </a:lnSpc>
              <a:defRPr/>
            </a:pPr>
            <a:r>
              <a:rPr lang="en-US" sz="2987" b="1" kern="0" dirty="0" err="1">
                <a:solidFill>
                  <a:srgbClr val="FC8942"/>
                </a:solidFill>
                <a:latin typeface="+mj-lt"/>
                <a:ea typeface="+mj-ea"/>
                <a:cs typeface="Arial" pitchFamily="34" charset="0"/>
              </a:rPr>
              <a:t>Riesgos</a:t>
            </a:r>
            <a:r>
              <a:rPr lang="en-US" sz="2987" b="1" kern="0" dirty="0">
                <a:solidFill>
                  <a:srgbClr val="FC8942"/>
                </a:solidFill>
                <a:latin typeface="+mj-lt"/>
                <a:ea typeface="+mj-ea"/>
                <a:cs typeface="Arial" pitchFamily="34" charset="0"/>
              </a:rPr>
              <a:t> para la </a:t>
            </a:r>
            <a:r>
              <a:rPr lang="en-US" sz="2987" b="1" kern="0" dirty="0" err="1">
                <a:solidFill>
                  <a:srgbClr val="FC8942"/>
                </a:solidFill>
                <a:latin typeface="+mj-lt"/>
                <a:ea typeface="+mj-ea"/>
                <a:cs typeface="Arial" pitchFamily="34" charset="0"/>
              </a:rPr>
              <a:t>salud</a:t>
            </a:r>
            <a:r>
              <a:rPr lang="en-US" sz="2987" b="1" kern="0" dirty="0">
                <a:solidFill>
                  <a:srgbClr val="FC8942"/>
                </a:solidFill>
                <a:latin typeface="+mj-lt"/>
                <a:ea typeface="+mj-ea"/>
                <a:cs typeface="Arial" pitchFamily="34" charset="0"/>
              </a:rPr>
              <a:t> de </a:t>
            </a:r>
            <a:r>
              <a:rPr lang="en-US" sz="2987" b="1" kern="0" dirty="0" err="1">
                <a:solidFill>
                  <a:srgbClr val="FC8942"/>
                </a:solidFill>
                <a:latin typeface="+mj-lt"/>
                <a:ea typeface="+mj-ea"/>
                <a:cs typeface="Arial" pitchFamily="34" charset="0"/>
              </a:rPr>
              <a:t>los</a:t>
            </a:r>
            <a:r>
              <a:rPr lang="en-US" sz="2987" b="1" kern="0" dirty="0">
                <a:solidFill>
                  <a:srgbClr val="FC8942"/>
                </a:solidFill>
                <a:latin typeface="+mj-lt"/>
                <a:ea typeface="+mj-ea"/>
                <a:cs typeface="Arial" pitchFamily="34" charset="0"/>
              </a:rPr>
              <a:t> </a:t>
            </a:r>
            <a:r>
              <a:rPr lang="en-US" sz="2987" b="1" kern="0" dirty="0" err="1">
                <a:solidFill>
                  <a:srgbClr val="FC8942"/>
                </a:solidFill>
                <a:latin typeface="+mj-lt"/>
                <a:ea typeface="+mj-ea"/>
                <a:cs typeface="Arial" pitchFamily="34" charset="0"/>
              </a:rPr>
              <a:t>Migrantes</a:t>
            </a:r>
            <a:endParaRPr lang="en-US" sz="2987" b="1" kern="0" dirty="0">
              <a:solidFill>
                <a:srgbClr val="FC8942"/>
              </a:solidFill>
              <a:latin typeface="+mj-lt"/>
              <a:ea typeface="+mj-ea"/>
              <a:cs typeface="Arial" pitchFamily="34" charset="0"/>
            </a:endParaRPr>
          </a:p>
        </p:txBody>
      </p:sp>
      <p:sp>
        <p:nvSpPr>
          <p:cNvPr id="16" name="13 Trapecio"/>
          <p:cNvSpPr>
            <a:spLocks/>
          </p:cNvSpPr>
          <p:nvPr/>
        </p:nvSpPr>
        <p:spPr bwMode="auto">
          <a:xfrm>
            <a:off x="2213429" y="4304611"/>
            <a:ext cx="4506260" cy="1948268"/>
          </a:xfrm>
          <a:custGeom>
            <a:avLst/>
            <a:gdLst>
              <a:gd name="T0" fmla="*/ 0 w 4679950"/>
              <a:gd name="T1" fmla="*/ 2086222 h 2088232"/>
              <a:gd name="T2" fmla="*/ 522058 w 4679950"/>
              <a:gd name="T3" fmla="*/ 0 h 2088232"/>
              <a:gd name="T4" fmla="*/ 4157892 w 4679950"/>
              <a:gd name="T5" fmla="*/ 0 h 2088232"/>
              <a:gd name="T6" fmla="*/ 4679950 w 4679950"/>
              <a:gd name="T7" fmla="*/ 2086222 h 2088232"/>
              <a:gd name="T8" fmla="*/ 0 w 4679950"/>
              <a:gd name="T9" fmla="*/ 2086222 h 2088232"/>
              <a:gd name="T10" fmla="*/ 0 60000 65536"/>
              <a:gd name="T11" fmla="*/ 0 60000 65536"/>
              <a:gd name="T12" fmla="*/ 0 60000 65536"/>
              <a:gd name="T13" fmla="*/ 0 60000 65536"/>
              <a:gd name="T14" fmla="*/ 0 60000 65536"/>
              <a:gd name="T15" fmla="*/ 0 w 4679950"/>
              <a:gd name="T16" fmla="*/ 0 h 2088232"/>
              <a:gd name="T17" fmla="*/ 4679950 w 4679950"/>
              <a:gd name="T18" fmla="*/ 2088232 h 2088232"/>
            </a:gdLst>
            <a:ahLst/>
            <a:cxnLst>
              <a:cxn ang="T10">
                <a:pos x="T0" y="T1"/>
              </a:cxn>
              <a:cxn ang="T11">
                <a:pos x="T2" y="T3"/>
              </a:cxn>
              <a:cxn ang="T12">
                <a:pos x="T4" y="T5"/>
              </a:cxn>
              <a:cxn ang="T13">
                <a:pos x="T6" y="T7"/>
              </a:cxn>
              <a:cxn ang="T14">
                <a:pos x="T8" y="T9"/>
              </a:cxn>
            </a:cxnLst>
            <a:rect l="T15" t="T16" r="T17" b="T18"/>
            <a:pathLst>
              <a:path w="4679950" h="2088232">
                <a:moveTo>
                  <a:pt x="0" y="2088232"/>
                </a:moveTo>
                <a:lnTo>
                  <a:pt x="522058" y="0"/>
                </a:lnTo>
                <a:lnTo>
                  <a:pt x="4157892" y="0"/>
                </a:lnTo>
                <a:lnTo>
                  <a:pt x="4679950" y="2088232"/>
                </a:lnTo>
                <a:lnTo>
                  <a:pt x="0" y="2088232"/>
                </a:lnTo>
                <a:close/>
              </a:path>
            </a:pathLst>
          </a:custGeom>
          <a:ln>
            <a:headEnd/>
            <a:tailEnd/>
          </a:ln>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1161105">
              <a:defRPr/>
            </a:pPr>
            <a:r>
              <a:rPr lang="en-US" altLang="es-ES_tradnl" sz="1778" b="1" kern="0" dirty="0" err="1">
                <a:solidFill>
                  <a:srgbClr val="000000"/>
                </a:solidFill>
                <a:latin typeface="+mj-lt"/>
              </a:rPr>
              <a:t>Condiciones</a:t>
            </a:r>
            <a:r>
              <a:rPr lang="en-US" altLang="es-ES_tradnl" sz="1778" b="1" kern="0" dirty="0">
                <a:solidFill>
                  <a:srgbClr val="000000"/>
                </a:solidFill>
                <a:latin typeface="+mj-lt"/>
              </a:rPr>
              <a:t> de </a:t>
            </a:r>
            <a:r>
              <a:rPr lang="en-US" altLang="es-ES_tradnl" sz="1778" b="1" kern="0" dirty="0" err="1">
                <a:solidFill>
                  <a:srgbClr val="000000"/>
                </a:solidFill>
                <a:latin typeface="+mj-lt"/>
              </a:rPr>
              <a:t>salud</a:t>
            </a:r>
            <a:endParaRPr lang="en-US" altLang="es-ES_tradnl" sz="1778" b="1" kern="0" dirty="0">
              <a:solidFill>
                <a:srgbClr val="000000"/>
              </a:solidFill>
              <a:latin typeface="+mj-lt"/>
            </a:endParaRPr>
          </a:p>
          <a:p>
            <a:pPr marL="689406" lvl="1" indent="-229802" defTabSz="1161105">
              <a:buFont typeface="Arial" panose="020B0604020202020204" pitchFamily="34" charset="0"/>
              <a:buChar char="•"/>
              <a:defRPr/>
            </a:pPr>
            <a:r>
              <a:rPr lang="en-US" altLang="es-ES_tradnl" sz="1778" kern="0" dirty="0" err="1">
                <a:solidFill>
                  <a:srgbClr val="000000"/>
                </a:solidFill>
                <a:latin typeface="+mj-lt"/>
                <a:ea typeface="+mn-ea"/>
                <a:cs typeface="Arial" panose="020B0604020202020204" pitchFamily="34" charset="0"/>
              </a:rPr>
              <a:t>Obesidad</a:t>
            </a:r>
            <a:endParaRPr lang="en-US" altLang="es-ES_tradnl" sz="1778" kern="0" dirty="0">
              <a:solidFill>
                <a:srgbClr val="000000"/>
              </a:solidFill>
              <a:latin typeface="+mj-lt"/>
              <a:ea typeface="+mn-ea"/>
              <a:cs typeface="Arial" panose="020B0604020202020204" pitchFamily="34" charset="0"/>
            </a:endParaRPr>
          </a:p>
          <a:p>
            <a:pPr marL="689406" lvl="1" indent="-229802" defTabSz="1161105">
              <a:buFont typeface="Arial" panose="020B0604020202020204" pitchFamily="34" charset="0"/>
              <a:buChar char="•"/>
              <a:defRPr/>
            </a:pPr>
            <a:r>
              <a:rPr lang="en-US" altLang="es-ES_tradnl" sz="1778" kern="0" dirty="0">
                <a:solidFill>
                  <a:srgbClr val="000000"/>
                </a:solidFill>
                <a:latin typeface="+mj-lt"/>
                <a:ea typeface="+mn-ea"/>
                <a:cs typeface="Arial" panose="020B0604020202020204" pitchFamily="34" charset="0"/>
              </a:rPr>
              <a:t>Diabetes Mellitus</a:t>
            </a:r>
          </a:p>
          <a:p>
            <a:pPr marL="689406" lvl="1" indent="-229802" defTabSz="1161105">
              <a:buFont typeface="Arial" panose="020B0604020202020204" pitchFamily="34" charset="0"/>
              <a:buChar char="•"/>
              <a:defRPr/>
            </a:pPr>
            <a:r>
              <a:rPr lang="en-US" altLang="es-ES_tradnl" sz="1778" kern="0" dirty="0" err="1">
                <a:solidFill>
                  <a:srgbClr val="000000"/>
                </a:solidFill>
                <a:latin typeface="+mj-lt"/>
                <a:ea typeface="+mn-ea"/>
                <a:cs typeface="Arial" panose="020B0604020202020204" pitchFamily="34" charset="0"/>
              </a:rPr>
              <a:t>Trastornos</a:t>
            </a:r>
            <a:r>
              <a:rPr lang="en-US" altLang="es-ES_tradnl" sz="1778" kern="0" dirty="0">
                <a:solidFill>
                  <a:srgbClr val="000000"/>
                </a:solidFill>
                <a:latin typeface="+mj-lt"/>
                <a:ea typeface="+mn-ea"/>
                <a:cs typeface="Arial" panose="020B0604020202020204" pitchFamily="34" charset="0"/>
              </a:rPr>
              <a:t> </a:t>
            </a:r>
            <a:r>
              <a:rPr lang="en-US" altLang="es-ES_tradnl" sz="1778" kern="0" dirty="0" err="1">
                <a:solidFill>
                  <a:srgbClr val="000000"/>
                </a:solidFill>
                <a:latin typeface="+mj-lt"/>
                <a:ea typeface="+mn-ea"/>
                <a:cs typeface="Arial" panose="020B0604020202020204" pitchFamily="34" charset="0"/>
              </a:rPr>
              <a:t>mentales</a:t>
            </a:r>
            <a:r>
              <a:rPr lang="en-US" altLang="es-ES_tradnl" sz="1778" kern="0" dirty="0">
                <a:solidFill>
                  <a:srgbClr val="000000"/>
                </a:solidFill>
                <a:latin typeface="+mj-lt"/>
                <a:ea typeface="+mn-ea"/>
                <a:cs typeface="Arial" panose="020B0604020202020204" pitchFamily="34" charset="0"/>
              </a:rPr>
              <a:t> y </a:t>
            </a:r>
            <a:r>
              <a:rPr lang="en-US" altLang="es-ES_tradnl" sz="1778" kern="0" dirty="0" err="1">
                <a:solidFill>
                  <a:srgbClr val="000000"/>
                </a:solidFill>
                <a:latin typeface="+mj-lt"/>
                <a:ea typeface="+mn-ea"/>
                <a:cs typeface="Arial" panose="020B0604020202020204" pitchFamily="34" charset="0"/>
              </a:rPr>
              <a:t>adicciones</a:t>
            </a:r>
            <a:endParaRPr lang="en-US" altLang="es-ES_tradnl" sz="1778" kern="0" dirty="0">
              <a:solidFill>
                <a:srgbClr val="000000"/>
              </a:solidFill>
              <a:latin typeface="+mj-lt"/>
              <a:ea typeface="+mn-ea"/>
              <a:cs typeface="Arial" panose="020B0604020202020204" pitchFamily="34" charset="0"/>
            </a:endParaRPr>
          </a:p>
          <a:p>
            <a:pPr marL="689406" lvl="1" indent="-229802" defTabSz="1161105">
              <a:buFont typeface="Arial" panose="020B0604020202020204" pitchFamily="34" charset="0"/>
              <a:buChar char="•"/>
              <a:defRPr/>
            </a:pPr>
            <a:r>
              <a:rPr lang="en-US" altLang="es-ES_tradnl" sz="1778" kern="0" dirty="0" err="1">
                <a:solidFill>
                  <a:srgbClr val="000000"/>
                </a:solidFill>
                <a:latin typeface="+mj-lt"/>
                <a:ea typeface="+mn-ea"/>
                <a:cs typeface="Arial" panose="020B0604020202020204" pitchFamily="34" charset="0"/>
              </a:rPr>
              <a:t>Accidentes</a:t>
            </a:r>
            <a:r>
              <a:rPr lang="en-US" altLang="es-ES_tradnl" sz="1778" kern="0" dirty="0">
                <a:solidFill>
                  <a:srgbClr val="000000"/>
                </a:solidFill>
                <a:latin typeface="+mj-lt"/>
                <a:ea typeface="+mn-ea"/>
                <a:cs typeface="Arial" panose="020B0604020202020204" pitchFamily="34" charset="0"/>
              </a:rPr>
              <a:t> de </a:t>
            </a:r>
            <a:r>
              <a:rPr lang="en-US" altLang="es-ES_tradnl" sz="1778" kern="0" dirty="0" err="1">
                <a:solidFill>
                  <a:srgbClr val="000000"/>
                </a:solidFill>
                <a:latin typeface="+mj-lt"/>
                <a:ea typeface="+mn-ea"/>
                <a:cs typeface="Arial" panose="020B0604020202020204" pitchFamily="34" charset="0"/>
              </a:rPr>
              <a:t>trabajo</a:t>
            </a:r>
            <a:endParaRPr lang="en-US" altLang="es-ES_tradnl" sz="1778" kern="0" dirty="0">
              <a:solidFill>
                <a:srgbClr val="000000"/>
              </a:solidFill>
              <a:latin typeface="+mj-lt"/>
              <a:ea typeface="+mn-ea"/>
              <a:cs typeface="Arial" panose="020B0604020202020204" pitchFamily="34" charset="0"/>
            </a:endParaRPr>
          </a:p>
          <a:p>
            <a:pPr marL="689406" lvl="1" indent="-229802" defTabSz="1161105">
              <a:buFont typeface="Arial" panose="020B0604020202020204" pitchFamily="34" charset="0"/>
              <a:buChar char="•"/>
              <a:defRPr/>
            </a:pPr>
            <a:r>
              <a:rPr lang="en-US" altLang="es-ES_tradnl" sz="1778" kern="0" dirty="0">
                <a:solidFill>
                  <a:srgbClr val="000000"/>
                </a:solidFill>
                <a:latin typeface="+mj-lt"/>
                <a:ea typeface="+mn-ea"/>
                <a:cs typeface="Arial" panose="020B0604020202020204" pitchFamily="34" charset="0"/>
              </a:rPr>
              <a:t>VIH / SIDA</a:t>
            </a:r>
          </a:p>
          <a:p>
            <a:pPr marL="689406" lvl="1" indent="-229802" defTabSz="1161105">
              <a:buFont typeface="Arial" panose="020B0604020202020204" pitchFamily="34" charset="0"/>
              <a:buChar char="•"/>
              <a:defRPr/>
            </a:pPr>
            <a:r>
              <a:rPr lang="en-US" altLang="es-ES_tradnl" sz="1778" kern="0" dirty="0" err="1">
                <a:solidFill>
                  <a:srgbClr val="000000"/>
                </a:solidFill>
                <a:latin typeface="+mj-lt"/>
                <a:ea typeface="+mn-ea"/>
                <a:cs typeface="Arial" panose="020B0604020202020204" pitchFamily="34" charset="0"/>
              </a:rPr>
              <a:t>Otras</a:t>
            </a:r>
            <a:r>
              <a:rPr lang="en-US" altLang="es-ES_tradnl" sz="1778" kern="0" dirty="0">
                <a:solidFill>
                  <a:srgbClr val="000000"/>
                </a:solidFill>
                <a:latin typeface="+mj-lt"/>
                <a:ea typeface="+mn-ea"/>
                <a:cs typeface="Arial" panose="020B0604020202020204" pitchFamily="34" charset="0"/>
              </a:rPr>
              <a:t> </a:t>
            </a:r>
            <a:r>
              <a:rPr lang="en-US" altLang="es-ES_tradnl" sz="1778" kern="0" dirty="0" err="1">
                <a:solidFill>
                  <a:srgbClr val="000000"/>
                </a:solidFill>
                <a:latin typeface="+mj-lt"/>
                <a:ea typeface="+mn-ea"/>
                <a:cs typeface="Arial" panose="020B0604020202020204" pitchFamily="34" charset="0"/>
              </a:rPr>
              <a:t>infecciones</a:t>
            </a:r>
            <a:r>
              <a:rPr lang="en-US" altLang="es-ES_tradnl" sz="1778" kern="0" dirty="0">
                <a:solidFill>
                  <a:srgbClr val="000000"/>
                </a:solidFill>
                <a:latin typeface="+mj-lt"/>
                <a:ea typeface="+mn-ea"/>
                <a:cs typeface="Arial" panose="020B0604020202020204" pitchFamily="34" charset="0"/>
              </a:rPr>
              <a:t> de </a:t>
            </a:r>
            <a:r>
              <a:rPr lang="en-US" altLang="es-ES_tradnl" sz="1778" kern="0" dirty="0" err="1">
                <a:solidFill>
                  <a:srgbClr val="000000"/>
                </a:solidFill>
                <a:latin typeface="+mj-lt"/>
                <a:ea typeface="+mn-ea"/>
                <a:cs typeface="Arial" panose="020B0604020202020204" pitchFamily="34" charset="0"/>
              </a:rPr>
              <a:t>transmisión</a:t>
            </a:r>
            <a:r>
              <a:rPr lang="en-US" altLang="es-ES_tradnl" sz="1778" kern="0" dirty="0">
                <a:solidFill>
                  <a:srgbClr val="000000"/>
                </a:solidFill>
                <a:latin typeface="+mj-lt"/>
                <a:ea typeface="+mn-ea"/>
                <a:cs typeface="Arial" panose="020B0604020202020204" pitchFamily="34" charset="0"/>
              </a:rPr>
              <a:t> sexual</a:t>
            </a:r>
            <a:endParaRPr lang="es-MX" altLang="es-ES_tradnl" sz="1778" kern="0" dirty="0">
              <a:solidFill>
                <a:srgbClr val="000000"/>
              </a:solidFill>
              <a:latin typeface="+mj-lt"/>
              <a:ea typeface="+mn-ea"/>
              <a:cs typeface="Arial" panose="020B0604020202020204" pitchFamily="34" charset="0"/>
            </a:endParaRPr>
          </a:p>
        </p:txBody>
      </p:sp>
      <p:cxnSp>
        <p:nvCxnSpPr>
          <p:cNvPr id="17" name="19 Forma"/>
          <p:cNvCxnSpPr/>
          <p:nvPr/>
        </p:nvCxnSpPr>
        <p:spPr>
          <a:xfrm rot="16200000" flipH="1">
            <a:off x="1381286" y="4320315"/>
            <a:ext cx="1251633" cy="787010"/>
          </a:xfrm>
          <a:prstGeom prst="bentConnector3">
            <a:avLst>
              <a:gd name="adj1" fmla="val 1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22 Forma"/>
          <p:cNvCxnSpPr/>
          <p:nvPr/>
        </p:nvCxnSpPr>
        <p:spPr>
          <a:xfrm rot="5400000">
            <a:off x="6321444" y="4272908"/>
            <a:ext cx="1213703" cy="805975"/>
          </a:xfrm>
          <a:prstGeom prst="bentConnector3">
            <a:avLst>
              <a:gd name="adj1" fmla="val 1003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11 Rectángulo redondeado"/>
          <p:cNvSpPr>
            <a:spLocks noChangeArrowheads="1"/>
          </p:cNvSpPr>
          <p:nvPr/>
        </p:nvSpPr>
        <p:spPr bwMode="auto">
          <a:xfrm>
            <a:off x="653826" y="1982984"/>
            <a:ext cx="3957677" cy="210502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defTabSz="1161105">
              <a:defRPr/>
            </a:pPr>
            <a:r>
              <a:rPr lang="en-US" sz="1778" b="1" kern="0" dirty="0" err="1">
                <a:solidFill>
                  <a:srgbClr val="000000"/>
                </a:solidFill>
                <a:latin typeface="+mj-lt"/>
                <a:cs typeface="Arial" panose="020B0604020202020204" pitchFamily="34" charset="0"/>
              </a:rPr>
              <a:t>Cambios</a:t>
            </a:r>
            <a:r>
              <a:rPr lang="en-US" sz="1778" b="1" kern="0" dirty="0">
                <a:solidFill>
                  <a:srgbClr val="000000"/>
                </a:solidFill>
                <a:latin typeface="+mj-lt"/>
                <a:cs typeface="Arial" panose="020B0604020202020204" pitchFamily="34" charset="0"/>
              </a:rPr>
              <a:t> </a:t>
            </a:r>
            <a:r>
              <a:rPr lang="en-US" sz="1778" b="1" kern="0" dirty="0" err="1">
                <a:solidFill>
                  <a:srgbClr val="000000"/>
                </a:solidFill>
                <a:latin typeface="+mj-lt"/>
                <a:cs typeface="Arial" panose="020B0604020202020204" pitchFamily="34" charset="0"/>
              </a:rPr>
              <a:t>en</a:t>
            </a:r>
            <a:r>
              <a:rPr lang="en-US" sz="1778" b="1" kern="0" dirty="0">
                <a:solidFill>
                  <a:srgbClr val="000000"/>
                </a:solidFill>
                <a:latin typeface="+mj-lt"/>
                <a:cs typeface="Arial" panose="020B0604020202020204" pitchFamily="34" charset="0"/>
              </a:rPr>
              <a:t> el </a:t>
            </a:r>
            <a:r>
              <a:rPr lang="en-US" sz="1778" b="1" kern="0" dirty="0" err="1">
                <a:solidFill>
                  <a:srgbClr val="000000"/>
                </a:solidFill>
                <a:latin typeface="+mj-lt"/>
                <a:cs typeface="Arial" panose="020B0604020202020204" pitchFamily="34" charset="0"/>
              </a:rPr>
              <a:t>estilo</a:t>
            </a:r>
            <a:r>
              <a:rPr lang="en-US" sz="1778" b="1" kern="0" dirty="0">
                <a:solidFill>
                  <a:srgbClr val="000000"/>
                </a:solidFill>
                <a:latin typeface="+mj-lt"/>
                <a:cs typeface="Arial" panose="020B0604020202020204" pitchFamily="34" charset="0"/>
              </a:rPr>
              <a:t> de </a:t>
            </a:r>
            <a:r>
              <a:rPr lang="en-US" sz="1778" b="1" kern="0" dirty="0" err="1">
                <a:solidFill>
                  <a:srgbClr val="000000"/>
                </a:solidFill>
                <a:latin typeface="+mj-lt"/>
                <a:cs typeface="Arial" panose="020B0604020202020204" pitchFamily="34" charset="0"/>
              </a:rPr>
              <a:t>vida</a:t>
            </a:r>
            <a:endParaRPr lang="en-US" sz="1778" b="1" kern="0" dirty="0">
              <a:solidFill>
                <a:srgbClr val="000000"/>
              </a:solidFill>
              <a:latin typeface="+mj-lt"/>
              <a:cs typeface="Arial" panose="020B0604020202020204" pitchFamily="34" charset="0"/>
            </a:endParaRPr>
          </a:p>
          <a:p>
            <a:pPr indent="-362845" defTabSz="1161105">
              <a:buFont typeface="Arial" pitchFamily="34" charset="0"/>
              <a:buChar char="•"/>
              <a:defRPr/>
            </a:pPr>
            <a:r>
              <a:rPr lang="en-US" sz="1778" kern="0" dirty="0" err="1">
                <a:solidFill>
                  <a:srgbClr val="000000"/>
                </a:solidFill>
                <a:latin typeface="+mj-lt"/>
                <a:cs typeface="Arial" panose="020B0604020202020204" pitchFamily="34" charset="0"/>
              </a:rPr>
              <a:t>Sedentarismo</a:t>
            </a:r>
            <a:endParaRPr lang="en-US" sz="1778" kern="0" dirty="0">
              <a:solidFill>
                <a:srgbClr val="000000"/>
              </a:solidFill>
              <a:latin typeface="+mj-lt"/>
              <a:cs typeface="Arial" panose="020B0604020202020204" pitchFamily="34" charset="0"/>
            </a:endParaRPr>
          </a:p>
          <a:p>
            <a:pPr indent="-362845" defTabSz="1161105">
              <a:buFont typeface="Arial" pitchFamily="34" charset="0"/>
              <a:buChar char="•"/>
              <a:defRPr/>
            </a:pPr>
            <a:r>
              <a:rPr lang="en-US" sz="1778" kern="0" dirty="0" err="1">
                <a:solidFill>
                  <a:srgbClr val="000000"/>
                </a:solidFill>
                <a:latin typeface="+mj-lt"/>
                <a:cs typeface="Arial" panose="020B0604020202020204" pitchFamily="34" charset="0"/>
              </a:rPr>
              <a:t>Sobrepoblación</a:t>
            </a:r>
            <a:endParaRPr lang="en-US" sz="1778" kern="0" dirty="0">
              <a:solidFill>
                <a:srgbClr val="000000"/>
              </a:solidFill>
              <a:latin typeface="+mj-lt"/>
              <a:cs typeface="Arial" panose="020B0604020202020204" pitchFamily="34" charset="0"/>
            </a:endParaRPr>
          </a:p>
          <a:p>
            <a:pPr indent="-362845" defTabSz="1161105">
              <a:buFont typeface="Arial" pitchFamily="34" charset="0"/>
              <a:buChar char="•"/>
              <a:defRPr/>
            </a:pPr>
            <a:r>
              <a:rPr lang="en-US" sz="1778" kern="0" dirty="0">
                <a:solidFill>
                  <a:srgbClr val="000000"/>
                </a:solidFill>
                <a:latin typeface="+mj-lt"/>
                <a:cs typeface="Arial" panose="020B0604020202020204" pitchFamily="34" charset="0"/>
              </a:rPr>
              <a:t>Alta </a:t>
            </a:r>
            <a:r>
              <a:rPr lang="en-US" sz="1778" kern="0" dirty="0" err="1">
                <a:solidFill>
                  <a:srgbClr val="000000"/>
                </a:solidFill>
                <a:latin typeface="+mj-lt"/>
                <a:cs typeface="Arial" panose="020B0604020202020204" pitchFamily="34" charset="0"/>
              </a:rPr>
              <a:t>ingesta</a:t>
            </a:r>
            <a:r>
              <a:rPr lang="en-US" sz="1778" kern="0" dirty="0">
                <a:solidFill>
                  <a:srgbClr val="000000"/>
                </a:solidFill>
                <a:latin typeface="+mj-lt"/>
                <a:cs typeface="Arial" panose="020B0604020202020204" pitchFamily="34" charset="0"/>
              </a:rPr>
              <a:t> de </a:t>
            </a:r>
            <a:r>
              <a:rPr lang="en-US" sz="1778" kern="0" dirty="0" err="1">
                <a:solidFill>
                  <a:srgbClr val="000000"/>
                </a:solidFill>
                <a:latin typeface="+mj-lt"/>
                <a:cs typeface="Arial" panose="020B0604020202020204" pitchFamily="34" charset="0"/>
              </a:rPr>
              <a:t>grasas</a:t>
            </a:r>
            <a:r>
              <a:rPr lang="en-US" sz="1778" kern="0" dirty="0">
                <a:solidFill>
                  <a:srgbClr val="000000"/>
                </a:solidFill>
                <a:latin typeface="+mj-lt"/>
                <a:cs typeface="Arial" panose="020B0604020202020204" pitchFamily="34" charset="0"/>
              </a:rPr>
              <a:t> </a:t>
            </a:r>
            <a:r>
              <a:rPr lang="en-US" sz="1778" kern="0" dirty="0" err="1">
                <a:solidFill>
                  <a:srgbClr val="000000"/>
                </a:solidFill>
                <a:latin typeface="+mj-lt"/>
                <a:cs typeface="Arial" panose="020B0604020202020204" pitchFamily="34" charset="0"/>
              </a:rPr>
              <a:t>saturadas</a:t>
            </a:r>
            <a:endParaRPr lang="en-US" sz="1778" kern="0" dirty="0">
              <a:solidFill>
                <a:srgbClr val="000000"/>
              </a:solidFill>
              <a:latin typeface="+mj-lt"/>
              <a:cs typeface="Arial" panose="020B0604020202020204" pitchFamily="34" charset="0"/>
            </a:endParaRPr>
          </a:p>
          <a:p>
            <a:pPr defTabSz="1161105">
              <a:defRPr/>
            </a:pPr>
            <a:r>
              <a:rPr lang="en-US" sz="1778" kern="0" dirty="0">
                <a:solidFill>
                  <a:srgbClr val="000000"/>
                </a:solidFill>
                <a:latin typeface="+mj-lt"/>
                <a:cs typeface="Arial" panose="020B0604020202020204" pitchFamily="34" charset="0"/>
              </a:rPr>
              <a:t>      (comida </a:t>
            </a:r>
            <a:r>
              <a:rPr lang="en-US" sz="1778" kern="0" dirty="0" err="1">
                <a:solidFill>
                  <a:srgbClr val="000000"/>
                </a:solidFill>
                <a:latin typeface="+mj-lt"/>
                <a:cs typeface="Arial" panose="020B0604020202020204" pitchFamily="34" charset="0"/>
              </a:rPr>
              <a:t>rápida</a:t>
            </a:r>
            <a:r>
              <a:rPr lang="en-US" sz="1778" kern="0" dirty="0">
                <a:solidFill>
                  <a:srgbClr val="000000"/>
                </a:solidFill>
                <a:latin typeface="+mj-lt"/>
                <a:cs typeface="Arial" panose="020B0604020202020204" pitchFamily="34" charset="0"/>
              </a:rPr>
              <a:t>)</a:t>
            </a:r>
          </a:p>
          <a:p>
            <a:pPr indent="-362845" defTabSz="1161105">
              <a:buFont typeface="Arial" pitchFamily="34" charset="0"/>
              <a:buChar char="•"/>
              <a:defRPr/>
            </a:pPr>
            <a:r>
              <a:rPr lang="en-US" sz="1778" kern="0" dirty="0">
                <a:solidFill>
                  <a:srgbClr val="000000"/>
                </a:solidFill>
                <a:latin typeface="+mj-lt"/>
                <a:cs typeface="Arial" panose="020B0604020202020204" pitchFamily="34" charset="0"/>
              </a:rPr>
              <a:t>Alcohol, </a:t>
            </a:r>
            <a:r>
              <a:rPr lang="en-US" sz="1778" kern="0" dirty="0" err="1">
                <a:solidFill>
                  <a:srgbClr val="000000"/>
                </a:solidFill>
                <a:latin typeface="+mj-lt"/>
                <a:cs typeface="Arial" panose="020B0604020202020204" pitchFamily="34" charset="0"/>
              </a:rPr>
              <a:t>tabaco</a:t>
            </a:r>
            <a:r>
              <a:rPr lang="en-US" sz="1778" kern="0" dirty="0">
                <a:solidFill>
                  <a:srgbClr val="000000"/>
                </a:solidFill>
                <a:latin typeface="+mj-lt"/>
                <a:cs typeface="Arial" panose="020B0604020202020204" pitchFamily="34" charset="0"/>
              </a:rPr>
              <a:t> y </a:t>
            </a:r>
            <a:r>
              <a:rPr lang="en-US" sz="1778" kern="0" dirty="0" err="1">
                <a:solidFill>
                  <a:srgbClr val="000000"/>
                </a:solidFill>
                <a:latin typeface="+mj-lt"/>
                <a:cs typeface="Arial" panose="020B0604020202020204" pitchFamily="34" charset="0"/>
              </a:rPr>
              <a:t>drogas</a:t>
            </a:r>
            <a:r>
              <a:rPr lang="en-US" sz="1778" kern="0" dirty="0">
                <a:solidFill>
                  <a:srgbClr val="000000"/>
                </a:solidFill>
                <a:latin typeface="+mj-lt"/>
                <a:cs typeface="Arial" panose="020B0604020202020204" pitchFamily="34" charset="0"/>
              </a:rPr>
              <a:t> </a:t>
            </a:r>
            <a:r>
              <a:rPr lang="en-US" sz="1778" kern="0" dirty="0" err="1">
                <a:solidFill>
                  <a:srgbClr val="000000"/>
                </a:solidFill>
                <a:latin typeface="+mj-lt"/>
                <a:cs typeface="Arial" panose="020B0604020202020204" pitchFamily="34" charset="0"/>
              </a:rPr>
              <a:t>ilícitas</a:t>
            </a:r>
            <a:endParaRPr lang="es-MX" sz="1778" kern="0" dirty="0">
              <a:solidFill>
                <a:srgbClr val="000000"/>
              </a:solidFill>
              <a:latin typeface="+mj-lt"/>
              <a:cs typeface="Arial" panose="020B0604020202020204" pitchFamily="34" charset="0"/>
            </a:endParaRPr>
          </a:p>
        </p:txBody>
      </p:sp>
      <p:sp>
        <p:nvSpPr>
          <p:cNvPr id="15" name="12 Rectángulo redondeado"/>
          <p:cNvSpPr>
            <a:spLocks noChangeArrowheads="1"/>
          </p:cNvSpPr>
          <p:nvPr/>
        </p:nvSpPr>
        <p:spPr bwMode="auto">
          <a:xfrm>
            <a:off x="4726152" y="1999871"/>
            <a:ext cx="3987073" cy="208813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defTabSz="1161105">
              <a:defRPr/>
            </a:pPr>
            <a:r>
              <a:rPr lang="en-US" sz="1778" b="1" kern="0" dirty="0" err="1">
                <a:solidFill>
                  <a:srgbClr val="000000"/>
                </a:solidFill>
                <a:latin typeface="+mj-lt"/>
                <a:cs typeface="Arial" panose="020B0604020202020204" pitchFamily="34" charset="0"/>
              </a:rPr>
              <a:t>Cambios</a:t>
            </a:r>
            <a:r>
              <a:rPr lang="en-US" sz="1778" b="1" kern="0" dirty="0">
                <a:solidFill>
                  <a:srgbClr val="000000"/>
                </a:solidFill>
                <a:latin typeface="+mj-lt"/>
                <a:cs typeface="Arial" panose="020B0604020202020204" pitchFamily="34" charset="0"/>
              </a:rPr>
              <a:t> </a:t>
            </a:r>
            <a:r>
              <a:rPr lang="en-US" sz="1778" b="1" kern="0" dirty="0" err="1">
                <a:solidFill>
                  <a:srgbClr val="000000"/>
                </a:solidFill>
                <a:latin typeface="+mj-lt"/>
                <a:cs typeface="Arial" panose="020B0604020202020204" pitchFamily="34" charset="0"/>
              </a:rPr>
              <a:t>en</a:t>
            </a:r>
            <a:r>
              <a:rPr lang="en-US" sz="1778" b="1" kern="0" dirty="0">
                <a:solidFill>
                  <a:srgbClr val="000000"/>
                </a:solidFill>
                <a:latin typeface="+mj-lt"/>
                <a:cs typeface="Arial" panose="020B0604020202020204" pitchFamily="34" charset="0"/>
              </a:rPr>
              <a:t> el </a:t>
            </a:r>
            <a:r>
              <a:rPr lang="en-US" sz="1778" b="1" kern="0" dirty="0" err="1">
                <a:solidFill>
                  <a:srgbClr val="000000"/>
                </a:solidFill>
                <a:latin typeface="+mj-lt"/>
                <a:cs typeface="Arial" panose="020B0604020202020204" pitchFamily="34" charset="0"/>
              </a:rPr>
              <a:t>medio</a:t>
            </a:r>
            <a:r>
              <a:rPr lang="en-US" sz="1778" b="1" kern="0" dirty="0">
                <a:solidFill>
                  <a:srgbClr val="000000"/>
                </a:solidFill>
                <a:latin typeface="+mj-lt"/>
                <a:cs typeface="Arial" panose="020B0604020202020204" pitchFamily="34" charset="0"/>
              </a:rPr>
              <a:t> </a:t>
            </a:r>
            <a:r>
              <a:rPr lang="en-US" sz="1778" b="1" kern="0" dirty="0" err="1">
                <a:solidFill>
                  <a:srgbClr val="000000"/>
                </a:solidFill>
                <a:latin typeface="+mj-lt"/>
                <a:cs typeface="Arial" panose="020B0604020202020204" pitchFamily="34" charset="0"/>
              </a:rPr>
              <a:t>ambiente</a:t>
            </a:r>
            <a:endParaRPr lang="en-US" sz="1778" b="1" kern="0" dirty="0">
              <a:solidFill>
                <a:srgbClr val="000000"/>
              </a:solidFill>
              <a:latin typeface="+mj-lt"/>
              <a:cs typeface="Arial" panose="020B0604020202020204" pitchFamily="34" charset="0"/>
            </a:endParaRPr>
          </a:p>
          <a:p>
            <a:pPr marL="362845" indent="-362845" defTabSz="1161105">
              <a:buFont typeface="Arial" panose="020B0604020202020204" pitchFamily="34" charset="0"/>
              <a:buChar char="•"/>
              <a:defRPr/>
            </a:pPr>
            <a:r>
              <a:rPr lang="en-US" sz="1778" kern="0" dirty="0" err="1">
                <a:solidFill>
                  <a:srgbClr val="000000"/>
                </a:solidFill>
                <a:latin typeface="+mj-lt"/>
                <a:cs typeface="Arial" panose="020B0604020202020204" pitchFamily="34" charset="0"/>
              </a:rPr>
              <a:t>Aislamiento</a:t>
            </a:r>
            <a:r>
              <a:rPr lang="en-US" sz="1778" kern="0" dirty="0">
                <a:solidFill>
                  <a:srgbClr val="000000"/>
                </a:solidFill>
                <a:latin typeface="+mj-lt"/>
                <a:cs typeface="Arial" panose="020B0604020202020204" pitchFamily="34" charset="0"/>
              </a:rPr>
              <a:t> social</a:t>
            </a:r>
          </a:p>
          <a:p>
            <a:pPr marL="362845" indent="-362845" defTabSz="1161105">
              <a:buFont typeface="Arial" panose="020B0604020202020204" pitchFamily="34" charset="0"/>
              <a:buChar char="•"/>
              <a:defRPr/>
            </a:pPr>
            <a:r>
              <a:rPr lang="en-US" sz="1778" kern="0" dirty="0" err="1">
                <a:solidFill>
                  <a:srgbClr val="000000"/>
                </a:solidFill>
                <a:latin typeface="+mj-lt"/>
                <a:cs typeface="Arial" panose="020B0604020202020204" pitchFamily="34" charset="0"/>
              </a:rPr>
              <a:t>Falta</a:t>
            </a:r>
            <a:r>
              <a:rPr lang="en-US" sz="1778" kern="0" dirty="0">
                <a:solidFill>
                  <a:srgbClr val="000000"/>
                </a:solidFill>
                <a:latin typeface="+mj-lt"/>
                <a:cs typeface="Arial" panose="020B0604020202020204" pitchFamily="34" charset="0"/>
              </a:rPr>
              <a:t> de </a:t>
            </a:r>
            <a:r>
              <a:rPr lang="en-US" sz="1778" kern="0" dirty="0" err="1">
                <a:solidFill>
                  <a:srgbClr val="000000"/>
                </a:solidFill>
                <a:latin typeface="+mj-lt"/>
                <a:cs typeface="Arial" panose="020B0604020202020204" pitchFamily="34" charset="0"/>
              </a:rPr>
              <a:t>apoyo</a:t>
            </a:r>
            <a:r>
              <a:rPr lang="en-US" sz="1778" kern="0" dirty="0">
                <a:solidFill>
                  <a:srgbClr val="000000"/>
                </a:solidFill>
                <a:latin typeface="+mj-lt"/>
                <a:cs typeface="Arial" panose="020B0604020202020204" pitchFamily="34" charset="0"/>
              </a:rPr>
              <a:t> familiar y social</a:t>
            </a:r>
          </a:p>
          <a:p>
            <a:pPr marL="362845" indent="-362845" defTabSz="1161105">
              <a:buFont typeface="Arial" panose="020B0604020202020204" pitchFamily="34" charset="0"/>
              <a:buChar char="•"/>
              <a:defRPr/>
            </a:pPr>
            <a:r>
              <a:rPr lang="en-US" sz="1778" kern="0" dirty="0" err="1">
                <a:solidFill>
                  <a:srgbClr val="000000"/>
                </a:solidFill>
                <a:latin typeface="+mj-lt"/>
                <a:cs typeface="Arial" panose="020B0604020202020204" pitchFamily="34" charset="0"/>
              </a:rPr>
              <a:t>Riesgos</a:t>
            </a:r>
            <a:r>
              <a:rPr lang="en-US" sz="1778" kern="0" dirty="0">
                <a:solidFill>
                  <a:srgbClr val="000000"/>
                </a:solidFill>
                <a:latin typeface="+mj-lt"/>
                <a:cs typeface="Arial" panose="020B0604020202020204" pitchFamily="34" charset="0"/>
              </a:rPr>
              <a:t> de </a:t>
            </a:r>
            <a:r>
              <a:rPr lang="en-US" sz="1778" kern="0" dirty="0" err="1">
                <a:solidFill>
                  <a:srgbClr val="000000"/>
                </a:solidFill>
                <a:latin typeface="+mj-lt"/>
                <a:cs typeface="Arial" panose="020B0604020202020204" pitchFamily="34" charset="0"/>
              </a:rPr>
              <a:t>trabajo</a:t>
            </a:r>
            <a:endParaRPr lang="en-US" sz="1778" kern="0" dirty="0">
              <a:solidFill>
                <a:srgbClr val="000000"/>
              </a:solidFill>
              <a:latin typeface="+mj-lt"/>
              <a:cs typeface="Arial" panose="020B0604020202020204" pitchFamily="34" charset="0"/>
            </a:endParaRPr>
          </a:p>
          <a:p>
            <a:pPr marL="362845" indent="-362845" defTabSz="1161105">
              <a:buFont typeface="Arial" panose="020B0604020202020204" pitchFamily="34" charset="0"/>
              <a:buChar char="•"/>
              <a:defRPr/>
            </a:pPr>
            <a:r>
              <a:rPr lang="en-US" sz="1778" kern="0" dirty="0" err="1">
                <a:solidFill>
                  <a:srgbClr val="000000"/>
                </a:solidFill>
                <a:latin typeface="+mj-lt"/>
                <a:cs typeface="Arial" panose="020B0604020202020204" pitchFamily="34" charset="0"/>
              </a:rPr>
              <a:t>Desconocimiento</a:t>
            </a:r>
            <a:r>
              <a:rPr lang="en-US" sz="1778" kern="0" dirty="0">
                <a:solidFill>
                  <a:srgbClr val="000000"/>
                </a:solidFill>
                <a:latin typeface="+mj-lt"/>
                <a:cs typeface="Arial" panose="020B0604020202020204" pitchFamily="34" charset="0"/>
              </a:rPr>
              <a:t> del </a:t>
            </a:r>
            <a:r>
              <a:rPr lang="en-US" sz="1778" kern="0" dirty="0" err="1">
                <a:solidFill>
                  <a:srgbClr val="000000"/>
                </a:solidFill>
                <a:latin typeface="+mj-lt"/>
                <a:cs typeface="Arial" panose="020B0604020202020204" pitchFamily="34" charset="0"/>
              </a:rPr>
              <a:t>idioma</a:t>
            </a:r>
            <a:r>
              <a:rPr lang="en-US" sz="1778" kern="0" dirty="0">
                <a:solidFill>
                  <a:srgbClr val="000000"/>
                </a:solidFill>
                <a:latin typeface="+mj-lt"/>
                <a:cs typeface="Arial" panose="020B0604020202020204" pitchFamily="34" charset="0"/>
              </a:rPr>
              <a:t>, </a:t>
            </a:r>
            <a:r>
              <a:rPr lang="en-US" sz="1778" kern="0" dirty="0" err="1">
                <a:solidFill>
                  <a:srgbClr val="000000"/>
                </a:solidFill>
                <a:latin typeface="+mj-lt"/>
                <a:cs typeface="Arial" panose="020B0604020202020204" pitchFamily="34" charset="0"/>
              </a:rPr>
              <a:t>cultura</a:t>
            </a:r>
            <a:r>
              <a:rPr lang="en-US" sz="1778" kern="0" dirty="0">
                <a:solidFill>
                  <a:srgbClr val="000000"/>
                </a:solidFill>
                <a:latin typeface="+mj-lt"/>
                <a:cs typeface="Arial" panose="020B0604020202020204" pitchFamily="34" charset="0"/>
              </a:rPr>
              <a:t> y </a:t>
            </a:r>
            <a:r>
              <a:rPr lang="en-US" sz="1778" kern="0" dirty="0" err="1">
                <a:solidFill>
                  <a:srgbClr val="000000"/>
                </a:solidFill>
                <a:latin typeface="+mj-lt"/>
                <a:cs typeface="Arial" panose="020B0604020202020204" pitchFamily="34" charset="0"/>
              </a:rPr>
              <a:t>estilo</a:t>
            </a:r>
            <a:r>
              <a:rPr lang="en-US" sz="1778" kern="0" dirty="0">
                <a:solidFill>
                  <a:srgbClr val="000000"/>
                </a:solidFill>
                <a:latin typeface="+mj-lt"/>
                <a:cs typeface="Arial" panose="020B0604020202020204" pitchFamily="34" charset="0"/>
              </a:rPr>
              <a:t> de </a:t>
            </a:r>
            <a:r>
              <a:rPr lang="en-US" sz="1778" kern="0" dirty="0" err="1">
                <a:solidFill>
                  <a:srgbClr val="000000"/>
                </a:solidFill>
                <a:latin typeface="+mj-lt"/>
                <a:cs typeface="Arial" panose="020B0604020202020204" pitchFamily="34" charset="0"/>
              </a:rPr>
              <a:t>vida</a:t>
            </a:r>
            <a:r>
              <a:rPr lang="en-US" sz="1778" kern="0" dirty="0">
                <a:solidFill>
                  <a:srgbClr val="000000"/>
                </a:solidFill>
                <a:latin typeface="+mj-lt"/>
                <a:cs typeface="Arial" panose="020B0604020202020204" pitchFamily="34" charset="0"/>
              </a:rPr>
              <a:t> </a:t>
            </a:r>
            <a:r>
              <a:rPr lang="en-US" sz="1778" kern="0" dirty="0" err="1">
                <a:solidFill>
                  <a:srgbClr val="000000"/>
                </a:solidFill>
                <a:latin typeface="+mj-lt"/>
                <a:cs typeface="Arial" panose="020B0604020202020204" pitchFamily="34" charset="0"/>
              </a:rPr>
              <a:t>en</a:t>
            </a:r>
            <a:r>
              <a:rPr lang="en-US" sz="1778" kern="0" dirty="0">
                <a:solidFill>
                  <a:srgbClr val="000000"/>
                </a:solidFill>
                <a:latin typeface="+mj-lt"/>
                <a:cs typeface="Arial" panose="020B0604020202020204" pitchFamily="34" charset="0"/>
              </a:rPr>
              <a:t> EE.UU.</a:t>
            </a:r>
          </a:p>
          <a:p>
            <a:pPr marL="362845" indent="-362845" defTabSz="1161105">
              <a:buFont typeface="Arial" panose="020B0604020202020204" pitchFamily="34" charset="0"/>
              <a:buChar char="•"/>
              <a:defRPr/>
            </a:pPr>
            <a:r>
              <a:rPr lang="es-MX" sz="1778" kern="0" dirty="0">
                <a:solidFill>
                  <a:srgbClr val="000000"/>
                </a:solidFill>
                <a:latin typeface="+mj-lt"/>
                <a:cs typeface="Arial" panose="020B0604020202020204" pitchFamily="34" charset="0"/>
              </a:rPr>
              <a:t>Prácticas sexuales de riesgo</a:t>
            </a:r>
          </a:p>
        </p:txBody>
      </p:sp>
    </p:spTree>
    <p:extLst>
      <p:ext uri="{BB962C8B-B14F-4D97-AF65-F5344CB8AC3E}">
        <p14:creationId xmlns:p14="http://schemas.microsoft.com/office/powerpoint/2010/main" val="1771956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533400" y="1600200"/>
            <a:ext cx="4101414" cy="5632311"/>
          </a:xfrm>
          <a:prstGeom prst="rect">
            <a:avLst/>
          </a:prstGeom>
          <a:noFill/>
        </p:spPr>
        <p:txBody>
          <a:bodyPr wrap="square" rtlCol="0">
            <a:spAutoFit/>
          </a:bodyPr>
          <a:lstStyle/>
          <a:p>
            <a:pPr marL="346472" lvl="1" indent="-260747">
              <a:lnSpc>
                <a:spcPct val="80000"/>
              </a:lnSpc>
              <a:buClr>
                <a:schemeClr val="dk1"/>
              </a:buClr>
            </a:pPr>
            <a:r>
              <a:rPr lang="es-MX" sz="2000" dirty="0">
                <a:solidFill>
                  <a:srgbClr val="0070C0"/>
                </a:solidFill>
                <a:latin typeface="Arial Rounded MT Bold" panose="020F0704030504030204" pitchFamily="34" charset="0"/>
                <a:ea typeface="Quattrocento"/>
                <a:cs typeface="Quattrocento"/>
                <a:sym typeface="Quattrocento"/>
              </a:rPr>
              <a:t>¿Porqué son importantes las intervenciones?</a:t>
            </a:r>
          </a:p>
          <a:p>
            <a:pPr marL="346472" lvl="1" indent="-260747">
              <a:lnSpc>
                <a:spcPct val="80000"/>
              </a:lnSpc>
              <a:buClr>
                <a:schemeClr val="dk1"/>
              </a:buClr>
            </a:pPr>
            <a:endParaRPr lang="es-MX" dirty="0">
              <a:solidFill>
                <a:schemeClr val="dk1"/>
              </a:solidFill>
              <a:latin typeface="Arial Rounded MT Bold" panose="020F0704030504030204" pitchFamily="34" charset="0"/>
              <a:ea typeface="Quattrocento"/>
              <a:cs typeface="Quattrocento"/>
              <a:sym typeface="Quattrocento"/>
            </a:endParaRPr>
          </a:p>
          <a:p>
            <a:pPr marL="346472" lvl="1" indent="-260747">
              <a:lnSpc>
                <a:spcPct val="80000"/>
              </a:lnSpc>
              <a:buClr>
                <a:schemeClr val="dk1"/>
              </a:buClr>
            </a:pPr>
            <a:endParaRPr lang="es-MX" dirty="0">
              <a:solidFill>
                <a:schemeClr val="dk1"/>
              </a:solidFill>
              <a:latin typeface="Arial Rounded MT Bold" panose="020F0704030504030204" pitchFamily="34" charset="0"/>
              <a:ea typeface="Quattrocento"/>
              <a:cs typeface="Quattrocento"/>
              <a:sym typeface="Quattrocento"/>
            </a:endParaRPr>
          </a:p>
          <a:p>
            <a:pPr marL="428625" lvl="1" indent="-342900">
              <a:lnSpc>
                <a:spcPct val="80000"/>
              </a:lnSpc>
              <a:buClr>
                <a:schemeClr val="dk1"/>
              </a:buClr>
              <a:buFont typeface="Wingdings" panose="05000000000000000000" pitchFamily="2" charset="2"/>
              <a:buChar char="Ø"/>
            </a:pPr>
            <a:r>
              <a:rPr lang="es-MX" dirty="0">
                <a:solidFill>
                  <a:schemeClr val="dk1"/>
                </a:solidFill>
                <a:latin typeface="Arial Rounded MT Bold" panose="020F0704030504030204" pitchFamily="34" charset="0"/>
                <a:ea typeface="Quattrocento"/>
                <a:cs typeface="Quattrocento"/>
                <a:sym typeface="Quattrocento"/>
              </a:rPr>
              <a:t>Oportunidad de instrumentar en las VDS proyectos basados en evidencia que responden a una necesidad específica de la comunidades.</a:t>
            </a:r>
          </a:p>
          <a:p>
            <a:pPr marL="85725" lvl="1">
              <a:lnSpc>
                <a:spcPct val="80000"/>
              </a:lnSpc>
              <a:buClr>
                <a:schemeClr val="dk1"/>
              </a:buClr>
            </a:pPr>
            <a:endParaRPr lang="es-MX" dirty="0">
              <a:solidFill>
                <a:schemeClr val="dk1"/>
              </a:solidFill>
              <a:latin typeface="Arial Rounded MT Bold" panose="020F0704030504030204" pitchFamily="34" charset="0"/>
              <a:ea typeface="Quattrocento"/>
              <a:cs typeface="Quattrocento"/>
              <a:sym typeface="Quattrocento"/>
            </a:endParaRPr>
          </a:p>
          <a:p>
            <a:pPr marL="428625" lvl="1" indent="-342900">
              <a:lnSpc>
                <a:spcPct val="80000"/>
              </a:lnSpc>
              <a:buClr>
                <a:schemeClr val="dk1"/>
              </a:buClr>
              <a:buFont typeface="Wingdings" panose="05000000000000000000" pitchFamily="2" charset="2"/>
              <a:buChar char="Ø"/>
            </a:pPr>
            <a:r>
              <a:rPr lang="es-MX" dirty="0">
                <a:solidFill>
                  <a:schemeClr val="dk1"/>
                </a:solidFill>
                <a:latin typeface="Arial Rounded MT Bold" panose="020F0704030504030204" pitchFamily="34" charset="0"/>
                <a:ea typeface="Quattrocento"/>
                <a:cs typeface="Quattrocento"/>
                <a:sym typeface="Quattrocento"/>
              </a:rPr>
              <a:t>Permite reforzar las capacidades del personal de VDS en temas específicos.</a:t>
            </a:r>
          </a:p>
          <a:p>
            <a:pPr marL="428625" lvl="1" indent="-342900">
              <a:lnSpc>
                <a:spcPct val="80000"/>
              </a:lnSpc>
              <a:buClr>
                <a:schemeClr val="dk1"/>
              </a:buClr>
              <a:buFont typeface="Wingdings" panose="05000000000000000000" pitchFamily="2" charset="2"/>
              <a:buChar char="Ø"/>
            </a:pPr>
            <a:endParaRPr lang="es-MX" dirty="0">
              <a:solidFill>
                <a:schemeClr val="dk1"/>
              </a:solidFill>
              <a:latin typeface="Arial Rounded MT Bold" panose="020F0704030504030204" pitchFamily="34" charset="0"/>
              <a:ea typeface="Quattrocento"/>
              <a:cs typeface="Quattrocento"/>
              <a:sym typeface="Quattrocento"/>
            </a:endParaRPr>
          </a:p>
          <a:p>
            <a:pPr marL="428625" lvl="1" indent="-342900">
              <a:lnSpc>
                <a:spcPct val="80000"/>
              </a:lnSpc>
              <a:buClr>
                <a:schemeClr val="dk1"/>
              </a:buClr>
              <a:buFont typeface="Wingdings" panose="05000000000000000000" pitchFamily="2" charset="2"/>
              <a:buChar char="Ø"/>
            </a:pPr>
            <a:r>
              <a:rPr lang="es-MX" dirty="0">
                <a:solidFill>
                  <a:schemeClr val="dk1"/>
                </a:solidFill>
                <a:latin typeface="Arial Rounded MT Bold" panose="020F0704030504030204" pitchFamily="34" charset="0"/>
                <a:ea typeface="Quattrocento"/>
                <a:cs typeface="Quattrocento"/>
                <a:sym typeface="Quattrocento"/>
              </a:rPr>
              <a:t>Fortalece la sustentabilidad del programa cuando la VDS recibe fondos adicionales.</a:t>
            </a:r>
          </a:p>
          <a:p>
            <a:pPr marL="428625" lvl="1" indent="-342900">
              <a:lnSpc>
                <a:spcPct val="80000"/>
              </a:lnSpc>
              <a:buClr>
                <a:schemeClr val="dk1"/>
              </a:buClr>
              <a:buFont typeface="Wingdings" panose="05000000000000000000" pitchFamily="2" charset="2"/>
              <a:buChar char="Ø"/>
            </a:pPr>
            <a:endParaRPr lang="es-MX" dirty="0">
              <a:solidFill>
                <a:schemeClr val="dk1"/>
              </a:solidFill>
              <a:latin typeface="Arial Rounded MT Bold" panose="020F0704030504030204" pitchFamily="34" charset="0"/>
              <a:ea typeface="Quattrocento"/>
              <a:cs typeface="Quattrocento"/>
              <a:sym typeface="Quattrocento"/>
            </a:endParaRPr>
          </a:p>
          <a:p>
            <a:pPr marL="85725" lvl="1">
              <a:lnSpc>
                <a:spcPct val="80000"/>
              </a:lnSpc>
              <a:buClr>
                <a:schemeClr val="dk1"/>
              </a:buClr>
            </a:pPr>
            <a:endParaRPr lang="es-MX" dirty="0">
              <a:solidFill>
                <a:schemeClr val="dk1"/>
              </a:solidFill>
              <a:latin typeface="Arial Rounded MT Bold" panose="020F0704030504030204" pitchFamily="34" charset="0"/>
              <a:ea typeface="Quattrocento"/>
              <a:cs typeface="Quattrocento"/>
              <a:sym typeface="Quattrocento"/>
            </a:endParaRPr>
          </a:p>
          <a:p>
            <a:pPr marL="428625" lvl="1" indent="-342900">
              <a:lnSpc>
                <a:spcPct val="80000"/>
              </a:lnSpc>
              <a:buClr>
                <a:schemeClr val="dk1"/>
              </a:buClr>
              <a:buFont typeface="Wingdings" panose="05000000000000000000" pitchFamily="2" charset="2"/>
              <a:buChar char="Ø"/>
            </a:pPr>
            <a:r>
              <a:rPr lang="es-MX" dirty="0">
                <a:solidFill>
                  <a:schemeClr val="dk1"/>
                </a:solidFill>
                <a:latin typeface="Arial Rounded MT Bold" panose="020F0704030504030204" pitchFamily="34" charset="0"/>
                <a:ea typeface="Quattrocento"/>
                <a:cs typeface="Quattrocento"/>
                <a:sym typeface="Quattrocento"/>
              </a:rPr>
              <a:t>Ayudan a generar información estadística y a </a:t>
            </a:r>
            <a:r>
              <a:rPr lang="es-MX" sz="1600" dirty="0">
                <a:solidFill>
                  <a:schemeClr val="dk1"/>
                </a:solidFill>
                <a:latin typeface="Arial Rounded MT Bold" panose="020F0704030504030204" pitchFamily="34" charset="0"/>
                <a:ea typeface="Quattrocento"/>
                <a:cs typeface="Quattrocento"/>
                <a:sym typeface="Quattrocento"/>
              </a:rPr>
              <a:t>captar casos de éxito en VDS </a:t>
            </a:r>
          </a:p>
          <a:p>
            <a:pPr marL="346472" lvl="1" indent="-260747" algn="just">
              <a:lnSpc>
                <a:spcPct val="80000"/>
              </a:lnSpc>
              <a:buClr>
                <a:schemeClr val="dk1"/>
              </a:buClr>
            </a:pPr>
            <a:endParaRPr lang="es-MX" sz="1400" dirty="0">
              <a:solidFill>
                <a:schemeClr val="dk1"/>
              </a:solidFill>
              <a:latin typeface="Arial Rounded MT Bold" panose="020F0704030504030204" pitchFamily="34" charset="0"/>
              <a:ea typeface="Quattrocento"/>
              <a:cs typeface="Quattrocento"/>
              <a:sym typeface="Quattrocento"/>
            </a:endParaRPr>
          </a:p>
          <a:p>
            <a:pPr marL="346472" lvl="1" indent="-260747" algn="just">
              <a:lnSpc>
                <a:spcPct val="80000"/>
              </a:lnSpc>
              <a:buClr>
                <a:schemeClr val="dk1"/>
              </a:buClr>
            </a:pPr>
            <a:endParaRPr lang="es-MX" sz="1400" dirty="0">
              <a:solidFill>
                <a:schemeClr val="dk1"/>
              </a:solidFill>
              <a:latin typeface="Arial Rounded MT Bold" panose="020F0704030504030204" pitchFamily="34" charset="0"/>
              <a:ea typeface="Quattrocento"/>
              <a:cs typeface="Quattrocento"/>
              <a:sym typeface="Quattrocento"/>
            </a:endParaRPr>
          </a:p>
          <a:p>
            <a:pPr marL="346472" lvl="1" indent="-260747" algn="just">
              <a:lnSpc>
                <a:spcPct val="80000"/>
              </a:lnSpc>
              <a:buClr>
                <a:schemeClr val="dk1"/>
              </a:buClr>
            </a:pPr>
            <a:endParaRPr lang="es-MX" sz="1400" dirty="0">
              <a:solidFill>
                <a:schemeClr val="dk1"/>
              </a:solidFill>
              <a:latin typeface="Arial Rounded MT Bold" panose="020F0704030504030204" pitchFamily="34" charset="0"/>
              <a:ea typeface="Quattrocento"/>
              <a:cs typeface="Quattrocento"/>
              <a:sym typeface="Quattrocento"/>
            </a:endParaRPr>
          </a:p>
          <a:p>
            <a:pPr marL="346472" lvl="1" indent="-260747" algn="just">
              <a:lnSpc>
                <a:spcPct val="80000"/>
              </a:lnSpc>
              <a:buClr>
                <a:schemeClr val="dk1"/>
              </a:buClr>
            </a:pPr>
            <a:endParaRPr lang="es-MX" sz="1400" dirty="0">
              <a:solidFill>
                <a:schemeClr val="dk1"/>
              </a:solidFill>
              <a:latin typeface="Arial Rounded MT Bold" panose="020F0704030504030204" pitchFamily="34" charset="0"/>
              <a:ea typeface="Quattrocento"/>
              <a:cs typeface="Quattrocento"/>
              <a:sym typeface="Quattrocento"/>
            </a:endParaRPr>
          </a:p>
        </p:txBody>
      </p:sp>
      <p:pic>
        <p:nvPicPr>
          <p:cNvPr id="7" name="Shape 234"/>
          <p:cNvPicPr preferRelativeResize="0"/>
          <p:nvPr/>
        </p:nvPicPr>
        <p:blipFill rotWithShape="1">
          <a:blip r:embed="rId2" cstate="email">
            <a:alphaModFix amt="80000"/>
            <a:extLst>
              <a:ext uri="{28A0092B-C50C-407E-A947-70E740481C1C}">
                <a14:useLocalDpi xmlns:a14="http://schemas.microsoft.com/office/drawing/2010/main"/>
              </a:ext>
            </a:extLst>
          </a:blip>
          <a:srcRect/>
          <a:stretch/>
        </p:blipFill>
        <p:spPr>
          <a:xfrm>
            <a:off x="381000" y="304800"/>
            <a:ext cx="1093573" cy="1010306"/>
          </a:xfrm>
          <a:prstGeom prst="rect">
            <a:avLst/>
          </a:prstGeom>
          <a:noFill/>
          <a:ln>
            <a:noFill/>
          </a:ln>
        </p:spPr>
      </p:pic>
      <p:sp>
        <p:nvSpPr>
          <p:cNvPr id="2" name="TextBox 1"/>
          <p:cNvSpPr txBox="1"/>
          <p:nvPr/>
        </p:nvSpPr>
        <p:spPr>
          <a:xfrm>
            <a:off x="5029200" y="4648200"/>
            <a:ext cx="3581400" cy="1920526"/>
          </a:xfrm>
          <a:prstGeom prst="rect">
            <a:avLst/>
          </a:prstGeom>
          <a:noFill/>
        </p:spPr>
        <p:txBody>
          <a:bodyPr wrap="square" rtlCol="0">
            <a:spAutoFit/>
          </a:bodyPr>
          <a:lstStyle/>
          <a:p>
            <a:pPr marL="346472" lvl="1" indent="-260747">
              <a:lnSpc>
                <a:spcPct val="80000"/>
              </a:lnSpc>
              <a:buClr>
                <a:schemeClr val="dk1"/>
              </a:buClr>
            </a:pPr>
            <a:endParaRPr lang="es-MX" u="sng" dirty="0">
              <a:solidFill>
                <a:schemeClr val="dk1"/>
              </a:solidFill>
              <a:latin typeface="Arial Rounded MT Bold" panose="020F0704030504030204" pitchFamily="34" charset="0"/>
              <a:ea typeface="Quattrocento"/>
              <a:cs typeface="Quattrocento"/>
              <a:sym typeface="Quattrocento"/>
            </a:endParaRPr>
          </a:p>
          <a:p>
            <a:pPr marL="346472" lvl="1" indent="-260747">
              <a:lnSpc>
                <a:spcPct val="80000"/>
              </a:lnSpc>
              <a:buClr>
                <a:schemeClr val="dk1"/>
              </a:buClr>
            </a:pPr>
            <a:r>
              <a:rPr lang="es-MX" dirty="0">
                <a:solidFill>
                  <a:schemeClr val="dk1"/>
                </a:solidFill>
                <a:latin typeface="Arial Rounded MT Bold" panose="020F0704030504030204" pitchFamily="34" charset="0"/>
                <a:ea typeface="Quattrocento"/>
                <a:cs typeface="Quattrocento"/>
                <a:sym typeface="Quattrocento"/>
              </a:rPr>
              <a:t>	Intervenciones más importantes que se están desarrollando actualmente en VDS son en temas de nutrición, cáncer, vacuna del HPV, obesidad, etc</a:t>
            </a:r>
            <a:r>
              <a:rPr lang="es-MX" sz="1400" dirty="0">
                <a:solidFill>
                  <a:schemeClr val="dk1"/>
                </a:solidFill>
                <a:latin typeface="Arial Rounded MT Bold" panose="020F0704030504030204" pitchFamily="34" charset="0"/>
                <a:ea typeface="Quattrocento"/>
                <a:cs typeface="Quattrocento"/>
                <a:sym typeface="Quattrocento"/>
              </a:rPr>
              <a:t>. </a:t>
            </a:r>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5033" y="1626066"/>
            <a:ext cx="833367" cy="177867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5316" y="1626066"/>
            <a:ext cx="1450543" cy="1778679"/>
          </a:xfrm>
          <a:prstGeom prst="rect">
            <a:avLst/>
          </a:prstGeom>
        </p:spPr>
      </p:pic>
      <p:pic>
        <p:nvPicPr>
          <p:cNvPr id="1026" name="Picture 6" descr="im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52347" y="3581400"/>
            <a:ext cx="1785938" cy="12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494451" y="509039"/>
            <a:ext cx="7239000" cy="6858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Desarrollo</a:t>
            </a:r>
            <a:r>
              <a:rPr kumimoji="0" lang="en-GB" sz="3600" b="1" i="0" u="none" strike="noStrike" kern="1200" cap="small" spc="0" normalizeH="0" baseline="0" noProof="0" dirty="0">
                <a:ln>
                  <a:noFill/>
                </a:ln>
                <a:solidFill>
                  <a:srgbClr val="1F497D"/>
                </a:solidFill>
                <a:effectLst/>
                <a:uLnTx/>
                <a:uFillTx/>
                <a:latin typeface="+mn-lt"/>
                <a:ea typeface="+mj-ea"/>
                <a:cs typeface="+mj-cs"/>
              </a:rPr>
              <a:t> de </a:t>
            </a:r>
            <a:r>
              <a:rPr kumimoji="0" lang="en-GB" sz="3600" b="1" i="0" u="none" strike="noStrike" kern="1200" cap="small" spc="0" normalizeH="0" baseline="0" noProof="0" dirty="0" err="1">
                <a:ln>
                  <a:noFill/>
                </a:ln>
                <a:solidFill>
                  <a:srgbClr val="1F497D"/>
                </a:solidFill>
                <a:effectLst/>
                <a:uLnTx/>
                <a:uFillTx/>
                <a:latin typeface="+mn-lt"/>
                <a:ea typeface="+mj-ea"/>
                <a:cs typeface="+mj-cs"/>
              </a:rPr>
              <a:t>intervenciones</a:t>
            </a:r>
            <a:r>
              <a:rPr kumimoji="0" lang="en-GB" sz="3600" b="1" i="0" u="none" strike="noStrike" kern="1200" cap="small" spc="0" normalizeH="0" noProof="0" dirty="0">
                <a:ln>
                  <a:noFill/>
                </a:ln>
                <a:solidFill>
                  <a:srgbClr val="1F497D"/>
                </a:solidFill>
                <a:effectLst/>
                <a:uLnTx/>
                <a:uFillTx/>
                <a:latin typeface="+mn-lt"/>
                <a:ea typeface="+mj-ea"/>
                <a:cs typeface="+mj-cs"/>
              </a:rPr>
              <a:t> </a:t>
            </a:r>
            <a:r>
              <a:rPr kumimoji="0" lang="en-GB" sz="3600" b="1" i="0" u="none" strike="noStrike" kern="1200" cap="small" spc="0" normalizeH="0" noProof="0" dirty="0" err="1">
                <a:ln>
                  <a:noFill/>
                </a:ln>
                <a:solidFill>
                  <a:srgbClr val="1F497D"/>
                </a:solidFill>
                <a:effectLst/>
                <a:uLnTx/>
                <a:uFillTx/>
                <a:latin typeface="+mn-lt"/>
                <a:ea typeface="+mj-ea"/>
                <a:cs typeface="+mj-cs"/>
              </a:rPr>
              <a:t>en</a:t>
            </a:r>
            <a:r>
              <a:rPr kumimoji="0" lang="en-GB" sz="3600" b="1" i="0" u="none" strike="noStrike" kern="1200" cap="small" spc="0" normalizeH="0" noProof="0" dirty="0">
                <a:ln>
                  <a:noFill/>
                </a:ln>
                <a:solidFill>
                  <a:srgbClr val="1F497D"/>
                </a:solidFill>
                <a:effectLst/>
                <a:uLnTx/>
                <a:uFillTx/>
                <a:latin typeface="+mn-lt"/>
                <a:ea typeface="+mj-ea"/>
                <a:cs typeface="+mj-cs"/>
              </a:rPr>
              <a:t> la VDS</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spTree>
    <p:extLst>
      <p:ext uri="{BB962C8B-B14F-4D97-AF65-F5344CB8AC3E}">
        <p14:creationId xmlns:p14="http://schemas.microsoft.com/office/powerpoint/2010/main" val="2871436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p:cNvSpPr txBox="1"/>
          <p:nvPr/>
        </p:nvSpPr>
        <p:spPr>
          <a:xfrm>
            <a:off x="533400" y="2133600"/>
            <a:ext cx="3962399" cy="3859518"/>
          </a:xfrm>
          <a:prstGeom prst="rect">
            <a:avLst/>
          </a:prstGeom>
          <a:noFill/>
        </p:spPr>
        <p:txBody>
          <a:bodyPr wrap="square" rtlCol="0">
            <a:spAutoFit/>
          </a:bodyPr>
          <a:lstStyle/>
          <a:p>
            <a:pPr marL="346472" lvl="1" indent="-260747">
              <a:lnSpc>
                <a:spcPct val="80000"/>
              </a:lnSpc>
              <a:buClr>
                <a:schemeClr val="dk1"/>
              </a:buClr>
            </a:pPr>
            <a:r>
              <a:rPr lang="es-MX" b="1" dirty="0">
                <a:solidFill>
                  <a:schemeClr val="dk1"/>
                </a:solidFill>
                <a:latin typeface="Quattrocento"/>
                <a:ea typeface="Quattrocento"/>
                <a:cs typeface="Quattrocento"/>
                <a:sym typeface="Quattrocento"/>
              </a:rPr>
              <a:t>Objetivos</a:t>
            </a:r>
          </a:p>
          <a:p>
            <a:pPr marL="371475" lvl="1" indent="-285750">
              <a:lnSpc>
                <a:spcPct val="80000"/>
              </a:lnSpc>
              <a:buClr>
                <a:schemeClr val="dk1"/>
              </a:buClr>
              <a:buFont typeface="Wingdings" panose="05000000000000000000" pitchFamily="2" charset="2"/>
              <a:buChar char="Ø"/>
            </a:pPr>
            <a:endParaRPr lang="es-MX" dirty="0">
              <a:solidFill>
                <a:schemeClr val="dk1"/>
              </a:solidFill>
              <a:latin typeface="Arial Rounded MT Bold" panose="020F0704030504030204" pitchFamily="34" charset="0"/>
              <a:ea typeface="Quattrocento"/>
              <a:cs typeface="Quattrocento"/>
              <a:sym typeface="Quattrocento"/>
            </a:endParaRPr>
          </a:p>
          <a:p>
            <a:pPr marL="371475" lvl="1" indent="-285750">
              <a:lnSpc>
                <a:spcPct val="80000"/>
              </a:lnSpc>
              <a:buClr>
                <a:schemeClr val="dk1"/>
              </a:buClr>
              <a:buFont typeface="Wingdings" panose="05000000000000000000" pitchFamily="2" charset="2"/>
              <a:buChar char="Ø"/>
            </a:pPr>
            <a:r>
              <a:rPr lang="es-MX" dirty="0">
                <a:solidFill>
                  <a:schemeClr val="dk1"/>
                </a:solidFill>
                <a:latin typeface="Arial Rounded MT Bold" panose="020F0704030504030204" pitchFamily="34" charset="0"/>
                <a:ea typeface="Quattrocento"/>
                <a:cs typeface="Quattrocento"/>
                <a:sym typeface="Quattrocento"/>
              </a:rPr>
              <a:t>Unificar los esfuerzos de promoción y prevención de salud a través de eventos y campañas.</a:t>
            </a:r>
          </a:p>
          <a:p>
            <a:pPr marL="85725" lvl="1">
              <a:lnSpc>
                <a:spcPct val="80000"/>
              </a:lnSpc>
              <a:buClr>
                <a:schemeClr val="dk1"/>
              </a:buClr>
            </a:pPr>
            <a:endParaRPr lang="es-MX" dirty="0">
              <a:solidFill>
                <a:schemeClr val="dk1"/>
              </a:solidFill>
              <a:latin typeface="Arial Rounded MT Bold" panose="020F0704030504030204" pitchFamily="34" charset="0"/>
              <a:ea typeface="Quattrocento"/>
              <a:cs typeface="Quattrocento"/>
              <a:sym typeface="Quattrocento"/>
            </a:endParaRPr>
          </a:p>
          <a:p>
            <a:pPr marL="371475" lvl="1" indent="-285750">
              <a:lnSpc>
                <a:spcPct val="80000"/>
              </a:lnSpc>
              <a:buClr>
                <a:schemeClr val="dk1"/>
              </a:buClr>
              <a:buFont typeface="Wingdings" panose="05000000000000000000" pitchFamily="2" charset="2"/>
              <a:buChar char="Ø"/>
            </a:pPr>
            <a:endParaRPr lang="es-MX" dirty="0">
              <a:solidFill>
                <a:schemeClr val="dk1"/>
              </a:solidFill>
              <a:latin typeface="Arial Rounded MT Bold" panose="020F0704030504030204" pitchFamily="34" charset="0"/>
              <a:ea typeface="Quattrocento"/>
              <a:cs typeface="Quattrocento"/>
              <a:sym typeface="Quattrocento"/>
            </a:endParaRPr>
          </a:p>
          <a:p>
            <a:pPr marL="371475" lvl="1" indent="-285750">
              <a:lnSpc>
                <a:spcPct val="80000"/>
              </a:lnSpc>
              <a:buClr>
                <a:schemeClr val="dk1"/>
              </a:buClr>
              <a:buFont typeface="Wingdings" panose="05000000000000000000" pitchFamily="2" charset="2"/>
              <a:buChar char="Ø"/>
            </a:pPr>
            <a:r>
              <a:rPr lang="es-MX" dirty="0">
                <a:solidFill>
                  <a:schemeClr val="dk1"/>
                </a:solidFill>
                <a:latin typeface="Arial Rounded MT Bold" panose="020F0704030504030204" pitchFamily="34" charset="0"/>
                <a:ea typeface="Quattrocento"/>
                <a:cs typeface="Quattrocento"/>
                <a:sym typeface="Quattrocento"/>
              </a:rPr>
              <a:t>Reforzar la participación nacional de las VDS en eventos y esfuerzos de gran impacto.</a:t>
            </a:r>
          </a:p>
          <a:p>
            <a:pPr marL="85725" lvl="1">
              <a:lnSpc>
                <a:spcPct val="80000"/>
              </a:lnSpc>
              <a:buClr>
                <a:schemeClr val="dk1"/>
              </a:buClr>
            </a:pPr>
            <a:endParaRPr lang="es-MX" dirty="0">
              <a:solidFill>
                <a:schemeClr val="dk1"/>
              </a:solidFill>
              <a:latin typeface="Arial Rounded MT Bold" panose="020F0704030504030204" pitchFamily="34" charset="0"/>
              <a:ea typeface="Quattrocento"/>
              <a:cs typeface="Quattrocento"/>
              <a:sym typeface="Quattrocento"/>
            </a:endParaRPr>
          </a:p>
          <a:p>
            <a:pPr marL="85725" lvl="1">
              <a:lnSpc>
                <a:spcPct val="80000"/>
              </a:lnSpc>
              <a:buClr>
                <a:schemeClr val="dk1"/>
              </a:buClr>
            </a:pPr>
            <a:endParaRPr lang="es-MX" dirty="0">
              <a:solidFill>
                <a:schemeClr val="dk1"/>
              </a:solidFill>
              <a:latin typeface="Arial Rounded MT Bold" panose="020F0704030504030204" pitchFamily="34" charset="0"/>
              <a:ea typeface="Quattrocento"/>
              <a:cs typeface="Quattrocento"/>
              <a:sym typeface="Quattrocento"/>
            </a:endParaRPr>
          </a:p>
          <a:p>
            <a:pPr marL="371475" lvl="1" indent="-285750">
              <a:lnSpc>
                <a:spcPct val="80000"/>
              </a:lnSpc>
              <a:buClr>
                <a:schemeClr val="dk1"/>
              </a:buClr>
              <a:buFont typeface="Wingdings" panose="05000000000000000000" pitchFamily="2" charset="2"/>
              <a:buChar char="Ø"/>
            </a:pPr>
            <a:r>
              <a:rPr lang="es-MX" dirty="0">
                <a:solidFill>
                  <a:schemeClr val="dk1"/>
                </a:solidFill>
                <a:latin typeface="Arial Rounded MT Bold" panose="020F0704030504030204" pitchFamily="34" charset="0"/>
                <a:ea typeface="Quattrocento"/>
                <a:cs typeface="Quattrocento"/>
                <a:sym typeface="Quattrocento"/>
              </a:rPr>
              <a:t>Promoción de herramientas de comunicación en VDS con un enfoque en salud pública.</a:t>
            </a:r>
          </a:p>
        </p:txBody>
      </p:sp>
      <p:pic>
        <p:nvPicPr>
          <p:cNvPr id="7" name="Shape 234"/>
          <p:cNvPicPr preferRelativeResize="0"/>
          <p:nvPr/>
        </p:nvPicPr>
        <p:blipFill rotWithShape="1">
          <a:blip r:embed="rId2" cstate="email">
            <a:alphaModFix amt="80000"/>
            <a:extLst>
              <a:ext uri="{28A0092B-C50C-407E-A947-70E740481C1C}">
                <a14:useLocalDpi xmlns:a14="http://schemas.microsoft.com/office/drawing/2010/main"/>
              </a:ext>
            </a:extLst>
          </a:blip>
          <a:srcRect/>
          <a:stretch/>
        </p:blipFill>
        <p:spPr>
          <a:xfrm>
            <a:off x="381000" y="304800"/>
            <a:ext cx="1093573" cy="1010306"/>
          </a:xfrm>
          <a:prstGeom prst="rect">
            <a:avLst/>
          </a:prstGeom>
          <a:noFill/>
          <a:ln>
            <a:noFill/>
          </a:ln>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1786074"/>
            <a:ext cx="1295400" cy="117464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799" y="3250530"/>
            <a:ext cx="2537893" cy="145022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8400" y="4800600"/>
            <a:ext cx="1447800" cy="1447800"/>
          </a:xfrm>
          <a:prstGeom prst="rect">
            <a:avLst/>
          </a:prstGeom>
        </p:spPr>
      </p:pic>
      <p:sp>
        <p:nvSpPr>
          <p:cNvPr id="9" name="Title 1"/>
          <p:cNvSpPr txBox="1">
            <a:spLocks/>
          </p:cNvSpPr>
          <p:nvPr/>
        </p:nvSpPr>
        <p:spPr>
          <a:xfrm>
            <a:off x="1600200" y="426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a:ln>
                  <a:noFill/>
                </a:ln>
                <a:solidFill>
                  <a:srgbClr val="1F497D"/>
                </a:solidFill>
                <a:effectLst/>
                <a:uLnTx/>
                <a:uFillTx/>
                <a:latin typeface="+mn-lt"/>
                <a:ea typeface="+mj-ea"/>
                <a:cs typeface="+mj-cs"/>
              </a:rPr>
              <a:t>VDS Collaborative Campaigns</a:t>
            </a:r>
          </a:p>
        </p:txBody>
      </p:sp>
      <p:grpSp>
        <p:nvGrpSpPr>
          <p:cNvPr id="12" name="Group 11"/>
          <p:cNvGrpSpPr/>
          <p:nvPr/>
        </p:nvGrpSpPr>
        <p:grpSpPr>
          <a:xfrm>
            <a:off x="1600200" y="1072982"/>
            <a:ext cx="7010400" cy="523875"/>
            <a:chOff x="457200" y="1295400"/>
            <a:chExt cx="8305800" cy="523875"/>
          </a:xfrm>
        </p:grpSpPr>
        <p:pic>
          <p:nvPicPr>
            <p:cNvPr id="13"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a:solidFill>
                    <a:schemeClr val="bg1"/>
                  </a:solidFill>
                </a:rPr>
                <a:t>Campañas</a:t>
              </a:r>
              <a:r>
                <a:rPr lang="en-GB" sz="1600" kern="0" dirty="0">
                  <a:solidFill>
                    <a:schemeClr val="bg1"/>
                  </a:solidFill>
                </a:rPr>
                <a:t> de </a:t>
              </a:r>
              <a:r>
                <a:rPr lang="en-GB" sz="1600" kern="0" dirty="0" err="1">
                  <a:solidFill>
                    <a:schemeClr val="bg1"/>
                  </a:solidFill>
                </a:rPr>
                <a:t>vacunación</a:t>
              </a:r>
              <a:r>
                <a:rPr lang="en-GB" sz="1600" kern="0" dirty="0">
                  <a:solidFill>
                    <a:schemeClr val="bg1"/>
                  </a:solidFill>
                </a:rPr>
                <a:t> y </a:t>
              </a:r>
              <a:r>
                <a:rPr lang="en-GB" sz="1600" kern="0" dirty="0" err="1">
                  <a:solidFill>
                    <a:schemeClr val="bg1"/>
                  </a:solidFill>
                </a:rPr>
                <a:t>concientización</a:t>
              </a:r>
              <a:r>
                <a:rPr lang="en-GB" sz="1600" kern="0" dirty="0">
                  <a:solidFill>
                    <a:schemeClr val="bg1"/>
                  </a:solidFill>
                </a:rPr>
                <a:t> </a:t>
              </a:r>
              <a:r>
                <a:rPr lang="en-GB" sz="1600" kern="0" dirty="0" err="1">
                  <a:solidFill>
                    <a:schemeClr val="bg1"/>
                  </a:solidFill>
                </a:rPr>
                <a:t>en</a:t>
              </a:r>
              <a:r>
                <a:rPr lang="en-GB" sz="1600" kern="0" dirty="0">
                  <a:solidFill>
                    <a:schemeClr val="bg1"/>
                  </a:solidFill>
                </a:rPr>
                <a:t> VDS</a:t>
              </a:r>
              <a:r>
                <a:rPr kumimoji="0" lang="en-GB" sz="1600" b="0" i="0" u="none" strike="noStrike" kern="0" cap="none" spc="0" normalizeH="0" baseline="0" noProof="0" dirty="0">
                  <a:ln>
                    <a:noFill/>
                  </a:ln>
                  <a:solidFill>
                    <a:schemeClr val="bg1"/>
                  </a:solidFill>
                  <a:effectLst/>
                  <a:uLnTx/>
                  <a:uFillTx/>
                </a:rPr>
                <a:t>  </a:t>
              </a:r>
            </a:p>
          </p:txBody>
        </p:sp>
      </p:grpSp>
    </p:spTree>
    <p:extLst>
      <p:ext uri="{BB962C8B-B14F-4D97-AF65-F5344CB8AC3E}">
        <p14:creationId xmlns:p14="http://schemas.microsoft.com/office/powerpoint/2010/main" val="4287411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360808" y="343779"/>
            <a:ext cx="1093573" cy="1010306"/>
          </a:xfrm>
          <a:prstGeom prst="rect">
            <a:avLst/>
          </a:prstGeom>
          <a:noFill/>
          <a:ln>
            <a:noFill/>
          </a:ln>
        </p:spPr>
      </p:pic>
      <p:sp>
        <p:nvSpPr>
          <p:cNvPr id="2" name="AutoShape 2" descr="Image result for spot skin cancer"/>
          <p:cNvSpPr>
            <a:spLocks noChangeAspect="1" noChangeArrowheads="1"/>
          </p:cNvSpPr>
          <p:nvPr/>
        </p:nvSpPr>
        <p:spPr bwMode="auto">
          <a:xfrm>
            <a:off x="899639" y="235732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6" descr="Image result for hhs"/>
          <p:cNvSpPr>
            <a:spLocks noChangeAspect="1" noChangeArrowheads="1"/>
          </p:cNvSpPr>
          <p:nvPr/>
        </p:nvSpPr>
        <p:spPr bwMode="auto">
          <a:xfrm>
            <a:off x="90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0" name="Content Placeholder 2"/>
          <p:cNvSpPr txBox="1">
            <a:spLocks/>
          </p:cNvSpPr>
          <p:nvPr/>
        </p:nvSpPr>
        <p:spPr>
          <a:xfrm>
            <a:off x="-14681" y="1219200"/>
            <a:ext cx="4461931" cy="4191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spcBef>
                <a:spcPts val="1200"/>
              </a:spcBef>
              <a:spcAft>
                <a:spcPts val="1200"/>
              </a:spcAft>
              <a:buFont typeface="Adobe Caslon Pro" pitchFamily="18" charset="0"/>
              <a:buChar char="∙"/>
              <a:defRPr/>
            </a:pPr>
            <a:endParaRPr lang="es-MX" sz="7400" dirty="0">
              <a:latin typeface="Constantia" pitchFamily="18" charset="0"/>
              <a:cs typeface="Arial" pitchFamily="34" charset="0"/>
            </a:endParaRPr>
          </a:p>
          <a:p>
            <a:pPr lvl="1" algn="just">
              <a:spcBef>
                <a:spcPts val="1200"/>
              </a:spcBef>
              <a:spcAft>
                <a:spcPts val="1200"/>
              </a:spcAft>
              <a:buClr>
                <a:schemeClr val="bg2">
                  <a:lumMod val="50000"/>
                </a:schemeClr>
              </a:buClr>
              <a:buFont typeface="Wingdings" panose="05000000000000000000" pitchFamily="2" charset="2"/>
              <a:buChar char="Ø"/>
              <a:defRPr/>
            </a:pPr>
            <a:r>
              <a:rPr lang="es-ES" sz="7400" dirty="0">
                <a:latin typeface="Arial Rounded MT Bold" panose="020F0704030504030204" pitchFamily="34" charset="0"/>
                <a:cs typeface="Arial" pitchFamily="34" charset="0"/>
              </a:rPr>
              <a:t>Grupo de asesores para ayudar a las VDS a trascender a su consolidación </a:t>
            </a:r>
          </a:p>
          <a:p>
            <a:pPr lvl="1" algn="just">
              <a:spcBef>
                <a:spcPts val="1200"/>
              </a:spcBef>
              <a:spcAft>
                <a:spcPts val="1200"/>
              </a:spcAft>
              <a:buClr>
                <a:schemeClr val="bg2">
                  <a:lumMod val="50000"/>
                </a:schemeClr>
              </a:buClr>
              <a:buFont typeface="Wingdings" panose="05000000000000000000" pitchFamily="2" charset="2"/>
              <a:buChar char="Ø"/>
              <a:defRPr/>
            </a:pPr>
            <a:r>
              <a:rPr lang="es-MX" sz="7400" dirty="0">
                <a:latin typeface="Arial Rounded MT Bold" panose="020F0704030504030204" pitchFamily="34" charset="0"/>
                <a:cs typeface="Arial" pitchFamily="34" charset="0"/>
              </a:rPr>
              <a:t>Conformación del Consejo Asesor en septiembre del 2012 en Washington, DC.</a:t>
            </a:r>
          </a:p>
          <a:p>
            <a:pPr lvl="1" algn="just">
              <a:spcBef>
                <a:spcPts val="1200"/>
              </a:spcBef>
              <a:spcAft>
                <a:spcPts val="1200"/>
              </a:spcAft>
              <a:buClr>
                <a:schemeClr val="bg2">
                  <a:lumMod val="50000"/>
                </a:schemeClr>
              </a:buClr>
              <a:buFont typeface="Wingdings" panose="05000000000000000000" pitchFamily="2" charset="2"/>
              <a:buChar char="Ø"/>
              <a:defRPr/>
            </a:pPr>
            <a:r>
              <a:rPr lang="es-MX" sz="7400" dirty="0">
                <a:latin typeface="Arial Rounded MT Bold" panose="020F0704030504030204" pitchFamily="34" charset="0"/>
                <a:cs typeface="Arial" pitchFamily="34" charset="0"/>
              </a:rPr>
              <a:t>Integrado por 9 miembros especialistas, líderes en los sectores de salud y atención al inmigrante.</a:t>
            </a:r>
          </a:p>
          <a:p>
            <a:pPr lvl="1" algn="just">
              <a:spcBef>
                <a:spcPts val="1200"/>
              </a:spcBef>
              <a:spcAft>
                <a:spcPts val="1200"/>
              </a:spcAft>
              <a:buClr>
                <a:schemeClr val="bg2">
                  <a:lumMod val="50000"/>
                </a:schemeClr>
              </a:buClr>
              <a:buFont typeface="Wingdings" panose="05000000000000000000" pitchFamily="2" charset="2"/>
              <a:buChar char="Ø"/>
              <a:defRPr/>
            </a:pPr>
            <a:r>
              <a:rPr lang="es-MX" sz="7400" dirty="0">
                <a:latin typeface="Arial Rounded MT Bold" panose="020F0704030504030204" pitchFamily="34" charset="0"/>
                <a:cs typeface="Arial" pitchFamily="34" charset="0"/>
              </a:rPr>
              <a:t>El Consejo Asesor brinda al programa de VDS su experiencia y visión en materia de salud pública con objeto de continuar fortalecimiento del  modelo. </a:t>
            </a:r>
            <a:endParaRPr lang="es-MX" sz="7400" dirty="0">
              <a:latin typeface="Constantia" pitchFamily="18" charset="0"/>
              <a:cs typeface="Arial" pitchFamily="34" charset="0"/>
            </a:endParaRPr>
          </a:p>
          <a:p>
            <a:pPr algn="just">
              <a:spcBef>
                <a:spcPts val="1200"/>
              </a:spcBef>
              <a:spcAft>
                <a:spcPts val="1200"/>
              </a:spcAft>
              <a:buFont typeface="Adobe Caslon Pro" pitchFamily="18" charset="0"/>
              <a:buChar char="∙"/>
              <a:defRPr/>
            </a:pPr>
            <a:endParaRPr lang="es-MX" sz="7400" dirty="0">
              <a:latin typeface="Constantia" pitchFamily="18" charset="0"/>
              <a:cs typeface="Arial" pitchFamily="34" charset="0"/>
            </a:endParaRPr>
          </a:p>
          <a:p>
            <a:pPr algn="just">
              <a:spcBef>
                <a:spcPts val="1200"/>
              </a:spcBef>
              <a:spcAft>
                <a:spcPts val="1200"/>
              </a:spcAft>
              <a:buFont typeface="Adobe Caslon Pro" pitchFamily="18" charset="0"/>
              <a:buChar char="∙"/>
              <a:defRPr/>
            </a:pPr>
            <a:endParaRPr lang="es-MX" sz="3300" i="1" dirty="0">
              <a:latin typeface="Constantia" pitchFamily="18" charset="0"/>
              <a:cs typeface="Arial" pitchFamily="34" charset="0"/>
            </a:endParaRPr>
          </a:p>
          <a:p>
            <a:pPr marL="0" indent="0">
              <a:buFont typeface="Arial" pitchFamily="34" charset="0"/>
              <a:buNone/>
            </a:pPr>
            <a:endParaRPr lang="en-US" sz="2800" dirty="0">
              <a:latin typeface="Constantia" pitchFamily="18"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292805"/>
            <a:ext cx="4411089" cy="2520622"/>
          </a:xfrm>
          <a:prstGeom prst="rect">
            <a:avLst/>
          </a:prstGeom>
        </p:spPr>
      </p:pic>
      <p:grpSp>
        <p:nvGrpSpPr>
          <p:cNvPr id="8" name="Group 11"/>
          <p:cNvGrpSpPr/>
          <p:nvPr/>
        </p:nvGrpSpPr>
        <p:grpSpPr>
          <a:xfrm>
            <a:off x="1676400" y="681335"/>
            <a:ext cx="7010400" cy="537865"/>
            <a:chOff x="457200" y="1295400"/>
            <a:chExt cx="8305800" cy="537865"/>
          </a:xfrm>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3"/>
            <p:cNvSpPr/>
            <p:nvPr/>
          </p:nvSpPr>
          <p:spPr>
            <a:xfrm>
              <a:off x="685800" y="1371600"/>
              <a:ext cx="80772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dirty="0" err="1">
                  <a:solidFill>
                    <a:schemeClr val="bg1"/>
                  </a:solidFill>
                </a:rPr>
                <a:t>Consejo</a:t>
              </a:r>
              <a:r>
                <a:rPr lang="en-GB" sz="2400" b="1" kern="0" dirty="0">
                  <a:solidFill>
                    <a:schemeClr val="bg1"/>
                  </a:solidFill>
                </a:rPr>
                <a:t> </a:t>
              </a:r>
              <a:r>
                <a:rPr lang="en-GB" sz="2400" b="1" kern="0" dirty="0" err="1">
                  <a:solidFill>
                    <a:schemeClr val="bg1"/>
                  </a:solidFill>
                </a:rPr>
                <a:t>Asesor</a:t>
              </a:r>
              <a:r>
                <a:rPr lang="en-GB" sz="2400" b="1" kern="0" dirty="0">
                  <a:solidFill>
                    <a:schemeClr val="bg1"/>
                  </a:solidFill>
                </a:rPr>
                <a:t> de VDS</a:t>
              </a:r>
              <a:r>
                <a:rPr kumimoji="0" lang="en-GB" sz="2400" b="1" i="0" u="none" strike="noStrike" kern="0" cap="none" spc="0" normalizeH="0" baseline="0" noProof="0" dirty="0">
                  <a:ln>
                    <a:noFill/>
                  </a:ln>
                  <a:solidFill>
                    <a:schemeClr val="bg1"/>
                  </a:solidFill>
                  <a:effectLst/>
                  <a:uLnTx/>
                  <a:uFillTx/>
                </a:rPr>
                <a:t>  </a:t>
              </a:r>
            </a:p>
          </p:txBody>
        </p:sp>
      </p:grpSp>
    </p:spTree>
    <p:extLst>
      <p:ext uri="{BB962C8B-B14F-4D97-AF65-F5344CB8AC3E}">
        <p14:creationId xmlns:p14="http://schemas.microsoft.com/office/powerpoint/2010/main" val="3146603971"/>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360808" y="343779"/>
            <a:ext cx="1093573" cy="1010306"/>
          </a:xfrm>
          <a:prstGeom prst="rect">
            <a:avLst/>
          </a:prstGeom>
          <a:noFill/>
          <a:ln>
            <a:noFill/>
          </a:ln>
        </p:spPr>
      </p:pic>
      <p:sp>
        <p:nvSpPr>
          <p:cNvPr id="6" name="AutoShape 6" descr="Image result for hhs"/>
          <p:cNvSpPr>
            <a:spLocks noChangeAspect="1" noChangeArrowheads="1"/>
          </p:cNvSpPr>
          <p:nvPr/>
        </p:nvSpPr>
        <p:spPr bwMode="auto">
          <a:xfrm>
            <a:off x="90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Content Placeholder 2"/>
          <p:cNvSpPr>
            <a:spLocks noGrp="1"/>
          </p:cNvSpPr>
          <p:nvPr>
            <p:ph idx="1"/>
          </p:nvPr>
        </p:nvSpPr>
        <p:spPr>
          <a:xfrm>
            <a:off x="369896" y="2057400"/>
            <a:ext cx="8011495" cy="4144690"/>
          </a:xfrm>
        </p:spPr>
        <p:txBody>
          <a:bodyPr wrap="square">
            <a:normAutofit fontScale="92500" lnSpcReduction="20000"/>
          </a:bodyPr>
          <a:lstStyle/>
          <a:p>
            <a:pPr marL="0" indent="0">
              <a:buNone/>
            </a:pPr>
            <a:endParaRPr lang="es-MX" sz="1800" dirty="0">
              <a:latin typeface="Arial Rounded MT Bold" panose="020F0704030504030204" pitchFamily="34" charset="0"/>
            </a:endParaRPr>
          </a:p>
          <a:p>
            <a:pPr>
              <a:spcAft>
                <a:spcPts val="1200"/>
              </a:spcAft>
              <a:buClr>
                <a:schemeClr val="bg2">
                  <a:lumMod val="50000"/>
                </a:schemeClr>
              </a:buClr>
              <a:buFont typeface="Wingdings" panose="05000000000000000000" pitchFamily="2" charset="2"/>
              <a:buChar char="Ø"/>
              <a:defRPr/>
            </a:pPr>
            <a:r>
              <a:rPr lang="es-MX" sz="1800" dirty="0">
                <a:latin typeface="Arial Rounded MT Bold" panose="020F0704030504030204" pitchFamily="34" charset="0"/>
              </a:rPr>
              <a:t>  Mantener un nivel de servicios básicos en todas las VDS.</a:t>
            </a:r>
          </a:p>
          <a:p>
            <a:pPr>
              <a:spcAft>
                <a:spcPts val="1200"/>
              </a:spcAft>
              <a:buClr>
                <a:schemeClr val="bg2">
                  <a:lumMod val="50000"/>
                </a:schemeClr>
              </a:buClr>
              <a:buFont typeface="Wingdings" panose="05000000000000000000" pitchFamily="2" charset="2"/>
              <a:buChar char="Ø"/>
              <a:defRPr/>
            </a:pPr>
            <a:r>
              <a:rPr lang="es-MX" sz="1800" dirty="0">
                <a:latin typeface="Arial Rounded MT Bold" panose="020F0704030504030204" pitchFamily="34" charset="0"/>
              </a:rPr>
              <a:t>  Integrar protocolos de atención y seguimientos de casos.</a:t>
            </a:r>
          </a:p>
          <a:p>
            <a:pPr>
              <a:spcAft>
                <a:spcPts val="1200"/>
              </a:spcAft>
              <a:buClr>
                <a:schemeClr val="bg2">
                  <a:lumMod val="50000"/>
                </a:schemeClr>
              </a:buClr>
              <a:buFont typeface="Wingdings" panose="05000000000000000000" pitchFamily="2" charset="2"/>
              <a:buChar char="Ø"/>
              <a:defRPr/>
            </a:pPr>
            <a:r>
              <a:rPr lang="es-MX" dirty="0">
                <a:latin typeface="Arial Rounded MT Bold" panose="020F0704030504030204" pitchFamily="34" charset="0"/>
              </a:rPr>
              <a:t> </a:t>
            </a:r>
            <a:r>
              <a:rPr lang="es-MX" sz="1900" dirty="0">
                <a:latin typeface="Arial Rounded MT Bold" panose="020F0704030504030204" pitchFamily="34" charset="0"/>
              </a:rPr>
              <a:t>Fortalecer pruebas  de  detección para concientizar, establecer perfil de necesidades y identificar situaciones de riesgo.</a:t>
            </a:r>
          </a:p>
          <a:p>
            <a:pPr>
              <a:spcAft>
                <a:spcPts val="1200"/>
              </a:spcAft>
              <a:buClr>
                <a:schemeClr val="bg2">
                  <a:lumMod val="50000"/>
                </a:schemeClr>
              </a:buClr>
              <a:buFont typeface="Wingdings" panose="05000000000000000000" pitchFamily="2" charset="2"/>
              <a:buChar char="Ø"/>
              <a:defRPr/>
            </a:pPr>
            <a:r>
              <a:rPr lang="es-MX" sz="1800" dirty="0">
                <a:latin typeface="Arial Rounded MT Bold" panose="020F0704030504030204" pitchFamily="34" charset="0"/>
              </a:rPr>
              <a:t>  Generar más capacidades técnicas para el personal de VDS. </a:t>
            </a:r>
          </a:p>
          <a:p>
            <a:pPr>
              <a:spcAft>
                <a:spcPts val="1200"/>
              </a:spcAft>
              <a:buClr>
                <a:schemeClr val="bg2">
                  <a:lumMod val="50000"/>
                </a:schemeClr>
              </a:buClr>
              <a:buFont typeface="Wingdings" panose="05000000000000000000" pitchFamily="2" charset="2"/>
              <a:buChar char="Ø"/>
              <a:defRPr/>
            </a:pPr>
            <a:r>
              <a:rPr lang="es-MX" sz="1800" dirty="0">
                <a:latin typeface="Arial Rounded MT Bold" panose="020F0704030504030204" pitchFamily="34" charset="0"/>
              </a:rPr>
              <a:t>  Darle una mayor proyección y reconocimiento al modelo de VDS.</a:t>
            </a:r>
          </a:p>
          <a:p>
            <a:pPr>
              <a:spcAft>
                <a:spcPts val="1200"/>
              </a:spcAft>
              <a:buClr>
                <a:schemeClr val="bg2">
                  <a:lumMod val="50000"/>
                </a:schemeClr>
              </a:buClr>
              <a:buFont typeface="Wingdings" panose="05000000000000000000" pitchFamily="2" charset="2"/>
              <a:buChar char="Ø"/>
              <a:defRPr/>
            </a:pPr>
            <a:r>
              <a:rPr lang="es-MX" sz="1800" dirty="0">
                <a:latin typeface="Arial Rounded MT Bold" panose="020F0704030504030204" pitchFamily="34" charset="0"/>
              </a:rPr>
              <a:t>  Fortalecer la sustentabilidad del programa VDS.</a:t>
            </a:r>
          </a:p>
          <a:p>
            <a:pPr>
              <a:spcAft>
                <a:spcPts val="1200"/>
              </a:spcAft>
              <a:buClr>
                <a:schemeClr val="bg2">
                  <a:lumMod val="50000"/>
                </a:schemeClr>
              </a:buClr>
              <a:buFont typeface="Wingdings" panose="05000000000000000000" pitchFamily="2" charset="2"/>
              <a:buChar char="Ø"/>
              <a:defRPr/>
            </a:pPr>
            <a:r>
              <a:rPr lang="es-MX" sz="1800" dirty="0">
                <a:latin typeface="Arial Rounded MT Bold" panose="020F0704030504030204" pitchFamily="34" charset="0"/>
              </a:rPr>
              <a:t>  Continuar con la integración de las VDS a campañas regionales de salud.</a:t>
            </a:r>
          </a:p>
          <a:p>
            <a:pPr algn="just">
              <a:spcAft>
                <a:spcPts val="1200"/>
              </a:spcAft>
              <a:buClr>
                <a:schemeClr val="bg2">
                  <a:lumMod val="50000"/>
                </a:schemeClr>
              </a:buClr>
              <a:buFont typeface="Wingdings" panose="05000000000000000000" pitchFamily="2" charset="2"/>
              <a:buChar char="Ø"/>
              <a:defRPr/>
            </a:pPr>
            <a:endParaRPr lang="es-MX" sz="1800" dirty="0">
              <a:latin typeface="Arial Rounded MT Bold" panose="020F0704030504030204" pitchFamily="34" charset="0"/>
            </a:endParaRPr>
          </a:p>
          <a:p>
            <a:pPr algn="just">
              <a:spcAft>
                <a:spcPts val="1200"/>
              </a:spcAft>
              <a:buClr>
                <a:schemeClr val="bg2">
                  <a:lumMod val="50000"/>
                </a:schemeClr>
              </a:buClr>
              <a:buFont typeface="Wingdings" panose="05000000000000000000" pitchFamily="2" charset="2"/>
              <a:buChar char="Ø"/>
              <a:defRPr/>
            </a:pPr>
            <a:endParaRPr lang="es-MX" sz="1800" dirty="0">
              <a:latin typeface="Arial Rounded MT Bold" panose="020F0704030504030204" pitchFamily="34" charset="0"/>
            </a:endParaRPr>
          </a:p>
          <a:p>
            <a:pPr algn="just">
              <a:spcAft>
                <a:spcPts val="1200"/>
              </a:spcAft>
              <a:buClr>
                <a:schemeClr val="bg2">
                  <a:lumMod val="50000"/>
                </a:schemeClr>
              </a:buClr>
              <a:buFont typeface="Wingdings" panose="05000000000000000000" pitchFamily="2" charset="2"/>
              <a:buChar char="Ø"/>
              <a:defRPr/>
            </a:pPr>
            <a:endParaRPr lang="es-MX" sz="1800" dirty="0">
              <a:latin typeface="Arial Rounded MT Bold" panose="020F0704030504030204" pitchFamily="34" charset="0"/>
            </a:endParaRPr>
          </a:p>
          <a:p>
            <a:pPr algn="just">
              <a:spcAft>
                <a:spcPts val="1200"/>
              </a:spcAft>
              <a:buClr>
                <a:schemeClr val="bg2">
                  <a:lumMod val="50000"/>
                </a:schemeClr>
              </a:buClr>
              <a:buFont typeface="Wingdings" panose="05000000000000000000" pitchFamily="2" charset="2"/>
              <a:buChar char="Ø"/>
              <a:defRPr/>
            </a:pPr>
            <a:endParaRPr lang="es-MX" sz="1800" dirty="0">
              <a:latin typeface="Arial Rounded MT Bold" panose="020F0704030504030204" pitchFamily="34" charset="0"/>
            </a:endParaRPr>
          </a:p>
          <a:p>
            <a:pPr algn="just">
              <a:spcAft>
                <a:spcPts val="1200"/>
              </a:spcAft>
              <a:buClr>
                <a:schemeClr val="bg2">
                  <a:lumMod val="50000"/>
                </a:schemeClr>
              </a:buClr>
              <a:buFont typeface="Wingdings" panose="05000000000000000000" pitchFamily="2" charset="2"/>
              <a:buChar char="Ø"/>
              <a:defRPr/>
            </a:pPr>
            <a:endParaRPr lang="es-MX" sz="1800" dirty="0">
              <a:latin typeface="Arial Rounded MT Bold" panose="020F0704030504030204" pitchFamily="34" charset="0"/>
            </a:endParaRPr>
          </a:p>
          <a:p>
            <a:pPr algn="just">
              <a:spcAft>
                <a:spcPts val="1200"/>
              </a:spcAft>
              <a:buClr>
                <a:schemeClr val="bg2">
                  <a:lumMod val="50000"/>
                </a:schemeClr>
              </a:buClr>
              <a:buFont typeface="Wingdings" panose="05000000000000000000" pitchFamily="2" charset="2"/>
              <a:buChar char="Ø"/>
              <a:defRPr/>
            </a:pPr>
            <a:endParaRPr lang="es-ES" sz="1800" dirty="0">
              <a:latin typeface="Arial Rounded MT Bold" panose="020F0704030504030204" pitchFamily="34" charset="0"/>
              <a:cs typeface="Arial" pitchFamily="34" charset="0"/>
            </a:endParaRPr>
          </a:p>
          <a:p>
            <a:pPr algn="just">
              <a:spcAft>
                <a:spcPts val="1200"/>
              </a:spcAft>
              <a:buClr>
                <a:schemeClr val="bg2">
                  <a:lumMod val="50000"/>
                </a:schemeClr>
              </a:buClr>
              <a:buFont typeface="Wingdings" panose="05000000000000000000" pitchFamily="2" charset="2"/>
              <a:buChar char="Ø"/>
              <a:defRPr/>
            </a:pPr>
            <a:endParaRPr lang="es-ES" sz="1800" dirty="0">
              <a:latin typeface="Arial Rounded MT Bold" panose="020F0704030504030204" pitchFamily="34" charset="0"/>
              <a:cs typeface="Arial" pitchFamily="34" charset="0"/>
            </a:endParaRPr>
          </a:p>
          <a:p>
            <a:pPr algn="just">
              <a:spcBef>
                <a:spcPts val="1200"/>
              </a:spcBef>
              <a:spcAft>
                <a:spcPts val="1200"/>
              </a:spcAft>
              <a:buFont typeface="Wingdings" panose="05000000000000000000" pitchFamily="2" charset="2"/>
              <a:buChar char="Ø"/>
              <a:defRPr/>
            </a:pPr>
            <a:endParaRPr lang="es-MX" sz="1800" dirty="0">
              <a:latin typeface="Constantia" pitchFamily="18" charset="0"/>
              <a:cs typeface="Arial" pitchFamily="34" charset="0"/>
            </a:endParaRPr>
          </a:p>
          <a:p>
            <a:pPr algn="just">
              <a:spcBef>
                <a:spcPts val="1200"/>
              </a:spcBef>
              <a:spcAft>
                <a:spcPts val="1200"/>
              </a:spcAft>
              <a:buFont typeface="Adobe Caslon Pro" pitchFamily="18" charset="0"/>
              <a:buChar char="∙"/>
              <a:defRPr/>
            </a:pPr>
            <a:endParaRPr lang="en-US" sz="2800" dirty="0">
              <a:latin typeface="Constantia" pitchFamily="18" charset="0"/>
              <a:cs typeface="Arial" pitchFamily="34" charset="0"/>
            </a:endParaRPr>
          </a:p>
          <a:p>
            <a:pPr marL="0" indent="0">
              <a:buNone/>
            </a:pPr>
            <a:endParaRPr lang="en-US" dirty="0">
              <a:latin typeface="Constantia" pitchFamily="18" charset="0"/>
            </a:endParaRPr>
          </a:p>
        </p:txBody>
      </p:sp>
      <p:sp>
        <p:nvSpPr>
          <p:cNvPr id="7"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a:ln>
                  <a:noFill/>
                </a:ln>
                <a:solidFill>
                  <a:srgbClr val="1F497D"/>
                </a:solidFill>
                <a:effectLst/>
                <a:uLnTx/>
                <a:uFillTx/>
                <a:latin typeface="+mn-lt"/>
                <a:ea typeface="+mj-ea"/>
                <a:cs typeface="+mj-cs"/>
              </a:rPr>
              <a:t>VDS y </a:t>
            </a:r>
            <a:r>
              <a:rPr kumimoji="0" lang="en-GB" sz="3600" b="1" i="0" u="none" strike="noStrike" kern="1200" cap="small" spc="0" normalizeH="0" baseline="0" noProof="0" dirty="0" err="1">
                <a:ln>
                  <a:noFill/>
                </a:ln>
                <a:solidFill>
                  <a:srgbClr val="1F497D"/>
                </a:solidFill>
                <a:effectLst/>
                <a:uLnTx/>
                <a:uFillTx/>
                <a:latin typeface="+mn-lt"/>
                <a:ea typeface="+mj-ea"/>
                <a:cs typeface="+mj-cs"/>
              </a:rPr>
              <a:t>Juntos</a:t>
            </a:r>
            <a:r>
              <a:rPr kumimoji="0" lang="en-GB" sz="3600" b="1" i="0" u="none" strike="noStrike" kern="1200" cap="small" spc="0" normalizeH="0" baseline="0" noProof="0" dirty="0">
                <a:ln>
                  <a:noFill/>
                </a:ln>
                <a:solidFill>
                  <a:srgbClr val="1F497D"/>
                </a:solidFill>
                <a:effectLst/>
                <a:uLnTx/>
                <a:uFillTx/>
                <a:latin typeface="+mn-lt"/>
                <a:ea typeface="+mj-ea"/>
                <a:cs typeface="+mj-cs"/>
              </a:rPr>
              <a:t> </a:t>
            </a:r>
            <a:r>
              <a:rPr kumimoji="0" lang="en-GB" sz="3600" b="1" i="0" u="none" strike="noStrike" kern="1200" cap="small" spc="0" normalizeH="0" baseline="0" noProof="0" dirty="0" err="1">
                <a:ln>
                  <a:noFill/>
                </a:ln>
                <a:solidFill>
                  <a:srgbClr val="1F497D"/>
                </a:solidFill>
                <a:effectLst/>
                <a:uLnTx/>
                <a:uFillTx/>
                <a:latin typeface="+mn-lt"/>
                <a:ea typeface="+mj-ea"/>
                <a:cs typeface="+mj-cs"/>
              </a:rPr>
              <a:t>por</a:t>
            </a:r>
            <a:r>
              <a:rPr kumimoji="0" lang="en-GB" sz="3600" b="1" i="0" u="none" strike="noStrike" kern="1200" cap="small" spc="0" normalizeH="0" baseline="0" noProof="0" dirty="0">
                <a:ln>
                  <a:noFill/>
                </a:ln>
                <a:solidFill>
                  <a:srgbClr val="1F497D"/>
                </a:solidFill>
                <a:effectLst/>
                <a:uLnTx/>
                <a:uFillTx/>
                <a:latin typeface="+mn-lt"/>
                <a:ea typeface="+mj-ea"/>
                <a:cs typeface="+mj-cs"/>
              </a:rPr>
              <a:t> la </a:t>
            </a:r>
            <a:r>
              <a:rPr kumimoji="0" lang="en-GB" sz="3600" b="1" i="0" u="none" strike="noStrike" kern="1200" cap="small" spc="0" normalizeH="0" baseline="0" noProof="0" dirty="0" err="1">
                <a:ln>
                  <a:noFill/>
                </a:ln>
                <a:solidFill>
                  <a:srgbClr val="1F497D"/>
                </a:solidFill>
                <a:effectLst/>
                <a:uLnTx/>
                <a:uFillTx/>
                <a:latin typeface="+mn-lt"/>
                <a:ea typeface="+mj-ea"/>
                <a:cs typeface="+mj-cs"/>
              </a:rPr>
              <a:t>Salud</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grpSp>
        <p:nvGrpSpPr>
          <p:cNvPr id="8" name="Group 18"/>
          <p:cNvGrpSpPr/>
          <p:nvPr/>
        </p:nvGrpSpPr>
        <p:grpSpPr>
          <a:xfrm>
            <a:off x="1752600" y="1139168"/>
            <a:ext cx="7010400" cy="523875"/>
            <a:chOff x="457200" y="1295400"/>
            <a:chExt cx="8305800" cy="523875"/>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0"/>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a:ln>
                    <a:noFill/>
                  </a:ln>
                  <a:solidFill>
                    <a:schemeClr val="bg1"/>
                  </a:solidFill>
                  <a:effectLst/>
                  <a:uLnTx/>
                  <a:uFillTx/>
                </a:rPr>
                <a:t>Conclusiones</a:t>
              </a:r>
              <a:r>
                <a:rPr kumimoji="0" lang="en-GB" sz="1600" b="0" i="0" u="none" strike="noStrike" kern="0" cap="none" spc="0" normalizeH="0" baseline="0" noProof="0" dirty="0">
                  <a:ln>
                    <a:noFill/>
                  </a:ln>
                  <a:solidFill>
                    <a:schemeClr val="bg1"/>
                  </a:solidFill>
                  <a:effectLst/>
                  <a:uLnTx/>
                  <a:uFillTx/>
                </a:rPr>
                <a:t> y </a:t>
              </a:r>
              <a:r>
                <a:rPr kumimoji="0" lang="en-GB" sz="1600" b="0" i="0" u="none" strike="noStrike" kern="0" cap="none" spc="0" normalizeH="0" baseline="0" noProof="0" dirty="0" err="1">
                  <a:ln>
                    <a:noFill/>
                  </a:ln>
                  <a:solidFill>
                    <a:schemeClr val="bg1"/>
                  </a:solidFill>
                  <a:effectLst/>
                  <a:uLnTx/>
                  <a:uFillTx/>
                </a:rPr>
                <a:t>siguientes</a:t>
              </a:r>
              <a:r>
                <a:rPr kumimoji="0" lang="en-GB" sz="1600" b="0" i="0" u="none" strike="noStrike" kern="0" cap="none" spc="0" normalizeH="0" baseline="0" noProof="0" dirty="0">
                  <a:ln>
                    <a:noFill/>
                  </a:ln>
                  <a:solidFill>
                    <a:schemeClr val="bg1"/>
                  </a:solidFill>
                  <a:effectLst/>
                  <a:uLnTx/>
                  <a:uFillTx/>
                </a:rPr>
                <a:t> </a:t>
              </a:r>
              <a:r>
                <a:rPr kumimoji="0" lang="en-GB" sz="1600" b="0" i="0" u="none" strike="noStrike" kern="0" cap="none" spc="0" normalizeH="0" baseline="0" noProof="0" dirty="0" err="1">
                  <a:ln>
                    <a:noFill/>
                  </a:ln>
                  <a:solidFill>
                    <a:schemeClr val="bg1"/>
                  </a:solidFill>
                  <a:effectLst/>
                  <a:uLnTx/>
                  <a:uFillTx/>
                </a:rPr>
                <a:t>pasos</a:t>
              </a:r>
              <a:endParaRPr kumimoji="0" lang="en-GB" sz="1600" b="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253163564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8032" y="228803"/>
            <a:ext cx="4556377" cy="18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1" y="228803"/>
            <a:ext cx="190500" cy="64003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603" tIns="37302" rIns="74603" bIns="37302"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86" b="0" i="0" u="none" strike="noStrike" kern="0" cap="none" spc="0" normalizeH="0" baseline="0" noProof="0" dirty="0">
              <a:ln>
                <a:noFill/>
              </a:ln>
              <a:solidFill>
                <a:sysClr val="windowText" lastClr="000000"/>
              </a:solidFill>
              <a:effectLst/>
              <a:uLnTx/>
              <a:uFillTx/>
            </a:endParaRPr>
          </a:p>
        </p:txBody>
      </p:sp>
      <p:sp>
        <p:nvSpPr>
          <p:cNvPr id="4" name="Rectángulo 3"/>
          <p:cNvSpPr/>
          <p:nvPr/>
        </p:nvSpPr>
        <p:spPr>
          <a:xfrm>
            <a:off x="8953500" y="228803"/>
            <a:ext cx="190500" cy="64003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603" tIns="37302" rIns="74603" bIns="37302"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86" b="0" i="0" u="none" strike="noStrike" kern="0" cap="none" spc="0" normalizeH="0" baseline="0" noProof="0" dirty="0">
              <a:ln>
                <a:noFill/>
              </a:ln>
              <a:solidFill>
                <a:sysClr val="windowText" lastClr="000000"/>
              </a:solidFill>
              <a:effectLst/>
              <a:uLnTx/>
              <a:uFillTx/>
            </a:endParaRPr>
          </a:p>
        </p:txBody>
      </p:sp>
      <p:pic>
        <p:nvPicPr>
          <p:cNvPr id="5127" name="Imagen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3126" y="443589"/>
            <a:ext cx="2192376" cy="163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n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1159" y="228802"/>
            <a:ext cx="1551177" cy="138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9491" y="4031464"/>
            <a:ext cx="3415691" cy="2551990"/>
          </a:xfrm>
          <a:prstGeom prst="rect">
            <a:avLst/>
          </a:prstGeom>
          <a:ln>
            <a:noFill/>
          </a:ln>
          <a:effectLst>
            <a:softEdge rad="112500"/>
          </a:effectLst>
        </p:spPr>
      </p:pic>
      <p:pic>
        <p:nvPicPr>
          <p:cNvPr id="12" name="Imagen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61642" y="4005488"/>
            <a:ext cx="3403620" cy="2552715"/>
          </a:xfrm>
          <a:prstGeom prst="rect">
            <a:avLst/>
          </a:prstGeom>
          <a:ln>
            <a:noFill/>
          </a:ln>
          <a:effectLst>
            <a:softEdge rad="112500"/>
          </a:effectLst>
        </p:spPr>
      </p:pic>
      <p:pic>
        <p:nvPicPr>
          <p:cNvPr id="13" name="Imagen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49832" y="1580472"/>
            <a:ext cx="3525440" cy="24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28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 y="228803"/>
            <a:ext cx="190500" cy="64003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603" tIns="37302" rIns="74603" bIns="37302" anchor="ctr"/>
          <a:lstStyle/>
          <a:p>
            <a:pPr algn="ctr">
              <a:defRPr/>
            </a:pPr>
            <a:endParaRPr lang="en-US" sz="2286" dirty="0"/>
          </a:p>
        </p:txBody>
      </p:sp>
      <p:sp>
        <p:nvSpPr>
          <p:cNvPr id="4" name="Rectángulo 3"/>
          <p:cNvSpPr/>
          <p:nvPr/>
        </p:nvSpPr>
        <p:spPr>
          <a:xfrm>
            <a:off x="8953500" y="228803"/>
            <a:ext cx="190500" cy="64003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603" tIns="37302" rIns="74603" bIns="37302" anchor="ctr"/>
          <a:lstStyle/>
          <a:p>
            <a:pPr algn="ctr">
              <a:defRPr/>
            </a:pPr>
            <a:endParaRPr lang="en-US" sz="2286" dirty="0"/>
          </a:p>
        </p:txBody>
      </p:sp>
      <p:pic>
        <p:nvPicPr>
          <p:cNvPr id="7172" name="Imagen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24304" y="726232"/>
            <a:ext cx="2495392" cy="182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p:cNvSpPr>
            <a:spLocks noGrp="1"/>
          </p:cNvSpPr>
          <p:nvPr>
            <p:ph idx="1"/>
          </p:nvPr>
        </p:nvSpPr>
        <p:spPr>
          <a:xfrm>
            <a:off x="628651" y="3808992"/>
            <a:ext cx="7729538" cy="2184612"/>
          </a:xfrm>
        </p:spPr>
        <p:txBody>
          <a:bodyPr/>
          <a:lstStyle/>
          <a:p>
            <a:pPr marL="0" indent="0" algn="just">
              <a:buNone/>
              <a:defRPr/>
            </a:pPr>
            <a:endParaRPr lang="es-MX" dirty="0"/>
          </a:p>
          <a:p>
            <a:pPr marL="0" indent="0" algn="just">
              <a:buNone/>
              <a:defRPr/>
            </a:pPr>
            <a:r>
              <a:rPr lang="es-MX" dirty="0"/>
              <a:t>Contribuir a la protección de la salud del migrante, impulsando acciones de promoción de la salud y prevención de enfermedades en el momento de la repatriación y buscando proporcionar una atención integral a su salud. </a:t>
            </a:r>
            <a:endParaRPr lang="en-US" dirty="0"/>
          </a:p>
          <a:p>
            <a:pPr>
              <a:defRPr/>
            </a:pPr>
            <a:endParaRPr lang="en-US" dirty="0"/>
          </a:p>
        </p:txBody>
      </p:sp>
      <p:sp>
        <p:nvSpPr>
          <p:cNvPr id="8" name="Título 1"/>
          <p:cNvSpPr>
            <a:spLocks noGrp="1"/>
          </p:cNvSpPr>
          <p:nvPr>
            <p:ph type="title"/>
          </p:nvPr>
        </p:nvSpPr>
        <p:spPr>
          <a:xfrm>
            <a:off x="615398" y="2820610"/>
            <a:ext cx="7886700" cy="681732"/>
          </a:xfrm>
          <a:solidFill>
            <a:schemeClr val="tx2">
              <a:lumMod val="20000"/>
              <a:lumOff val="80000"/>
            </a:schemeClr>
          </a:solidFill>
          <a:ln>
            <a:solidFill>
              <a:srgbClr val="00B0F0"/>
            </a:solidFill>
          </a:ln>
        </p:spPr>
        <p:txBody>
          <a:bodyPr>
            <a:normAutofit fontScale="90000"/>
          </a:bodyPr>
          <a:lstStyle/>
          <a:p>
            <a:pPr algn="ctr"/>
            <a:r>
              <a:rPr lang="en-US" altLang="es-MX" b="1" spc="490" dirty="0" err="1"/>
              <a:t>Objetivo</a:t>
            </a:r>
            <a:r>
              <a:rPr lang="en-US" altLang="es-MX" b="1" spc="490" dirty="0"/>
              <a:t> General</a:t>
            </a:r>
          </a:p>
        </p:txBody>
      </p:sp>
    </p:spTree>
    <p:extLst>
      <p:ext uri="{BB962C8B-B14F-4D97-AF65-F5344CB8AC3E}">
        <p14:creationId xmlns:p14="http://schemas.microsoft.com/office/powerpoint/2010/main" val="79170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ítulo 1"/>
          <p:cNvSpPr>
            <a:spLocks noGrp="1"/>
          </p:cNvSpPr>
          <p:nvPr>
            <p:ph type="title"/>
          </p:nvPr>
        </p:nvSpPr>
        <p:spPr>
          <a:xfrm>
            <a:off x="694777" y="963064"/>
            <a:ext cx="7886700" cy="804253"/>
          </a:xfrm>
          <a:noFill/>
          <a:ln>
            <a:noFill/>
          </a:ln>
        </p:spPr>
        <p:txBody>
          <a:bodyPr>
            <a:noAutofit/>
          </a:bodyPr>
          <a:lstStyle/>
          <a:p>
            <a:pPr algn="ctr"/>
            <a:r>
              <a:rPr lang="en-US" altLang="es-MX" sz="3809" b="1" spc="490" dirty="0">
                <a:solidFill>
                  <a:schemeClr val="accent1">
                    <a:lumMod val="75000"/>
                  </a:schemeClr>
                </a:solidFill>
              </a:rPr>
              <a:t>¿</a:t>
            </a:r>
            <a:r>
              <a:rPr lang="en-US" altLang="es-MX" sz="3809" b="1" spc="490" dirty="0" err="1">
                <a:solidFill>
                  <a:schemeClr val="accent1">
                    <a:lumMod val="75000"/>
                  </a:schemeClr>
                </a:solidFill>
              </a:rPr>
              <a:t>Dónde</a:t>
            </a:r>
            <a:r>
              <a:rPr lang="en-US" altLang="es-MX" sz="3809" b="1" spc="490" dirty="0">
                <a:solidFill>
                  <a:schemeClr val="accent1">
                    <a:lumMod val="75000"/>
                  </a:schemeClr>
                </a:solidFill>
              </a:rPr>
              <a:t> opera </a:t>
            </a:r>
            <a:r>
              <a:rPr lang="en-US" altLang="es-MX" sz="3809" b="1" spc="490" dirty="0" err="1">
                <a:solidFill>
                  <a:schemeClr val="accent1">
                    <a:lumMod val="75000"/>
                  </a:schemeClr>
                </a:solidFill>
              </a:rPr>
              <a:t>este</a:t>
            </a:r>
            <a:r>
              <a:rPr lang="en-US" altLang="es-MX" sz="3809" b="1" spc="490" dirty="0">
                <a:solidFill>
                  <a:schemeClr val="accent1">
                    <a:lumMod val="75000"/>
                  </a:schemeClr>
                </a:solidFill>
              </a:rPr>
              <a:t> </a:t>
            </a:r>
            <a:r>
              <a:rPr lang="en-US" altLang="es-MX" sz="3809" b="1" spc="490" dirty="0" err="1">
                <a:solidFill>
                  <a:schemeClr val="accent1">
                    <a:lumMod val="75000"/>
                  </a:schemeClr>
                </a:solidFill>
              </a:rPr>
              <a:t>programa</a:t>
            </a:r>
            <a:r>
              <a:rPr lang="en-US" altLang="es-MX" sz="3809" b="1" spc="490" dirty="0">
                <a:solidFill>
                  <a:schemeClr val="accent1">
                    <a:lumMod val="75000"/>
                  </a:schemeClr>
                </a:solidFill>
              </a:rPr>
              <a:t>?</a:t>
            </a:r>
          </a:p>
        </p:txBody>
      </p:sp>
      <p:sp>
        <p:nvSpPr>
          <p:cNvPr id="5" name="Marcador de contenido 4"/>
          <p:cNvSpPr>
            <a:spLocks noGrp="1"/>
          </p:cNvSpPr>
          <p:nvPr>
            <p:ph idx="1"/>
          </p:nvPr>
        </p:nvSpPr>
        <p:spPr>
          <a:xfrm>
            <a:off x="346653" y="2215917"/>
            <a:ext cx="4654668" cy="3560568"/>
          </a:xfrm>
        </p:spPr>
        <p:txBody>
          <a:bodyPr>
            <a:noAutofit/>
          </a:bodyPr>
          <a:lstStyle/>
          <a:p>
            <a:pPr marL="0" indent="0" algn="just">
              <a:buNone/>
              <a:defRPr/>
            </a:pPr>
            <a:r>
              <a:rPr lang="en-US" sz="2794" dirty="0">
                <a:latin typeface="+mj-lt"/>
              </a:rPr>
              <a:t>Este </a:t>
            </a:r>
            <a:r>
              <a:rPr lang="en-US" sz="2794" dirty="0" err="1">
                <a:latin typeface="+mj-lt"/>
              </a:rPr>
              <a:t>programa</a:t>
            </a:r>
            <a:r>
              <a:rPr lang="en-US" sz="2794" dirty="0">
                <a:latin typeface="+mj-lt"/>
              </a:rPr>
              <a:t> opera </a:t>
            </a:r>
            <a:r>
              <a:rPr lang="en-US" sz="2794" dirty="0" err="1">
                <a:latin typeface="+mj-lt"/>
              </a:rPr>
              <a:t>en</a:t>
            </a:r>
            <a:r>
              <a:rPr lang="en-US" sz="2794" dirty="0">
                <a:latin typeface="+mj-lt"/>
              </a:rPr>
              <a:t> </a:t>
            </a:r>
            <a:r>
              <a:rPr lang="en-US" sz="2794" dirty="0" err="1">
                <a:latin typeface="+mj-lt"/>
              </a:rPr>
              <a:t>cuatro</a:t>
            </a:r>
            <a:r>
              <a:rPr lang="en-US" sz="2794" dirty="0">
                <a:latin typeface="+mj-lt"/>
              </a:rPr>
              <a:t> de </a:t>
            </a:r>
            <a:r>
              <a:rPr lang="en-US" sz="2794" dirty="0" err="1">
                <a:latin typeface="+mj-lt"/>
              </a:rPr>
              <a:t>los</a:t>
            </a:r>
            <a:r>
              <a:rPr lang="en-US" sz="2794" dirty="0">
                <a:latin typeface="+mj-lt"/>
              </a:rPr>
              <a:t> </a:t>
            </a:r>
            <a:r>
              <a:rPr lang="en-US" sz="2794" dirty="0" err="1">
                <a:latin typeface="+mj-lt"/>
              </a:rPr>
              <a:t>principales</a:t>
            </a:r>
            <a:r>
              <a:rPr lang="en-US" sz="2794" dirty="0">
                <a:latin typeface="+mj-lt"/>
              </a:rPr>
              <a:t> </a:t>
            </a:r>
            <a:r>
              <a:rPr lang="en-US" sz="2794" dirty="0" err="1">
                <a:latin typeface="+mj-lt"/>
              </a:rPr>
              <a:t>puntos</a:t>
            </a:r>
            <a:r>
              <a:rPr lang="en-US" sz="2794" dirty="0">
                <a:latin typeface="+mj-lt"/>
              </a:rPr>
              <a:t> de </a:t>
            </a:r>
            <a:r>
              <a:rPr lang="en-US" sz="2794" dirty="0" err="1">
                <a:latin typeface="+mj-lt"/>
              </a:rPr>
              <a:t>recepción</a:t>
            </a:r>
            <a:r>
              <a:rPr lang="en-US" sz="2794" dirty="0">
                <a:latin typeface="+mj-lt"/>
              </a:rPr>
              <a:t> de </a:t>
            </a:r>
            <a:r>
              <a:rPr lang="en-US" sz="2794" dirty="0" err="1">
                <a:latin typeface="+mj-lt"/>
              </a:rPr>
              <a:t>migrantes</a:t>
            </a:r>
            <a:r>
              <a:rPr lang="en-US" sz="2794" dirty="0">
                <a:latin typeface="+mj-lt"/>
              </a:rPr>
              <a:t> </a:t>
            </a:r>
            <a:r>
              <a:rPr lang="en-US" sz="2794" dirty="0" err="1">
                <a:latin typeface="+mj-lt"/>
              </a:rPr>
              <a:t>mexicanos</a:t>
            </a:r>
            <a:r>
              <a:rPr lang="en-US" sz="2794" dirty="0">
                <a:latin typeface="+mj-lt"/>
              </a:rPr>
              <a:t> </a:t>
            </a:r>
            <a:r>
              <a:rPr lang="en-US" sz="2794" dirty="0" err="1">
                <a:latin typeface="+mj-lt"/>
              </a:rPr>
              <a:t>repatriados</a:t>
            </a:r>
            <a:r>
              <a:rPr lang="en-US" sz="2794" dirty="0">
                <a:latin typeface="+mj-lt"/>
              </a:rPr>
              <a:t> </a:t>
            </a:r>
            <a:r>
              <a:rPr lang="en-US" sz="2794" dirty="0" err="1">
                <a:latin typeface="+mj-lt"/>
              </a:rPr>
              <a:t>desde</a:t>
            </a:r>
            <a:r>
              <a:rPr lang="en-US" sz="2794" dirty="0">
                <a:latin typeface="+mj-lt"/>
              </a:rPr>
              <a:t> </a:t>
            </a:r>
            <a:r>
              <a:rPr lang="en-US" sz="2794" dirty="0" err="1">
                <a:latin typeface="+mj-lt"/>
              </a:rPr>
              <a:t>Estados</a:t>
            </a:r>
            <a:r>
              <a:rPr lang="en-US" sz="2794" dirty="0">
                <a:latin typeface="+mj-lt"/>
              </a:rPr>
              <a:t> </a:t>
            </a:r>
            <a:r>
              <a:rPr lang="en-US" sz="2794" dirty="0" err="1">
                <a:latin typeface="+mj-lt"/>
              </a:rPr>
              <a:t>Unidos</a:t>
            </a:r>
            <a:r>
              <a:rPr lang="en-US" sz="2794" dirty="0">
                <a:latin typeface="+mj-lt"/>
              </a:rPr>
              <a:t>, </a:t>
            </a:r>
            <a:r>
              <a:rPr lang="en-US" sz="2794" dirty="0" err="1">
                <a:latin typeface="+mj-lt"/>
              </a:rPr>
              <a:t>en</a:t>
            </a:r>
            <a:r>
              <a:rPr lang="en-US" sz="2794" dirty="0">
                <a:latin typeface="+mj-lt"/>
              </a:rPr>
              <a:t> la </a:t>
            </a:r>
            <a:r>
              <a:rPr lang="en-US" sz="2794" dirty="0" err="1">
                <a:latin typeface="+mj-lt"/>
              </a:rPr>
              <a:t>frontera</a:t>
            </a:r>
            <a:r>
              <a:rPr lang="en-US" sz="2794" dirty="0">
                <a:latin typeface="+mj-lt"/>
              </a:rPr>
              <a:t> entre ambos </a:t>
            </a:r>
            <a:r>
              <a:rPr lang="en-US" sz="2794" dirty="0" err="1">
                <a:latin typeface="+mj-lt"/>
              </a:rPr>
              <a:t>países</a:t>
            </a:r>
            <a:r>
              <a:rPr lang="en-US" sz="2794" dirty="0">
                <a:latin typeface="+mj-lt"/>
              </a:rPr>
              <a:t>: Tijuana (2012), Nuevo Laredo (2016), Reynosa (2016) y Matamoros (2014).</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1946" y="5444342"/>
            <a:ext cx="875110" cy="6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Agrupar 10"/>
          <p:cNvGrpSpPr/>
          <p:nvPr/>
        </p:nvGrpSpPr>
        <p:grpSpPr>
          <a:xfrm>
            <a:off x="5257542" y="2548569"/>
            <a:ext cx="3936413" cy="2207278"/>
            <a:chOff x="4241914" y="2019857"/>
            <a:chExt cx="3099925" cy="1738231"/>
          </a:xfrm>
        </p:grpSpPr>
        <p:grpSp>
          <p:nvGrpSpPr>
            <p:cNvPr id="6" name="Grupo 5"/>
            <p:cNvGrpSpPr/>
            <p:nvPr/>
          </p:nvGrpSpPr>
          <p:grpSpPr>
            <a:xfrm>
              <a:off x="4241914" y="2019857"/>
              <a:ext cx="3055655" cy="1738231"/>
              <a:chOff x="4241914" y="2037702"/>
              <a:chExt cx="3055655" cy="1738231"/>
            </a:xfrm>
          </p:grpSpPr>
          <p:grpSp>
            <p:nvGrpSpPr>
              <p:cNvPr id="3" name="Grupo 2"/>
              <p:cNvGrpSpPr/>
              <p:nvPr/>
            </p:nvGrpSpPr>
            <p:grpSpPr>
              <a:xfrm>
                <a:off x="4241914" y="2132664"/>
                <a:ext cx="2693642" cy="1643269"/>
                <a:chOff x="4241914" y="2059778"/>
                <a:chExt cx="2693642" cy="1643269"/>
              </a:xfrm>
            </p:grpSpPr>
            <p:pic>
              <p:nvPicPr>
                <p:cNvPr id="2050" name="Picture 2" descr="http://imagenpng.com/wp-content/uploads/2015/09/croquis-de-mexico-mapa.g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934" t="4116" r="32553" b="44163"/>
                <a:stretch/>
              </p:blipFill>
              <p:spPr bwMode="auto">
                <a:xfrm>
                  <a:off x="4241914" y="2059778"/>
                  <a:ext cx="2693642" cy="1643269"/>
                </a:xfrm>
                <a:prstGeom prst="rect">
                  <a:avLst/>
                </a:prstGeom>
                <a:noFill/>
                <a:extLst>
                  <a:ext uri="{909E8E84-426E-40DD-AFC4-6F175D3DCCD1}">
                    <a14:hiddenFill xmlns:a14="http://schemas.microsoft.com/office/drawing/2010/main">
                      <a:solidFill>
                        <a:srgbClr val="FFFFFF"/>
                      </a:solidFill>
                    </a14:hiddenFill>
                  </a:ext>
                </a:extLst>
              </p:spPr>
            </p:pic>
            <p:sp>
              <p:nvSpPr>
                <p:cNvPr id="2" name="Estrella de 5 puntas 1"/>
                <p:cNvSpPr/>
                <p:nvPr/>
              </p:nvSpPr>
              <p:spPr>
                <a:xfrm>
                  <a:off x="4241914" y="2146853"/>
                  <a:ext cx="190938" cy="1921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286"/>
                </a:p>
              </p:txBody>
            </p:sp>
            <p:sp>
              <p:nvSpPr>
                <p:cNvPr id="8" name="Estrella de 5 puntas 7"/>
                <p:cNvSpPr/>
                <p:nvPr/>
              </p:nvSpPr>
              <p:spPr>
                <a:xfrm>
                  <a:off x="6619380" y="3174843"/>
                  <a:ext cx="190938" cy="1921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286"/>
                </a:p>
              </p:txBody>
            </p:sp>
          </p:grpSp>
          <p:sp>
            <p:nvSpPr>
              <p:cNvPr id="4" name="CuadroTexto 3"/>
              <p:cNvSpPr txBox="1"/>
              <p:nvPr/>
            </p:nvSpPr>
            <p:spPr>
              <a:xfrm>
                <a:off x="4241914" y="2037702"/>
                <a:ext cx="738200" cy="211219"/>
              </a:xfrm>
              <a:prstGeom prst="rect">
                <a:avLst/>
              </a:prstGeom>
              <a:noFill/>
            </p:spPr>
            <p:txBody>
              <a:bodyPr wrap="square" rtlCol="0">
                <a:spAutoFit/>
              </a:bodyPr>
              <a:lstStyle/>
              <a:p>
                <a:r>
                  <a:rPr lang="es-MX" sz="1143" dirty="0"/>
                  <a:t>Tijuana</a:t>
                </a:r>
              </a:p>
            </p:txBody>
          </p:sp>
          <p:sp>
            <p:nvSpPr>
              <p:cNvPr id="10" name="CuadroTexto 9"/>
              <p:cNvSpPr txBox="1"/>
              <p:nvPr/>
            </p:nvSpPr>
            <p:spPr>
              <a:xfrm>
                <a:off x="6559369" y="3400534"/>
                <a:ext cx="738200" cy="211219"/>
              </a:xfrm>
              <a:prstGeom prst="rect">
                <a:avLst/>
              </a:prstGeom>
              <a:noFill/>
            </p:spPr>
            <p:txBody>
              <a:bodyPr wrap="square" rtlCol="0">
                <a:spAutoFit/>
              </a:bodyPr>
              <a:lstStyle/>
              <a:p>
                <a:r>
                  <a:rPr lang="es-MX" sz="1143" dirty="0"/>
                  <a:t>Matamoros</a:t>
                </a:r>
              </a:p>
            </p:txBody>
          </p:sp>
        </p:grpSp>
        <p:sp>
          <p:nvSpPr>
            <p:cNvPr id="12" name="CuadroTexto 11"/>
            <p:cNvSpPr txBox="1"/>
            <p:nvPr/>
          </p:nvSpPr>
          <p:spPr>
            <a:xfrm>
              <a:off x="6326386" y="2888973"/>
              <a:ext cx="863053" cy="211219"/>
            </a:xfrm>
            <a:prstGeom prst="rect">
              <a:avLst/>
            </a:prstGeom>
            <a:noFill/>
          </p:spPr>
          <p:txBody>
            <a:bodyPr wrap="square" rtlCol="0">
              <a:spAutoFit/>
            </a:bodyPr>
            <a:lstStyle/>
            <a:p>
              <a:r>
                <a:rPr lang="es-MX" sz="1143"/>
                <a:t>Nuevo Laredo</a:t>
              </a:r>
              <a:endParaRPr lang="es-MX" sz="1143" dirty="0"/>
            </a:p>
          </p:txBody>
        </p:sp>
        <p:sp>
          <p:nvSpPr>
            <p:cNvPr id="13" name="Estrella de 5 puntas 12"/>
            <p:cNvSpPr/>
            <p:nvPr/>
          </p:nvSpPr>
          <p:spPr>
            <a:xfrm>
              <a:off x="6286110" y="3029202"/>
              <a:ext cx="190938" cy="1921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286"/>
            </a:p>
          </p:txBody>
        </p:sp>
        <p:sp>
          <p:nvSpPr>
            <p:cNvPr id="16" name="Estrella de 5 puntas 15"/>
            <p:cNvSpPr/>
            <p:nvPr/>
          </p:nvSpPr>
          <p:spPr>
            <a:xfrm>
              <a:off x="6441244" y="3220242"/>
              <a:ext cx="190938" cy="1921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286"/>
            </a:p>
          </p:txBody>
        </p:sp>
        <p:sp>
          <p:nvSpPr>
            <p:cNvPr id="17" name="CuadroTexto 16"/>
            <p:cNvSpPr txBox="1"/>
            <p:nvPr/>
          </p:nvSpPr>
          <p:spPr>
            <a:xfrm>
              <a:off x="6478786" y="3041373"/>
              <a:ext cx="863053" cy="211219"/>
            </a:xfrm>
            <a:prstGeom prst="rect">
              <a:avLst/>
            </a:prstGeom>
            <a:noFill/>
          </p:spPr>
          <p:txBody>
            <a:bodyPr wrap="square" rtlCol="0">
              <a:spAutoFit/>
            </a:bodyPr>
            <a:lstStyle/>
            <a:p>
              <a:r>
                <a:rPr lang="es-MX" sz="1143" dirty="0"/>
                <a:t>Reynosa</a:t>
              </a:r>
            </a:p>
          </p:txBody>
        </p:sp>
      </p:grpSp>
    </p:spTree>
    <p:extLst>
      <p:ext uri="{BB962C8B-B14F-4D97-AF65-F5344CB8AC3E}">
        <p14:creationId xmlns:p14="http://schemas.microsoft.com/office/powerpoint/2010/main" val="626591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 y="228803"/>
            <a:ext cx="190500" cy="64003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603" tIns="37302" rIns="74603" bIns="37302" anchor="ctr"/>
          <a:lstStyle/>
          <a:p>
            <a:pPr algn="ctr">
              <a:defRPr/>
            </a:pPr>
            <a:endParaRPr lang="en-US" sz="2286"/>
          </a:p>
        </p:txBody>
      </p:sp>
      <p:sp>
        <p:nvSpPr>
          <p:cNvPr id="4" name="Rectángulo 3"/>
          <p:cNvSpPr/>
          <p:nvPr/>
        </p:nvSpPr>
        <p:spPr>
          <a:xfrm>
            <a:off x="8953500" y="228803"/>
            <a:ext cx="190500" cy="64003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603" tIns="37302" rIns="74603" bIns="37302" anchor="ctr"/>
          <a:lstStyle/>
          <a:p>
            <a:pPr algn="ctr">
              <a:defRPr/>
            </a:pPr>
            <a:endParaRPr lang="en-US" sz="2286"/>
          </a:p>
        </p:txBody>
      </p:sp>
      <p:pic>
        <p:nvPicPr>
          <p:cNvPr id="9220" name="Imagen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1946" y="5842485"/>
            <a:ext cx="875110" cy="6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ítulo 1"/>
          <p:cNvSpPr>
            <a:spLocks noGrp="1"/>
          </p:cNvSpPr>
          <p:nvPr>
            <p:ph type="title"/>
          </p:nvPr>
        </p:nvSpPr>
        <p:spPr>
          <a:xfrm>
            <a:off x="631963" y="381000"/>
            <a:ext cx="7886700" cy="1152664"/>
          </a:xfrm>
          <a:solidFill>
            <a:schemeClr val="bg1">
              <a:lumMod val="95000"/>
            </a:schemeClr>
          </a:solidFill>
          <a:ln>
            <a:solidFill>
              <a:schemeClr val="tx1"/>
            </a:solidFill>
          </a:ln>
        </p:spPr>
        <p:txBody>
          <a:bodyPr>
            <a:normAutofit/>
          </a:bodyPr>
          <a:lstStyle/>
          <a:p>
            <a:pPr algn="ctr"/>
            <a:r>
              <a:rPr lang="en-US" altLang="es-MX" sz="4400" b="1" spc="394" dirty="0" err="1">
                <a:solidFill>
                  <a:srgbClr val="0070C0"/>
                </a:solidFill>
              </a:rPr>
              <a:t>Servicios</a:t>
            </a:r>
            <a:r>
              <a:rPr lang="en-US" altLang="es-MX" sz="4400" b="1" spc="394" dirty="0">
                <a:solidFill>
                  <a:srgbClr val="0070C0"/>
                </a:solidFill>
              </a:rPr>
              <a:t> </a:t>
            </a:r>
            <a:r>
              <a:rPr lang="en-US" altLang="es-MX" sz="4400" b="1" spc="394" dirty="0" err="1">
                <a:solidFill>
                  <a:srgbClr val="0070C0"/>
                </a:solidFill>
              </a:rPr>
              <a:t>proporcionados</a:t>
            </a:r>
            <a:endParaRPr lang="en-US" altLang="es-MX" sz="4400" b="1" spc="394" dirty="0">
              <a:solidFill>
                <a:srgbClr val="0070C0"/>
              </a:solidFill>
            </a:endParaRPr>
          </a:p>
        </p:txBody>
      </p:sp>
      <p:sp>
        <p:nvSpPr>
          <p:cNvPr id="9222" name="Marcador de contenido 4"/>
          <p:cNvSpPr>
            <a:spLocks noGrp="1"/>
          </p:cNvSpPr>
          <p:nvPr>
            <p:ph idx="1"/>
          </p:nvPr>
        </p:nvSpPr>
        <p:spPr>
          <a:xfrm>
            <a:off x="628650" y="1766457"/>
            <a:ext cx="7886700" cy="4155171"/>
          </a:xfrm>
        </p:spPr>
        <p:txBody>
          <a:bodyPr/>
          <a:lstStyle/>
          <a:p>
            <a:pPr>
              <a:buFont typeface="Wingdings" pitchFamily="2" charset="2"/>
              <a:buChar char="§"/>
            </a:pPr>
            <a:r>
              <a:rPr lang="es-MX" altLang="es-MX" dirty="0"/>
              <a:t>Valoración y atención médica</a:t>
            </a:r>
            <a:endParaRPr lang="en-US" altLang="es-MX" dirty="0"/>
          </a:p>
          <a:p>
            <a:pPr>
              <a:buFont typeface="Wingdings" pitchFamily="2" charset="2"/>
              <a:buChar char="§"/>
            </a:pPr>
            <a:r>
              <a:rPr lang="es-MX" altLang="es-MX" dirty="0"/>
              <a:t>Tamizajes y detección oportunas de diabetes </a:t>
            </a:r>
            <a:r>
              <a:rPr lang="es-MX" altLang="es-MX" dirty="0" err="1"/>
              <a:t>mellitus</a:t>
            </a:r>
            <a:r>
              <a:rPr lang="es-MX" altLang="es-MX" dirty="0"/>
              <a:t>, hipertensión arterial, sobrepeso/obesidad y VIH. </a:t>
            </a:r>
            <a:endParaRPr lang="en-US" altLang="es-MX" dirty="0"/>
          </a:p>
          <a:p>
            <a:pPr>
              <a:buFont typeface="Wingdings" pitchFamily="2" charset="2"/>
              <a:buChar char="§"/>
            </a:pPr>
            <a:r>
              <a:rPr lang="es-MX" altLang="es-MX" dirty="0"/>
              <a:t>Orientaciones y consejería en temas prioritarios de salud.</a:t>
            </a:r>
          </a:p>
          <a:p>
            <a:pPr>
              <a:buFont typeface="Wingdings" pitchFamily="2" charset="2"/>
              <a:buChar char="§"/>
            </a:pPr>
            <a:r>
              <a:rPr lang="es-MX" altLang="es-MX" dirty="0"/>
              <a:t>Aplicación de vacunas contra la influenza</a:t>
            </a:r>
            <a:r>
              <a:rPr lang="en-US" altLang="es-MX" dirty="0"/>
              <a:t>.</a:t>
            </a:r>
          </a:p>
          <a:p>
            <a:pPr>
              <a:buFont typeface="Wingdings" pitchFamily="2" charset="2"/>
              <a:buChar char="§"/>
            </a:pPr>
            <a:r>
              <a:rPr lang="es-MX" altLang="es-MX" dirty="0"/>
              <a:t>Se realiza un estudio epidemiológico sobre factores de riesgo para los padecimientos señalados.</a:t>
            </a:r>
            <a:endParaRPr lang="en-US" altLang="es-MX" dirty="0"/>
          </a:p>
          <a:p>
            <a:pPr>
              <a:buFont typeface="Wingdings" pitchFamily="2" charset="2"/>
              <a:buChar char="§"/>
            </a:pPr>
            <a:r>
              <a:rPr lang="es-MX" altLang="es-MX" dirty="0"/>
              <a:t>Referencias a servicios de salud.</a:t>
            </a:r>
            <a:endParaRPr lang="en-US" altLang="es-MX" dirty="0"/>
          </a:p>
          <a:p>
            <a:pPr>
              <a:buFont typeface="Wingdings" pitchFamily="2" charset="2"/>
              <a:buChar char="§"/>
            </a:pPr>
            <a:r>
              <a:rPr lang="es-MX" altLang="es-MX" dirty="0"/>
              <a:t>Afiliación al seguro popular. </a:t>
            </a:r>
          </a:p>
          <a:p>
            <a:pPr>
              <a:buFont typeface="Wingdings" pitchFamily="2" charset="2"/>
              <a:buChar char="§"/>
            </a:pPr>
            <a:r>
              <a:rPr lang="es-MX" altLang="es-MX" dirty="0"/>
              <a:t>Valoración psicológica y se estabiliza en caso de crisis. </a:t>
            </a:r>
            <a:endParaRPr lang="en-US" altLang="es-MX" dirty="0"/>
          </a:p>
        </p:txBody>
      </p:sp>
    </p:spTree>
    <p:extLst>
      <p:ext uri="{BB962C8B-B14F-4D97-AF65-F5344CB8AC3E}">
        <p14:creationId xmlns:p14="http://schemas.microsoft.com/office/powerpoint/2010/main" val="3723564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914400"/>
            <a:ext cx="7733930" cy="3328207"/>
          </a:xfrm>
        </p:spPr>
        <p:txBody>
          <a:bodyPr>
            <a:noAutofit/>
          </a:bodyPr>
          <a:lstStyle/>
          <a:p>
            <a:pPr algn="ctr"/>
            <a:r>
              <a:rPr lang="es-MX" altLang="es-MX" sz="4400" b="1" dirty="0">
                <a:solidFill>
                  <a:srgbClr val="002060"/>
                </a:solidFill>
                <a:latin typeface="Arial Black" panose="020B0A04020102020204" pitchFamily="34" charset="0"/>
              </a:rPr>
              <a:t>Resultados de operación</a:t>
            </a:r>
            <a:br>
              <a:rPr lang="es-MX" altLang="es-MX" sz="4400" b="1" dirty="0">
                <a:solidFill>
                  <a:srgbClr val="002060"/>
                </a:solidFill>
                <a:latin typeface="Arial Black" panose="020B0A04020102020204" pitchFamily="34" charset="0"/>
              </a:rPr>
            </a:br>
            <a:r>
              <a:rPr lang="es-MX" altLang="es-MX" sz="4400" b="1" dirty="0">
                <a:solidFill>
                  <a:srgbClr val="002060"/>
                </a:solidFill>
                <a:latin typeface="Arial Black" panose="020B0A04020102020204" pitchFamily="34" charset="0"/>
              </a:rPr>
              <a:t>Tijuana, B. C., Matamoros y  Tamaulipas</a:t>
            </a:r>
          </a:p>
        </p:txBody>
      </p:sp>
    </p:spTree>
    <p:extLst>
      <p:ext uri="{BB962C8B-B14F-4D97-AF65-F5344CB8AC3E}">
        <p14:creationId xmlns:p14="http://schemas.microsoft.com/office/powerpoint/2010/main" val="58362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262" y="453398"/>
            <a:ext cx="8586795" cy="583420"/>
          </a:xfrm>
          <a:prstGeom prst="rect">
            <a:avLst/>
          </a:prstGeom>
          <a:noFill/>
        </p:spPr>
        <p:txBody>
          <a:bodyPr wrap="square" lIns="74603" tIns="37302" rIns="74603" bIns="37302" rtlCol="0">
            <a:spAutoFit/>
          </a:bodyPr>
          <a:lstStyle/>
          <a:p>
            <a:pPr algn="ctr"/>
            <a:r>
              <a:rPr lang="es-ES_tradnl" sz="1651" dirty="0">
                <a:solidFill>
                  <a:schemeClr val="bg1">
                    <a:lumMod val="50000"/>
                  </a:schemeClr>
                </a:solidFill>
              </a:rPr>
              <a:t>Gráfica 1. Número de usuarios atendidos en el Módulo de Salud del Migrante por tipo de servicio recibido.</a:t>
            </a:r>
          </a:p>
        </p:txBody>
      </p:sp>
      <p:sp>
        <p:nvSpPr>
          <p:cNvPr id="2" name="CuadroTexto 1"/>
          <p:cNvSpPr txBox="1"/>
          <p:nvPr/>
        </p:nvSpPr>
        <p:spPr>
          <a:xfrm>
            <a:off x="6980676" y="1036805"/>
            <a:ext cx="1826381" cy="287771"/>
          </a:xfrm>
          <a:prstGeom prst="rect">
            <a:avLst/>
          </a:prstGeom>
          <a:noFill/>
        </p:spPr>
        <p:txBody>
          <a:bodyPr wrap="square" rtlCol="0">
            <a:spAutoFit/>
          </a:bodyPr>
          <a:lstStyle/>
          <a:p>
            <a:pPr algn="r"/>
            <a:r>
              <a:rPr lang="es-MX" sz="1270" dirty="0">
                <a:latin typeface="+mj-lt"/>
              </a:rPr>
              <a:t>∑= 122,610 servicios.</a:t>
            </a:r>
          </a:p>
        </p:txBody>
      </p:sp>
      <p:graphicFrame>
        <p:nvGraphicFramePr>
          <p:cNvPr id="7" name="Gráfico 6"/>
          <p:cNvGraphicFramePr>
            <a:graphicFrameLocks noGrp="1"/>
          </p:cNvGraphicFramePr>
          <p:nvPr>
            <p:extLst/>
          </p:nvPr>
        </p:nvGraphicFramePr>
        <p:xfrm>
          <a:off x="0" y="1036804"/>
          <a:ext cx="9131371" cy="511278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7"/>
          <p:cNvSpPr txBox="1">
            <a:spLocks noChangeArrowheads="1"/>
          </p:cNvSpPr>
          <p:nvPr/>
        </p:nvSpPr>
        <p:spPr bwMode="auto">
          <a:xfrm>
            <a:off x="3449254" y="6361583"/>
            <a:ext cx="5668865" cy="3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593" tIns="37297" rIns="74593" bIns="37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MX" altLang="es-MX" sz="1016" b="1" dirty="0">
                <a:solidFill>
                  <a:schemeClr val="bg1"/>
                </a:solidFill>
              </a:rPr>
              <a:t>FUENTE: Reporte de operaciones del Módulo de Salud del Migrante</a:t>
            </a:r>
          </a:p>
          <a:p>
            <a:pPr algn="r" eaLnBrk="1" hangingPunct="1">
              <a:lnSpc>
                <a:spcPct val="100000"/>
              </a:lnSpc>
              <a:spcBef>
                <a:spcPct val="0"/>
              </a:spcBef>
              <a:buFontTx/>
              <a:buNone/>
            </a:pPr>
            <a:r>
              <a:rPr lang="en-US" altLang="es-MX" sz="1016" b="1" dirty="0">
                <a:solidFill>
                  <a:schemeClr val="bg1"/>
                </a:solidFill>
              </a:rPr>
              <a:t> </a:t>
            </a:r>
            <a:r>
              <a:rPr lang="en-US" altLang="es-MX" sz="1016" b="1" dirty="0" err="1">
                <a:solidFill>
                  <a:schemeClr val="bg1"/>
                </a:solidFill>
              </a:rPr>
              <a:t>Período</a:t>
            </a:r>
            <a:r>
              <a:rPr lang="en-US" altLang="es-MX" sz="1016" b="1" dirty="0">
                <a:solidFill>
                  <a:schemeClr val="bg1"/>
                </a:solidFill>
              </a:rPr>
              <a:t>: Tijuana, </a:t>
            </a:r>
            <a:r>
              <a:rPr lang="en-US" altLang="es-MX" sz="1016" b="1" dirty="0" err="1">
                <a:solidFill>
                  <a:schemeClr val="bg1"/>
                </a:solidFill>
              </a:rPr>
              <a:t>noviembre</a:t>
            </a:r>
            <a:r>
              <a:rPr lang="en-US" altLang="es-MX" sz="1016" b="1" dirty="0">
                <a:solidFill>
                  <a:schemeClr val="bg1"/>
                </a:solidFill>
              </a:rPr>
              <a:t> 2012 a </a:t>
            </a:r>
            <a:r>
              <a:rPr lang="en-US" altLang="es-MX" sz="1016" b="1" dirty="0" err="1">
                <a:solidFill>
                  <a:schemeClr val="bg1"/>
                </a:solidFill>
              </a:rPr>
              <a:t>diciembre</a:t>
            </a:r>
            <a:r>
              <a:rPr lang="en-US" altLang="es-MX" sz="1016" b="1" dirty="0">
                <a:solidFill>
                  <a:schemeClr val="bg1"/>
                </a:solidFill>
              </a:rPr>
              <a:t> 2015. Matamoros, </a:t>
            </a:r>
            <a:r>
              <a:rPr lang="en-US" altLang="es-MX" sz="1016" b="1" dirty="0" err="1">
                <a:solidFill>
                  <a:schemeClr val="bg1"/>
                </a:solidFill>
              </a:rPr>
              <a:t>septiembre</a:t>
            </a:r>
            <a:r>
              <a:rPr lang="en-US" altLang="es-MX" sz="1016" b="1" dirty="0">
                <a:solidFill>
                  <a:schemeClr val="bg1"/>
                </a:solidFill>
              </a:rPr>
              <a:t> 2014 a </a:t>
            </a:r>
            <a:r>
              <a:rPr lang="en-US" altLang="es-MX" sz="1016" b="1" dirty="0" err="1">
                <a:solidFill>
                  <a:schemeClr val="bg1"/>
                </a:solidFill>
              </a:rPr>
              <a:t>diciembre</a:t>
            </a:r>
            <a:r>
              <a:rPr lang="en-US" altLang="es-MX" sz="1016" b="1" dirty="0">
                <a:solidFill>
                  <a:schemeClr val="bg1"/>
                </a:solidFill>
              </a:rPr>
              <a:t> 2015</a:t>
            </a:r>
          </a:p>
        </p:txBody>
      </p:sp>
    </p:spTree>
    <p:extLst>
      <p:ext uri="{BB962C8B-B14F-4D97-AF65-F5344CB8AC3E}">
        <p14:creationId xmlns:p14="http://schemas.microsoft.com/office/powerpoint/2010/main" val="344453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logo\Final\Logo_VD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636" y="333328"/>
            <a:ext cx="1185963" cy="11673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p:cNvSpPr txBox="1"/>
          <p:nvPr/>
        </p:nvSpPr>
        <p:spPr>
          <a:xfrm>
            <a:off x="762000" y="1828800"/>
            <a:ext cx="7581823"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50" normalizeH="0" baseline="0" noProof="0" dirty="0">
                <a:ln w="0"/>
                <a:solidFill>
                  <a:schemeClr val="tx2"/>
                </a:solidFill>
                <a:effectLst>
                  <a:innerShdw blurRad="63500" dist="50800" dir="13500000">
                    <a:srgbClr val="000000">
                      <a:alpha val="50000"/>
                    </a:srgbClr>
                  </a:innerShdw>
                </a:effectLst>
                <a:uLnTx/>
                <a:uFillTx/>
                <a:latin typeface="+mj-lt"/>
              </a:rPr>
              <a:t>VENTANILLAS DE SALUD (VDS)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50" normalizeH="0" baseline="0" noProof="0" dirty="0">
                <a:ln w="0"/>
                <a:solidFill>
                  <a:schemeClr val="tx2"/>
                </a:solidFill>
                <a:effectLst>
                  <a:innerShdw blurRad="63500" dist="50800" dir="13500000">
                    <a:srgbClr val="000000">
                      <a:alpha val="50000"/>
                    </a:srgbClr>
                  </a:innerShdw>
                </a:effectLst>
                <a:uLnTx/>
                <a:uFillTx/>
                <a:latin typeface="+mj-lt"/>
              </a:rPr>
              <a:t>JUNTOS POR LA SALUD (JPLS)</a:t>
            </a:r>
          </a:p>
        </p:txBody>
      </p:sp>
      <p:sp>
        <p:nvSpPr>
          <p:cNvPr id="11" name="TextBox 3"/>
          <p:cNvSpPr txBox="1"/>
          <p:nvPr/>
        </p:nvSpPr>
        <p:spPr>
          <a:xfrm>
            <a:off x="609599" y="3174419"/>
            <a:ext cx="7870087" cy="892552"/>
          </a:xfrm>
          <a:prstGeom prst="rect">
            <a:avLst/>
          </a:prstGeom>
          <a:solidFill>
            <a:srgbClr val="FF0000">
              <a:alpha val="83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0" dirty="0" err="1">
                <a:solidFill>
                  <a:schemeClr val="bg1"/>
                </a:solidFill>
              </a:rPr>
              <a:t>Situación</a:t>
            </a:r>
            <a:r>
              <a:rPr lang="en-GB" sz="3200" b="1" kern="0" dirty="0">
                <a:solidFill>
                  <a:schemeClr val="bg1"/>
                </a:solidFill>
              </a:rPr>
              <a:t> Actual </a:t>
            </a:r>
            <a:endParaRPr kumimoji="0" lang="en-GB"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endParaRPr>
          </a:p>
        </p:txBody>
      </p:sp>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1400" y="116881"/>
            <a:ext cx="1683887" cy="1600200"/>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8400" y="26286"/>
            <a:ext cx="2737844" cy="1858760"/>
          </a:xfrm>
          <a:prstGeom prst="rect">
            <a:avLst/>
          </a:prstGeom>
        </p:spPr>
      </p:pic>
      <p:grpSp>
        <p:nvGrpSpPr>
          <p:cNvPr id="3" name="Grupo 7"/>
          <p:cNvGrpSpPr/>
          <p:nvPr/>
        </p:nvGrpSpPr>
        <p:grpSpPr>
          <a:xfrm>
            <a:off x="566636" y="5353857"/>
            <a:ext cx="7750703" cy="1129352"/>
            <a:chOff x="619787" y="4642449"/>
            <a:chExt cx="7750703" cy="1129352"/>
          </a:xfrm>
        </p:grpSpPr>
        <p:pic>
          <p:nvPicPr>
            <p:cNvPr id="9" name="Picture 5" descr="Logo IME 2"/>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9787" y="4674233"/>
              <a:ext cx="2286000" cy="10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98410" y="4648200"/>
              <a:ext cx="267208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27988" y="4642449"/>
              <a:ext cx="1182727" cy="1103472"/>
            </a:xfrm>
            <a:prstGeom prst="rect">
              <a:avLst/>
            </a:prstGeom>
          </p:spPr>
        </p:pic>
      </p:grpSp>
    </p:spTree>
    <p:extLst>
      <p:ext uri="{BB962C8B-B14F-4D97-AF65-F5344CB8AC3E}">
        <p14:creationId xmlns:p14="http://schemas.microsoft.com/office/powerpoint/2010/main" val="193897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8032" y="400008"/>
            <a:ext cx="8708571" cy="583420"/>
          </a:xfrm>
          <a:prstGeom prst="rect">
            <a:avLst/>
          </a:prstGeom>
          <a:noFill/>
        </p:spPr>
        <p:txBody>
          <a:bodyPr wrap="square" lIns="74603" tIns="37302" rIns="74603" bIns="37302" rtlCol="0">
            <a:spAutoFit/>
          </a:bodyPr>
          <a:lstStyle/>
          <a:p>
            <a:pPr algn="ctr"/>
            <a:r>
              <a:rPr lang="en-US" sz="1651" dirty="0" err="1">
                <a:solidFill>
                  <a:schemeClr val="bg1">
                    <a:lumMod val="50000"/>
                  </a:schemeClr>
                </a:solidFill>
              </a:rPr>
              <a:t>Gráfica</a:t>
            </a:r>
            <a:r>
              <a:rPr lang="en-US" sz="1651" dirty="0">
                <a:solidFill>
                  <a:schemeClr val="bg1">
                    <a:lumMod val="50000"/>
                  </a:schemeClr>
                </a:solidFill>
              </a:rPr>
              <a:t> 2. </a:t>
            </a:r>
            <a:r>
              <a:rPr lang="en-US" sz="1651" dirty="0" err="1">
                <a:solidFill>
                  <a:schemeClr val="bg1">
                    <a:lumMod val="50000"/>
                  </a:schemeClr>
                </a:solidFill>
              </a:rPr>
              <a:t>Población</a:t>
            </a:r>
            <a:r>
              <a:rPr lang="en-US" sz="1651" dirty="0">
                <a:solidFill>
                  <a:schemeClr val="bg1">
                    <a:lumMod val="50000"/>
                  </a:schemeClr>
                </a:solidFill>
              </a:rPr>
              <a:t> </a:t>
            </a:r>
            <a:r>
              <a:rPr lang="en-US" sz="1651" dirty="0" err="1">
                <a:solidFill>
                  <a:schemeClr val="bg1">
                    <a:lumMod val="50000"/>
                  </a:schemeClr>
                </a:solidFill>
              </a:rPr>
              <a:t>atendida</a:t>
            </a:r>
            <a:r>
              <a:rPr lang="en-US" sz="1651" dirty="0">
                <a:solidFill>
                  <a:schemeClr val="bg1">
                    <a:lumMod val="50000"/>
                  </a:schemeClr>
                </a:solidFill>
              </a:rPr>
              <a:t>, </a:t>
            </a:r>
            <a:r>
              <a:rPr lang="en-US" sz="1651" dirty="0" err="1">
                <a:solidFill>
                  <a:schemeClr val="bg1">
                    <a:lumMod val="50000"/>
                  </a:schemeClr>
                </a:solidFill>
              </a:rPr>
              <a:t>número</a:t>
            </a:r>
            <a:r>
              <a:rPr lang="en-US" sz="1651" dirty="0">
                <a:solidFill>
                  <a:schemeClr val="bg1">
                    <a:lumMod val="50000"/>
                  </a:schemeClr>
                </a:solidFill>
              </a:rPr>
              <a:t> de </a:t>
            </a:r>
            <a:r>
              <a:rPr lang="en-US" sz="1651" dirty="0" err="1">
                <a:solidFill>
                  <a:schemeClr val="bg1">
                    <a:lumMod val="50000"/>
                  </a:schemeClr>
                </a:solidFill>
              </a:rPr>
              <a:t>servicios</a:t>
            </a:r>
            <a:r>
              <a:rPr lang="en-US" sz="1651" dirty="0">
                <a:solidFill>
                  <a:schemeClr val="bg1">
                    <a:lumMod val="50000"/>
                  </a:schemeClr>
                </a:solidFill>
              </a:rPr>
              <a:t> de </a:t>
            </a:r>
            <a:r>
              <a:rPr lang="en-US" sz="1651" dirty="0" err="1">
                <a:solidFill>
                  <a:schemeClr val="bg1">
                    <a:lumMod val="50000"/>
                  </a:schemeClr>
                </a:solidFill>
              </a:rPr>
              <a:t>consejería</a:t>
            </a:r>
            <a:r>
              <a:rPr lang="en-US" sz="1651" dirty="0">
                <a:solidFill>
                  <a:schemeClr val="bg1">
                    <a:lumMod val="50000"/>
                  </a:schemeClr>
                </a:solidFill>
              </a:rPr>
              <a:t> </a:t>
            </a:r>
            <a:r>
              <a:rPr lang="en-US" sz="1651" dirty="0" err="1">
                <a:solidFill>
                  <a:schemeClr val="bg1">
                    <a:lumMod val="50000"/>
                  </a:schemeClr>
                </a:solidFill>
              </a:rPr>
              <a:t>sobre</a:t>
            </a:r>
            <a:r>
              <a:rPr lang="en-US" sz="1651" dirty="0">
                <a:solidFill>
                  <a:schemeClr val="bg1">
                    <a:lumMod val="50000"/>
                  </a:schemeClr>
                </a:solidFill>
              </a:rPr>
              <a:t> Diabetes Mellitus, </a:t>
            </a:r>
            <a:r>
              <a:rPr lang="en-US" sz="1651" dirty="0" err="1">
                <a:solidFill>
                  <a:schemeClr val="bg1">
                    <a:lumMod val="50000"/>
                  </a:schemeClr>
                </a:solidFill>
              </a:rPr>
              <a:t>mediciones</a:t>
            </a:r>
            <a:r>
              <a:rPr lang="en-US" sz="1651" dirty="0">
                <a:solidFill>
                  <a:schemeClr val="bg1">
                    <a:lumMod val="50000"/>
                  </a:schemeClr>
                </a:solidFill>
              </a:rPr>
              <a:t> de </a:t>
            </a:r>
            <a:r>
              <a:rPr lang="en-US" sz="1651" dirty="0" err="1">
                <a:solidFill>
                  <a:schemeClr val="bg1">
                    <a:lumMod val="50000"/>
                  </a:schemeClr>
                </a:solidFill>
              </a:rPr>
              <a:t>glucosa</a:t>
            </a:r>
            <a:r>
              <a:rPr lang="en-US" sz="1651" dirty="0">
                <a:solidFill>
                  <a:schemeClr val="bg1">
                    <a:lumMod val="50000"/>
                  </a:schemeClr>
                </a:solidFill>
              </a:rPr>
              <a:t> y </a:t>
            </a:r>
            <a:r>
              <a:rPr lang="en-US" sz="1651" dirty="0" err="1">
                <a:solidFill>
                  <a:schemeClr val="bg1">
                    <a:lumMod val="50000"/>
                  </a:schemeClr>
                </a:solidFill>
              </a:rPr>
              <a:t>conteo</a:t>
            </a:r>
            <a:r>
              <a:rPr lang="en-US" sz="1651" dirty="0">
                <a:solidFill>
                  <a:schemeClr val="bg1">
                    <a:lumMod val="50000"/>
                  </a:schemeClr>
                </a:solidFill>
              </a:rPr>
              <a:t> de </a:t>
            </a:r>
            <a:r>
              <a:rPr lang="en-US" sz="1651" dirty="0" err="1">
                <a:solidFill>
                  <a:schemeClr val="bg1">
                    <a:lumMod val="50000"/>
                  </a:schemeClr>
                </a:solidFill>
              </a:rPr>
              <a:t>resultados</a:t>
            </a:r>
            <a:r>
              <a:rPr lang="en-US" sz="1651" dirty="0">
                <a:solidFill>
                  <a:schemeClr val="bg1">
                    <a:lumMod val="50000"/>
                  </a:schemeClr>
                </a:solidFill>
              </a:rPr>
              <a:t> con </a:t>
            </a:r>
            <a:r>
              <a:rPr lang="en-US" sz="1651" dirty="0" err="1">
                <a:solidFill>
                  <a:schemeClr val="bg1">
                    <a:lumMod val="50000"/>
                  </a:schemeClr>
                </a:solidFill>
              </a:rPr>
              <a:t>niveles</a:t>
            </a:r>
            <a:r>
              <a:rPr lang="en-US" sz="1651" dirty="0">
                <a:solidFill>
                  <a:schemeClr val="bg1">
                    <a:lumMod val="50000"/>
                  </a:schemeClr>
                </a:solidFill>
              </a:rPr>
              <a:t> altos de </a:t>
            </a:r>
            <a:r>
              <a:rPr lang="en-US" sz="1651" dirty="0" err="1">
                <a:solidFill>
                  <a:schemeClr val="bg1">
                    <a:lumMod val="50000"/>
                  </a:schemeClr>
                </a:solidFill>
              </a:rPr>
              <a:t>glucosa</a:t>
            </a:r>
            <a:r>
              <a:rPr lang="en-US" sz="1651" dirty="0">
                <a:solidFill>
                  <a:schemeClr val="bg1">
                    <a:lumMod val="50000"/>
                  </a:schemeClr>
                </a:solidFill>
              </a:rPr>
              <a:t> </a:t>
            </a:r>
            <a:r>
              <a:rPr lang="en-US" sz="1651" dirty="0" err="1">
                <a:solidFill>
                  <a:schemeClr val="bg1">
                    <a:lumMod val="50000"/>
                  </a:schemeClr>
                </a:solidFill>
              </a:rPr>
              <a:t>en</a:t>
            </a:r>
            <a:r>
              <a:rPr lang="en-US" sz="1651" dirty="0">
                <a:solidFill>
                  <a:schemeClr val="bg1">
                    <a:lumMod val="50000"/>
                  </a:schemeClr>
                </a:solidFill>
              </a:rPr>
              <a:t> </a:t>
            </a:r>
            <a:r>
              <a:rPr lang="en-US" sz="1651" dirty="0" err="1">
                <a:solidFill>
                  <a:schemeClr val="bg1">
                    <a:lumMod val="50000"/>
                  </a:schemeClr>
                </a:solidFill>
              </a:rPr>
              <a:t>sangre</a:t>
            </a:r>
            <a:r>
              <a:rPr lang="en-US" sz="1651" dirty="0">
                <a:solidFill>
                  <a:schemeClr val="bg1">
                    <a:lumMod val="50000"/>
                  </a:schemeClr>
                </a:solidFill>
              </a:rPr>
              <a:t>.</a:t>
            </a:r>
          </a:p>
        </p:txBody>
      </p:sp>
      <p:graphicFrame>
        <p:nvGraphicFramePr>
          <p:cNvPr id="8" name="Gráfico 7"/>
          <p:cNvGraphicFramePr>
            <a:graphicFrameLocks noGrp="1"/>
          </p:cNvGraphicFramePr>
          <p:nvPr>
            <p:extLst/>
          </p:nvPr>
        </p:nvGraphicFramePr>
        <p:xfrm>
          <a:off x="0" y="983415"/>
          <a:ext cx="9144000" cy="515570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7"/>
          <p:cNvSpPr txBox="1">
            <a:spLocks noChangeArrowheads="1"/>
          </p:cNvSpPr>
          <p:nvPr/>
        </p:nvSpPr>
        <p:spPr bwMode="auto">
          <a:xfrm>
            <a:off x="3462507" y="6229121"/>
            <a:ext cx="5668865" cy="3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593" tIns="37297" rIns="74593" bIns="37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MX" altLang="es-MX" sz="1016" b="1" dirty="0">
                <a:solidFill>
                  <a:schemeClr val="bg1"/>
                </a:solidFill>
              </a:rPr>
              <a:t>FUENTE: Reporte de operaciones del Módulo de Salud del Migrante</a:t>
            </a:r>
          </a:p>
          <a:p>
            <a:pPr algn="r" eaLnBrk="1" hangingPunct="1">
              <a:lnSpc>
                <a:spcPct val="100000"/>
              </a:lnSpc>
              <a:spcBef>
                <a:spcPct val="0"/>
              </a:spcBef>
              <a:buFontTx/>
              <a:buNone/>
            </a:pPr>
            <a:r>
              <a:rPr lang="en-US" altLang="es-MX" sz="1016" b="1" dirty="0">
                <a:solidFill>
                  <a:schemeClr val="bg1"/>
                </a:solidFill>
              </a:rPr>
              <a:t> </a:t>
            </a:r>
            <a:r>
              <a:rPr lang="en-US" altLang="es-MX" sz="1016" b="1" dirty="0" err="1">
                <a:solidFill>
                  <a:schemeClr val="bg1"/>
                </a:solidFill>
              </a:rPr>
              <a:t>Período</a:t>
            </a:r>
            <a:r>
              <a:rPr lang="en-US" altLang="es-MX" sz="1016" b="1" dirty="0">
                <a:solidFill>
                  <a:schemeClr val="bg1"/>
                </a:solidFill>
              </a:rPr>
              <a:t>: Tijuana, </a:t>
            </a:r>
            <a:r>
              <a:rPr lang="en-US" altLang="es-MX" sz="1016" b="1" dirty="0" err="1">
                <a:solidFill>
                  <a:schemeClr val="bg1"/>
                </a:solidFill>
              </a:rPr>
              <a:t>noviembre</a:t>
            </a:r>
            <a:r>
              <a:rPr lang="en-US" altLang="es-MX" sz="1016" b="1" dirty="0">
                <a:solidFill>
                  <a:schemeClr val="bg1"/>
                </a:solidFill>
              </a:rPr>
              <a:t> 2012 a </a:t>
            </a:r>
            <a:r>
              <a:rPr lang="en-US" altLang="es-MX" sz="1016" b="1" dirty="0" err="1">
                <a:solidFill>
                  <a:schemeClr val="bg1"/>
                </a:solidFill>
              </a:rPr>
              <a:t>diciembre</a:t>
            </a:r>
            <a:r>
              <a:rPr lang="en-US" altLang="es-MX" sz="1016" b="1" dirty="0">
                <a:solidFill>
                  <a:schemeClr val="bg1"/>
                </a:solidFill>
              </a:rPr>
              <a:t> 2015. Matamoros, </a:t>
            </a:r>
            <a:r>
              <a:rPr lang="en-US" altLang="es-MX" sz="1016" b="1" dirty="0" err="1">
                <a:solidFill>
                  <a:schemeClr val="bg1"/>
                </a:solidFill>
              </a:rPr>
              <a:t>septiembre</a:t>
            </a:r>
            <a:r>
              <a:rPr lang="en-US" altLang="es-MX" sz="1016" b="1" dirty="0">
                <a:solidFill>
                  <a:schemeClr val="bg1"/>
                </a:solidFill>
              </a:rPr>
              <a:t> 2014 a </a:t>
            </a:r>
            <a:r>
              <a:rPr lang="en-US" altLang="es-MX" sz="1016" b="1" dirty="0" err="1">
                <a:solidFill>
                  <a:schemeClr val="bg1"/>
                </a:solidFill>
              </a:rPr>
              <a:t>diciembre</a:t>
            </a:r>
            <a:r>
              <a:rPr lang="en-US" altLang="es-MX" sz="1016" b="1" dirty="0">
                <a:solidFill>
                  <a:schemeClr val="bg1"/>
                </a:solidFill>
              </a:rPr>
              <a:t> 2015</a:t>
            </a:r>
          </a:p>
        </p:txBody>
      </p:sp>
    </p:spTree>
    <p:extLst>
      <p:ext uri="{BB962C8B-B14F-4D97-AF65-F5344CB8AC3E}">
        <p14:creationId xmlns:p14="http://schemas.microsoft.com/office/powerpoint/2010/main" val="2504157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8343" y="400007"/>
            <a:ext cx="8437638" cy="329376"/>
          </a:xfrm>
          <a:prstGeom prst="rect">
            <a:avLst/>
          </a:prstGeom>
          <a:noFill/>
        </p:spPr>
        <p:txBody>
          <a:bodyPr wrap="square" lIns="74603" tIns="37302" rIns="74603" bIns="37302" rtlCol="0">
            <a:spAutoFit/>
          </a:bodyPr>
          <a:lstStyle/>
          <a:p>
            <a:pPr algn="ctr"/>
            <a:r>
              <a:rPr lang="es-ES_tradnl" sz="1651" dirty="0">
                <a:solidFill>
                  <a:schemeClr val="bg1">
                    <a:lumMod val="50000"/>
                  </a:schemeClr>
                </a:solidFill>
              </a:rPr>
              <a:t>Gráfica 3. Población atendida, número de personas con sobrepeso y obesidad.</a:t>
            </a:r>
          </a:p>
        </p:txBody>
      </p:sp>
      <p:graphicFrame>
        <p:nvGraphicFramePr>
          <p:cNvPr id="7" name="Gráfico 6"/>
          <p:cNvGraphicFramePr>
            <a:graphicFrameLocks noGrp="1"/>
          </p:cNvGraphicFramePr>
          <p:nvPr>
            <p:extLst/>
          </p:nvPr>
        </p:nvGraphicFramePr>
        <p:xfrm>
          <a:off x="0" y="859504"/>
          <a:ext cx="9131373" cy="527962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7"/>
          <p:cNvSpPr txBox="1">
            <a:spLocks noChangeArrowheads="1"/>
          </p:cNvSpPr>
          <p:nvPr/>
        </p:nvSpPr>
        <p:spPr bwMode="auto">
          <a:xfrm>
            <a:off x="3462507" y="6229121"/>
            <a:ext cx="5668865" cy="3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593" tIns="37297" rIns="74593" bIns="37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MX" altLang="es-MX" sz="1016" b="1" dirty="0">
                <a:solidFill>
                  <a:schemeClr val="bg1"/>
                </a:solidFill>
              </a:rPr>
              <a:t>FUENTE: Reporte de operaciones del Módulo de Salud del Migrante</a:t>
            </a:r>
          </a:p>
          <a:p>
            <a:pPr algn="r" eaLnBrk="1" hangingPunct="1">
              <a:lnSpc>
                <a:spcPct val="100000"/>
              </a:lnSpc>
              <a:spcBef>
                <a:spcPct val="0"/>
              </a:spcBef>
              <a:buFontTx/>
              <a:buNone/>
            </a:pPr>
            <a:r>
              <a:rPr lang="en-US" altLang="es-MX" sz="1016" b="1" dirty="0">
                <a:solidFill>
                  <a:schemeClr val="bg1"/>
                </a:solidFill>
              </a:rPr>
              <a:t> </a:t>
            </a:r>
            <a:r>
              <a:rPr lang="en-US" altLang="es-MX" sz="1016" b="1" dirty="0" err="1">
                <a:solidFill>
                  <a:schemeClr val="bg1"/>
                </a:solidFill>
              </a:rPr>
              <a:t>Período</a:t>
            </a:r>
            <a:r>
              <a:rPr lang="en-US" altLang="es-MX" sz="1016" b="1" dirty="0">
                <a:solidFill>
                  <a:schemeClr val="bg1"/>
                </a:solidFill>
              </a:rPr>
              <a:t>: Tijuana, </a:t>
            </a:r>
            <a:r>
              <a:rPr lang="en-US" altLang="es-MX" sz="1016" b="1" dirty="0" err="1">
                <a:solidFill>
                  <a:schemeClr val="bg1"/>
                </a:solidFill>
              </a:rPr>
              <a:t>noviembre</a:t>
            </a:r>
            <a:r>
              <a:rPr lang="en-US" altLang="es-MX" sz="1016" b="1" dirty="0">
                <a:solidFill>
                  <a:schemeClr val="bg1"/>
                </a:solidFill>
              </a:rPr>
              <a:t> 2012 a </a:t>
            </a:r>
            <a:r>
              <a:rPr lang="en-US" altLang="es-MX" sz="1016" b="1" dirty="0" err="1">
                <a:solidFill>
                  <a:schemeClr val="bg1"/>
                </a:solidFill>
              </a:rPr>
              <a:t>diciembre</a:t>
            </a:r>
            <a:r>
              <a:rPr lang="en-US" altLang="es-MX" sz="1016" b="1" dirty="0">
                <a:solidFill>
                  <a:schemeClr val="bg1"/>
                </a:solidFill>
              </a:rPr>
              <a:t> 2015. Matamoros, </a:t>
            </a:r>
            <a:r>
              <a:rPr lang="en-US" altLang="es-MX" sz="1016" b="1" dirty="0" err="1">
                <a:solidFill>
                  <a:schemeClr val="bg1"/>
                </a:solidFill>
              </a:rPr>
              <a:t>septiembre</a:t>
            </a:r>
            <a:r>
              <a:rPr lang="en-US" altLang="es-MX" sz="1016" b="1" dirty="0">
                <a:solidFill>
                  <a:schemeClr val="bg1"/>
                </a:solidFill>
              </a:rPr>
              <a:t> 2014 a </a:t>
            </a:r>
            <a:r>
              <a:rPr lang="en-US" altLang="es-MX" sz="1016" b="1" dirty="0" err="1">
                <a:solidFill>
                  <a:schemeClr val="bg1"/>
                </a:solidFill>
              </a:rPr>
              <a:t>diciembre</a:t>
            </a:r>
            <a:r>
              <a:rPr lang="en-US" altLang="es-MX" sz="1016" b="1" dirty="0">
                <a:solidFill>
                  <a:schemeClr val="bg1"/>
                </a:solidFill>
              </a:rPr>
              <a:t> 2015</a:t>
            </a:r>
          </a:p>
        </p:txBody>
      </p:sp>
    </p:spTree>
    <p:extLst>
      <p:ext uri="{BB962C8B-B14F-4D97-AF65-F5344CB8AC3E}">
        <p14:creationId xmlns:p14="http://schemas.microsoft.com/office/powerpoint/2010/main" val="124587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3162" y="400007"/>
            <a:ext cx="8205410" cy="583420"/>
          </a:xfrm>
          <a:prstGeom prst="rect">
            <a:avLst/>
          </a:prstGeom>
          <a:noFill/>
        </p:spPr>
        <p:txBody>
          <a:bodyPr wrap="square" lIns="74603" tIns="37302" rIns="74603" bIns="37302" rtlCol="0">
            <a:spAutoFit/>
          </a:bodyPr>
          <a:lstStyle/>
          <a:p>
            <a:pPr algn="ctr"/>
            <a:r>
              <a:rPr lang="es-ES_tradnl" sz="1651" dirty="0">
                <a:solidFill>
                  <a:schemeClr val="bg1">
                    <a:lumMod val="50000"/>
                  </a:schemeClr>
                </a:solidFill>
              </a:rPr>
              <a:t>Gráfica 4. Población atendida, número de personas con resultados fuera de rango al momento de la toma de presión arterial.</a:t>
            </a:r>
          </a:p>
        </p:txBody>
      </p:sp>
      <p:graphicFrame>
        <p:nvGraphicFramePr>
          <p:cNvPr id="8" name="Gráfico 7"/>
          <p:cNvGraphicFramePr>
            <a:graphicFrameLocks noGrp="1"/>
          </p:cNvGraphicFramePr>
          <p:nvPr>
            <p:extLst/>
          </p:nvPr>
        </p:nvGraphicFramePr>
        <p:xfrm>
          <a:off x="-10460" y="983415"/>
          <a:ext cx="9141832" cy="516617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7"/>
          <p:cNvSpPr txBox="1">
            <a:spLocks noChangeArrowheads="1"/>
          </p:cNvSpPr>
          <p:nvPr/>
        </p:nvSpPr>
        <p:spPr bwMode="auto">
          <a:xfrm>
            <a:off x="3462507" y="6229121"/>
            <a:ext cx="5668865" cy="3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593" tIns="37297" rIns="74593" bIns="37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MX" altLang="es-MX" sz="1016" b="1" dirty="0">
                <a:solidFill>
                  <a:schemeClr val="bg1"/>
                </a:solidFill>
              </a:rPr>
              <a:t>FUENTE: Reporte de operaciones del Módulo de Salud del Migrante</a:t>
            </a:r>
          </a:p>
          <a:p>
            <a:pPr algn="r" eaLnBrk="1" hangingPunct="1">
              <a:lnSpc>
                <a:spcPct val="100000"/>
              </a:lnSpc>
              <a:spcBef>
                <a:spcPct val="0"/>
              </a:spcBef>
              <a:buFontTx/>
              <a:buNone/>
            </a:pPr>
            <a:r>
              <a:rPr lang="en-US" altLang="es-MX" sz="1016" b="1" dirty="0">
                <a:solidFill>
                  <a:schemeClr val="bg1"/>
                </a:solidFill>
              </a:rPr>
              <a:t> </a:t>
            </a:r>
            <a:r>
              <a:rPr lang="en-US" altLang="es-MX" sz="1016" b="1" dirty="0" err="1">
                <a:solidFill>
                  <a:schemeClr val="bg1"/>
                </a:solidFill>
              </a:rPr>
              <a:t>Período</a:t>
            </a:r>
            <a:r>
              <a:rPr lang="en-US" altLang="es-MX" sz="1016" b="1" dirty="0">
                <a:solidFill>
                  <a:schemeClr val="bg1"/>
                </a:solidFill>
              </a:rPr>
              <a:t>: Tijuana, </a:t>
            </a:r>
            <a:r>
              <a:rPr lang="en-US" altLang="es-MX" sz="1016" b="1" dirty="0" err="1">
                <a:solidFill>
                  <a:schemeClr val="bg1"/>
                </a:solidFill>
              </a:rPr>
              <a:t>noviembre</a:t>
            </a:r>
            <a:r>
              <a:rPr lang="en-US" altLang="es-MX" sz="1016" b="1" dirty="0">
                <a:solidFill>
                  <a:schemeClr val="bg1"/>
                </a:solidFill>
              </a:rPr>
              <a:t> 2012 a </a:t>
            </a:r>
            <a:r>
              <a:rPr lang="en-US" altLang="es-MX" sz="1016" b="1" dirty="0" err="1">
                <a:solidFill>
                  <a:schemeClr val="bg1"/>
                </a:solidFill>
              </a:rPr>
              <a:t>diciembre</a:t>
            </a:r>
            <a:r>
              <a:rPr lang="en-US" altLang="es-MX" sz="1016" b="1" dirty="0">
                <a:solidFill>
                  <a:schemeClr val="bg1"/>
                </a:solidFill>
              </a:rPr>
              <a:t> 2015. Matamoros, </a:t>
            </a:r>
            <a:r>
              <a:rPr lang="en-US" altLang="es-MX" sz="1016" b="1" dirty="0" err="1">
                <a:solidFill>
                  <a:schemeClr val="bg1"/>
                </a:solidFill>
              </a:rPr>
              <a:t>septiembre</a:t>
            </a:r>
            <a:r>
              <a:rPr lang="en-US" altLang="es-MX" sz="1016" b="1" dirty="0">
                <a:solidFill>
                  <a:schemeClr val="bg1"/>
                </a:solidFill>
              </a:rPr>
              <a:t> 2014 a </a:t>
            </a:r>
            <a:r>
              <a:rPr lang="en-US" altLang="es-MX" sz="1016" b="1" dirty="0" err="1">
                <a:solidFill>
                  <a:schemeClr val="bg1"/>
                </a:solidFill>
              </a:rPr>
              <a:t>diciembre</a:t>
            </a:r>
            <a:r>
              <a:rPr lang="en-US" altLang="es-MX" sz="1016" b="1" dirty="0">
                <a:solidFill>
                  <a:schemeClr val="bg1"/>
                </a:solidFill>
              </a:rPr>
              <a:t> 2015</a:t>
            </a:r>
          </a:p>
        </p:txBody>
      </p:sp>
    </p:spTree>
    <p:extLst>
      <p:ext uri="{BB962C8B-B14F-4D97-AF65-F5344CB8AC3E}">
        <p14:creationId xmlns:p14="http://schemas.microsoft.com/office/powerpoint/2010/main" val="704409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8032" y="386838"/>
            <a:ext cx="8605359" cy="583420"/>
          </a:xfrm>
          <a:prstGeom prst="rect">
            <a:avLst/>
          </a:prstGeom>
          <a:noFill/>
        </p:spPr>
        <p:txBody>
          <a:bodyPr wrap="square" lIns="74603" tIns="37302" rIns="74603" bIns="37302" rtlCol="0">
            <a:spAutoFit/>
          </a:bodyPr>
          <a:lstStyle/>
          <a:p>
            <a:pPr algn="ctr"/>
            <a:r>
              <a:rPr lang="es-ES_tradnl" sz="1651" dirty="0">
                <a:solidFill>
                  <a:schemeClr val="bg1">
                    <a:lumMod val="50000"/>
                  </a:schemeClr>
                </a:solidFill>
              </a:rPr>
              <a:t>Gráfica 5. Población atendida, número de consejerías sobre VIH, ITS, uso del condón y detección oportuna del VIH, número de tamizajes para detección del VIH y resultados preliminar positivos.</a:t>
            </a:r>
          </a:p>
        </p:txBody>
      </p:sp>
      <p:sp>
        <p:nvSpPr>
          <p:cNvPr id="5" name="CuadroTexto 7"/>
          <p:cNvSpPr txBox="1">
            <a:spLocks noChangeArrowheads="1"/>
          </p:cNvSpPr>
          <p:nvPr/>
        </p:nvSpPr>
        <p:spPr bwMode="auto">
          <a:xfrm>
            <a:off x="3462507" y="6229121"/>
            <a:ext cx="5668865" cy="38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593" tIns="37297" rIns="74593" bIns="372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MX" altLang="es-MX" sz="1016" b="1" dirty="0">
                <a:solidFill>
                  <a:schemeClr val="bg1"/>
                </a:solidFill>
              </a:rPr>
              <a:t>FUENTE: Reporte de operaciones del Módulo de Salud del Migrante</a:t>
            </a:r>
          </a:p>
          <a:p>
            <a:pPr algn="r" eaLnBrk="1" hangingPunct="1">
              <a:lnSpc>
                <a:spcPct val="100000"/>
              </a:lnSpc>
              <a:spcBef>
                <a:spcPct val="0"/>
              </a:spcBef>
              <a:buFontTx/>
              <a:buNone/>
            </a:pPr>
            <a:r>
              <a:rPr lang="en-US" altLang="es-MX" sz="1016" b="1" dirty="0">
                <a:solidFill>
                  <a:schemeClr val="bg1"/>
                </a:solidFill>
              </a:rPr>
              <a:t> </a:t>
            </a:r>
            <a:r>
              <a:rPr lang="en-US" altLang="es-MX" sz="1016" b="1" dirty="0" err="1">
                <a:solidFill>
                  <a:schemeClr val="bg1"/>
                </a:solidFill>
              </a:rPr>
              <a:t>Período</a:t>
            </a:r>
            <a:r>
              <a:rPr lang="en-US" altLang="es-MX" sz="1016" b="1" dirty="0">
                <a:solidFill>
                  <a:schemeClr val="bg1"/>
                </a:solidFill>
              </a:rPr>
              <a:t>: Tijuana, </a:t>
            </a:r>
            <a:r>
              <a:rPr lang="en-US" altLang="es-MX" sz="1016" b="1" dirty="0" err="1">
                <a:solidFill>
                  <a:schemeClr val="bg1"/>
                </a:solidFill>
              </a:rPr>
              <a:t>noviembre</a:t>
            </a:r>
            <a:r>
              <a:rPr lang="en-US" altLang="es-MX" sz="1016" b="1" dirty="0">
                <a:solidFill>
                  <a:schemeClr val="bg1"/>
                </a:solidFill>
              </a:rPr>
              <a:t> 2012 a </a:t>
            </a:r>
            <a:r>
              <a:rPr lang="en-US" altLang="es-MX" sz="1016" b="1" dirty="0" err="1">
                <a:solidFill>
                  <a:schemeClr val="bg1"/>
                </a:solidFill>
              </a:rPr>
              <a:t>diciembre</a:t>
            </a:r>
            <a:r>
              <a:rPr lang="en-US" altLang="es-MX" sz="1016" b="1" dirty="0">
                <a:solidFill>
                  <a:schemeClr val="bg1"/>
                </a:solidFill>
              </a:rPr>
              <a:t> 2015. Matamoros, </a:t>
            </a:r>
            <a:r>
              <a:rPr lang="en-US" altLang="es-MX" sz="1016" b="1" dirty="0" err="1">
                <a:solidFill>
                  <a:schemeClr val="bg1"/>
                </a:solidFill>
              </a:rPr>
              <a:t>septiembre</a:t>
            </a:r>
            <a:r>
              <a:rPr lang="en-US" altLang="es-MX" sz="1016" b="1" dirty="0">
                <a:solidFill>
                  <a:schemeClr val="bg1"/>
                </a:solidFill>
              </a:rPr>
              <a:t> 2014 a </a:t>
            </a:r>
            <a:r>
              <a:rPr lang="en-US" altLang="es-MX" sz="1016" b="1" dirty="0" err="1">
                <a:solidFill>
                  <a:schemeClr val="bg1"/>
                </a:solidFill>
              </a:rPr>
              <a:t>diciembre</a:t>
            </a:r>
            <a:r>
              <a:rPr lang="en-US" altLang="es-MX" sz="1016" b="1" dirty="0">
                <a:solidFill>
                  <a:schemeClr val="bg1"/>
                </a:solidFill>
              </a:rPr>
              <a:t> 2015</a:t>
            </a:r>
          </a:p>
        </p:txBody>
      </p:sp>
      <p:graphicFrame>
        <p:nvGraphicFramePr>
          <p:cNvPr id="8" name="Gráfico 7"/>
          <p:cNvGraphicFramePr>
            <a:graphicFrameLocks noGrp="1"/>
          </p:cNvGraphicFramePr>
          <p:nvPr>
            <p:extLst/>
          </p:nvPr>
        </p:nvGraphicFramePr>
        <p:xfrm>
          <a:off x="1" y="970246"/>
          <a:ext cx="9131371" cy="5168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9614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0604" y="1871799"/>
            <a:ext cx="8136414" cy="4313489"/>
          </a:xfrm>
          <a:prstGeom prst="rect">
            <a:avLst/>
          </a:prstGeom>
        </p:spPr>
        <p:txBody>
          <a:bodyPr wrap="square">
            <a:spAutoFit/>
          </a:bodyPr>
          <a:lstStyle/>
          <a:p>
            <a:pPr algn="just"/>
            <a:r>
              <a:rPr lang="en-US" sz="2286" dirty="0">
                <a:solidFill>
                  <a:schemeClr val="accent2">
                    <a:lumMod val="50000"/>
                  </a:schemeClr>
                </a:solidFill>
                <a:latin typeface="+mj-lt"/>
                <a:ea typeface="Calibri" charset="0"/>
                <a:cs typeface="Calibri" charset="0"/>
              </a:rPr>
              <a:t>Las </a:t>
            </a:r>
            <a:r>
              <a:rPr lang="en-US" sz="2286" dirty="0" err="1">
                <a:solidFill>
                  <a:schemeClr val="accent2">
                    <a:lumMod val="50000"/>
                  </a:schemeClr>
                </a:solidFill>
                <a:latin typeface="+mj-lt"/>
                <a:ea typeface="Calibri" charset="0"/>
                <a:cs typeface="Calibri" charset="0"/>
              </a:rPr>
              <a:t>circunstancias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en</a:t>
            </a:r>
            <a:r>
              <a:rPr lang="en-US" sz="2286" dirty="0">
                <a:solidFill>
                  <a:schemeClr val="accent2">
                    <a:lumMod val="50000"/>
                  </a:schemeClr>
                </a:solidFill>
                <a:latin typeface="+mj-lt"/>
                <a:ea typeface="Calibri" charset="0"/>
                <a:cs typeface="Calibri" charset="0"/>
              </a:rPr>
              <a:t> las que se </a:t>
            </a:r>
            <a:r>
              <a:rPr lang="en-US" sz="2286" dirty="0" err="1">
                <a:solidFill>
                  <a:schemeClr val="accent2">
                    <a:lumMod val="50000"/>
                  </a:schemeClr>
                </a:solidFill>
                <a:latin typeface="+mj-lt"/>
                <a:ea typeface="Calibri" charset="0"/>
                <a:cs typeface="Calibri" charset="0"/>
              </a:rPr>
              <a:t>lleva</a:t>
            </a:r>
            <a:r>
              <a:rPr lang="en-US" sz="2286" dirty="0">
                <a:solidFill>
                  <a:schemeClr val="accent2">
                    <a:lumMod val="50000"/>
                  </a:schemeClr>
                </a:solidFill>
                <a:latin typeface="+mj-lt"/>
                <a:ea typeface="Calibri" charset="0"/>
                <a:cs typeface="Calibri" charset="0"/>
              </a:rPr>
              <a:t> a </a:t>
            </a:r>
            <a:r>
              <a:rPr lang="en-US" sz="2286" dirty="0" err="1">
                <a:solidFill>
                  <a:schemeClr val="accent2">
                    <a:lumMod val="50000"/>
                  </a:schemeClr>
                </a:solidFill>
                <a:latin typeface="+mj-lt"/>
                <a:ea typeface="Calibri" charset="0"/>
                <a:cs typeface="Calibri" charset="0"/>
              </a:rPr>
              <a:t>cabo</a:t>
            </a:r>
            <a:r>
              <a:rPr lang="en-US" sz="2286" dirty="0">
                <a:solidFill>
                  <a:schemeClr val="accent2">
                    <a:lumMod val="50000"/>
                  </a:schemeClr>
                </a:solidFill>
                <a:latin typeface="+mj-lt"/>
                <a:ea typeface="Calibri" charset="0"/>
                <a:cs typeface="Calibri" charset="0"/>
              </a:rPr>
              <a:t> la </a:t>
            </a:r>
            <a:r>
              <a:rPr lang="en-US" sz="2286" dirty="0" err="1">
                <a:solidFill>
                  <a:schemeClr val="accent2">
                    <a:lumMod val="50000"/>
                  </a:schemeClr>
                </a:solidFill>
                <a:latin typeface="+mj-lt"/>
                <a:ea typeface="Calibri" charset="0"/>
                <a:cs typeface="Calibri" charset="0"/>
              </a:rPr>
              <a:t>migración</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pueden</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tener</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consecuencias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negativas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en</a:t>
            </a:r>
            <a:r>
              <a:rPr lang="en-US" sz="2286" dirty="0">
                <a:solidFill>
                  <a:schemeClr val="accent2">
                    <a:lumMod val="50000"/>
                  </a:schemeClr>
                </a:solidFill>
                <a:latin typeface="+mj-lt"/>
                <a:ea typeface="Calibri" charset="0"/>
                <a:cs typeface="Calibri" charset="0"/>
              </a:rPr>
              <a:t> las personas, </a:t>
            </a:r>
            <a:r>
              <a:rPr lang="en-US" sz="2286" dirty="0" err="1">
                <a:solidFill>
                  <a:schemeClr val="accent2">
                    <a:lumMod val="50000"/>
                  </a:schemeClr>
                </a:solidFill>
                <a:latin typeface="+mj-lt"/>
                <a:ea typeface="Calibri" charset="0"/>
                <a:cs typeface="Calibri" charset="0"/>
              </a:rPr>
              <a:t>pues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estas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corren</a:t>
            </a:r>
            <a:r>
              <a:rPr lang="en-US" sz="2286" dirty="0">
                <a:solidFill>
                  <a:schemeClr val="accent2">
                    <a:lumMod val="50000"/>
                  </a:schemeClr>
                </a:solidFill>
                <a:latin typeface="+mj-lt"/>
                <a:ea typeface="Calibri" charset="0"/>
                <a:cs typeface="Calibri" charset="0"/>
              </a:rPr>
              <a:t> el </a:t>
            </a:r>
            <a:r>
              <a:rPr lang="en-US" sz="2286" dirty="0" err="1">
                <a:solidFill>
                  <a:schemeClr val="accent2">
                    <a:lumMod val="50000"/>
                  </a:schemeClr>
                </a:solidFill>
                <a:latin typeface="+mj-lt"/>
                <a:ea typeface="Calibri" charset="0"/>
                <a:cs typeface="Calibri" charset="0"/>
              </a:rPr>
              <a:t>riesgo</a:t>
            </a:r>
            <a:r>
              <a:rPr lang="en-US" sz="2286" dirty="0">
                <a:solidFill>
                  <a:schemeClr val="accent2">
                    <a:lumMod val="50000"/>
                  </a:schemeClr>
                </a:solidFill>
                <a:latin typeface="+mj-lt"/>
                <a:ea typeface="Calibri" charset="0"/>
                <a:cs typeface="Calibri" charset="0"/>
              </a:rPr>
              <a:t> de </a:t>
            </a:r>
            <a:r>
              <a:rPr lang="en-US" sz="2286" dirty="0" err="1">
                <a:solidFill>
                  <a:schemeClr val="accent2">
                    <a:lumMod val="50000"/>
                  </a:schemeClr>
                </a:solidFill>
                <a:latin typeface="+mj-lt"/>
                <a:ea typeface="Calibri" charset="0"/>
                <a:cs typeface="Calibri" charset="0"/>
              </a:rPr>
              <a:t>encontrar</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una</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serie</a:t>
            </a:r>
            <a:r>
              <a:rPr lang="en-US" sz="2286" dirty="0">
                <a:solidFill>
                  <a:schemeClr val="accent2">
                    <a:lumMod val="50000"/>
                  </a:schemeClr>
                </a:solidFill>
                <a:latin typeface="+mj-lt"/>
                <a:ea typeface="Calibri" charset="0"/>
                <a:cs typeface="Calibri" charset="0"/>
              </a:rPr>
              <a:t> de </a:t>
            </a:r>
            <a:r>
              <a:rPr lang="en-US" sz="2286" dirty="0" err="1">
                <a:solidFill>
                  <a:schemeClr val="accent2">
                    <a:lumMod val="50000"/>
                  </a:schemeClr>
                </a:solidFill>
                <a:latin typeface="+mj-lt"/>
                <a:ea typeface="Calibri" charset="0"/>
                <a:cs typeface="Calibri" charset="0"/>
              </a:rPr>
              <a:t>condiciones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adversas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sobre</a:t>
            </a:r>
            <a:r>
              <a:rPr lang="en-US" sz="2286" dirty="0">
                <a:solidFill>
                  <a:schemeClr val="accent2">
                    <a:lumMod val="50000"/>
                  </a:schemeClr>
                </a:solidFill>
                <a:latin typeface="+mj-lt"/>
                <a:ea typeface="Calibri" charset="0"/>
                <a:cs typeface="Calibri" charset="0"/>
              </a:rPr>
              <a:t> las que no </a:t>
            </a:r>
            <a:r>
              <a:rPr lang="en-US" sz="2286" dirty="0" err="1">
                <a:solidFill>
                  <a:schemeClr val="accent2">
                    <a:lumMod val="50000"/>
                  </a:schemeClr>
                </a:solidFill>
                <a:latin typeface="+mj-lt"/>
                <a:ea typeface="Calibri" charset="0"/>
                <a:cs typeface="Calibri" charset="0"/>
              </a:rPr>
              <a:t>tienen</a:t>
            </a:r>
            <a:r>
              <a:rPr lang="en-US" sz="2286" dirty="0">
                <a:solidFill>
                  <a:schemeClr val="accent2">
                    <a:lumMod val="50000"/>
                  </a:schemeClr>
                </a:solidFill>
                <a:latin typeface="+mj-lt"/>
                <a:ea typeface="Calibri" charset="0"/>
                <a:cs typeface="Calibri" charset="0"/>
              </a:rPr>
              <a:t> control: </a:t>
            </a:r>
            <a:r>
              <a:rPr lang="en-US" sz="2286" dirty="0" err="1">
                <a:solidFill>
                  <a:schemeClr val="accent2">
                    <a:lumMod val="50000"/>
                  </a:schemeClr>
                </a:solidFill>
                <a:latin typeface="+mj-lt"/>
                <a:ea typeface="Calibri" charset="0"/>
                <a:cs typeface="Calibri" charset="0"/>
              </a:rPr>
              <a:t>pobreza</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situaciones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laborales</a:t>
            </a:r>
            <a:r>
              <a:rPr lang="en-US" sz="2286" dirty="0">
                <a:solidFill>
                  <a:schemeClr val="accent2">
                    <a:lumMod val="50000"/>
                  </a:schemeClr>
                </a:solidFill>
                <a:latin typeface="+mj-lt"/>
                <a:ea typeface="Calibri" charset="0"/>
                <a:cs typeface="Calibri" charset="0"/>
              </a:rPr>
              <a:t> hostiles, </a:t>
            </a:r>
            <a:r>
              <a:rPr lang="en-US" sz="2286" dirty="0" err="1">
                <a:solidFill>
                  <a:schemeClr val="accent2">
                    <a:lumMod val="50000"/>
                  </a:schemeClr>
                </a:solidFill>
                <a:latin typeface="+mj-lt"/>
                <a:ea typeface="Calibri" charset="0"/>
                <a:cs typeface="Calibri" charset="0"/>
              </a:rPr>
              <a:t>segregación</a:t>
            </a:r>
            <a:r>
              <a:rPr lang="en-US" sz="2286" dirty="0">
                <a:solidFill>
                  <a:schemeClr val="accent2">
                    <a:lumMod val="50000"/>
                  </a:schemeClr>
                </a:solidFill>
                <a:latin typeface="+mj-lt"/>
                <a:ea typeface="Calibri" charset="0"/>
                <a:cs typeface="Calibri" charset="0"/>
              </a:rPr>
              <a:t> social, y </a:t>
            </a:r>
            <a:r>
              <a:rPr lang="en-US" sz="2286" dirty="0" err="1">
                <a:solidFill>
                  <a:schemeClr val="accent2">
                    <a:lumMod val="50000"/>
                  </a:schemeClr>
                </a:solidFill>
                <a:latin typeface="+mj-lt"/>
                <a:ea typeface="Calibri" charset="0"/>
                <a:cs typeface="Calibri" charset="0"/>
              </a:rPr>
              <a:t>particularmente</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en</a:t>
            </a:r>
            <a:r>
              <a:rPr lang="en-US" sz="2286" dirty="0">
                <a:solidFill>
                  <a:schemeClr val="accent2">
                    <a:lumMod val="50000"/>
                  </a:schemeClr>
                </a:solidFill>
                <a:latin typeface="+mj-lt"/>
                <a:ea typeface="Calibri" charset="0"/>
                <a:cs typeface="Calibri" charset="0"/>
              </a:rPr>
              <a:t> lo que </a:t>
            </a:r>
            <a:r>
              <a:rPr lang="en-US" sz="2286" dirty="0" err="1">
                <a:solidFill>
                  <a:schemeClr val="accent2">
                    <a:lumMod val="50000"/>
                  </a:schemeClr>
                </a:solidFill>
                <a:latin typeface="+mj-lt"/>
                <a:ea typeface="Calibri" charset="0"/>
                <a:cs typeface="Calibri" charset="0"/>
              </a:rPr>
              <a:t>respecta</a:t>
            </a:r>
            <a:r>
              <a:rPr lang="en-US" sz="2286" dirty="0">
                <a:solidFill>
                  <a:schemeClr val="accent2">
                    <a:lumMod val="50000"/>
                  </a:schemeClr>
                </a:solidFill>
                <a:latin typeface="+mj-lt"/>
                <a:ea typeface="Calibri" charset="0"/>
                <a:cs typeface="Calibri" charset="0"/>
              </a:rPr>
              <a:t> a </a:t>
            </a:r>
            <a:r>
              <a:rPr lang="en-US" sz="2286" dirty="0" err="1">
                <a:solidFill>
                  <a:schemeClr val="accent2">
                    <a:lumMod val="50000"/>
                  </a:schemeClr>
                </a:solidFill>
                <a:latin typeface="+mj-lt"/>
                <a:ea typeface="Calibri" charset="0"/>
                <a:cs typeface="Calibri" charset="0"/>
              </a:rPr>
              <a:t>su</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salud</a:t>
            </a:r>
            <a:r>
              <a:rPr lang="en-US" sz="2286" dirty="0">
                <a:solidFill>
                  <a:schemeClr val="accent2">
                    <a:lumMod val="50000"/>
                  </a:schemeClr>
                </a:solidFill>
                <a:latin typeface="+mj-lt"/>
                <a:ea typeface="Calibri" charset="0"/>
                <a:cs typeface="Calibri" charset="0"/>
              </a:rPr>
              <a:t>.</a:t>
            </a:r>
          </a:p>
          <a:p>
            <a:pPr algn="just"/>
            <a:endParaRPr lang="en-US" sz="2286" dirty="0">
              <a:solidFill>
                <a:schemeClr val="accent2">
                  <a:lumMod val="50000"/>
                </a:schemeClr>
              </a:solidFill>
              <a:latin typeface="+mj-lt"/>
              <a:ea typeface="Calibri" charset="0"/>
              <a:cs typeface="Calibri" charset="0"/>
            </a:endParaRPr>
          </a:p>
          <a:p>
            <a:pPr algn="just"/>
            <a:r>
              <a:rPr lang="en-US" sz="2286" dirty="0">
                <a:solidFill>
                  <a:schemeClr val="accent2">
                    <a:lumMod val="50000"/>
                  </a:schemeClr>
                </a:solidFill>
                <a:latin typeface="+mj-lt"/>
                <a:ea typeface="Calibri" charset="0"/>
                <a:cs typeface="Calibri" charset="0"/>
              </a:rPr>
              <a:t>Lo anterior genera </a:t>
            </a:r>
            <a:r>
              <a:rPr lang="en-US" sz="2286" dirty="0" err="1">
                <a:solidFill>
                  <a:schemeClr val="accent2">
                    <a:lumMod val="50000"/>
                  </a:schemeClr>
                </a:solidFill>
                <a:latin typeface="+mj-lt"/>
                <a:ea typeface="Calibri" charset="0"/>
                <a:cs typeface="Calibri" charset="0"/>
              </a:rPr>
              <a:t>estresores</a:t>
            </a:r>
            <a:r>
              <a:rPr lang="en-US" sz="2286" dirty="0">
                <a:solidFill>
                  <a:schemeClr val="accent2">
                    <a:lumMod val="50000"/>
                  </a:schemeClr>
                </a:solidFill>
                <a:latin typeface="+mj-lt"/>
                <a:ea typeface="Calibri" charset="0"/>
                <a:cs typeface="Calibri" charset="0"/>
              </a:rPr>
              <a:t> que </a:t>
            </a:r>
            <a:r>
              <a:rPr lang="en-US" sz="2286" dirty="0" err="1">
                <a:solidFill>
                  <a:schemeClr val="accent2">
                    <a:lumMod val="50000"/>
                  </a:schemeClr>
                </a:solidFill>
                <a:latin typeface="+mj-lt"/>
                <a:ea typeface="Calibri" charset="0"/>
                <a:cs typeface="Calibri" charset="0"/>
              </a:rPr>
              <a:t>pueden</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llegar</a:t>
            </a:r>
            <a:r>
              <a:rPr lang="en-US" sz="2286" dirty="0">
                <a:solidFill>
                  <a:schemeClr val="accent2">
                    <a:lumMod val="50000"/>
                  </a:schemeClr>
                </a:solidFill>
                <a:latin typeface="+mj-lt"/>
                <a:ea typeface="Calibri" charset="0"/>
                <a:cs typeface="Calibri" charset="0"/>
              </a:rPr>
              <a:t> a </a:t>
            </a:r>
            <a:r>
              <a:rPr lang="en-US" sz="2286" dirty="0" err="1">
                <a:solidFill>
                  <a:schemeClr val="accent2">
                    <a:lumMod val="50000"/>
                  </a:schemeClr>
                </a:solidFill>
                <a:latin typeface="+mj-lt"/>
                <a:ea typeface="Calibri" charset="0"/>
                <a:cs typeface="Calibri" charset="0"/>
              </a:rPr>
              <a:t>ser</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una</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puerta</a:t>
            </a:r>
            <a:r>
              <a:rPr lang="en-US" sz="2286" dirty="0">
                <a:solidFill>
                  <a:schemeClr val="accent2">
                    <a:lumMod val="50000"/>
                  </a:schemeClr>
                </a:solidFill>
                <a:latin typeface="+mj-lt"/>
                <a:ea typeface="Calibri" charset="0"/>
                <a:cs typeface="Calibri" charset="0"/>
              </a:rPr>
              <a:t> de </a:t>
            </a:r>
            <a:r>
              <a:rPr lang="en-US" sz="2286" dirty="0" err="1">
                <a:solidFill>
                  <a:schemeClr val="accent2">
                    <a:lumMod val="50000"/>
                  </a:schemeClr>
                </a:solidFill>
                <a:latin typeface="+mj-lt"/>
                <a:ea typeface="Calibri" charset="0"/>
                <a:cs typeface="Calibri" charset="0"/>
              </a:rPr>
              <a:t>transición</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hacia</a:t>
            </a:r>
            <a:r>
              <a:rPr lang="en-US" sz="2286" dirty="0">
                <a:solidFill>
                  <a:schemeClr val="accent2">
                    <a:lumMod val="50000"/>
                  </a:schemeClr>
                </a:solidFill>
                <a:latin typeface="+mj-lt"/>
                <a:ea typeface="Calibri" charset="0"/>
                <a:cs typeface="Calibri" charset="0"/>
              </a:rPr>
              <a:t> un </a:t>
            </a:r>
            <a:r>
              <a:rPr lang="en-US" sz="2286" dirty="0" err="1">
                <a:solidFill>
                  <a:schemeClr val="accent2">
                    <a:lumMod val="50000"/>
                  </a:schemeClr>
                </a:solidFill>
                <a:latin typeface="+mj-lt"/>
                <a:ea typeface="Calibri" charset="0"/>
                <a:cs typeface="Calibri" charset="0"/>
              </a:rPr>
              <a:t>problema</a:t>
            </a:r>
            <a:r>
              <a:rPr lang="en-US" sz="2286" dirty="0">
                <a:solidFill>
                  <a:schemeClr val="accent2">
                    <a:lumMod val="50000"/>
                  </a:schemeClr>
                </a:solidFill>
                <a:latin typeface="+mj-lt"/>
                <a:ea typeface="Calibri" charset="0"/>
                <a:cs typeface="Calibri" charset="0"/>
              </a:rPr>
              <a:t> de </a:t>
            </a:r>
            <a:r>
              <a:rPr lang="en-US" sz="2286" dirty="0" err="1">
                <a:solidFill>
                  <a:schemeClr val="accent2">
                    <a:lumMod val="50000"/>
                  </a:schemeClr>
                </a:solidFill>
                <a:latin typeface="+mj-lt"/>
                <a:ea typeface="Calibri" charset="0"/>
                <a:cs typeface="Calibri" charset="0"/>
              </a:rPr>
              <a:t>salud</a:t>
            </a:r>
            <a:r>
              <a:rPr lang="en-US" sz="2286" dirty="0">
                <a:solidFill>
                  <a:schemeClr val="accent2">
                    <a:lumMod val="50000"/>
                  </a:schemeClr>
                </a:solidFill>
                <a:latin typeface="+mj-lt"/>
                <a:ea typeface="Calibri" charset="0"/>
                <a:cs typeface="Calibri" charset="0"/>
              </a:rPr>
              <a:t> mental </a:t>
            </a:r>
            <a:r>
              <a:rPr lang="en-US" sz="2286" dirty="0" err="1">
                <a:solidFill>
                  <a:schemeClr val="accent2">
                    <a:lumMod val="50000"/>
                  </a:schemeClr>
                </a:solidFill>
                <a:latin typeface="+mj-lt"/>
                <a:ea typeface="Calibri" charset="0"/>
                <a:cs typeface="Calibri" charset="0"/>
              </a:rPr>
              <a:t>pues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afectan</a:t>
            </a:r>
            <a:r>
              <a:rPr lang="en-US" sz="2286" dirty="0">
                <a:solidFill>
                  <a:schemeClr val="accent2">
                    <a:lumMod val="50000"/>
                  </a:schemeClr>
                </a:solidFill>
                <a:latin typeface="+mj-lt"/>
                <a:ea typeface="Calibri" charset="0"/>
                <a:cs typeface="Calibri" charset="0"/>
              </a:rPr>
              <a:t> la </a:t>
            </a:r>
            <a:r>
              <a:rPr lang="en-US" sz="2286" dirty="0" err="1">
                <a:solidFill>
                  <a:schemeClr val="accent2">
                    <a:lumMod val="50000"/>
                  </a:schemeClr>
                </a:solidFill>
                <a:latin typeface="+mj-lt"/>
                <a:ea typeface="Calibri" charset="0"/>
                <a:cs typeface="Calibri" charset="0"/>
              </a:rPr>
              <a:t>capacidad</a:t>
            </a:r>
            <a:r>
              <a:rPr lang="en-US" sz="2286" dirty="0">
                <a:solidFill>
                  <a:schemeClr val="accent2">
                    <a:lumMod val="50000"/>
                  </a:schemeClr>
                </a:solidFill>
                <a:latin typeface="+mj-lt"/>
                <a:ea typeface="Calibri" charset="0"/>
                <a:cs typeface="Calibri" charset="0"/>
              </a:rPr>
              <a:t> del </a:t>
            </a:r>
            <a:r>
              <a:rPr lang="en-US" sz="2286" dirty="0" err="1">
                <a:solidFill>
                  <a:schemeClr val="accent2">
                    <a:lumMod val="50000"/>
                  </a:schemeClr>
                </a:solidFill>
                <a:latin typeface="+mj-lt"/>
                <a:ea typeface="Calibri" charset="0"/>
                <a:cs typeface="Calibri" charset="0"/>
              </a:rPr>
              <a:t>individuo</a:t>
            </a:r>
            <a:r>
              <a:rPr lang="en-US" sz="2286" dirty="0">
                <a:solidFill>
                  <a:schemeClr val="accent2">
                    <a:lumMod val="50000"/>
                  </a:schemeClr>
                </a:solidFill>
                <a:latin typeface="+mj-lt"/>
                <a:ea typeface="Calibri" charset="0"/>
                <a:cs typeface="Calibri" charset="0"/>
              </a:rPr>
              <a:t> para </a:t>
            </a:r>
            <a:r>
              <a:rPr lang="en-US" sz="2286" dirty="0" err="1">
                <a:solidFill>
                  <a:schemeClr val="accent2">
                    <a:lumMod val="50000"/>
                  </a:schemeClr>
                </a:solidFill>
                <a:latin typeface="+mj-lt"/>
                <a:ea typeface="Calibri" charset="0"/>
                <a:cs typeface="Calibri" charset="0"/>
              </a:rPr>
              <a:t>adaptarse</a:t>
            </a:r>
            <a:r>
              <a:rPr lang="en-US" sz="2286" dirty="0">
                <a:solidFill>
                  <a:schemeClr val="accent2">
                    <a:lumMod val="50000"/>
                  </a:schemeClr>
                </a:solidFill>
                <a:latin typeface="+mj-lt"/>
                <a:ea typeface="Calibri" charset="0"/>
                <a:cs typeface="Calibri" charset="0"/>
              </a:rPr>
              <a:t> al </a:t>
            </a:r>
            <a:r>
              <a:rPr lang="en-US" sz="2286" dirty="0" err="1">
                <a:solidFill>
                  <a:schemeClr val="accent2">
                    <a:lumMod val="50000"/>
                  </a:schemeClr>
                </a:solidFill>
                <a:latin typeface="+mj-lt"/>
                <a:ea typeface="Calibri" charset="0"/>
                <a:cs typeface="Calibri" charset="0"/>
              </a:rPr>
              <a:t>nuevo</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contexto</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ya</a:t>
            </a:r>
            <a:r>
              <a:rPr lang="en-US" sz="2286" dirty="0">
                <a:solidFill>
                  <a:schemeClr val="accent2">
                    <a:lumMod val="50000"/>
                  </a:schemeClr>
                </a:solidFill>
                <a:latin typeface="+mj-lt"/>
                <a:ea typeface="Calibri" charset="0"/>
                <a:cs typeface="Calibri" charset="0"/>
              </a:rPr>
              <a:t> que </a:t>
            </a:r>
            <a:r>
              <a:rPr lang="en-US" sz="2286" dirty="0" err="1">
                <a:solidFill>
                  <a:schemeClr val="accent2">
                    <a:lumMod val="50000"/>
                  </a:schemeClr>
                </a:solidFill>
                <a:latin typeface="+mj-lt"/>
                <a:ea typeface="Calibri" charset="0"/>
                <a:cs typeface="Calibri" charset="0"/>
              </a:rPr>
              <a:t>este</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debe</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tomar</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mano</a:t>
            </a:r>
            <a:r>
              <a:rPr lang="en-US" sz="2286" dirty="0">
                <a:solidFill>
                  <a:schemeClr val="accent2">
                    <a:lumMod val="50000"/>
                  </a:schemeClr>
                </a:solidFill>
                <a:latin typeface="+mj-lt"/>
                <a:ea typeface="Calibri" charset="0"/>
                <a:cs typeface="Calibri" charset="0"/>
              </a:rPr>
              <a:t> de </a:t>
            </a:r>
            <a:r>
              <a:rPr lang="en-US" sz="2286" dirty="0" err="1">
                <a:solidFill>
                  <a:schemeClr val="accent2">
                    <a:lumMod val="50000"/>
                  </a:schemeClr>
                </a:solidFill>
                <a:latin typeface="+mj-lt"/>
                <a:ea typeface="Calibri" charset="0"/>
                <a:cs typeface="Calibri" charset="0"/>
              </a:rPr>
              <a:t>sus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recursos</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emocionales</a:t>
            </a:r>
            <a:r>
              <a:rPr lang="en-US" sz="2286" dirty="0">
                <a:solidFill>
                  <a:schemeClr val="accent2">
                    <a:lumMod val="50000"/>
                  </a:schemeClr>
                </a:solidFill>
                <a:latin typeface="+mj-lt"/>
                <a:ea typeface="Calibri" charset="0"/>
                <a:cs typeface="Calibri" charset="0"/>
              </a:rPr>
              <a:t> para la </a:t>
            </a:r>
            <a:r>
              <a:rPr lang="en-US" sz="2286" dirty="0" err="1">
                <a:solidFill>
                  <a:schemeClr val="accent2">
                    <a:lumMod val="50000"/>
                  </a:schemeClr>
                </a:solidFill>
                <a:latin typeface="+mj-lt"/>
                <a:ea typeface="Calibri" charset="0"/>
                <a:cs typeface="Calibri" charset="0"/>
              </a:rPr>
              <a:t>resolución</a:t>
            </a:r>
            <a:r>
              <a:rPr lang="en-US" sz="2286" dirty="0">
                <a:solidFill>
                  <a:schemeClr val="accent2">
                    <a:lumMod val="50000"/>
                  </a:schemeClr>
                </a:solidFill>
                <a:latin typeface="+mj-lt"/>
                <a:ea typeface="Calibri" charset="0"/>
                <a:cs typeface="Calibri" charset="0"/>
              </a:rPr>
              <a:t> de </a:t>
            </a:r>
            <a:r>
              <a:rPr lang="en-US" sz="2286" dirty="0" err="1">
                <a:solidFill>
                  <a:schemeClr val="accent2">
                    <a:lumMod val="50000"/>
                  </a:schemeClr>
                </a:solidFill>
                <a:latin typeface="+mj-lt"/>
                <a:ea typeface="Calibri" charset="0"/>
                <a:cs typeface="Calibri" charset="0"/>
              </a:rPr>
              <a:t>problemas</a:t>
            </a:r>
            <a:r>
              <a:rPr lang="en-US" sz="2286" dirty="0">
                <a:solidFill>
                  <a:schemeClr val="accent2">
                    <a:lumMod val="50000"/>
                  </a:schemeClr>
                </a:solidFill>
                <a:latin typeface="+mj-lt"/>
                <a:ea typeface="Calibri" charset="0"/>
                <a:cs typeface="Calibri" charset="0"/>
              </a:rPr>
              <a:t> con el fin de </a:t>
            </a:r>
            <a:r>
              <a:rPr lang="en-US" sz="2286" dirty="0" err="1">
                <a:solidFill>
                  <a:schemeClr val="accent2">
                    <a:lumMod val="50000"/>
                  </a:schemeClr>
                </a:solidFill>
                <a:latin typeface="+mj-lt"/>
                <a:ea typeface="Calibri" charset="0"/>
                <a:cs typeface="Calibri" charset="0"/>
              </a:rPr>
              <a:t>habituarse</a:t>
            </a:r>
            <a:r>
              <a:rPr lang="en-US" sz="2286" dirty="0">
                <a:solidFill>
                  <a:schemeClr val="accent2">
                    <a:lumMod val="50000"/>
                  </a:schemeClr>
                </a:solidFill>
                <a:latin typeface="+mj-lt"/>
                <a:ea typeface="Calibri" charset="0"/>
                <a:cs typeface="Calibri" charset="0"/>
              </a:rPr>
              <a:t> al </a:t>
            </a:r>
            <a:r>
              <a:rPr lang="en-US" sz="2286" dirty="0" err="1">
                <a:solidFill>
                  <a:schemeClr val="accent2">
                    <a:lumMod val="50000"/>
                  </a:schemeClr>
                </a:solidFill>
                <a:latin typeface="+mj-lt"/>
                <a:ea typeface="Calibri" charset="0"/>
                <a:cs typeface="Calibri" charset="0"/>
              </a:rPr>
              <a:t>nuevo</a:t>
            </a:r>
            <a:r>
              <a:rPr lang="en-US" sz="2286" dirty="0">
                <a:solidFill>
                  <a:schemeClr val="accent2">
                    <a:lumMod val="50000"/>
                  </a:schemeClr>
                </a:solidFill>
                <a:latin typeface="+mj-lt"/>
                <a:ea typeface="Calibri" charset="0"/>
                <a:cs typeface="Calibri" charset="0"/>
              </a:rPr>
              <a:t> </a:t>
            </a:r>
            <a:r>
              <a:rPr lang="en-US" sz="2286" dirty="0" err="1">
                <a:solidFill>
                  <a:schemeClr val="accent2">
                    <a:lumMod val="50000"/>
                  </a:schemeClr>
                </a:solidFill>
                <a:latin typeface="+mj-lt"/>
                <a:ea typeface="Calibri" charset="0"/>
                <a:cs typeface="Calibri" charset="0"/>
              </a:rPr>
              <a:t>medio</a:t>
            </a:r>
            <a:r>
              <a:rPr lang="en-US" sz="2286" dirty="0">
                <a:solidFill>
                  <a:schemeClr val="accent2">
                    <a:lumMod val="50000"/>
                  </a:schemeClr>
                </a:solidFill>
                <a:latin typeface="+mj-lt"/>
                <a:ea typeface="Calibri" charset="0"/>
                <a:cs typeface="Calibri" charset="0"/>
              </a:rPr>
              <a:t> y resolver las </a:t>
            </a:r>
            <a:r>
              <a:rPr lang="en-US" sz="2286" dirty="0" err="1">
                <a:solidFill>
                  <a:schemeClr val="accent2">
                    <a:lumMod val="50000"/>
                  </a:schemeClr>
                </a:solidFill>
                <a:latin typeface="+mj-lt"/>
                <a:ea typeface="Calibri" charset="0"/>
                <a:cs typeface="Calibri" charset="0"/>
              </a:rPr>
              <a:t>dificultades</a:t>
            </a:r>
            <a:r>
              <a:rPr lang="en-US" sz="2286" dirty="0">
                <a:solidFill>
                  <a:schemeClr val="accent2">
                    <a:lumMod val="50000"/>
                  </a:schemeClr>
                </a:solidFill>
                <a:latin typeface="+mj-lt"/>
                <a:ea typeface="Calibri" charset="0"/>
                <a:cs typeface="Calibri" charset="0"/>
              </a:rPr>
              <a:t> que lo </a:t>
            </a:r>
            <a:r>
              <a:rPr lang="en-US" sz="2286" dirty="0" err="1">
                <a:solidFill>
                  <a:schemeClr val="accent2">
                    <a:lumMod val="50000"/>
                  </a:schemeClr>
                </a:solidFill>
                <a:latin typeface="+mj-lt"/>
                <a:ea typeface="Calibri" charset="0"/>
                <a:cs typeface="Calibri" charset="0"/>
              </a:rPr>
              <a:t>obstaculizan</a:t>
            </a:r>
            <a:r>
              <a:rPr lang="en-US" sz="2286" dirty="0">
                <a:solidFill>
                  <a:schemeClr val="accent2">
                    <a:lumMod val="50000"/>
                  </a:schemeClr>
                </a:solidFill>
                <a:latin typeface="+mj-lt"/>
                <a:ea typeface="Calibri" charset="0"/>
                <a:cs typeface="Calibri" charset="0"/>
              </a:rPr>
              <a:t>. </a:t>
            </a:r>
            <a:endParaRPr lang="es-MX" sz="2286" dirty="0">
              <a:solidFill>
                <a:schemeClr val="accent2">
                  <a:lumMod val="50000"/>
                </a:schemeClr>
              </a:solidFill>
              <a:latin typeface="+mj-lt"/>
              <a:ea typeface="Calibri" charset="0"/>
              <a:cs typeface="Calibri" charset="0"/>
            </a:endParaRPr>
          </a:p>
        </p:txBody>
      </p:sp>
      <p:sp>
        <p:nvSpPr>
          <p:cNvPr id="5" name="Título 4"/>
          <p:cNvSpPr>
            <a:spLocks noGrp="1"/>
          </p:cNvSpPr>
          <p:nvPr>
            <p:ph type="title"/>
          </p:nvPr>
        </p:nvSpPr>
        <p:spPr>
          <a:xfrm>
            <a:off x="836911" y="782554"/>
            <a:ext cx="7543801" cy="740902"/>
          </a:xfrm>
        </p:spPr>
        <p:txBody>
          <a:bodyPr>
            <a:normAutofit/>
          </a:bodyPr>
          <a:lstStyle/>
          <a:p>
            <a:pPr algn="ctr"/>
            <a:r>
              <a:rPr lang="es-MX" sz="3555" dirty="0"/>
              <a:t>Salud Mental en migrantes repatriados</a:t>
            </a:r>
          </a:p>
        </p:txBody>
      </p:sp>
    </p:spTree>
    <p:extLst>
      <p:ext uri="{BB962C8B-B14F-4D97-AF65-F5344CB8AC3E}">
        <p14:creationId xmlns:p14="http://schemas.microsoft.com/office/powerpoint/2010/main" val="3556862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8 Tabla"/>
          <p:cNvGraphicFramePr>
            <a:graphicFrameLocks noGrp="1"/>
          </p:cNvGraphicFramePr>
          <p:nvPr>
            <p:extLst/>
          </p:nvPr>
        </p:nvGraphicFramePr>
        <p:xfrm>
          <a:off x="234994" y="576360"/>
          <a:ext cx="8667102" cy="5487850"/>
        </p:xfrm>
        <a:graphic>
          <a:graphicData uri="http://schemas.openxmlformats.org/drawingml/2006/table">
            <a:tbl>
              <a:tblPr firstRow="1" bandRow="1">
                <a:effectLst/>
                <a:tableStyleId>{1FECB4D8-DB02-4DC6-A0A2-4F2EBAE1DC90}</a:tableStyleId>
              </a:tblPr>
              <a:tblGrid>
                <a:gridCol w="8667102">
                  <a:extLst>
                    <a:ext uri="{9D8B030D-6E8A-4147-A177-3AD203B41FA5}">
                      <a16:colId xmlns="" xmlns:a16="http://schemas.microsoft.com/office/drawing/2014/main" val="20000"/>
                    </a:ext>
                  </a:extLst>
                </a:gridCol>
              </a:tblGrid>
              <a:tr h="812800">
                <a:tc>
                  <a:txBody>
                    <a:bodyPr/>
                    <a:lstStyle/>
                    <a:p>
                      <a:pPr marL="0" marR="0" indent="0" algn="ctr" defTabSz="4315607" rtl="0" eaLnBrk="1" fontAlgn="auto" latinLnBrk="0" hangingPunct="1">
                        <a:lnSpc>
                          <a:spcPct val="100000"/>
                        </a:lnSpc>
                        <a:spcBef>
                          <a:spcPts val="0"/>
                        </a:spcBef>
                        <a:spcAft>
                          <a:spcPts val="0"/>
                        </a:spcAft>
                        <a:buClrTx/>
                        <a:buSzTx/>
                        <a:buFontTx/>
                        <a:buNone/>
                        <a:tabLst/>
                        <a:defRPr/>
                      </a:pPr>
                      <a:r>
                        <a:rPr lang="es-MX" sz="2300" dirty="0"/>
                        <a:t>Los cuadros clínicos que se observaron en la población migrante atendida en el Módulo de Salud fueron:</a:t>
                      </a:r>
                    </a:p>
                  </a:txBody>
                  <a:tcPr marL="116114" marR="116114" marT="58057" marB="58057"/>
                </a:tc>
                <a:extLst>
                  <a:ext uri="{0D108BD9-81ED-4DB2-BD59-A6C34878D82A}">
                    <a16:rowId xmlns="" xmlns:a16="http://schemas.microsoft.com/office/drawing/2014/main" val="10000"/>
                  </a:ext>
                </a:extLst>
              </a:tr>
              <a:tr h="1509486">
                <a:tc>
                  <a:txBody>
                    <a:bodyPr/>
                    <a:lstStyle/>
                    <a:p>
                      <a:pPr marL="571500" indent="-571500" algn="just">
                        <a:buFont typeface="Courier New" panose="02070309020205020404" pitchFamily="49" charset="0"/>
                        <a:buChar char="o"/>
                      </a:pPr>
                      <a:r>
                        <a:rPr lang="es-MX" sz="2300" baseline="0" dirty="0"/>
                        <a:t>Rasgos de ansiedad y depresión , así como trastornos por estrés postraumático (frecuentemente en victimas de secuestro o violación), crisis de angustia, episodios de depresión mayor y recidivantes.</a:t>
                      </a:r>
                      <a:endParaRPr lang="es-MX" sz="2300" dirty="0"/>
                    </a:p>
                  </a:txBody>
                  <a:tcPr marL="116114" marR="116114" marT="58057" marB="58057"/>
                </a:tc>
                <a:extLst>
                  <a:ext uri="{0D108BD9-81ED-4DB2-BD59-A6C34878D82A}">
                    <a16:rowId xmlns="" xmlns:a16="http://schemas.microsoft.com/office/drawing/2014/main" val="10001"/>
                  </a:ext>
                </a:extLst>
              </a:tr>
              <a:tr h="812800">
                <a:tc>
                  <a:txBody>
                    <a:bodyPr/>
                    <a:lstStyle/>
                    <a:p>
                      <a:pPr marL="571500" indent="-571500" algn="just">
                        <a:buFont typeface="Courier New" panose="02070309020205020404" pitchFamily="49" charset="0"/>
                        <a:buChar char="o"/>
                      </a:pPr>
                      <a:r>
                        <a:rPr lang="es-MX" sz="2300" dirty="0"/>
                        <a:t>Trastornos</a:t>
                      </a:r>
                      <a:r>
                        <a:rPr lang="es-MX" sz="2300" baseline="0" dirty="0"/>
                        <a:t> psicóticos, especialmente los secundarios a abuso de sustancias y el trastorno de esquizofrenia paranoide.</a:t>
                      </a:r>
                      <a:endParaRPr lang="es-MX" sz="2300" dirty="0"/>
                    </a:p>
                  </a:txBody>
                  <a:tcPr marL="116114" marR="116114" marT="58057" marB="58057">
                    <a:noFill/>
                  </a:tcPr>
                </a:tc>
                <a:extLst>
                  <a:ext uri="{0D108BD9-81ED-4DB2-BD59-A6C34878D82A}">
                    <a16:rowId xmlns="" xmlns:a16="http://schemas.microsoft.com/office/drawing/2014/main" val="10002"/>
                  </a:ext>
                </a:extLst>
              </a:tr>
              <a:tr h="812800">
                <a:tc>
                  <a:txBody>
                    <a:bodyPr/>
                    <a:lstStyle/>
                    <a:p>
                      <a:pPr marL="571500" indent="-571500" algn="just">
                        <a:buFont typeface="Courier New" panose="02070309020205020404" pitchFamily="49" charset="0"/>
                        <a:buChar char="o"/>
                      </a:pPr>
                      <a:r>
                        <a:rPr lang="es-MX" sz="2300" dirty="0"/>
                        <a:t>Trastornos</a:t>
                      </a:r>
                      <a:r>
                        <a:rPr lang="es-MX" sz="2300" baseline="0" dirty="0"/>
                        <a:t> de la personalidad (limítrofe, dependencia, antisociales, y por evitación).</a:t>
                      </a:r>
                      <a:endParaRPr lang="es-MX" sz="2300" dirty="0"/>
                    </a:p>
                  </a:txBody>
                  <a:tcPr marL="116114" marR="116114" marT="58057" marB="58057"/>
                </a:tc>
                <a:extLst>
                  <a:ext uri="{0D108BD9-81ED-4DB2-BD59-A6C34878D82A}">
                    <a16:rowId xmlns="" xmlns:a16="http://schemas.microsoft.com/office/drawing/2014/main" val="10003"/>
                  </a:ext>
                </a:extLst>
              </a:tr>
              <a:tr h="1509486">
                <a:tc>
                  <a:txBody>
                    <a:bodyPr/>
                    <a:lstStyle/>
                    <a:p>
                      <a:pPr marL="571500" indent="-571500" algn="just">
                        <a:buFont typeface="Courier New" panose="02070309020205020404" pitchFamily="49" charset="0"/>
                        <a:buChar char="o"/>
                      </a:pPr>
                      <a:r>
                        <a:rPr lang="es-MX" sz="2300" dirty="0"/>
                        <a:t>Trastornos</a:t>
                      </a:r>
                      <a:r>
                        <a:rPr lang="es-MX" sz="2300" baseline="0" dirty="0"/>
                        <a:t> relacionados con consumo de sustancias (específicamente cuando los síntomas preceden al inicio del consumo de sustancias o medicamento, por abstinencia o intoxicación grave).</a:t>
                      </a:r>
                      <a:endParaRPr lang="es-MX" sz="2300" dirty="0"/>
                    </a:p>
                  </a:txBody>
                  <a:tcPr marL="116114" marR="116114" marT="58057" marB="58057">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96651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5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115" y="1325368"/>
            <a:ext cx="8893700" cy="4598818"/>
          </a:xfrm>
          <a:prstGeom prst="rect">
            <a:avLst/>
          </a:prstGeom>
        </p:spPr>
      </p:pic>
      <p:sp>
        <p:nvSpPr>
          <p:cNvPr id="3" name="CuadroTexto 2"/>
          <p:cNvSpPr txBox="1"/>
          <p:nvPr/>
        </p:nvSpPr>
        <p:spPr>
          <a:xfrm>
            <a:off x="737643" y="661717"/>
            <a:ext cx="7650641" cy="1147622"/>
          </a:xfrm>
          <a:prstGeom prst="rect">
            <a:avLst/>
          </a:prstGeom>
          <a:solidFill>
            <a:schemeClr val="bg1"/>
          </a:solidFill>
          <a:ln>
            <a:solidFill>
              <a:srgbClr val="BFBFBF"/>
            </a:solidFill>
          </a:ln>
        </p:spPr>
        <p:txBody>
          <a:bodyPr wrap="square" rtlCol="0">
            <a:spAutoFit/>
          </a:bodyPr>
          <a:lstStyle/>
          <a:p>
            <a:pPr algn="ctr"/>
            <a:r>
              <a:rPr lang="es-ES" sz="2286" dirty="0">
                <a:latin typeface="Calibri"/>
                <a:cs typeface="Calibri"/>
              </a:rPr>
              <a:t>Factores desencadenantes de crisis en migrantes, identificados en la población atendida en los Módulos de Atención a la Salud del Migrante Repatriado</a:t>
            </a:r>
          </a:p>
        </p:txBody>
      </p:sp>
    </p:spTree>
    <p:extLst>
      <p:ext uri="{BB962C8B-B14F-4D97-AF65-F5344CB8AC3E}">
        <p14:creationId xmlns:p14="http://schemas.microsoft.com/office/powerpoint/2010/main" val="3848416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1000" y="3222602"/>
            <a:ext cx="3421202" cy="2903850"/>
          </a:xfrm>
          <a:prstGeom prst="rect">
            <a:avLst/>
          </a:prstGeom>
          <a:ln>
            <a:noFill/>
          </a:ln>
          <a:effectLst>
            <a:softEdge rad="112500"/>
          </a:effectLst>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319" y="333302"/>
            <a:ext cx="3515681" cy="2636761"/>
          </a:xfrm>
          <a:prstGeom prst="rect">
            <a:avLst/>
          </a:prstGeom>
          <a:ln>
            <a:noFill/>
          </a:ln>
          <a:effectLst>
            <a:softEdge rad="112500"/>
          </a:effectLst>
        </p:spPr>
      </p:pic>
      <p:pic>
        <p:nvPicPr>
          <p:cNvPr id="7" name="Imagen 6" descr="C:\Users\Usuario\Pictures\TEL ANDRES\CAM0065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14667"/>
            <a:ext cx="4133746" cy="2874032"/>
          </a:xfrm>
          <a:prstGeom prst="rect">
            <a:avLst/>
          </a:prstGeom>
          <a:ln>
            <a:noFill/>
          </a:ln>
          <a:effectLst>
            <a:softEdge rad="112500"/>
          </a:effectLst>
        </p:spPr>
      </p:pic>
      <p:pic>
        <p:nvPicPr>
          <p:cNvPr id="10" name="Imagen 9" descr="C:\Users\Usuario\Pictures\TEL ANDRES\CAM01000.jpg"/>
          <p:cNvPicPr/>
          <p:nvPr/>
        </p:nvPicPr>
        <p:blipFill rotWithShape="1">
          <a:blip r:embed="rId5" cstate="email">
            <a:extLst>
              <a:ext uri="{28A0092B-C50C-407E-A947-70E740481C1C}">
                <a14:useLocalDpi xmlns:a14="http://schemas.microsoft.com/office/drawing/2010/main"/>
              </a:ext>
            </a:extLst>
          </a:blip>
          <a:srcRect/>
          <a:stretch/>
        </p:blipFill>
        <p:spPr bwMode="auto">
          <a:xfrm>
            <a:off x="1143000" y="3088699"/>
            <a:ext cx="2369998" cy="3037753"/>
          </a:xfrm>
          <a:prstGeom prst="rect">
            <a:avLst/>
          </a:prstGeom>
          <a:ln>
            <a:noFill/>
          </a:ln>
          <a:effectLst>
            <a:softEdge rad="112500"/>
          </a:effectLst>
        </p:spPr>
      </p:pic>
    </p:spTree>
    <p:extLst>
      <p:ext uri="{BB962C8B-B14F-4D97-AF65-F5344CB8AC3E}">
        <p14:creationId xmlns:p14="http://schemas.microsoft.com/office/powerpoint/2010/main" val="2542061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Shape 371"/>
          <p:cNvSpPr txBox="1"/>
          <p:nvPr/>
        </p:nvSpPr>
        <p:spPr>
          <a:xfrm>
            <a:off x="2126740" y="2824412"/>
            <a:ext cx="4749942" cy="2157741"/>
          </a:xfrm>
          <a:prstGeom prst="rect">
            <a:avLst/>
          </a:prstGeom>
          <a:noFill/>
          <a:ln>
            <a:noFill/>
          </a:ln>
        </p:spPr>
        <p:txBody>
          <a:bodyPr lIns="68569" tIns="34275" rIns="68569" bIns="34275" anchor="t" anchorCtr="0">
            <a:noAutofit/>
          </a:bodyPr>
          <a:lstStyle/>
          <a:p>
            <a:pPr marL="0" marR="0" lvl="0" indent="0" algn="ctr" defTabSz="914400" eaLnBrk="1" fontAlgn="auto" latinLnBrk="0" hangingPunct="1">
              <a:lnSpc>
                <a:spcPct val="80000"/>
              </a:lnSpc>
              <a:spcBef>
                <a:spcPts val="0"/>
              </a:spcBef>
              <a:spcAft>
                <a:spcPts val="0"/>
              </a:spcAft>
              <a:buClrTx/>
              <a:buSzTx/>
              <a:buFontTx/>
              <a:buNone/>
              <a:tabLst/>
              <a:defRPr/>
            </a:pPr>
            <a:endParaRPr kumimoji="0" sz="2400" b="1" i="0" u="none" strike="noStrike" kern="0" cap="none" spc="0" normalizeH="0" baseline="0" noProof="0" dirty="0">
              <a:ln>
                <a:noFill/>
              </a:ln>
              <a:solidFill>
                <a:srgbClr val="8296B0"/>
              </a:solidFill>
              <a:effectLst/>
              <a:uLnTx/>
              <a:uFillTx/>
              <a:latin typeface="Arial"/>
              <a:ea typeface="Arial"/>
              <a:cs typeface="Arial"/>
              <a:sym typeface="Arial"/>
            </a:endParaRPr>
          </a:p>
          <a:p>
            <a:pPr marL="0" marR="0" lvl="0" indent="0" algn="ctr" defTabSz="914400" eaLnBrk="1" fontAlgn="auto" latinLnBrk="0" hangingPunct="1">
              <a:lnSpc>
                <a:spcPct val="80000"/>
              </a:lnSpc>
              <a:spcBef>
                <a:spcPts val="0"/>
              </a:spcBef>
              <a:spcAft>
                <a:spcPts val="0"/>
              </a:spcAft>
              <a:buClrTx/>
              <a:buSzPct val="25000"/>
              <a:buFontTx/>
              <a:buNone/>
              <a:tabLst/>
              <a:defRPr/>
            </a:pPr>
            <a:r>
              <a:rPr kumimoji="0" lang="es-MX" sz="2400" b="1" i="0" u="none" strike="noStrike" kern="0" cap="none" spc="50" normalizeH="0" baseline="0" noProof="0" dirty="0">
                <a:ln w="0"/>
                <a:solidFill>
                  <a:schemeClr val="bg2">
                    <a:lumMod val="50000"/>
                  </a:schemeClr>
                </a:solidFill>
                <a:effectLst>
                  <a:innerShdw blurRad="63500" dist="50800" dir="13500000">
                    <a:srgbClr val="000000">
                      <a:alpha val="50000"/>
                    </a:srgbClr>
                  </a:innerShdw>
                </a:effectLst>
                <a:uLnTx/>
                <a:uFillTx/>
                <a:latin typeface="Arial Rounded MT Bold" panose="020F0704030504030204" pitchFamily="34" charset="0"/>
              </a:rPr>
              <a:t> </a:t>
            </a:r>
            <a:r>
              <a:rPr kumimoji="0" lang="es-MX" sz="3200" b="1" i="0" u="none" strike="noStrike" kern="0" cap="none" spc="50" normalizeH="0" baseline="0" noProof="0" dirty="0">
                <a:ln w="0"/>
                <a:solidFill>
                  <a:schemeClr val="accent6">
                    <a:lumMod val="75000"/>
                  </a:schemeClr>
                </a:solidFill>
                <a:effectLst>
                  <a:innerShdw blurRad="63500" dist="50800" dir="13500000">
                    <a:srgbClr val="000000">
                      <a:alpha val="50000"/>
                    </a:srgbClr>
                  </a:innerShdw>
                </a:effectLst>
                <a:uLnTx/>
                <a:uFillTx/>
                <a:latin typeface="Arial Rounded MT Bold" panose="020F0704030504030204" pitchFamily="34" charset="0"/>
              </a:rPr>
              <a:t>Gracias</a:t>
            </a:r>
          </a:p>
          <a:p>
            <a:pPr marL="0" marR="0" lvl="0" indent="0" algn="ctr" defTabSz="914400" eaLnBrk="1" fontAlgn="auto" latinLnBrk="0" hangingPunct="1">
              <a:lnSpc>
                <a:spcPct val="80000"/>
              </a:lnSpc>
              <a:spcBef>
                <a:spcPts val="0"/>
              </a:spcBef>
              <a:spcAft>
                <a:spcPts val="0"/>
              </a:spcAft>
              <a:buClrTx/>
              <a:buSzPct val="25000"/>
              <a:buFontTx/>
              <a:buNone/>
              <a:tabLst/>
              <a:defRPr/>
            </a:pPr>
            <a:endParaRPr kumimoji="0" sz="3200" b="1" i="0" u="none" strike="noStrike" kern="0" cap="none" spc="0" normalizeH="0" baseline="0" noProof="0" dirty="0">
              <a:ln>
                <a:noFill/>
              </a:ln>
              <a:solidFill>
                <a:srgbClr val="2E75B5"/>
              </a:solidFill>
              <a:effectLst/>
              <a:uLnTx/>
              <a:uFillTx/>
              <a:latin typeface="Arial Rounded MT Bold" panose="020F0704030504030204" pitchFamily="34" charset="0"/>
              <a:ea typeface="Arial"/>
              <a:cs typeface="Arial"/>
              <a:sym typeface="Arial"/>
            </a:endParaRPr>
          </a:p>
          <a:p>
            <a:pPr marL="0" marR="0" lvl="0" indent="0" algn="ctr" defTabSz="914400" eaLnBrk="1" fontAlgn="auto" latinLnBrk="0" hangingPunct="1">
              <a:lnSpc>
                <a:spcPct val="80000"/>
              </a:lnSpc>
              <a:spcBef>
                <a:spcPts val="0"/>
              </a:spcBef>
              <a:spcAft>
                <a:spcPts val="0"/>
              </a:spcAft>
              <a:buClrTx/>
              <a:buSzTx/>
              <a:buFontTx/>
              <a:buNone/>
              <a:tabLst/>
              <a:defRPr/>
            </a:pPr>
            <a:endParaRPr kumimoji="0" sz="3200" b="1" i="0" u="none" strike="noStrike" kern="0" cap="none" spc="0" normalizeH="0" baseline="0" noProof="0" dirty="0">
              <a:ln>
                <a:noFill/>
              </a:ln>
              <a:solidFill>
                <a:srgbClr val="2E75B5"/>
              </a:solidFill>
              <a:effectLst/>
              <a:uLnTx/>
              <a:uFillTx/>
              <a:latin typeface="Arial Rounded MT Bold" panose="020F0704030504030204" pitchFamily="34" charset="0"/>
              <a:ea typeface="Arial"/>
              <a:cs typeface="Arial"/>
              <a:sym typeface="Arial"/>
            </a:endParaRPr>
          </a:p>
          <a:p>
            <a:pPr marL="0" marR="0" lvl="0" indent="0" algn="ctr" defTabSz="914400" eaLnBrk="1" fontAlgn="auto" latinLnBrk="0" hangingPunct="1">
              <a:lnSpc>
                <a:spcPct val="80000"/>
              </a:lnSpc>
              <a:spcBef>
                <a:spcPts val="0"/>
              </a:spcBef>
              <a:spcAft>
                <a:spcPts val="0"/>
              </a:spcAft>
              <a:buClrTx/>
              <a:buSzPct val="25000"/>
              <a:buFontTx/>
              <a:buNone/>
              <a:tabLst/>
              <a:defRPr/>
            </a:pPr>
            <a:r>
              <a:rPr kumimoji="0" lang="es-MX" sz="2800" b="1"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Arial"/>
                <a:cs typeface="Arial"/>
                <a:sym typeface="Arial"/>
              </a:rPr>
              <a:t>Dra. Gudelia Rangel</a:t>
            </a:r>
          </a:p>
          <a:p>
            <a:pPr marL="0" marR="0" lvl="0" indent="0" algn="ctr" defTabSz="914400" eaLnBrk="1" fontAlgn="auto" latinLnBrk="0" hangingPunct="1">
              <a:lnSpc>
                <a:spcPct val="80000"/>
              </a:lnSpc>
              <a:spcBef>
                <a:spcPts val="0"/>
              </a:spcBef>
              <a:spcAft>
                <a:spcPts val="0"/>
              </a:spcAft>
              <a:buClrTx/>
              <a:buSzPct val="25000"/>
              <a:buFontTx/>
              <a:buNone/>
              <a:tabLst/>
              <a:defRPr/>
            </a:pPr>
            <a:r>
              <a:rPr kumimoji="0" lang="es-MX" sz="2800" b="1" i="0" u="none" strike="noStrike" kern="0" cap="none" spc="0" normalizeH="0" baseline="0" noProof="0" dirty="0">
                <a:ln>
                  <a:noFill/>
                </a:ln>
                <a:solidFill>
                  <a:srgbClr val="2E75B5"/>
                </a:solidFill>
                <a:effectLst/>
                <a:uLnTx/>
                <a:uFillTx/>
                <a:latin typeface="Arial Rounded MT Bold" panose="020F0704030504030204" pitchFamily="34" charset="0"/>
                <a:ea typeface="Arial"/>
                <a:cs typeface="Arial"/>
                <a:sym typeface="Arial"/>
              </a:rPr>
              <a:t>grangel2009@gmail.com</a:t>
            </a:r>
            <a:endParaRPr kumimoji="0" sz="3600" b="1" i="0" u="none" strike="noStrike" kern="0" cap="none" spc="0" normalizeH="0" baseline="0" noProof="0" dirty="0">
              <a:ln>
                <a:noFill/>
              </a:ln>
              <a:solidFill>
                <a:srgbClr val="8296B0"/>
              </a:solidFill>
              <a:effectLst/>
              <a:uLnTx/>
              <a:uFillTx/>
              <a:latin typeface="Quattrocento"/>
              <a:ea typeface="Quattrocento"/>
              <a:cs typeface="Quattrocento"/>
              <a:sym typeface="Quattrocento"/>
            </a:endParaRPr>
          </a:p>
        </p:txBody>
      </p:sp>
      <p:pic>
        <p:nvPicPr>
          <p:cNvPr id="372" name="Shape 372"/>
          <p:cNvPicPr preferRelativeResize="0"/>
          <p:nvPr/>
        </p:nvPicPr>
        <p:blipFill rotWithShape="1">
          <a:blip r:embed="rId3" cstate="email">
            <a:alphaModFix amt="64000"/>
            <a:extLst>
              <a:ext uri="{28A0092B-C50C-407E-A947-70E740481C1C}">
                <a14:useLocalDpi xmlns:a14="http://schemas.microsoft.com/office/drawing/2010/main"/>
              </a:ext>
            </a:extLst>
          </a:blip>
          <a:srcRect/>
          <a:stretch/>
        </p:blipFill>
        <p:spPr>
          <a:xfrm>
            <a:off x="6093758" y="5460370"/>
            <a:ext cx="1565849" cy="711579"/>
          </a:xfrm>
          <a:prstGeom prst="rect">
            <a:avLst/>
          </a:prstGeom>
          <a:noFill/>
          <a:ln>
            <a:noFill/>
          </a:ln>
        </p:spPr>
      </p:pic>
      <p:pic>
        <p:nvPicPr>
          <p:cNvPr id="373" name="Shape 3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53126" y="533400"/>
            <a:ext cx="2133600" cy="769620"/>
          </a:xfrm>
          <a:prstGeom prst="rect">
            <a:avLst/>
          </a:prstGeom>
          <a:noFill/>
          <a:ln>
            <a:noFill/>
          </a:ln>
        </p:spPr>
      </p:pic>
      <p:pic>
        <p:nvPicPr>
          <p:cNvPr id="374" name="Shape 37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29200" y="533400"/>
            <a:ext cx="2129117" cy="769620"/>
          </a:xfrm>
          <a:prstGeom prst="rect">
            <a:avLst/>
          </a:prstGeom>
          <a:noFill/>
          <a:ln>
            <a:noFill/>
          </a:ln>
        </p:spPr>
      </p:pic>
      <p:pic>
        <p:nvPicPr>
          <p:cNvPr id="375" name="Shape 37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37395" y="5441301"/>
            <a:ext cx="1023837" cy="921879"/>
          </a:xfrm>
          <a:prstGeom prst="rect">
            <a:avLst/>
          </a:prstGeom>
          <a:noFill/>
          <a:ln>
            <a:noFill/>
          </a:ln>
        </p:spPr>
      </p:pic>
      <p:grpSp>
        <p:nvGrpSpPr>
          <p:cNvPr id="8" name="Grupo 7"/>
          <p:cNvGrpSpPr/>
          <p:nvPr/>
        </p:nvGrpSpPr>
        <p:grpSpPr>
          <a:xfrm>
            <a:off x="3106772" y="1457474"/>
            <a:ext cx="2789877" cy="1371600"/>
            <a:chOff x="6304812" y="160728"/>
            <a:chExt cx="2522426" cy="1278915"/>
          </a:xfrm>
        </p:grpSpPr>
        <p:pic>
          <p:nvPicPr>
            <p:cNvPr id="9"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50612" y="224582"/>
              <a:ext cx="1176626" cy="1085111"/>
            </a:xfrm>
            <a:prstGeom prst="rect">
              <a:avLst/>
            </a:prstGeom>
          </p:spPr>
        </p:pic>
        <p:pic>
          <p:nvPicPr>
            <p:cNvPr id="10" name="Imagen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4812" y="160728"/>
              <a:ext cx="1345799" cy="1278915"/>
            </a:xfrm>
            <a:prstGeom prst="rect">
              <a:avLst/>
            </a:prstGeom>
          </p:spPr>
        </p:pic>
      </p:grpSp>
    </p:spTree>
    <p:extLst>
      <p:ext uri="{BB962C8B-B14F-4D97-AF65-F5344CB8AC3E}">
        <p14:creationId xmlns:p14="http://schemas.microsoft.com/office/powerpoint/2010/main" val="103672544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558005" y="1432268"/>
            <a:ext cx="7570787" cy="4475163"/>
          </a:xfrm>
          <a:prstGeom prst="rect">
            <a:avLst/>
          </a:prstGeom>
        </p:spPr>
      </p:pic>
      <p:sp>
        <p:nvSpPr>
          <p:cNvPr id="6" name="Shape 127"/>
          <p:cNvSpPr/>
          <p:nvPr/>
        </p:nvSpPr>
        <p:spPr>
          <a:xfrm>
            <a:off x="0" y="5867400"/>
            <a:ext cx="8686799" cy="69545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b="1" dirty="0">
                <a:ea typeface="Arial"/>
                <a:cs typeface="Arial"/>
                <a:sym typeface="Arial"/>
              </a:rPr>
              <a:t>3 </a:t>
            </a:r>
            <a:r>
              <a:rPr lang="es-MX" b="1" i="1" dirty="0">
                <a:ea typeface="Arial"/>
                <a:cs typeface="Arial"/>
                <a:sym typeface="Arial"/>
              </a:rPr>
              <a:t>Ventanillas de Salud móviles  </a:t>
            </a:r>
            <a:r>
              <a:rPr lang="es-MX" b="1" dirty="0">
                <a:ea typeface="Arial"/>
                <a:cs typeface="Arial"/>
                <a:sym typeface="Arial"/>
              </a:rPr>
              <a:t>(VDSM): Nueva York, Kansas City and Detroit/Cleveland</a:t>
            </a:r>
          </a:p>
        </p:txBody>
      </p:sp>
      <p:sp>
        <p:nvSpPr>
          <p:cNvPr id="13"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cap="small" dirty="0">
                <a:solidFill>
                  <a:srgbClr val="1F497D"/>
                </a:solidFill>
                <a:latin typeface="+mn-lt"/>
              </a:rPr>
              <a:t>Red Nacional de </a:t>
            </a:r>
            <a:r>
              <a:rPr lang="en-GB" sz="3600" b="1" cap="small" dirty="0" err="1">
                <a:solidFill>
                  <a:srgbClr val="1F497D"/>
                </a:solidFill>
                <a:latin typeface="+mn-lt"/>
              </a:rPr>
              <a:t>Ventanillas</a:t>
            </a:r>
            <a:r>
              <a:rPr lang="en-GB" sz="3600" b="1" cap="small" dirty="0">
                <a:solidFill>
                  <a:srgbClr val="1F497D"/>
                </a:solidFill>
                <a:latin typeface="+mn-lt"/>
              </a:rPr>
              <a:t> de </a:t>
            </a:r>
            <a:r>
              <a:rPr lang="en-GB" sz="3600" b="1" cap="small" dirty="0" err="1">
                <a:solidFill>
                  <a:srgbClr val="1F497D"/>
                </a:solidFill>
                <a:latin typeface="+mn-lt"/>
              </a:rPr>
              <a:t>Salud</a:t>
            </a:r>
            <a:r>
              <a:rPr lang="en-GB" sz="3600" b="1" cap="small" dirty="0">
                <a:solidFill>
                  <a:srgbClr val="1F497D"/>
                </a:solidFill>
                <a:latin typeface="+mn-lt"/>
              </a:rPr>
              <a:t> </a:t>
            </a:r>
          </a:p>
        </p:txBody>
      </p:sp>
      <p:grpSp>
        <p:nvGrpSpPr>
          <p:cNvPr id="14" name="Group 13"/>
          <p:cNvGrpSpPr/>
          <p:nvPr/>
        </p:nvGrpSpPr>
        <p:grpSpPr>
          <a:xfrm>
            <a:off x="1676400" y="838200"/>
            <a:ext cx="7010400" cy="523875"/>
            <a:chOff x="457200" y="1295400"/>
            <a:chExt cx="8305800" cy="523875"/>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85800" y="1371600"/>
              <a:ext cx="8077200" cy="338554"/>
            </a:xfrm>
            <a:prstGeom prst="rect">
              <a:avLst/>
            </a:prstGeom>
          </p:spPr>
          <p:txBody>
            <a:bodyPr wrap="square">
              <a:spAutoFit/>
            </a:bodyPr>
            <a:lstStyle/>
            <a:p>
              <a:pPr algn="ctr"/>
              <a:r>
                <a:rPr lang="en-GB" sz="1600" dirty="0">
                  <a:solidFill>
                    <a:schemeClr val="bg1"/>
                  </a:solidFill>
                </a:rPr>
                <a:t>49 </a:t>
              </a:r>
              <a:r>
                <a:rPr lang="en-GB" sz="1600" dirty="0" err="1">
                  <a:solidFill>
                    <a:schemeClr val="bg1"/>
                  </a:solidFill>
                </a:rPr>
                <a:t>Consulados</a:t>
              </a:r>
              <a:r>
                <a:rPr lang="en-GB" sz="1600" dirty="0">
                  <a:solidFill>
                    <a:schemeClr val="bg1"/>
                  </a:solidFill>
                </a:rPr>
                <a:t> = 49 </a:t>
              </a:r>
              <a:r>
                <a:rPr lang="en-GB" sz="1600" i="1" dirty="0" err="1">
                  <a:solidFill>
                    <a:schemeClr val="bg1"/>
                  </a:solidFill>
                </a:rPr>
                <a:t>Ventanillas</a:t>
              </a:r>
              <a:r>
                <a:rPr lang="en-GB" sz="1600" i="1" dirty="0">
                  <a:solidFill>
                    <a:schemeClr val="bg1"/>
                  </a:solidFill>
                </a:rPr>
                <a:t> de </a:t>
              </a:r>
              <a:r>
                <a:rPr lang="en-GB" sz="1600" i="1" dirty="0" err="1">
                  <a:solidFill>
                    <a:schemeClr val="bg1"/>
                  </a:solidFill>
                </a:rPr>
                <a:t>Salud</a:t>
              </a:r>
              <a:r>
                <a:rPr lang="en-GB" sz="1600" i="1" dirty="0">
                  <a:solidFill>
                    <a:schemeClr val="bg1"/>
                  </a:solidFill>
                </a:rPr>
                <a:t> </a:t>
              </a:r>
              <a:r>
                <a:rPr lang="en-GB" sz="1600" i="1" dirty="0" err="1">
                  <a:solidFill>
                    <a:schemeClr val="bg1"/>
                  </a:solidFill>
                </a:rPr>
                <a:t>activas</a:t>
              </a:r>
              <a:endParaRPr lang="en-GB" sz="1600" i="1" dirty="0">
                <a:solidFill>
                  <a:schemeClr val="bg1"/>
                </a:solidFill>
              </a:endParaRPr>
            </a:p>
          </p:txBody>
        </p:sp>
      </p:gr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12" y="368720"/>
            <a:ext cx="1097375" cy="1012024"/>
          </a:xfrm>
          <a:prstGeom prst="rect">
            <a:avLst/>
          </a:prstGeom>
        </p:spPr>
      </p:pic>
    </p:spTree>
    <p:extLst>
      <p:ext uri="{BB962C8B-B14F-4D97-AF65-F5344CB8AC3E}">
        <p14:creationId xmlns:p14="http://schemas.microsoft.com/office/powerpoint/2010/main" val="20620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90600" y="2828836"/>
            <a:ext cx="4572000" cy="369332"/>
          </a:xfrm>
          <a:prstGeom prst="rect">
            <a:avLst/>
          </a:prstGeom>
        </p:spPr>
        <p:txBody>
          <a:bodyPr>
            <a:spAutoFit/>
          </a:bodyPr>
          <a:lstStyle/>
          <a:p>
            <a:pPr algn="just"/>
            <a:r>
              <a:rPr lang="es-MX" dirty="0">
                <a:latin typeface="Constantia" pitchFamily="18" charset="0"/>
              </a:rPr>
              <a:t> </a:t>
            </a:r>
            <a:endParaRPr lang="en-US" dirty="0">
              <a:latin typeface="Constantia" pitchFamily="18" charset="0"/>
            </a:endParaRPr>
          </a:p>
        </p:txBody>
      </p:sp>
      <p:sp>
        <p:nvSpPr>
          <p:cNvPr id="9" name="Rectangle 8"/>
          <p:cNvSpPr/>
          <p:nvPr/>
        </p:nvSpPr>
        <p:spPr>
          <a:xfrm>
            <a:off x="441912" y="1976757"/>
            <a:ext cx="5248563" cy="3754874"/>
          </a:xfrm>
          <a:prstGeom prst="rect">
            <a:avLst/>
          </a:prstGeom>
        </p:spPr>
        <p:txBody>
          <a:bodyPr wrap="square">
            <a:spAutoFit/>
          </a:bodyPr>
          <a:lstStyle/>
          <a:p>
            <a:pPr marL="342900" indent="-342900" algn="just">
              <a:lnSpc>
                <a:spcPct val="80000"/>
              </a:lnSpc>
              <a:spcBef>
                <a:spcPct val="20000"/>
              </a:spcBef>
              <a:buClr>
                <a:schemeClr val="bg2">
                  <a:lumMod val="50000"/>
                </a:schemeClr>
              </a:buClr>
              <a:buFont typeface="Wingdings" panose="05000000000000000000" pitchFamily="2" charset="2"/>
              <a:buChar char="Ø"/>
            </a:pPr>
            <a:r>
              <a:rPr lang="en-US" sz="2000" dirty="0" err="1">
                <a:latin typeface="Arial Rounded MT Bold" panose="020F0704030504030204" pitchFamily="34" charset="0"/>
              </a:rPr>
              <a:t>Busca</a:t>
            </a:r>
            <a:r>
              <a:rPr lang="en-US" sz="2000" dirty="0">
                <a:latin typeface="Arial Rounded MT Bold" panose="020F0704030504030204" pitchFamily="34" charset="0"/>
              </a:rPr>
              <a:t> </a:t>
            </a:r>
            <a:r>
              <a:rPr lang="en-US" sz="2000" dirty="0" err="1">
                <a:latin typeface="Arial Rounded MT Bold" panose="020F0704030504030204" pitchFamily="34" charset="0"/>
              </a:rPr>
              <a:t>facilitar</a:t>
            </a:r>
            <a:r>
              <a:rPr lang="en-US" sz="2000" dirty="0">
                <a:latin typeface="Arial Rounded MT Bold" panose="020F0704030504030204" pitchFamily="34" charset="0"/>
              </a:rPr>
              <a:t> el </a:t>
            </a:r>
            <a:r>
              <a:rPr lang="en-US" sz="2000" dirty="0" err="1">
                <a:latin typeface="Arial Rounded MT Bold" panose="020F0704030504030204" pitchFamily="34" charset="0"/>
              </a:rPr>
              <a:t>acceso</a:t>
            </a:r>
            <a:r>
              <a:rPr lang="en-US" sz="2000" dirty="0">
                <a:latin typeface="Arial Rounded MT Bold" panose="020F0704030504030204" pitchFamily="34" charset="0"/>
              </a:rPr>
              <a:t> de los </a:t>
            </a:r>
            <a:r>
              <a:rPr lang="en-US" sz="2000" dirty="0" err="1">
                <a:latin typeface="Arial Rounded MT Bold" panose="020F0704030504030204" pitchFamily="34" charset="0"/>
              </a:rPr>
              <a:t>inmigrantes</a:t>
            </a:r>
            <a:r>
              <a:rPr lang="en-US" sz="2000" dirty="0">
                <a:latin typeface="Arial Rounded MT Bold" panose="020F0704030504030204" pitchFamily="34" charset="0"/>
              </a:rPr>
              <a:t> </a:t>
            </a:r>
            <a:r>
              <a:rPr lang="en-US" sz="2000" dirty="0" err="1">
                <a:latin typeface="Arial Rounded MT Bold" panose="020F0704030504030204" pitchFamily="34" charset="0"/>
              </a:rPr>
              <a:t>mexicanos</a:t>
            </a:r>
            <a:r>
              <a:rPr lang="en-US" sz="2000" dirty="0">
                <a:latin typeface="Arial Rounded MT Bold" panose="020F0704030504030204" pitchFamily="34" charset="0"/>
              </a:rPr>
              <a:t> a los </a:t>
            </a:r>
            <a:r>
              <a:rPr lang="en-US" sz="2000" dirty="0" err="1">
                <a:latin typeface="Arial Rounded MT Bold" panose="020F0704030504030204" pitchFamily="34" charset="0"/>
              </a:rPr>
              <a:t>servicios</a:t>
            </a:r>
            <a:r>
              <a:rPr lang="en-US" sz="2000" dirty="0">
                <a:latin typeface="Arial Rounded MT Bold" panose="020F0704030504030204" pitchFamily="34" charset="0"/>
              </a:rPr>
              <a:t> de </a:t>
            </a:r>
            <a:r>
              <a:rPr lang="en-US" sz="2000" dirty="0" err="1">
                <a:latin typeface="Arial Rounded MT Bold" panose="020F0704030504030204" pitchFamily="34" charset="0"/>
              </a:rPr>
              <a:t>salud</a:t>
            </a:r>
            <a:r>
              <a:rPr lang="en-US" sz="2000" dirty="0">
                <a:latin typeface="Arial Rounded MT Bold" panose="020F0704030504030204" pitchFamily="34" charset="0"/>
              </a:rPr>
              <a:t>.</a:t>
            </a:r>
          </a:p>
          <a:p>
            <a:pPr marL="285750" indent="-285750" algn="just">
              <a:lnSpc>
                <a:spcPct val="80000"/>
              </a:lnSpc>
              <a:spcBef>
                <a:spcPct val="20000"/>
              </a:spcBef>
              <a:buClr>
                <a:schemeClr val="bg2">
                  <a:lumMod val="50000"/>
                </a:schemeClr>
              </a:buClr>
              <a:buFont typeface="Wingdings" panose="05000000000000000000" pitchFamily="2" charset="2"/>
              <a:buChar char="Ø"/>
            </a:pPr>
            <a:endParaRPr lang="es-MX" dirty="0">
              <a:latin typeface="Arial Rounded MT Bold" panose="020F0704030504030204" pitchFamily="34" charset="0"/>
            </a:endParaRPr>
          </a:p>
          <a:p>
            <a:pPr marL="285750" indent="-285750" algn="just">
              <a:lnSpc>
                <a:spcPct val="80000"/>
              </a:lnSpc>
              <a:spcBef>
                <a:spcPct val="20000"/>
              </a:spcBef>
              <a:buClr>
                <a:schemeClr val="bg2">
                  <a:lumMod val="50000"/>
                </a:schemeClr>
              </a:buClr>
              <a:buFont typeface="Wingdings" panose="05000000000000000000" pitchFamily="2" charset="2"/>
              <a:buChar char="Ø"/>
            </a:pPr>
            <a:r>
              <a:rPr lang="es-MX" dirty="0">
                <a:latin typeface="Arial Rounded MT Bold" panose="020F0704030504030204" pitchFamily="34" charset="0"/>
              </a:rPr>
              <a:t> </a:t>
            </a:r>
            <a:r>
              <a:rPr lang="es-MX" sz="2000" dirty="0">
                <a:latin typeface="Arial Rounded MT Bold" panose="020F0704030504030204" pitchFamily="34" charset="0"/>
              </a:rPr>
              <a:t>Promueve</a:t>
            </a:r>
            <a:r>
              <a:rPr lang="en-US" sz="2000" dirty="0">
                <a:latin typeface="Arial Rounded MT Bold" panose="020F0704030504030204" pitchFamily="34" charset="0"/>
              </a:rPr>
              <a:t> </a:t>
            </a:r>
            <a:r>
              <a:rPr lang="en-US" sz="2000" dirty="0" err="1">
                <a:latin typeface="Arial Rounded MT Bold" panose="020F0704030504030204" pitchFamily="34" charset="0"/>
              </a:rPr>
              <a:t>una</a:t>
            </a:r>
            <a:r>
              <a:rPr lang="en-US" sz="2000" dirty="0">
                <a:latin typeface="Arial Rounded MT Bold" panose="020F0704030504030204" pitchFamily="34" charset="0"/>
              </a:rPr>
              <a:t> </a:t>
            </a:r>
            <a:r>
              <a:rPr lang="en-US" sz="2000" dirty="0" err="1">
                <a:latin typeface="Arial Rounded MT Bold" panose="020F0704030504030204" pitchFamily="34" charset="0"/>
              </a:rPr>
              <a:t>cultura</a:t>
            </a:r>
            <a:r>
              <a:rPr lang="en-US" sz="2000" dirty="0">
                <a:latin typeface="Arial Rounded MT Bold" panose="020F0704030504030204" pitchFamily="34" charset="0"/>
              </a:rPr>
              <a:t> de </a:t>
            </a:r>
            <a:r>
              <a:rPr lang="en-US" sz="2000" dirty="0" err="1">
                <a:latin typeface="Arial Rounded MT Bold" panose="020F0704030504030204" pitchFamily="34" charset="0"/>
              </a:rPr>
              <a:t>prevención</a:t>
            </a:r>
            <a:r>
              <a:rPr lang="en-US" sz="2000" dirty="0">
                <a:latin typeface="Arial Rounded MT Bold" panose="020F0704030504030204" pitchFamily="34" charset="0"/>
              </a:rPr>
              <a:t>, </a:t>
            </a:r>
            <a:r>
              <a:rPr lang="en-US" sz="2000" dirty="0" err="1">
                <a:latin typeface="Arial Rounded MT Bold" panose="020F0704030504030204" pitchFamily="34" charset="0"/>
              </a:rPr>
              <a:t>información</a:t>
            </a:r>
            <a:r>
              <a:rPr lang="en-US" sz="2000" dirty="0">
                <a:latin typeface="Arial Rounded MT Bold" panose="020F0704030504030204" pitchFamily="34" charset="0"/>
              </a:rPr>
              <a:t> y </a:t>
            </a:r>
            <a:r>
              <a:rPr lang="en-US" sz="2000" dirty="0" err="1">
                <a:latin typeface="Arial Rounded MT Bold" panose="020F0704030504030204" pitchFamily="34" charset="0"/>
              </a:rPr>
              <a:t>participación</a:t>
            </a:r>
            <a:r>
              <a:rPr lang="en-US" sz="2000" dirty="0">
                <a:latin typeface="Arial Rounded MT Bold" panose="020F0704030504030204" pitchFamily="34" charset="0"/>
              </a:rPr>
              <a:t> en </a:t>
            </a:r>
            <a:r>
              <a:rPr lang="en-US" sz="2000" dirty="0" err="1">
                <a:latin typeface="Arial Rounded MT Bold" panose="020F0704030504030204" pitchFamily="34" charset="0"/>
              </a:rPr>
              <a:t>materia</a:t>
            </a:r>
            <a:r>
              <a:rPr lang="en-US" sz="2000" dirty="0">
                <a:latin typeface="Arial Rounded MT Bold" panose="020F0704030504030204" pitchFamily="34" charset="0"/>
              </a:rPr>
              <a:t> de </a:t>
            </a:r>
            <a:r>
              <a:rPr lang="en-US" sz="2000" dirty="0" err="1">
                <a:latin typeface="Arial Rounded MT Bold" panose="020F0704030504030204" pitchFamily="34" charset="0"/>
              </a:rPr>
              <a:t>salud</a:t>
            </a:r>
            <a:r>
              <a:rPr lang="en-US" sz="2000" dirty="0">
                <a:latin typeface="Arial Rounded MT Bold" panose="020F0704030504030204" pitchFamily="34" charset="0"/>
              </a:rPr>
              <a:t> que </a:t>
            </a:r>
            <a:r>
              <a:rPr lang="en-US" sz="2000" dirty="0" err="1">
                <a:latin typeface="Arial Rounded MT Bold" panose="020F0704030504030204" pitchFamily="34" charset="0"/>
              </a:rPr>
              <a:t>lleve</a:t>
            </a:r>
            <a:r>
              <a:rPr lang="en-US" sz="2000" dirty="0">
                <a:latin typeface="Arial Rounded MT Bold" panose="020F0704030504030204" pitchFamily="34" charset="0"/>
              </a:rPr>
              <a:t> a </a:t>
            </a:r>
            <a:r>
              <a:rPr lang="en-US" sz="2000" dirty="0" err="1">
                <a:latin typeface="Arial Rounded MT Bold" panose="020F0704030504030204" pitchFamily="34" charset="0"/>
              </a:rPr>
              <a:t>evitar</a:t>
            </a:r>
            <a:r>
              <a:rPr lang="en-US" sz="2000" dirty="0">
                <a:latin typeface="Arial Rounded MT Bold" panose="020F0704030504030204" pitchFamily="34" charset="0"/>
              </a:rPr>
              <a:t> </a:t>
            </a:r>
            <a:r>
              <a:rPr lang="en-US" sz="2000" dirty="0" err="1">
                <a:latin typeface="Arial Rounded MT Bold" panose="020F0704030504030204" pitchFamily="34" charset="0"/>
              </a:rPr>
              <a:t>enfermedades</a:t>
            </a:r>
            <a:r>
              <a:rPr lang="en-US" sz="2000" dirty="0">
                <a:latin typeface="Arial Rounded MT Bold" panose="020F0704030504030204" pitchFamily="34" charset="0"/>
              </a:rPr>
              <a:t>.</a:t>
            </a:r>
          </a:p>
          <a:p>
            <a:pPr marL="285750" indent="-285750" algn="just">
              <a:lnSpc>
                <a:spcPct val="80000"/>
              </a:lnSpc>
              <a:spcBef>
                <a:spcPct val="20000"/>
              </a:spcBef>
              <a:buClr>
                <a:schemeClr val="bg2">
                  <a:lumMod val="50000"/>
                </a:schemeClr>
              </a:buClr>
              <a:buFont typeface="Wingdings" panose="05000000000000000000" pitchFamily="2" charset="2"/>
              <a:buChar char="Ø"/>
            </a:pPr>
            <a:endParaRPr lang="en-US" dirty="0">
              <a:latin typeface="Arial Rounded MT Bold" panose="020F0704030504030204" pitchFamily="34" charset="0"/>
            </a:endParaRPr>
          </a:p>
          <a:p>
            <a:pPr marL="285750" indent="-285750" algn="just">
              <a:lnSpc>
                <a:spcPct val="80000"/>
              </a:lnSpc>
              <a:spcBef>
                <a:spcPct val="20000"/>
              </a:spcBef>
              <a:buClr>
                <a:schemeClr val="bg2">
                  <a:lumMod val="50000"/>
                </a:schemeClr>
              </a:buClr>
              <a:buFont typeface="Wingdings" panose="05000000000000000000" pitchFamily="2" charset="2"/>
              <a:buChar char="Ø"/>
            </a:pPr>
            <a:r>
              <a:rPr lang="en-US" dirty="0">
                <a:latin typeface="Arial Rounded MT Bold" panose="020F0704030504030204" pitchFamily="34" charset="0"/>
              </a:rPr>
              <a:t> </a:t>
            </a:r>
            <a:r>
              <a:rPr lang="en-US" sz="2000" dirty="0" err="1">
                <a:latin typeface="Arial Rounded MT Bold" panose="020F0704030504030204" pitchFamily="34" charset="0"/>
              </a:rPr>
              <a:t>Favorece</a:t>
            </a:r>
            <a:r>
              <a:rPr lang="en-US" sz="2000" dirty="0">
                <a:latin typeface="Arial Rounded MT Bold" panose="020F0704030504030204" pitchFamily="34" charset="0"/>
              </a:rPr>
              <a:t> los </a:t>
            </a:r>
            <a:r>
              <a:rPr lang="en-US" sz="2000" dirty="0" err="1">
                <a:latin typeface="Arial Rounded MT Bold" panose="020F0704030504030204" pitchFamily="34" charset="0"/>
              </a:rPr>
              <a:t>conocimientos</a:t>
            </a:r>
            <a:r>
              <a:rPr lang="en-US" sz="2000" dirty="0">
                <a:latin typeface="Arial Rounded MT Bold" panose="020F0704030504030204" pitchFamily="34" charset="0"/>
              </a:rPr>
              <a:t> y </a:t>
            </a:r>
            <a:r>
              <a:rPr lang="en-US" sz="2000" dirty="0" err="1">
                <a:latin typeface="Arial Rounded MT Bold" panose="020F0704030504030204" pitchFamily="34" charset="0"/>
              </a:rPr>
              <a:t>responsabilidades</a:t>
            </a:r>
            <a:r>
              <a:rPr lang="en-US" sz="2000" dirty="0">
                <a:latin typeface="Arial Rounded MT Bold" panose="020F0704030504030204" pitchFamily="34" charset="0"/>
              </a:rPr>
              <a:t> del </a:t>
            </a:r>
            <a:r>
              <a:rPr lang="en-US" sz="2000" dirty="0" err="1">
                <a:latin typeface="Arial Rounded MT Bold" panose="020F0704030504030204" pitchFamily="34" charset="0"/>
              </a:rPr>
              <a:t>usuario</a:t>
            </a:r>
            <a:r>
              <a:rPr lang="en-US" sz="2000" dirty="0">
                <a:latin typeface="Arial Rounded MT Bold" panose="020F0704030504030204" pitchFamily="34" charset="0"/>
              </a:rPr>
              <a:t> para la </a:t>
            </a:r>
            <a:r>
              <a:rPr lang="en-US" sz="2000" dirty="0" err="1">
                <a:latin typeface="Arial Rounded MT Bold" panose="020F0704030504030204" pitchFamily="34" charset="0"/>
              </a:rPr>
              <a:t>mejora</a:t>
            </a:r>
            <a:r>
              <a:rPr lang="en-US" sz="2000" dirty="0">
                <a:latin typeface="Arial Rounded MT Bold" panose="020F0704030504030204" pitchFamily="34" charset="0"/>
              </a:rPr>
              <a:t> de </a:t>
            </a:r>
            <a:r>
              <a:rPr lang="en-US" sz="2000" dirty="0" err="1">
                <a:latin typeface="Arial Rounded MT Bold" panose="020F0704030504030204" pitchFamily="34" charset="0"/>
              </a:rPr>
              <a:t>su</a:t>
            </a:r>
            <a:r>
              <a:rPr lang="en-US" sz="2000" dirty="0">
                <a:latin typeface="Arial Rounded MT Bold" panose="020F0704030504030204" pitchFamily="34" charset="0"/>
              </a:rPr>
              <a:t> </a:t>
            </a:r>
            <a:r>
              <a:rPr lang="en-US" sz="2000" dirty="0" err="1">
                <a:latin typeface="Arial Rounded MT Bold" panose="020F0704030504030204" pitchFamily="34" charset="0"/>
              </a:rPr>
              <a:t>propia</a:t>
            </a:r>
            <a:r>
              <a:rPr lang="en-US" sz="2000" dirty="0">
                <a:latin typeface="Arial Rounded MT Bold" panose="020F0704030504030204" pitchFamily="34" charset="0"/>
              </a:rPr>
              <a:t> salud y </a:t>
            </a:r>
            <a:r>
              <a:rPr lang="en-US" sz="2000" dirty="0" err="1">
                <a:latin typeface="Arial Rounded MT Bold" panose="020F0704030504030204" pitchFamily="34" charset="0"/>
              </a:rPr>
              <a:t>calidad</a:t>
            </a:r>
            <a:r>
              <a:rPr lang="en-US" sz="2000" dirty="0">
                <a:latin typeface="Arial Rounded MT Bold" panose="020F0704030504030204" pitchFamily="34" charset="0"/>
              </a:rPr>
              <a:t> de </a:t>
            </a:r>
            <a:r>
              <a:rPr lang="en-US" sz="2000" dirty="0" err="1">
                <a:latin typeface="Arial Rounded MT Bold" panose="020F0704030504030204" pitchFamily="34" charset="0"/>
              </a:rPr>
              <a:t>vida</a:t>
            </a:r>
            <a:r>
              <a:rPr lang="en-US" sz="2000" dirty="0">
                <a:latin typeface="Arial Rounded MT Bold" panose="020F0704030504030204" pitchFamily="34" charset="0"/>
              </a:rPr>
              <a:t>.</a:t>
            </a:r>
          </a:p>
          <a:p>
            <a:pPr>
              <a:lnSpc>
                <a:spcPct val="80000"/>
              </a:lnSpc>
              <a:spcBef>
                <a:spcPct val="20000"/>
              </a:spcBef>
              <a:buClr>
                <a:schemeClr val="accent2"/>
              </a:buClr>
            </a:pPr>
            <a:endParaRPr lang="es-MX"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12" y="368720"/>
            <a:ext cx="1097375" cy="101202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6965" y="5007258"/>
            <a:ext cx="2004205" cy="165583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561" y="1633476"/>
            <a:ext cx="1761838" cy="3129383"/>
          </a:xfrm>
          <a:prstGeom prst="rect">
            <a:avLst/>
          </a:prstGeom>
        </p:spPr>
      </p:pic>
      <p:sp>
        <p:nvSpPr>
          <p:cNvPr id="8"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Objetivos</a:t>
            </a:r>
            <a:r>
              <a:rPr kumimoji="0" lang="en-GB" sz="3600" b="1" i="0" u="none" strike="noStrike" kern="1200" cap="small" spc="0" normalizeH="0" baseline="0" noProof="0" dirty="0">
                <a:ln>
                  <a:noFill/>
                </a:ln>
                <a:solidFill>
                  <a:srgbClr val="1F497D"/>
                </a:solidFill>
                <a:effectLst/>
                <a:uLnTx/>
                <a:uFillTx/>
                <a:latin typeface="+mn-lt"/>
                <a:ea typeface="+mj-ea"/>
                <a:cs typeface="+mj-cs"/>
              </a:rPr>
              <a:t> del </a:t>
            </a:r>
            <a:r>
              <a:rPr kumimoji="0" lang="en-GB" sz="3600" b="1" i="0" u="none" strike="noStrike" kern="1200" cap="small" spc="0" normalizeH="0" baseline="0" noProof="0" dirty="0" err="1">
                <a:ln>
                  <a:noFill/>
                </a:ln>
                <a:solidFill>
                  <a:srgbClr val="1F497D"/>
                </a:solidFill>
                <a:effectLst/>
                <a:uLnTx/>
                <a:uFillTx/>
                <a:latin typeface="+mn-lt"/>
                <a:ea typeface="+mj-ea"/>
                <a:cs typeface="+mj-cs"/>
              </a:rPr>
              <a:t>Programa</a:t>
            </a:r>
            <a:r>
              <a:rPr kumimoji="0" lang="en-GB" sz="3600" b="1" i="0" u="none" strike="noStrike" kern="1200" cap="small" spc="0" normalizeH="0" noProof="0" dirty="0">
                <a:ln>
                  <a:noFill/>
                </a:ln>
                <a:solidFill>
                  <a:srgbClr val="1F497D"/>
                </a:solidFill>
                <a:effectLst/>
                <a:uLnTx/>
                <a:uFillTx/>
                <a:latin typeface="+mn-lt"/>
                <a:ea typeface="+mj-ea"/>
                <a:cs typeface="+mj-cs"/>
              </a:rPr>
              <a:t> VDS</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spTree>
    <p:extLst>
      <p:ext uri="{BB962C8B-B14F-4D97-AF65-F5344CB8AC3E}">
        <p14:creationId xmlns:p14="http://schemas.microsoft.com/office/powerpoint/2010/main" val="272956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4253" y="4191000"/>
            <a:ext cx="914400" cy="762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819" y="427552"/>
            <a:ext cx="1097375" cy="1012024"/>
          </a:xfrm>
          <a:prstGeom prst="rect">
            <a:avLst/>
          </a:prstGeom>
        </p:spPr>
      </p:pic>
      <p:graphicFrame>
        <p:nvGraphicFramePr>
          <p:cNvPr id="6" name="Diagram 5"/>
          <p:cNvGraphicFramePr/>
          <p:nvPr>
            <p:extLst>
              <p:ext uri="{D42A27DB-BD31-4B8C-83A1-F6EECF244321}">
                <p14:modId xmlns:p14="http://schemas.microsoft.com/office/powerpoint/2010/main" val="84442016"/>
              </p:ext>
            </p:extLst>
          </p:nvPr>
        </p:nvGraphicFramePr>
        <p:xfrm>
          <a:off x="228600" y="1371600"/>
          <a:ext cx="60960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descr="O:\logo\Final\Logo_VDS.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19400" y="3443385"/>
            <a:ext cx="914400" cy="9000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2663574457"/>
              </p:ext>
            </p:extLst>
          </p:nvPr>
        </p:nvGraphicFramePr>
        <p:xfrm>
          <a:off x="6705600" y="2590800"/>
          <a:ext cx="1905000" cy="3505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TextBox 2"/>
          <p:cNvSpPr txBox="1"/>
          <p:nvPr/>
        </p:nvSpPr>
        <p:spPr>
          <a:xfrm>
            <a:off x="5486400" y="1775459"/>
            <a:ext cx="3505200" cy="523220"/>
          </a:xfrm>
          <a:prstGeom prst="rect">
            <a:avLst/>
          </a:prstGeom>
          <a:noFill/>
        </p:spPr>
        <p:txBody>
          <a:bodyPr wrap="square" rtlCol="0">
            <a:spAutoFit/>
          </a:bodyPr>
          <a:lstStyle/>
          <a:p>
            <a:r>
              <a:rPr lang="es-MX" sz="2800" b="1" dirty="0">
                <a:solidFill>
                  <a:srgbClr val="002060"/>
                </a:solidFill>
              </a:rPr>
              <a:t>Servicios adicionales</a:t>
            </a:r>
            <a:endParaRPr lang="en-US" sz="2800" b="1" dirty="0">
              <a:solidFill>
                <a:srgbClr val="002060"/>
              </a:solidFill>
            </a:endParaRPr>
          </a:p>
        </p:txBody>
      </p:sp>
      <p:sp>
        <p:nvSpPr>
          <p:cNvPr id="15"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Servicios</a:t>
            </a:r>
            <a:r>
              <a:rPr kumimoji="0" lang="en-GB" sz="3600" b="1" i="0" u="none" strike="noStrike" kern="1200" cap="small" spc="0" normalizeH="0" noProof="0" dirty="0">
                <a:ln>
                  <a:noFill/>
                </a:ln>
                <a:solidFill>
                  <a:srgbClr val="1F497D"/>
                </a:solidFill>
                <a:effectLst/>
                <a:uLnTx/>
                <a:uFillTx/>
                <a:latin typeface="+mn-lt"/>
                <a:ea typeface="+mj-ea"/>
                <a:cs typeface="+mj-cs"/>
              </a:rPr>
              <a:t> </a:t>
            </a:r>
            <a:r>
              <a:rPr kumimoji="0" lang="en-GB" sz="3600" b="1" i="0" u="none" strike="noStrike" kern="1200" cap="small" spc="0" normalizeH="0" noProof="0" dirty="0" err="1">
                <a:ln>
                  <a:noFill/>
                </a:ln>
                <a:solidFill>
                  <a:srgbClr val="1F497D"/>
                </a:solidFill>
                <a:effectLst/>
                <a:uLnTx/>
                <a:uFillTx/>
                <a:latin typeface="+mn-lt"/>
                <a:ea typeface="+mj-ea"/>
                <a:cs typeface="+mj-cs"/>
              </a:rPr>
              <a:t>Básicos</a:t>
            </a:r>
            <a:r>
              <a:rPr kumimoji="0" lang="en-GB" sz="3600" b="1" i="0" u="none" strike="noStrike" kern="1200" cap="small" spc="0" normalizeH="0" noProof="0" dirty="0">
                <a:ln>
                  <a:noFill/>
                </a:ln>
                <a:solidFill>
                  <a:srgbClr val="1F497D"/>
                </a:solidFill>
                <a:effectLst/>
                <a:uLnTx/>
                <a:uFillTx/>
                <a:latin typeface="+mn-lt"/>
                <a:ea typeface="+mj-ea"/>
                <a:cs typeface="+mj-cs"/>
              </a:rPr>
              <a:t> de la VDS</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spTree>
    <p:extLst>
      <p:ext uri="{BB962C8B-B14F-4D97-AF65-F5344CB8AC3E}">
        <p14:creationId xmlns:p14="http://schemas.microsoft.com/office/powerpoint/2010/main" val="402798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286796368"/>
              </p:ext>
            </p:extLst>
          </p:nvPr>
        </p:nvGraphicFramePr>
        <p:xfrm>
          <a:off x="4622125" y="3200400"/>
          <a:ext cx="4371975" cy="2581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p:cNvGraphicFramePr/>
          <p:nvPr>
            <p:extLst>
              <p:ext uri="{D42A27DB-BD31-4B8C-83A1-F6EECF244321}">
                <p14:modId xmlns:p14="http://schemas.microsoft.com/office/powerpoint/2010/main" val="2833637155"/>
              </p:ext>
            </p:extLst>
          </p:nvPr>
        </p:nvGraphicFramePr>
        <p:xfrm>
          <a:off x="2743200" y="2057400"/>
          <a:ext cx="62509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85800" y="2132060"/>
            <a:ext cx="1905000" cy="1129792"/>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Arial Rounded MT Bold" panose="020F0704030504030204" pitchFamily="34" charset="0"/>
              </a:rPr>
              <a:t>Aportación anual del Gobierno de México</a:t>
            </a:r>
            <a:endParaRPr lang="en-US" dirty="0">
              <a:latin typeface="Arial Rounded MT Bold" panose="020F0704030504030204" pitchFamily="34" charset="0"/>
            </a:endParaRPr>
          </a:p>
        </p:txBody>
      </p:sp>
      <p:sp>
        <p:nvSpPr>
          <p:cNvPr id="11" name="Rectangle 10"/>
          <p:cNvSpPr/>
          <p:nvPr/>
        </p:nvSpPr>
        <p:spPr>
          <a:xfrm>
            <a:off x="685800" y="4800600"/>
            <a:ext cx="2057400" cy="1320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a:p>
            <a:pPr algn="ctr"/>
            <a:r>
              <a:rPr lang="es-MX" dirty="0">
                <a:latin typeface="Arial Rounded MT Bold" panose="020F0704030504030204" pitchFamily="34" charset="0"/>
              </a:rPr>
              <a:t>USD$2.5 millones</a:t>
            </a:r>
          </a:p>
          <a:p>
            <a:pPr algn="ctr"/>
            <a:r>
              <a:rPr lang="es-MX" dirty="0">
                <a:latin typeface="Arial Rounded MT Bold" panose="020F0704030504030204" pitchFamily="34" charset="0"/>
              </a:rPr>
              <a:t>(monetario)</a:t>
            </a:r>
          </a:p>
          <a:p>
            <a:pPr algn="ctr"/>
            <a:endParaRPr lang="es-MX" dirty="0">
              <a:latin typeface="Constantia" pitchFamily="18" charset="0"/>
            </a:endParaRPr>
          </a:p>
          <a:p>
            <a:pPr algn="ctr"/>
            <a:endParaRPr lang="en-US" dirty="0"/>
          </a:p>
        </p:txBody>
      </p:sp>
      <p:sp>
        <p:nvSpPr>
          <p:cNvPr id="16" name="Down Arrow 15"/>
          <p:cNvSpPr/>
          <p:nvPr/>
        </p:nvSpPr>
        <p:spPr>
          <a:xfrm>
            <a:off x="1447800" y="3517392"/>
            <a:ext cx="484632" cy="1207008"/>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125" y="344544"/>
            <a:ext cx="1097375" cy="1012024"/>
          </a:xfrm>
          <a:prstGeom prst="rect">
            <a:avLst/>
          </a:prstGeom>
        </p:spPr>
      </p:pic>
      <p:sp>
        <p:nvSpPr>
          <p:cNvPr id="12"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Estructura</a:t>
            </a:r>
            <a:r>
              <a:rPr kumimoji="0" lang="en-GB" sz="3600" b="1" i="0" u="none" strike="noStrike" kern="1200" cap="small" spc="0" normalizeH="0" noProof="0" dirty="0">
                <a:ln>
                  <a:noFill/>
                </a:ln>
                <a:solidFill>
                  <a:srgbClr val="1F497D"/>
                </a:solidFill>
                <a:effectLst/>
                <a:uLnTx/>
                <a:uFillTx/>
                <a:latin typeface="+mn-lt"/>
                <a:ea typeface="+mj-ea"/>
                <a:cs typeface="+mj-cs"/>
              </a:rPr>
              <a:t> del </a:t>
            </a:r>
            <a:r>
              <a:rPr kumimoji="0" lang="en-GB" sz="3600" b="1" i="0" u="none" strike="noStrike" kern="1200" cap="small" spc="0" normalizeH="0" noProof="0" dirty="0" err="1">
                <a:ln>
                  <a:noFill/>
                </a:ln>
                <a:solidFill>
                  <a:srgbClr val="1F497D"/>
                </a:solidFill>
                <a:effectLst/>
                <a:uLnTx/>
                <a:uFillTx/>
                <a:latin typeface="+mn-lt"/>
                <a:ea typeface="+mj-ea"/>
                <a:cs typeface="+mj-cs"/>
              </a:rPr>
              <a:t>Programa</a:t>
            </a:r>
            <a:endParaRPr kumimoji="0" lang="en-GB" sz="3600" b="1" i="0" u="none" strike="noStrike" kern="1200" cap="small" spc="0" normalizeH="0" baseline="0" noProof="0" dirty="0">
              <a:ln>
                <a:noFill/>
              </a:ln>
              <a:solidFill>
                <a:srgbClr val="1F497D"/>
              </a:solidFill>
              <a:effectLst/>
              <a:uLnTx/>
              <a:uFillTx/>
              <a:latin typeface="+mn-lt"/>
              <a:ea typeface="+mj-ea"/>
              <a:cs typeface="+mj-cs"/>
            </a:endParaRPr>
          </a:p>
        </p:txBody>
      </p:sp>
      <p:grpSp>
        <p:nvGrpSpPr>
          <p:cNvPr id="13" name="Group 11"/>
          <p:cNvGrpSpPr/>
          <p:nvPr/>
        </p:nvGrpSpPr>
        <p:grpSpPr>
          <a:xfrm>
            <a:off x="1676400" y="838200"/>
            <a:ext cx="7010400" cy="523875"/>
            <a:chOff x="457200" y="1295400"/>
            <a:chExt cx="8305800" cy="523875"/>
          </a:xfrm>
        </p:grpSpPr>
        <p:pic>
          <p:nvPicPr>
            <p:cNvPr id="14" name="Picture 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57200" y="1295400"/>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3"/>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a:ln>
                    <a:noFill/>
                  </a:ln>
                  <a:solidFill>
                    <a:schemeClr val="bg1"/>
                  </a:solidFill>
                  <a:effectLst/>
                  <a:uLnTx/>
                  <a:uFillTx/>
                </a:rPr>
                <a:t>Programa</a:t>
              </a:r>
              <a:r>
                <a:rPr kumimoji="0" lang="en-GB" sz="1600" b="0" i="0" u="none" strike="noStrike" kern="0" cap="none" spc="0" normalizeH="0" noProof="0" dirty="0">
                  <a:ln>
                    <a:noFill/>
                  </a:ln>
                  <a:solidFill>
                    <a:schemeClr val="bg1"/>
                  </a:solidFill>
                  <a:effectLst/>
                  <a:uLnTx/>
                  <a:uFillTx/>
                </a:rPr>
                <a:t> </a:t>
              </a:r>
              <a:r>
                <a:rPr kumimoji="0" lang="en-GB" sz="1600" b="0" i="0" u="none" strike="noStrike" kern="0" cap="none" spc="0" normalizeH="0" noProof="0" dirty="0" err="1">
                  <a:ln>
                    <a:noFill/>
                  </a:ln>
                  <a:solidFill>
                    <a:schemeClr val="bg1"/>
                  </a:solidFill>
                  <a:effectLst/>
                  <a:uLnTx/>
                  <a:uFillTx/>
                </a:rPr>
                <a:t>interinstitucional</a:t>
              </a:r>
              <a:r>
                <a:rPr kumimoji="0" lang="en-GB" sz="1600" b="0" i="0" u="none" strike="noStrike" kern="0" cap="none" spc="0" normalizeH="0" noProof="0" dirty="0">
                  <a:ln>
                    <a:noFill/>
                  </a:ln>
                  <a:solidFill>
                    <a:schemeClr val="bg1"/>
                  </a:solidFill>
                  <a:effectLst/>
                  <a:uLnTx/>
                  <a:uFillTx/>
                </a:rPr>
                <a:t> entre la SRE y la SSA</a:t>
              </a:r>
              <a:endParaRPr kumimoji="0" lang="en-GB" sz="1600" b="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167637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609600" y="6047601"/>
            <a:ext cx="6629400" cy="646331"/>
          </a:xfrm>
          <a:prstGeom prst="rect">
            <a:avLst/>
          </a:prstGeom>
          <a:noFill/>
        </p:spPr>
        <p:txBody>
          <a:bodyPr wrap="square" rtlCol="0">
            <a:spAutoFit/>
          </a:bodyPr>
          <a:lstStyle/>
          <a:p>
            <a:pPr lvl="0">
              <a:buSzPct val="25000"/>
            </a:pPr>
            <a:r>
              <a:rPr lang="es-MX" sz="1200" i="1" dirty="0">
                <a:solidFill>
                  <a:srgbClr val="7F7F7F"/>
                </a:solidFill>
                <a:latin typeface="Arial Rounded MT Bold" panose="020F0704030504030204" pitchFamily="34" charset="0"/>
                <a:ea typeface="Merriweather"/>
                <a:cs typeface="Merriweather"/>
                <a:sym typeface="Merriweather"/>
              </a:rPr>
              <a:t>Documento rector, Impacto del Programa VDS, SSA, SRE, IME, 2015</a:t>
            </a:r>
          </a:p>
          <a:p>
            <a:pPr lvl="0">
              <a:buSzPct val="25000"/>
            </a:pPr>
            <a:r>
              <a:rPr lang="es-MX" sz="1200" i="1" dirty="0">
                <a:solidFill>
                  <a:srgbClr val="7F7F7F"/>
                </a:solidFill>
                <a:latin typeface="Arial Rounded MT Bold" panose="020F0704030504030204" pitchFamily="34" charset="0"/>
                <a:ea typeface="Merriweather"/>
                <a:cs typeface="Merriweather"/>
                <a:sym typeface="Merriweather"/>
              </a:rPr>
              <a:t>*1 sola persona puede recibir varios servicios (por ejemplo exámenes, vacunas, educación preventiva</a:t>
            </a:r>
          </a:p>
        </p:txBody>
      </p:sp>
      <p:graphicFrame>
        <p:nvGraphicFramePr>
          <p:cNvPr id="4" name="Diagram 3"/>
          <p:cNvGraphicFramePr/>
          <p:nvPr>
            <p:extLst>
              <p:ext uri="{D42A27DB-BD31-4B8C-83A1-F6EECF244321}">
                <p14:modId xmlns:p14="http://schemas.microsoft.com/office/powerpoint/2010/main" val="968812906"/>
              </p:ext>
            </p:extLst>
          </p:nvPr>
        </p:nvGraphicFramePr>
        <p:xfrm>
          <a:off x="461145" y="1784633"/>
          <a:ext cx="5406255" cy="377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Shape 21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15000" y="1884595"/>
            <a:ext cx="3048000" cy="3822522"/>
          </a:xfrm>
          <a:prstGeom prst="rect">
            <a:avLst/>
          </a:prstGeom>
          <a:noFill/>
          <a:ln>
            <a:noFill/>
          </a:ln>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800" y="431058"/>
            <a:ext cx="1097375" cy="1012024"/>
          </a:xfrm>
          <a:prstGeom prst="rect">
            <a:avLst/>
          </a:prstGeom>
        </p:spPr>
      </p:pic>
      <p:sp>
        <p:nvSpPr>
          <p:cNvPr id="8" name="Title 1"/>
          <p:cNvSpPr txBox="1">
            <a:spLocks/>
          </p:cNvSpPr>
          <p:nvPr/>
        </p:nvSpPr>
        <p:spPr>
          <a:xfrm>
            <a:off x="1524000" y="228600"/>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r>
              <a:rPr kumimoji="0" lang="en-GB" sz="3600" b="1" i="0" u="none" strike="noStrike" kern="1200" cap="small" spc="0" normalizeH="0" baseline="0" noProof="0" dirty="0" err="1">
                <a:ln>
                  <a:noFill/>
                </a:ln>
                <a:solidFill>
                  <a:srgbClr val="1F497D"/>
                </a:solidFill>
                <a:effectLst/>
                <a:uLnTx/>
                <a:uFillTx/>
                <a:latin typeface="+mn-lt"/>
                <a:ea typeface="+mj-ea"/>
                <a:cs typeface="+mj-cs"/>
              </a:rPr>
              <a:t>Resultados</a:t>
            </a:r>
            <a:r>
              <a:rPr lang="en-GB" sz="3600" b="1" cap="small" dirty="0">
                <a:solidFill>
                  <a:srgbClr val="1F497D"/>
                </a:solidFill>
                <a:latin typeface="+mn-lt"/>
              </a:rPr>
              <a:t> </a:t>
            </a:r>
            <a:r>
              <a:rPr lang="en-GB" sz="3600" b="1" cap="small" dirty="0" err="1">
                <a:solidFill>
                  <a:srgbClr val="1F497D"/>
                </a:solidFill>
                <a:latin typeface="+mn-lt"/>
              </a:rPr>
              <a:t>Generales</a:t>
            </a:r>
            <a:r>
              <a:rPr lang="en-GB" sz="3600" b="1" cap="small" dirty="0">
                <a:solidFill>
                  <a:srgbClr val="1F497D"/>
                </a:solidFill>
                <a:latin typeface="+mn-lt"/>
              </a:rPr>
              <a:t> VDS </a:t>
            </a:r>
            <a:r>
              <a:rPr kumimoji="0" lang="en-GB" sz="3600" b="1" i="0" u="none" strike="noStrike" kern="1200" cap="small" spc="0" normalizeH="0" baseline="0" noProof="0" dirty="0">
                <a:ln>
                  <a:noFill/>
                </a:ln>
                <a:solidFill>
                  <a:srgbClr val="1F497D"/>
                </a:solidFill>
                <a:effectLst/>
                <a:uLnTx/>
                <a:uFillTx/>
                <a:latin typeface="+mn-lt"/>
                <a:ea typeface="+mj-ea"/>
                <a:cs typeface="+mj-cs"/>
              </a:rPr>
              <a:t>2015</a:t>
            </a:r>
          </a:p>
        </p:txBody>
      </p:sp>
    </p:spTree>
    <p:extLst>
      <p:ext uri="{BB962C8B-B14F-4D97-AF65-F5344CB8AC3E}">
        <p14:creationId xmlns:p14="http://schemas.microsoft.com/office/powerpoint/2010/main" val="242268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Shape 226"/>
          <p:cNvPicPr preferRelativeResize="0">
            <a:picLocks noGrp="1"/>
          </p:cNvPicPr>
          <p:nvPr>
            <p:ph idx="1"/>
          </p:nvPr>
        </p:nvPicPr>
        <p:blipFill rotWithShape="1">
          <a:blip r:embed="rId2" cstate="email">
            <a:alphaModFix/>
            <a:extLst>
              <a:ext uri="{28A0092B-C50C-407E-A947-70E740481C1C}">
                <a14:useLocalDpi xmlns:a14="http://schemas.microsoft.com/office/drawing/2010/main"/>
              </a:ext>
            </a:extLst>
          </a:blip>
          <a:srcRect b="7680"/>
          <a:stretch/>
        </p:blipFill>
        <p:spPr>
          <a:xfrm>
            <a:off x="289941" y="1447800"/>
            <a:ext cx="6122535" cy="4022725"/>
          </a:xfrm>
          <a:prstGeom prst="rect">
            <a:avLst/>
          </a:prstGeom>
          <a:noFill/>
          <a:ln>
            <a:noFill/>
          </a:ln>
        </p:spPr>
      </p:pic>
      <p:sp>
        <p:nvSpPr>
          <p:cNvPr id="4" name="Slide Number Placeholder 3"/>
          <p:cNvSpPr>
            <a:spLocks noGrp="1"/>
          </p:cNvSpPr>
          <p:nvPr>
            <p:ph type="sldNum" sz="quarter" idx="12"/>
          </p:nvPr>
        </p:nvSpPr>
        <p:spPr/>
        <p:txBody>
          <a:bodyPr/>
          <a:lstStyle/>
          <a:p>
            <a:fld id="{4EA2632A-7A3B-45BD-ACED-1363D5FEE9BD}" type="slidenum">
              <a:rPr lang="en-US" smtClean="0"/>
              <a:pPr/>
              <a:t>9</a:t>
            </a:fld>
            <a:endParaRPr lang="en-US"/>
          </a:p>
        </p:txBody>
      </p:sp>
      <p:sp>
        <p:nvSpPr>
          <p:cNvPr id="12" name="Shape 229"/>
          <p:cNvSpPr txBox="1"/>
          <p:nvPr/>
        </p:nvSpPr>
        <p:spPr>
          <a:xfrm>
            <a:off x="427617" y="5391175"/>
            <a:ext cx="6523800" cy="311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MX" sz="800" b="1" dirty="0">
                <a:solidFill>
                  <a:schemeClr val="dk1"/>
                </a:solidFill>
                <a:latin typeface="Calibri"/>
                <a:ea typeface="Calibri"/>
                <a:cs typeface="Calibri"/>
                <a:sym typeface="Calibri"/>
              </a:rPr>
              <a:t>Fuente: Reporte de Indicadores del Programa Ventanillas de Salud</a:t>
            </a:r>
          </a:p>
          <a:p>
            <a:pPr marL="0" marR="0" lvl="0" indent="0" algn="l" rtl="0">
              <a:spcBef>
                <a:spcPts val="0"/>
              </a:spcBef>
              <a:buSzPct val="25000"/>
              <a:buNone/>
            </a:pPr>
            <a:r>
              <a:rPr lang="es-MX" sz="800" b="1" dirty="0">
                <a:solidFill>
                  <a:schemeClr val="dk1"/>
                </a:solidFill>
                <a:latin typeface="Calibri"/>
                <a:ea typeface="Calibri"/>
                <a:cs typeface="Calibri"/>
                <a:sym typeface="Calibri"/>
              </a:rPr>
              <a:t>* Periodo de Enero  a Diciembre del 2015</a:t>
            </a:r>
          </a:p>
          <a:p>
            <a:pPr marL="0" marR="0" lvl="0" indent="0" algn="l" rtl="0">
              <a:spcBef>
                <a:spcPts val="0"/>
              </a:spcBef>
              <a:buSzPct val="25000"/>
              <a:buNone/>
            </a:pPr>
            <a:r>
              <a:rPr lang="es-MX" sz="800" b="1" dirty="0">
                <a:solidFill>
                  <a:schemeClr val="dk1"/>
                </a:solidFill>
                <a:latin typeface="Calibri"/>
                <a:ea typeface="Calibri"/>
                <a:cs typeface="Calibri"/>
                <a:sym typeface="Calibri"/>
              </a:rPr>
              <a:t> </a:t>
            </a:r>
          </a:p>
        </p:txBody>
      </p:sp>
      <p:pic>
        <p:nvPicPr>
          <p:cNvPr id="13" name="Shape 2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0846" y="5814499"/>
            <a:ext cx="5289699" cy="930525"/>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111" y="235656"/>
            <a:ext cx="1097375" cy="1012024"/>
          </a:xfrm>
          <a:prstGeom prst="rect">
            <a:avLst/>
          </a:prstGeom>
        </p:spPr>
      </p:pic>
      <p:sp>
        <p:nvSpPr>
          <p:cNvPr id="9" name="15 Rectángulo"/>
          <p:cNvSpPr>
            <a:spLocks noChangeArrowheads="1"/>
          </p:cNvSpPr>
          <p:nvPr/>
        </p:nvSpPr>
        <p:spPr bwMode="auto">
          <a:xfrm>
            <a:off x="6406709" y="1843138"/>
            <a:ext cx="2519868" cy="4616648"/>
          </a:xfrm>
          <a:prstGeom prst="rect">
            <a:avLst/>
          </a:prstGeom>
          <a:solidFill>
            <a:schemeClr val="bg1">
              <a:lumMod val="95000"/>
            </a:schemeClr>
          </a:solidFill>
          <a:ln w="12700" cap="rnd" cmpd="sng" algn="ctr">
            <a:solidFill>
              <a:srgbClr val="4D1434">
                <a:lumMod val="90000"/>
              </a:srgbClr>
            </a:solidFill>
            <a:prstDash val="solid"/>
            <a:headEnd/>
            <a:tailEnd/>
          </a:ln>
          <a:effectLst/>
        </p:spPr>
        <p:txBody>
          <a:bodyPr wrap="square">
            <a:spAutoFit/>
          </a:bodyPr>
          <a:lstStyle/>
          <a:p>
            <a:pPr marL="285750" marR="0" lvl="0" indent="-285750" algn="just" defTabSz="9144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ES_tradnl" sz="1400" b="0" i="0" u="none" strike="noStrike" kern="0" cap="none" spc="0" normalizeH="0" baseline="0" noProof="0" dirty="0">
                <a:ln>
                  <a:noFill/>
                </a:ln>
                <a:solidFill>
                  <a:prstClr val="black"/>
                </a:solidFill>
                <a:effectLst/>
                <a:uLnTx/>
                <a:uFillTx/>
                <a:ea typeface="+mn-ea"/>
                <a:cs typeface="+mn-cs"/>
              </a:rPr>
              <a:t>La población atendida entre enero y diciembre del año 2015 fue de 1’525,504 personas, con un total de 4’555,412 servicios de orientación, detección oportuna, referencia a servicios de salud entre otros.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s-ES_tradnl" sz="1400" b="0" i="0" u="none" strike="noStrike" kern="0" cap="none" spc="0" normalizeH="0" baseline="0" noProof="0" dirty="0">
              <a:ln>
                <a:noFill/>
              </a:ln>
              <a:solidFill>
                <a:prstClr val="black"/>
              </a:solidFill>
              <a:effectLst/>
              <a:uLnTx/>
              <a:uFillTx/>
              <a:ea typeface="+mn-ea"/>
              <a:cs typeface="+mn-cs"/>
            </a:endParaRPr>
          </a:p>
          <a:p>
            <a:pPr marL="285750" marR="0" lvl="0" indent="-285750" algn="just" defTabSz="9144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ES_tradnl" sz="1400" b="0" i="0" u="none" strike="noStrike" kern="0" cap="none" spc="0" normalizeH="0" baseline="0" noProof="0" dirty="0">
                <a:ln>
                  <a:noFill/>
                </a:ln>
                <a:solidFill>
                  <a:prstClr val="black"/>
                </a:solidFill>
                <a:effectLst/>
                <a:uLnTx/>
                <a:uFillTx/>
                <a:ea typeface="+mn-ea"/>
                <a:cs typeface="+mn-cs"/>
              </a:rPr>
              <a:t>Del total de los servicios ofrecidos, el 53.85% correspondió a orientación y consejería sobre un tema de salud, principalmente diabetes, obesidad, hipertensión, salud mental, abuso de sustancias, salud de la mujer, violencia doméstica, planificación familiar y seguros de salud.</a:t>
            </a:r>
          </a:p>
        </p:txBody>
      </p:sp>
      <p:sp>
        <p:nvSpPr>
          <p:cNvPr id="10" name="Title 1"/>
          <p:cNvSpPr txBox="1">
            <a:spLocks/>
          </p:cNvSpPr>
          <p:nvPr/>
        </p:nvSpPr>
        <p:spPr>
          <a:xfrm>
            <a:off x="1529942" y="140046"/>
            <a:ext cx="72390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err="1">
                <a:ln>
                  <a:noFill/>
                </a:ln>
                <a:solidFill>
                  <a:srgbClr val="1F497D"/>
                </a:solidFill>
                <a:effectLst/>
                <a:uLnTx/>
                <a:uFillTx/>
                <a:latin typeface="+mn-lt"/>
                <a:ea typeface="+mj-ea"/>
                <a:cs typeface="+mj-cs"/>
              </a:rPr>
              <a:t>Usuarios</a:t>
            </a:r>
            <a:r>
              <a:rPr kumimoji="0" lang="en-GB" sz="3600" b="1" i="0" u="none" strike="noStrike" kern="1200" cap="small" spc="0" normalizeH="0" baseline="0" noProof="0" dirty="0">
                <a:ln>
                  <a:noFill/>
                </a:ln>
                <a:solidFill>
                  <a:srgbClr val="1F497D"/>
                </a:solidFill>
                <a:effectLst/>
                <a:uLnTx/>
                <a:uFillTx/>
                <a:latin typeface="+mn-lt"/>
                <a:ea typeface="+mj-ea"/>
                <a:cs typeface="+mj-cs"/>
              </a:rPr>
              <a:t> VDS</a:t>
            </a:r>
          </a:p>
        </p:txBody>
      </p:sp>
      <p:grpSp>
        <p:nvGrpSpPr>
          <p:cNvPr id="11" name="Group 10"/>
          <p:cNvGrpSpPr/>
          <p:nvPr/>
        </p:nvGrpSpPr>
        <p:grpSpPr>
          <a:xfrm>
            <a:off x="1490486" y="758754"/>
            <a:ext cx="7196314" cy="523875"/>
            <a:chOff x="236932" y="1215954"/>
            <a:chExt cx="8526068" cy="523875"/>
          </a:xfrm>
        </p:grpSpPr>
        <p:pic>
          <p:nvPicPr>
            <p:cNvPr id="14"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932" y="1215954"/>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85800" y="1371600"/>
              <a:ext cx="8077200"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a:ln>
                    <a:noFill/>
                  </a:ln>
                  <a:solidFill>
                    <a:schemeClr val="bg1"/>
                  </a:solidFill>
                  <a:effectLst/>
                  <a:uLnTx/>
                  <a:uFillTx/>
                </a:rPr>
                <a:t>Número</a:t>
              </a:r>
              <a:r>
                <a:rPr kumimoji="0" lang="en-GB" sz="1600" b="0" i="0" u="none" strike="noStrike" kern="0" cap="none" spc="0" normalizeH="0" baseline="0" noProof="0" dirty="0">
                  <a:ln>
                    <a:noFill/>
                  </a:ln>
                  <a:solidFill>
                    <a:schemeClr val="bg1"/>
                  </a:solidFill>
                  <a:effectLst/>
                  <a:uLnTx/>
                  <a:uFillTx/>
                </a:rPr>
                <a:t> de </a:t>
              </a:r>
              <a:r>
                <a:rPr kumimoji="0" lang="en-GB" sz="1600" b="0" i="0" u="none" strike="noStrike" kern="0" cap="none" spc="0" normalizeH="0" baseline="0" noProof="0" dirty="0" err="1">
                  <a:ln>
                    <a:noFill/>
                  </a:ln>
                  <a:solidFill>
                    <a:schemeClr val="bg1"/>
                  </a:solidFill>
                  <a:effectLst/>
                  <a:uLnTx/>
                  <a:uFillTx/>
                </a:rPr>
                <a:t>usuarios</a:t>
              </a:r>
              <a:r>
                <a:rPr kumimoji="0" lang="en-GB" sz="1600" b="0" i="0" u="none" strike="noStrike" kern="0" cap="none" spc="0" normalizeH="0" baseline="0" noProof="0" dirty="0">
                  <a:ln>
                    <a:noFill/>
                  </a:ln>
                  <a:solidFill>
                    <a:schemeClr val="bg1"/>
                  </a:solidFill>
                  <a:effectLst/>
                  <a:uLnTx/>
                  <a:uFillTx/>
                </a:rPr>
                <a:t> </a:t>
              </a:r>
              <a:r>
                <a:rPr kumimoji="0" lang="en-GB" sz="1600" b="0" i="0" u="none" strike="noStrike" kern="0" cap="none" spc="0" normalizeH="0" baseline="0" noProof="0" dirty="0" err="1">
                  <a:ln>
                    <a:noFill/>
                  </a:ln>
                  <a:solidFill>
                    <a:schemeClr val="bg1"/>
                  </a:solidFill>
                  <a:effectLst/>
                  <a:uLnTx/>
                  <a:uFillTx/>
                </a:rPr>
                <a:t>por</a:t>
              </a:r>
              <a:r>
                <a:rPr kumimoji="0" lang="en-GB" sz="1600" b="0" i="0" u="none" strike="noStrike" kern="0" cap="none" spc="0" normalizeH="0" baseline="0" noProof="0" dirty="0">
                  <a:ln>
                    <a:noFill/>
                  </a:ln>
                  <a:solidFill>
                    <a:schemeClr val="bg1"/>
                  </a:solidFill>
                  <a:effectLst/>
                  <a:uLnTx/>
                  <a:uFillTx/>
                </a:rPr>
                <a:t> </a:t>
              </a:r>
              <a:r>
                <a:rPr kumimoji="0" lang="en-GB" sz="1600" b="0" i="0" u="none" strike="noStrike" kern="0" cap="none" spc="0" normalizeH="0" baseline="0" noProof="0" dirty="0" err="1">
                  <a:ln>
                    <a:noFill/>
                  </a:ln>
                  <a:solidFill>
                    <a:schemeClr val="bg1"/>
                  </a:solidFill>
                  <a:effectLst/>
                  <a:uLnTx/>
                  <a:uFillTx/>
                </a:rPr>
                <a:t>servicio</a:t>
              </a:r>
              <a:r>
                <a:rPr kumimoji="0" lang="en-GB" sz="1600" b="0" i="0" u="none" strike="noStrike" kern="0" cap="none" spc="0" normalizeH="0" baseline="0" noProof="0" dirty="0">
                  <a:ln>
                    <a:noFill/>
                  </a:ln>
                  <a:solidFill>
                    <a:schemeClr val="bg1"/>
                  </a:solidFill>
                  <a:effectLst/>
                  <a:uLnTx/>
                  <a:uFillTx/>
                </a:rPr>
                <a:t> </a:t>
              </a:r>
              <a:r>
                <a:rPr kumimoji="0" lang="en-GB" sz="1600" b="0" i="0" u="none" strike="noStrike" kern="0" cap="none" spc="0" normalizeH="0" baseline="0" noProof="0" dirty="0" err="1">
                  <a:ln>
                    <a:noFill/>
                  </a:ln>
                  <a:solidFill>
                    <a:schemeClr val="bg1"/>
                  </a:solidFill>
                  <a:effectLst/>
                  <a:uLnTx/>
                  <a:uFillTx/>
                </a:rPr>
                <a:t>ofrecido</a:t>
              </a:r>
              <a:r>
                <a:rPr kumimoji="0" lang="en-GB" sz="1600" b="0" i="0" u="none" strike="noStrike" kern="0" cap="none" spc="0" normalizeH="0" baseline="0" noProof="0" dirty="0">
                  <a:ln>
                    <a:noFill/>
                  </a:ln>
                  <a:solidFill>
                    <a:schemeClr val="bg1"/>
                  </a:solidFill>
                  <a:effectLst/>
                  <a:uLnTx/>
                  <a:uFillTx/>
                </a:rPr>
                <a:t> </a:t>
              </a:r>
            </a:p>
          </p:txBody>
        </p:sp>
      </p:grpSp>
    </p:spTree>
    <p:extLst>
      <p:ext uri="{BB962C8B-B14F-4D97-AF65-F5344CB8AC3E}">
        <p14:creationId xmlns:p14="http://schemas.microsoft.com/office/powerpoint/2010/main" val="12065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12628</TotalTime>
  <Words>2407</Words>
  <Application>Microsoft Office PowerPoint</Application>
  <PresentationFormat>On-screen Show (4:3)</PresentationFormat>
  <Paragraphs>277</Paragraphs>
  <Slides>38</Slides>
  <Notes>19</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Prevalencia de las principales causas de morbilidad tratadas en el programa VDS  De enero a diciembre de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Objetivo General</vt:lpstr>
      <vt:lpstr>¿Dónde opera este programa?</vt:lpstr>
      <vt:lpstr>Servicios proporcionados</vt:lpstr>
      <vt:lpstr>Resultados de operación Tijuana, B. C., Matamoros y  Tamaulipas</vt:lpstr>
      <vt:lpstr>PowerPoint Presentation</vt:lpstr>
      <vt:lpstr>PowerPoint Presentation</vt:lpstr>
      <vt:lpstr>PowerPoint Presentation</vt:lpstr>
      <vt:lpstr>PowerPoint Presentation</vt:lpstr>
      <vt:lpstr>PowerPoint Presentation</vt:lpstr>
      <vt:lpstr>Salud Mental en migrantes repatriados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Jimena Monjaras</dc:creator>
  <cp:lastModifiedBy>RODAS Renán</cp:lastModifiedBy>
  <cp:revision>543</cp:revision>
  <cp:lastPrinted>2016-09-13T19:31:05Z</cp:lastPrinted>
  <dcterms:created xsi:type="dcterms:W3CDTF">2013-02-07T16:11:42Z</dcterms:created>
  <dcterms:modified xsi:type="dcterms:W3CDTF">2016-09-29T04:04:29Z</dcterms:modified>
</cp:coreProperties>
</file>