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4"/>
  </p:notesMasterIdLst>
  <p:sldIdLst>
    <p:sldId id="256" r:id="rId2"/>
    <p:sldId id="283" r:id="rId3"/>
    <p:sldId id="281" r:id="rId4"/>
    <p:sldId id="298" r:id="rId5"/>
    <p:sldId id="280" r:id="rId6"/>
    <p:sldId id="295" r:id="rId7"/>
    <p:sldId id="258" r:id="rId8"/>
    <p:sldId id="285" r:id="rId9"/>
    <p:sldId id="262" r:id="rId10"/>
    <p:sldId id="290" r:id="rId11"/>
    <p:sldId id="259" r:id="rId12"/>
    <p:sldId id="271" r:id="rId13"/>
    <p:sldId id="291" r:id="rId14"/>
    <p:sldId id="270" r:id="rId15"/>
    <p:sldId id="269" r:id="rId16"/>
    <p:sldId id="275" r:id="rId17"/>
    <p:sldId id="294" r:id="rId18"/>
    <p:sldId id="273" r:id="rId19"/>
    <p:sldId id="277" r:id="rId20"/>
    <p:sldId id="296" r:id="rId21"/>
    <p:sldId id="297" r:id="rId22"/>
    <p:sldId id="287" r:id="rId23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65" autoAdjust="0"/>
    <p:restoredTop sz="94660"/>
  </p:normalViewPr>
  <p:slideViewPr>
    <p:cSldViewPr snapToGrid="0">
      <p:cViewPr varScale="1">
        <p:scale>
          <a:sx n="65" d="100"/>
          <a:sy n="65" d="100"/>
        </p:scale>
        <p:origin x="-58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8A15E5-337F-4C98-A51F-43BFAFC4BFB7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A757F257-EEDE-4721-B8E0-8D31C74E2380}">
      <dgm:prSet/>
      <dgm:spPr/>
      <dgm:t>
        <a:bodyPr/>
        <a:lstStyle/>
        <a:p>
          <a:pPr rtl="0"/>
          <a:endParaRPr lang="es-CR"/>
        </a:p>
      </dgm:t>
    </dgm:pt>
    <dgm:pt modelId="{B5EAD1FE-9129-49B8-AECA-0D73B72A9973}" type="parTrans" cxnId="{5437C712-5143-48E5-A65C-35025085E5C0}">
      <dgm:prSet/>
      <dgm:spPr/>
      <dgm:t>
        <a:bodyPr/>
        <a:lstStyle/>
        <a:p>
          <a:endParaRPr lang="es-CR"/>
        </a:p>
      </dgm:t>
    </dgm:pt>
    <dgm:pt modelId="{1CD14211-5074-4AE0-B463-9BD60A27B4F1}" type="sibTrans" cxnId="{5437C712-5143-48E5-A65C-35025085E5C0}">
      <dgm:prSet/>
      <dgm:spPr/>
      <dgm:t>
        <a:bodyPr/>
        <a:lstStyle/>
        <a:p>
          <a:endParaRPr lang="es-CR"/>
        </a:p>
      </dgm:t>
    </dgm:pt>
    <dgm:pt modelId="{B57491B8-6EE8-4C35-81E9-38D744D34EBB}">
      <dgm:prSet custT="1"/>
      <dgm:spPr/>
      <dgm:t>
        <a:bodyPr/>
        <a:lstStyle/>
        <a:p>
          <a:pPr rtl="0"/>
          <a:r>
            <a:rPr lang="es-CR" sz="1600" dirty="0" smtClean="0"/>
            <a:t>Etapas del proceso migratorio</a:t>
          </a:r>
          <a:endParaRPr lang="es-CR" sz="1600" dirty="0"/>
        </a:p>
      </dgm:t>
    </dgm:pt>
    <dgm:pt modelId="{0B5A5628-60CF-41E0-A996-998422E88DB8}" type="parTrans" cxnId="{DA7FA25E-8290-4A96-BE8C-F2F2289B7BBD}">
      <dgm:prSet/>
      <dgm:spPr/>
      <dgm:t>
        <a:bodyPr/>
        <a:lstStyle/>
        <a:p>
          <a:endParaRPr lang="es-CR"/>
        </a:p>
      </dgm:t>
    </dgm:pt>
    <dgm:pt modelId="{E2048F09-D622-41F4-91E9-3215ACEE52AB}" type="sibTrans" cxnId="{DA7FA25E-8290-4A96-BE8C-F2F2289B7BBD}">
      <dgm:prSet/>
      <dgm:spPr/>
      <dgm:t>
        <a:bodyPr/>
        <a:lstStyle/>
        <a:p>
          <a:endParaRPr lang="es-CR"/>
        </a:p>
      </dgm:t>
    </dgm:pt>
    <dgm:pt modelId="{A5EFD4A7-E320-4D0A-BC22-AFF2864EA05A}">
      <dgm:prSet custT="1"/>
      <dgm:spPr/>
      <dgm:t>
        <a:bodyPr/>
        <a:lstStyle/>
        <a:p>
          <a:pPr rtl="0"/>
          <a:r>
            <a:rPr lang="es-CR" sz="2000" b="1" dirty="0" smtClean="0"/>
            <a:t>Respuesta psicosocial</a:t>
          </a:r>
        </a:p>
        <a:p>
          <a:pPr rtl="0"/>
          <a:endParaRPr lang="es-CR" sz="1200" b="1" dirty="0" smtClean="0"/>
        </a:p>
      </dgm:t>
    </dgm:pt>
    <dgm:pt modelId="{2CF1EA1C-C630-40F3-8A3C-86393D5FE443}" type="parTrans" cxnId="{ABD38447-CE47-48EF-9983-8339323C2269}">
      <dgm:prSet/>
      <dgm:spPr/>
      <dgm:t>
        <a:bodyPr/>
        <a:lstStyle/>
        <a:p>
          <a:endParaRPr lang="es-CR"/>
        </a:p>
      </dgm:t>
    </dgm:pt>
    <dgm:pt modelId="{2358E8B6-4274-4AD0-98FB-1EAF62C51244}" type="sibTrans" cxnId="{ABD38447-CE47-48EF-9983-8339323C2269}">
      <dgm:prSet/>
      <dgm:spPr/>
      <dgm:t>
        <a:bodyPr/>
        <a:lstStyle/>
        <a:p>
          <a:endParaRPr lang="es-CR"/>
        </a:p>
      </dgm:t>
    </dgm:pt>
    <dgm:pt modelId="{26D94D43-EC75-4ACC-AA35-946DB101C352}">
      <dgm:prSet custT="1"/>
      <dgm:spPr/>
      <dgm:t>
        <a:bodyPr/>
        <a:lstStyle/>
        <a:p>
          <a:pPr rtl="0"/>
          <a:r>
            <a:rPr lang="es-CR" sz="1400" b="1" dirty="0" smtClean="0"/>
            <a:t> fortalecer la institucionalidad y satisfacer las necesidades de las comunidades afectadas</a:t>
          </a:r>
          <a:r>
            <a:rPr lang="es-CR" sz="1200" b="1" dirty="0" smtClean="0"/>
            <a:t>.</a:t>
          </a:r>
          <a:endParaRPr lang="es-CR" sz="1200" b="1" dirty="0"/>
        </a:p>
      </dgm:t>
    </dgm:pt>
    <dgm:pt modelId="{F5261BF7-3E08-4BAA-8B30-35A32F27435E}" type="parTrans" cxnId="{96DCFD72-5C9D-4741-B833-25DE93221E88}">
      <dgm:prSet/>
      <dgm:spPr/>
      <dgm:t>
        <a:bodyPr/>
        <a:lstStyle/>
        <a:p>
          <a:endParaRPr lang="es-CR"/>
        </a:p>
      </dgm:t>
    </dgm:pt>
    <dgm:pt modelId="{313D76D3-1F36-458C-B522-6627A2570C73}" type="sibTrans" cxnId="{96DCFD72-5C9D-4741-B833-25DE93221E88}">
      <dgm:prSet/>
      <dgm:spPr/>
      <dgm:t>
        <a:bodyPr/>
        <a:lstStyle/>
        <a:p>
          <a:endParaRPr lang="es-CR"/>
        </a:p>
      </dgm:t>
    </dgm:pt>
    <dgm:pt modelId="{F7AE5EDE-2AD6-4ECF-9654-22090034F74A}">
      <dgm:prSet custT="1"/>
      <dgm:spPr/>
      <dgm:t>
        <a:bodyPr/>
        <a:lstStyle/>
        <a:p>
          <a:pPr rtl="0"/>
          <a:r>
            <a:rPr lang="es-CR" sz="1600" dirty="0" smtClean="0"/>
            <a:t>Factores de riesgo</a:t>
          </a:r>
          <a:endParaRPr lang="es-CR" sz="1600" dirty="0"/>
        </a:p>
      </dgm:t>
    </dgm:pt>
    <dgm:pt modelId="{281B74F7-35AE-4D19-9CBA-C896A2D2CCA2}" type="parTrans" cxnId="{A1565509-893C-425E-BFA2-1C9124309589}">
      <dgm:prSet/>
      <dgm:spPr/>
      <dgm:t>
        <a:bodyPr/>
        <a:lstStyle/>
        <a:p>
          <a:endParaRPr lang="es-CR"/>
        </a:p>
      </dgm:t>
    </dgm:pt>
    <dgm:pt modelId="{D56050C9-FE81-4E19-8AEB-DE754EE3E42E}" type="sibTrans" cxnId="{A1565509-893C-425E-BFA2-1C9124309589}">
      <dgm:prSet/>
      <dgm:spPr/>
      <dgm:t>
        <a:bodyPr/>
        <a:lstStyle/>
        <a:p>
          <a:endParaRPr lang="es-CR"/>
        </a:p>
      </dgm:t>
    </dgm:pt>
    <dgm:pt modelId="{F82BBE91-64D5-4FED-8426-DA9CF63473F6}">
      <dgm:prSet custT="1"/>
      <dgm:spPr/>
      <dgm:t>
        <a:bodyPr/>
        <a:lstStyle/>
        <a:p>
          <a:pPr rtl="0"/>
          <a:r>
            <a:rPr lang="es-CR" sz="1600" dirty="0" smtClean="0"/>
            <a:t>Vulnerabilidades psicosociales</a:t>
          </a:r>
          <a:endParaRPr lang="es-CR" sz="1600" dirty="0"/>
        </a:p>
      </dgm:t>
    </dgm:pt>
    <dgm:pt modelId="{140CDC49-0C4D-4702-89A2-1B61179EE99E}" type="parTrans" cxnId="{6165A179-8114-4771-A9B8-9CE52D9700CE}">
      <dgm:prSet/>
      <dgm:spPr/>
      <dgm:t>
        <a:bodyPr/>
        <a:lstStyle/>
        <a:p>
          <a:endParaRPr lang="es-CR"/>
        </a:p>
      </dgm:t>
    </dgm:pt>
    <dgm:pt modelId="{7F5078C1-A6FB-472F-A48F-BA6B139FFF14}" type="sibTrans" cxnId="{6165A179-8114-4771-A9B8-9CE52D9700CE}">
      <dgm:prSet/>
      <dgm:spPr/>
      <dgm:t>
        <a:bodyPr/>
        <a:lstStyle/>
        <a:p>
          <a:endParaRPr lang="es-CR"/>
        </a:p>
      </dgm:t>
    </dgm:pt>
    <dgm:pt modelId="{4B66005A-6B40-42BA-836E-77E90B74B124}">
      <dgm:prSet custT="1"/>
      <dgm:spPr/>
      <dgm:t>
        <a:bodyPr/>
        <a:lstStyle/>
        <a:p>
          <a:r>
            <a:rPr lang="es-CR" sz="1400" b="1" dirty="0" smtClean="0"/>
            <a:t>mantener y recuperar el bienestar de la familia, las comunidades y los individuos en los diferentes contextos migratorios.</a:t>
          </a:r>
          <a:endParaRPr lang="es-CR" sz="1400" b="1" dirty="0"/>
        </a:p>
      </dgm:t>
    </dgm:pt>
    <dgm:pt modelId="{03B731A1-98D3-4EFA-9AA6-79FB78C1245A}" type="parTrans" cxnId="{279B4DD2-F29D-4CFB-B0E7-1F9625A0A481}">
      <dgm:prSet/>
      <dgm:spPr/>
      <dgm:t>
        <a:bodyPr/>
        <a:lstStyle/>
        <a:p>
          <a:endParaRPr lang="es-CR"/>
        </a:p>
      </dgm:t>
    </dgm:pt>
    <dgm:pt modelId="{559EA37D-949B-4678-8862-ED5037343415}" type="sibTrans" cxnId="{279B4DD2-F29D-4CFB-B0E7-1F9625A0A481}">
      <dgm:prSet/>
      <dgm:spPr/>
      <dgm:t>
        <a:bodyPr/>
        <a:lstStyle/>
        <a:p>
          <a:endParaRPr lang="es-CR"/>
        </a:p>
      </dgm:t>
    </dgm:pt>
    <dgm:pt modelId="{38D3FA1A-3D75-48E9-A6D7-2B9096837A1C}">
      <dgm:prSet custT="1"/>
      <dgm:spPr/>
      <dgm:t>
        <a:bodyPr/>
        <a:lstStyle/>
        <a:p>
          <a:pPr rtl="0"/>
          <a:r>
            <a:rPr lang="es-CR" sz="2000" b="1" dirty="0" smtClean="0"/>
            <a:t>Apoyo Psicosocial</a:t>
          </a:r>
          <a:endParaRPr lang="es-CR" sz="2000" b="1" dirty="0"/>
        </a:p>
      </dgm:t>
    </dgm:pt>
    <dgm:pt modelId="{B755D814-BCB9-46F9-9B4F-E3E4EEAFD7AE}" type="parTrans" cxnId="{A8569C0C-D353-4C0C-A8BE-8F401ED5A689}">
      <dgm:prSet/>
      <dgm:spPr/>
      <dgm:t>
        <a:bodyPr/>
        <a:lstStyle/>
        <a:p>
          <a:endParaRPr lang="es-CR"/>
        </a:p>
      </dgm:t>
    </dgm:pt>
    <dgm:pt modelId="{0C15B195-0EF1-4688-9975-400A49656023}" type="sibTrans" cxnId="{A8569C0C-D353-4C0C-A8BE-8F401ED5A689}">
      <dgm:prSet/>
      <dgm:spPr/>
      <dgm:t>
        <a:bodyPr/>
        <a:lstStyle/>
        <a:p>
          <a:endParaRPr lang="es-CR"/>
        </a:p>
      </dgm:t>
    </dgm:pt>
    <dgm:pt modelId="{0F7AC6A5-92E1-4B55-A850-31E5F4F28346}" type="pres">
      <dgm:prSet presAssocID="{6D8A15E5-337F-4C98-A51F-43BFAFC4BF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01C55E1A-C507-438C-9DBE-985177810D77}" type="pres">
      <dgm:prSet presAssocID="{6D8A15E5-337F-4C98-A51F-43BFAFC4BFB7}" presName="dummy" presStyleCnt="0"/>
      <dgm:spPr/>
    </dgm:pt>
    <dgm:pt modelId="{9AF74811-885C-4B87-A9B7-D1205570FAD6}" type="pres">
      <dgm:prSet presAssocID="{6D8A15E5-337F-4C98-A51F-43BFAFC4BFB7}" presName="linH" presStyleCnt="0"/>
      <dgm:spPr/>
    </dgm:pt>
    <dgm:pt modelId="{ED8DFFCB-D2DF-4E4F-896E-CAB5CADF2C20}" type="pres">
      <dgm:prSet presAssocID="{6D8A15E5-337F-4C98-A51F-43BFAFC4BFB7}" presName="padding1" presStyleCnt="0"/>
      <dgm:spPr/>
    </dgm:pt>
    <dgm:pt modelId="{E4CDC1D2-F20C-4AFC-BA1C-DD8B794274B8}" type="pres">
      <dgm:prSet presAssocID="{A757F257-EEDE-4721-B8E0-8D31C74E2380}" presName="linV" presStyleCnt="0"/>
      <dgm:spPr/>
    </dgm:pt>
    <dgm:pt modelId="{F056D16D-F976-466D-9B58-F2633AB5F82D}" type="pres">
      <dgm:prSet presAssocID="{A757F257-EEDE-4721-B8E0-8D31C74E2380}" presName="spVertical1" presStyleCnt="0"/>
      <dgm:spPr/>
    </dgm:pt>
    <dgm:pt modelId="{9936278D-F890-4E08-99B0-A76BEFD9D066}" type="pres">
      <dgm:prSet presAssocID="{A757F257-EEDE-4721-B8E0-8D31C74E2380}" presName="parTx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1D7D6F7-E9B7-4F9A-88EF-1025C4F47327}" type="pres">
      <dgm:prSet presAssocID="{A757F257-EEDE-4721-B8E0-8D31C74E2380}" presName="spVertical2" presStyleCnt="0"/>
      <dgm:spPr/>
    </dgm:pt>
    <dgm:pt modelId="{77BD7B2D-224A-45CF-BC84-8A81FF71732D}" type="pres">
      <dgm:prSet presAssocID="{A757F257-EEDE-4721-B8E0-8D31C74E2380}" presName="spVertical3" presStyleCnt="0"/>
      <dgm:spPr/>
    </dgm:pt>
    <dgm:pt modelId="{AD473BF4-6B26-4050-A17F-A7BF3F31BB1F}" type="pres">
      <dgm:prSet presAssocID="{1CD14211-5074-4AE0-B463-9BD60A27B4F1}" presName="space" presStyleCnt="0"/>
      <dgm:spPr/>
    </dgm:pt>
    <dgm:pt modelId="{438D7156-9F8E-4D6A-AD25-DF9F008F2B4E}" type="pres">
      <dgm:prSet presAssocID="{B57491B8-6EE8-4C35-81E9-38D744D34EBB}" presName="linV" presStyleCnt="0"/>
      <dgm:spPr/>
    </dgm:pt>
    <dgm:pt modelId="{32ACFEC1-BF00-4318-AC37-5AFDA209CAF4}" type="pres">
      <dgm:prSet presAssocID="{B57491B8-6EE8-4C35-81E9-38D744D34EBB}" presName="spVertical1" presStyleCnt="0"/>
      <dgm:spPr/>
    </dgm:pt>
    <dgm:pt modelId="{84687BD3-083F-4AC4-81B9-0BE5B0676BD6}" type="pres">
      <dgm:prSet presAssocID="{B57491B8-6EE8-4C35-81E9-38D744D34EBB}" presName="parTx" presStyleLbl="revTx" presStyleIdx="1" presStyleCnt="8" custScaleX="669950" custScaleY="104398" custLinFactX="-200000" custLinFactNeighborX="-282238" custLinFactNeighborY="577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9D5A1FF-95FE-4AE5-8E5C-1AF56DAE7C3E}" type="pres">
      <dgm:prSet presAssocID="{B57491B8-6EE8-4C35-81E9-38D744D34EBB}" presName="spVertical2" presStyleCnt="0"/>
      <dgm:spPr/>
    </dgm:pt>
    <dgm:pt modelId="{6735E614-D0AE-4662-86F5-977173BC4295}" type="pres">
      <dgm:prSet presAssocID="{B57491B8-6EE8-4C35-81E9-38D744D34EBB}" presName="spVertical3" presStyleCnt="0"/>
      <dgm:spPr/>
    </dgm:pt>
    <dgm:pt modelId="{D26E49EC-33F6-4D70-BE42-6AD6273DD088}" type="pres">
      <dgm:prSet presAssocID="{E2048F09-D622-41F4-91E9-3215ACEE52AB}" presName="space" presStyleCnt="0"/>
      <dgm:spPr/>
    </dgm:pt>
    <dgm:pt modelId="{474CF904-B39C-42D4-8776-C4E4B4BCCEC0}" type="pres">
      <dgm:prSet presAssocID="{A5EFD4A7-E320-4D0A-BC22-AFF2864EA05A}" presName="linV" presStyleCnt="0"/>
      <dgm:spPr/>
    </dgm:pt>
    <dgm:pt modelId="{4ED50BA4-A358-4E9C-9073-AFCC5C8B614E}" type="pres">
      <dgm:prSet presAssocID="{A5EFD4A7-E320-4D0A-BC22-AFF2864EA05A}" presName="spVertical1" presStyleCnt="0"/>
      <dgm:spPr/>
    </dgm:pt>
    <dgm:pt modelId="{F0EDF027-6927-4E4E-A7A7-3E9B8FDF733D}" type="pres">
      <dgm:prSet presAssocID="{A5EFD4A7-E320-4D0A-BC22-AFF2864EA05A}" presName="parTx" presStyleLbl="revTx" presStyleIdx="2" presStyleCnt="8" custScaleX="807619" custLinFactX="700626" custLinFactNeighborX="800000" custLinFactNeighborY="426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510C595-8043-468D-8999-FC0F80B40148}" type="pres">
      <dgm:prSet presAssocID="{A5EFD4A7-E320-4D0A-BC22-AFF2864EA05A}" presName="spVertical2" presStyleCnt="0"/>
      <dgm:spPr/>
    </dgm:pt>
    <dgm:pt modelId="{B48C48C2-17E6-4950-8FEE-8513F9EA8B22}" type="pres">
      <dgm:prSet presAssocID="{A5EFD4A7-E320-4D0A-BC22-AFF2864EA05A}" presName="spVertical3" presStyleCnt="0"/>
      <dgm:spPr/>
    </dgm:pt>
    <dgm:pt modelId="{D46EB3ED-FDFD-41AD-9795-A44D451915C2}" type="pres">
      <dgm:prSet presAssocID="{2358E8B6-4274-4AD0-98FB-1EAF62C51244}" presName="space" presStyleCnt="0"/>
      <dgm:spPr/>
    </dgm:pt>
    <dgm:pt modelId="{7B30D34E-F3F4-4202-BD63-7A9DEC8B990A}" type="pres">
      <dgm:prSet presAssocID="{26D94D43-EC75-4ACC-AA35-946DB101C352}" presName="linV" presStyleCnt="0"/>
      <dgm:spPr/>
    </dgm:pt>
    <dgm:pt modelId="{AD0FEEDA-B680-451B-A5FE-D5D9352EE36A}" type="pres">
      <dgm:prSet presAssocID="{26D94D43-EC75-4ACC-AA35-946DB101C352}" presName="spVertical1" presStyleCnt="0"/>
      <dgm:spPr/>
    </dgm:pt>
    <dgm:pt modelId="{AD034320-49D7-424C-85F8-C7B170121CD5}" type="pres">
      <dgm:prSet presAssocID="{26D94D43-EC75-4ACC-AA35-946DB101C352}" presName="parTx" presStyleLbl="revTx" presStyleIdx="3" presStyleCnt="8" custScaleX="946485" custScaleY="87583" custLinFactX="1700000" custLinFactNeighborX="1715154" custLinFactNeighborY="369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A570DE6-66CE-4049-847A-F887AAF943DD}" type="pres">
      <dgm:prSet presAssocID="{26D94D43-EC75-4ACC-AA35-946DB101C352}" presName="spVertical2" presStyleCnt="0"/>
      <dgm:spPr/>
    </dgm:pt>
    <dgm:pt modelId="{0C77417A-3B0C-48E4-B90A-EA3153157E1A}" type="pres">
      <dgm:prSet presAssocID="{26D94D43-EC75-4ACC-AA35-946DB101C352}" presName="spVertical3" presStyleCnt="0"/>
      <dgm:spPr/>
    </dgm:pt>
    <dgm:pt modelId="{0C4B021C-0815-4A97-A4BB-7E9DC63B2B57}" type="pres">
      <dgm:prSet presAssocID="{313D76D3-1F36-458C-B522-6627A2570C73}" presName="space" presStyleCnt="0"/>
      <dgm:spPr/>
    </dgm:pt>
    <dgm:pt modelId="{99594439-95DC-4FFC-AB7A-331770CA54E3}" type="pres">
      <dgm:prSet presAssocID="{F7AE5EDE-2AD6-4ECF-9654-22090034F74A}" presName="linV" presStyleCnt="0"/>
      <dgm:spPr/>
    </dgm:pt>
    <dgm:pt modelId="{0616465F-C3B3-410F-815F-96A4340235D8}" type="pres">
      <dgm:prSet presAssocID="{F7AE5EDE-2AD6-4ECF-9654-22090034F74A}" presName="spVertical1" presStyleCnt="0"/>
      <dgm:spPr/>
    </dgm:pt>
    <dgm:pt modelId="{47DB590E-97E1-4606-8E16-E7D9FCA99144}" type="pres">
      <dgm:prSet presAssocID="{F7AE5EDE-2AD6-4ECF-9654-22090034F74A}" presName="parTx" presStyleLbl="revTx" presStyleIdx="4" presStyleCnt="8" custScaleX="572596" custLinFactX="-1003593" custLinFactNeighborX="-1100000" custLinFactNeighborY="495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4EB4D4C-0D57-42A9-AA43-E70A29F61C1F}" type="pres">
      <dgm:prSet presAssocID="{F7AE5EDE-2AD6-4ECF-9654-22090034F74A}" presName="spVertical2" presStyleCnt="0"/>
      <dgm:spPr/>
    </dgm:pt>
    <dgm:pt modelId="{A8EBB9C6-A3D6-41C4-9673-D32F9C94B700}" type="pres">
      <dgm:prSet presAssocID="{F7AE5EDE-2AD6-4ECF-9654-22090034F74A}" presName="spVertical3" presStyleCnt="0"/>
      <dgm:spPr/>
    </dgm:pt>
    <dgm:pt modelId="{58C51442-BECD-48E2-BA6B-28CA53971C55}" type="pres">
      <dgm:prSet presAssocID="{D56050C9-FE81-4E19-8AEB-DE754EE3E42E}" presName="space" presStyleCnt="0"/>
      <dgm:spPr/>
    </dgm:pt>
    <dgm:pt modelId="{23964DAB-FF1A-4B8A-AE07-0F3F77D3524A}" type="pres">
      <dgm:prSet presAssocID="{F82BBE91-64D5-4FED-8426-DA9CF63473F6}" presName="linV" presStyleCnt="0"/>
      <dgm:spPr/>
    </dgm:pt>
    <dgm:pt modelId="{72F50AC6-B847-4665-90B9-D86B408A3EC6}" type="pres">
      <dgm:prSet presAssocID="{F82BBE91-64D5-4FED-8426-DA9CF63473F6}" presName="spVertical1" presStyleCnt="0"/>
      <dgm:spPr/>
    </dgm:pt>
    <dgm:pt modelId="{0C2450AF-9C29-41EF-864E-BCE589B58AD8}" type="pres">
      <dgm:prSet presAssocID="{F82BBE91-64D5-4FED-8426-DA9CF63473F6}" presName="parTx" presStyleLbl="revTx" presStyleIdx="5" presStyleCnt="8" custScaleX="1140879" custScaleY="81082" custLinFactX="-992839" custLinFactNeighborX="-1000000" custLinFactNeighborY="706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E8C4CAC-7529-4062-BB56-533A2043A919}" type="pres">
      <dgm:prSet presAssocID="{F82BBE91-64D5-4FED-8426-DA9CF63473F6}" presName="spVertical2" presStyleCnt="0"/>
      <dgm:spPr/>
    </dgm:pt>
    <dgm:pt modelId="{46B08BB1-1AD0-4B03-8B2D-4E698AEE72BD}" type="pres">
      <dgm:prSet presAssocID="{F82BBE91-64D5-4FED-8426-DA9CF63473F6}" presName="spVertical3" presStyleCnt="0"/>
      <dgm:spPr/>
    </dgm:pt>
    <dgm:pt modelId="{7D5AC862-CEBC-4077-A402-F1A8774521FF}" type="pres">
      <dgm:prSet presAssocID="{7F5078C1-A6FB-472F-A48F-BA6B139FFF14}" presName="space" presStyleCnt="0"/>
      <dgm:spPr/>
    </dgm:pt>
    <dgm:pt modelId="{60A23200-B93C-4ABE-A523-F34BF2BFF7D6}" type="pres">
      <dgm:prSet presAssocID="{4B66005A-6B40-42BA-836E-77E90B74B124}" presName="linV" presStyleCnt="0"/>
      <dgm:spPr/>
    </dgm:pt>
    <dgm:pt modelId="{36B97731-1B54-432E-8B1A-ACB5F0CFCAA6}" type="pres">
      <dgm:prSet presAssocID="{4B66005A-6B40-42BA-836E-77E90B74B124}" presName="spVertical1" presStyleCnt="0"/>
      <dgm:spPr/>
    </dgm:pt>
    <dgm:pt modelId="{768AA141-B89B-420C-8271-486512351A85}" type="pres">
      <dgm:prSet presAssocID="{4B66005A-6B40-42BA-836E-77E90B74B124}" presName="parTx" presStyleLbl="revTx" presStyleIdx="6" presStyleCnt="8" custScaleX="664464" custScaleY="59581" custLinFactX="-500000" custLinFactNeighborX="-586910" custLinFactNeighborY="66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25027D0-3C7E-4A55-A565-B9DD9A4A94C6}" type="pres">
      <dgm:prSet presAssocID="{4B66005A-6B40-42BA-836E-77E90B74B124}" presName="spVertical2" presStyleCnt="0"/>
      <dgm:spPr/>
    </dgm:pt>
    <dgm:pt modelId="{1A974D91-1DFC-4717-B15A-557461E64423}" type="pres">
      <dgm:prSet presAssocID="{4B66005A-6B40-42BA-836E-77E90B74B124}" presName="spVertical3" presStyleCnt="0"/>
      <dgm:spPr/>
    </dgm:pt>
    <dgm:pt modelId="{7844DC96-050E-492E-9D94-8E23895DDC16}" type="pres">
      <dgm:prSet presAssocID="{559EA37D-949B-4678-8862-ED5037343415}" presName="space" presStyleCnt="0"/>
      <dgm:spPr/>
    </dgm:pt>
    <dgm:pt modelId="{D8D1A612-21E0-4ECC-837B-7E2174B34BA3}" type="pres">
      <dgm:prSet presAssocID="{38D3FA1A-3D75-48E9-A6D7-2B9096837A1C}" presName="linV" presStyleCnt="0"/>
      <dgm:spPr/>
    </dgm:pt>
    <dgm:pt modelId="{BB6A272B-2192-4945-A9D8-101F0C28E89C}" type="pres">
      <dgm:prSet presAssocID="{38D3FA1A-3D75-48E9-A6D7-2B9096837A1C}" presName="spVertical1" presStyleCnt="0"/>
      <dgm:spPr/>
    </dgm:pt>
    <dgm:pt modelId="{C1E44C43-AF35-451E-803A-49BBEFB1BDF1}" type="pres">
      <dgm:prSet presAssocID="{38D3FA1A-3D75-48E9-A6D7-2B9096837A1C}" presName="parTx" presStyleLbl="revTx" presStyleIdx="7" presStyleCnt="8" custScaleX="774544" custScaleY="81389" custLinFactX="-434201" custLinFactNeighborX="-500000" custLinFactNeighborY="513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C576D47-71F2-4952-A0DC-B37C62A60B58}" type="pres">
      <dgm:prSet presAssocID="{38D3FA1A-3D75-48E9-A6D7-2B9096837A1C}" presName="spVertical2" presStyleCnt="0"/>
      <dgm:spPr/>
    </dgm:pt>
    <dgm:pt modelId="{C4FC47A8-34BA-4D74-AD6A-5C7CFBBB1471}" type="pres">
      <dgm:prSet presAssocID="{38D3FA1A-3D75-48E9-A6D7-2B9096837A1C}" presName="spVertical3" presStyleCnt="0"/>
      <dgm:spPr/>
    </dgm:pt>
    <dgm:pt modelId="{55D6C1BF-18E3-4CE6-ADCB-0E6B64A5E253}" type="pres">
      <dgm:prSet presAssocID="{6D8A15E5-337F-4C98-A51F-43BFAFC4BFB7}" presName="padding2" presStyleCnt="0"/>
      <dgm:spPr/>
    </dgm:pt>
    <dgm:pt modelId="{4E103D91-3509-4DDF-B7C4-BBE5C8B10903}" type="pres">
      <dgm:prSet presAssocID="{6D8A15E5-337F-4C98-A51F-43BFAFC4BFB7}" presName="negArrow" presStyleCnt="0"/>
      <dgm:spPr/>
    </dgm:pt>
    <dgm:pt modelId="{9A320F3E-ADF3-4B73-B7D3-B3046435A12C}" type="pres">
      <dgm:prSet presAssocID="{6D8A15E5-337F-4C98-A51F-43BFAFC4BFB7}" presName="backgroundArrow" presStyleLbl="node1" presStyleIdx="0" presStyleCnt="1" custScaleY="155410" custLinFactNeighborX="196" custLinFactNeighborY="3005"/>
      <dgm:spPr/>
    </dgm:pt>
  </dgm:ptLst>
  <dgm:cxnLst>
    <dgm:cxn modelId="{4F1684E2-4CFA-4576-9180-F687EFB261D5}" type="presOf" srcId="{38D3FA1A-3D75-48E9-A6D7-2B9096837A1C}" destId="{C1E44C43-AF35-451E-803A-49BBEFB1BDF1}" srcOrd="0" destOrd="0" presId="urn:microsoft.com/office/officeart/2005/8/layout/hProcess3"/>
    <dgm:cxn modelId="{8893CF9F-7570-443E-989C-4E527D65E65C}" type="presOf" srcId="{6D8A15E5-337F-4C98-A51F-43BFAFC4BFB7}" destId="{0F7AC6A5-92E1-4B55-A850-31E5F4F28346}" srcOrd="0" destOrd="0" presId="urn:microsoft.com/office/officeart/2005/8/layout/hProcess3"/>
    <dgm:cxn modelId="{9ACC1E67-F816-44EF-BEC1-3F5F94CC2631}" type="presOf" srcId="{F7AE5EDE-2AD6-4ECF-9654-22090034F74A}" destId="{47DB590E-97E1-4606-8E16-E7D9FCA99144}" srcOrd="0" destOrd="0" presId="urn:microsoft.com/office/officeart/2005/8/layout/hProcess3"/>
    <dgm:cxn modelId="{A8569C0C-D353-4C0C-A8BE-8F401ED5A689}" srcId="{6D8A15E5-337F-4C98-A51F-43BFAFC4BFB7}" destId="{38D3FA1A-3D75-48E9-A6D7-2B9096837A1C}" srcOrd="7" destOrd="0" parTransId="{B755D814-BCB9-46F9-9B4F-E3E4EEAFD7AE}" sibTransId="{0C15B195-0EF1-4688-9975-400A49656023}"/>
    <dgm:cxn modelId="{0D75C6F8-B8F6-4960-84B6-F10F2304DFFE}" type="presOf" srcId="{A757F257-EEDE-4721-B8E0-8D31C74E2380}" destId="{9936278D-F890-4E08-99B0-A76BEFD9D066}" srcOrd="0" destOrd="0" presId="urn:microsoft.com/office/officeart/2005/8/layout/hProcess3"/>
    <dgm:cxn modelId="{6165A179-8114-4771-A9B8-9CE52D9700CE}" srcId="{6D8A15E5-337F-4C98-A51F-43BFAFC4BFB7}" destId="{F82BBE91-64D5-4FED-8426-DA9CF63473F6}" srcOrd="5" destOrd="0" parTransId="{140CDC49-0C4D-4702-89A2-1B61179EE99E}" sibTransId="{7F5078C1-A6FB-472F-A48F-BA6B139FFF14}"/>
    <dgm:cxn modelId="{ABD38447-CE47-48EF-9983-8339323C2269}" srcId="{6D8A15E5-337F-4C98-A51F-43BFAFC4BFB7}" destId="{A5EFD4A7-E320-4D0A-BC22-AFF2864EA05A}" srcOrd="2" destOrd="0" parTransId="{2CF1EA1C-C630-40F3-8A3C-86393D5FE443}" sibTransId="{2358E8B6-4274-4AD0-98FB-1EAF62C51244}"/>
    <dgm:cxn modelId="{A1565509-893C-425E-BFA2-1C9124309589}" srcId="{6D8A15E5-337F-4C98-A51F-43BFAFC4BFB7}" destId="{F7AE5EDE-2AD6-4ECF-9654-22090034F74A}" srcOrd="4" destOrd="0" parTransId="{281B74F7-35AE-4D19-9CBA-C896A2D2CCA2}" sibTransId="{D56050C9-FE81-4E19-8AEB-DE754EE3E42E}"/>
    <dgm:cxn modelId="{DA978C9F-C44B-4E67-B243-1295163C402C}" type="presOf" srcId="{26D94D43-EC75-4ACC-AA35-946DB101C352}" destId="{AD034320-49D7-424C-85F8-C7B170121CD5}" srcOrd="0" destOrd="0" presId="urn:microsoft.com/office/officeart/2005/8/layout/hProcess3"/>
    <dgm:cxn modelId="{2AE3510A-2868-4C99-B4F7-30546D48B8A3}" type="presOf" srcId="{B57491B8-6EE8-4C35-81E9-38D744D34EBB}" destId="{84687BD3-083F-4AC4-81B9-0BE5B0676BD6}" srcOrd="0" destOrd="0" presId="urn:microsoft.com/office/officeart/2005/8/layout/hProcess3"/>
    <dgm:cxn modelId="{CB8B8FFB-1CD0-4AD0-B54A-1D1BB36C7B02}" type="presOf" srcId="{A5EFD4A7-E320-4D0A-BC22-AFF2864EA05A}" destId="{F0EDF027-6927-4E4E-A7A7-3E9B8FDF733D}" srcOrd="0" destOrd="0" presId="urn:microsoft.com/office/officeart/2005/8/layout/hProcess3"/>
    <dgm:cxn modelId="{279B4DD2-F29D-4CFB-B0E7-1F9625A0A481}" srcId="{6D8A15E5-337F-4C98-A51F-43BFAFC4BFB7}" destId="{4B66005A-6B40-42BA-836E-77E90B74B124}" srcOrd="6" destOrd="0" parTransId="{03B731A1-98D3-4EFA-9AA6-79FB78C1245A}" sibTransId="{559EA37D-949B-4678-8862-ED5037343415}"/>
    <dgm:cxn modelId="{5437C712-5143-48E5-A65C-35025085E5C0}" srcId="{6D8A15E5-337F-4C98-A51F-43BFAFC4BFB7}" destId="{A757F257-EEDE-4721-B8E0-8D31C74E2380}" srcOrd="0" destOrd="0" parTransId="{B5EAD1FE-9129-49B8-AECA-0D73B72A9973}" sibTransId="{1CD14211-5074-4AE0-B463-9BD60A27B4F1}"/>
    <dgm:cxn modelId="{DA7FA25E-8290-4A96-BE8C-F2F2289B7BBD}" srcId="{6D8A15E5-337F-4C98-A51F-43BFAFC4BFB7}" destId="{B57491B8-6EE8-4C35-81E9-38D744D34EBB}" srcOrd="1" destOrd="0" parTransId="{0B5A5628-60CF-41E0-A996-998422E88DB8}" sibTransId="{E2048F09-D622-41F4-91E9-3215ACEE52AB}"/>
    <dgm:cxn modelId="{B128166C-BC6C-4F38-AD6D-CDC9703BF0C8}" type="presOf" srcId="{4B66005A-6B40-42BA-836E-77E90B74B124}" destId="{768AA141-B89B-420C-8271-486512351A85}" srcOrd="0" destOrd="0" presId="urn:microsoft.com/office/officeart/2005/8/layout/hProcess3"/>
    <dgm:cxn modelId="{83A87ED2-055C-4975-A4DC-3786576F67BF}" type="presOf" srcId="{F82BBE91-64D5-4FED-8426-DA9CF63473F6}" destId="{0C2450AF-9C29-41EF-864E-BCE589B58AD8}" srcOrd="0" destOrd="0" presId="urn:microsoft.com/office/officeart/2005/8/layout/hProcess3"/>
    <dgm:cxn modelId="{96DCFD72-5C9D-4741-B833-25DE93221E88}" srcId="{6D8A15E5-337F-4C98-A51F-43BFAFC4BFB7}" destId="{26D94D43-EC75-4ACC-AA35-946DB101C352}" srcOrd="3" destOrd="0" parTransId="{F5261BF7-3E08-4BAA-8B30-35A32F27435E}" sibTransId="{313D76D3-1F36-458C-B522-6627A2570C73}"/>
    <dgm:cxn modelId="{AF9C9709-3F1F-4775-B3CD-34A244D61AA6}" type="presParOf" srcId="{0F7AC6A5-92E1-4B55-A850-31E5F4F28346}" destId="{01C55E1A-C507-438C-9DBE-985177810D77}" srcOrd="0" destOrd="0" presId="urn:microsoft.com/office/officeart/2005/8/layout/hProcess3"/>
    <dgm:cxn modelId="{D4C069AE-1166-4DB2-98F3-0CB63ECE63A5}" type="presParOf" srcId="{0F7AC6A5-92E1-4B55-A850-31E5F4F28346}" destId="{9AF74811-885C-4B87-A9B7-D1205570FAD6}" srcOrd="1" destOrd="0" presId="urn:microsoft.com/office/officeart/2005/8/layout/hProcess3"/>
    <dgm:cxn modelId="{88462CA7-61C5-4130-B41E-AF8578BCB385}" type="presParOf" srcId="{9AF74811-885C-4B87-A9B7-D1205570FAD6}" destId="{ED8DFFCB-D2DF-4E4F-896E-CAB5CADF2C20}" srcOrd="0" destOrd="0" presId="urn:microsoft.com/office/officeart/2005/8/layout/hProcess3"/>
    <dgm:cxn modelId="{7751A787-36B5-4801-9FD4-F568CB1B6E02}" type="presParOf" srcId="{9AF74811-885C-4B87-A9B7-D1205570FAD6}" destId="{E4CDC1D2-F20C-4AFC-BA1C-DD8B794274B8}" srcOrd="1" destOrd="0" presId="urn:microsoft.com/office/officeart/2005/8/layout/hProcess3"/>
    <dgm:cxn modelId="{F1C1D7DE-E10F-4878-9796-AA522FAD0668}" type="presParOf" srcId="{E4CDC1D2-F20C-4AFC-BA1C-DD8B794274B8}" destId="{F056D16D-F976-466D-9B58-F2633AB5F82D}" srcOrd="0" destOrd="0" presId="urn:microsoft.com/office/officeart/2005/8/layout/hProcess3"/>
    <dgm:cxn modelId="{5F5860E7-933C-4257-AC4C-222A18B68E7C}" type="presParOf" srcId="{E4CDC1D2-F20C-4AFC-BA1C-DD8B794274B8}" destId="{9936278D-F890-4E08-99B0-A76BEFD9D066}" srcOrd="1" destOrd="0" presId="urn:microsoft.com/office/officeart/2005/8/layout/hProcess3"/>
    <dgm:cxn modelId="{DC6A26C3-E0C5-48E3-998A-E95008F8C718}" type="presParOf" srcId="{E4CDC1D2-F20C-4AFC-BA1C-DD8B794274B8}" destId="{81D7D6F7-E9B7-4F9A-88EF-1025C4F47327}" srcOrd="2" destOrd="0" presId="urn:microsoft.com/office/officeart/2005/8/layout/hProcess3"/>
    <dgm:cxn modelId="{D8B63716-84D1-4B8E-B6DB-AF26C56E0F8B}" type="presParOf" srcId="{E4CDC1D2-F20C-4AFC-BA1C-DD8B794274B8}" destId="{77BD7B2D-224A-45CF-BC84-8A81FF71732D}" srcOrd="3" destOrd="0" presId="urn:microsoft.com/office/officeart/2005/8/layout/hProcess3"/>
    <dgm:cxn modelId="{80E3E746-9C2B-4CFB-B116-531DF7D9A352}" type="presParOf" srcId="{9AF74811-885C-4B87-A9B7-D1205570FAD6}" destId="{AD473BF4-6B26-4050-A17F-A7BF3F31BB1F}" srcOrd="2" destOrd="0" presId="urn:microsoft.com/office/officeart/2005/8/layout/hProcess3"/>
    <dgm:cxn modelId="{BA89C9A5-27AB-4588-8E62-AE8E42F04805}" type="presParOf" srcId="{9AF74811-885C-4B87-A9B7-D1205570FAD6}" destId="{438D7156-9F8E-4D6A-AD25-DF9F008F2B4E}" srcOrd="3" destOrd="0" presId="urn:microsoft.com/office/officeart/2005/8/layout/hProcess3"/>
    <dgm:cxn modelId="{F91DA748-E8A1-45D0-8413-812B2BB58169}" type="presParOf" srcId="{438D7156-9F8E-4D6A-AD25-DF9F008F2B4E}" destId="{32ACFEC1-BF00-4318-AC37-5AFDA209CAF4}" srcOrd="0" destOrd="0" presId="urn:microsoft.com/office/officeart/2005/8/layout/hProcess3"/>
    <dgm:cxn modelId="{3E2762ED-A235-4C53-95C0-70B71F1231C7}" type="presParOf" srcId="{438D7156-9F8E-4D6A-AD25-DF9F008F2B4E}" destId="{84687BD3-083F-4AC4-81B9-0BE5B0676BD6}" srcOrd="1" destOrd="0" presId="urn:microsoft.com/office/officeart/2005/8/layout/hProcess3"/>
    <dgm:cxn modelId="{A431CEBC-7FCC-41C9-8942-B06B9C0F7F18}" type="presParOf" srcId="{438D7156-9F8E-4D6A-AD25-DF9F008F2B4E}" destId="{09D5A1FF-95FE-4AE5-8E5C-1AF56DAE7C3E}" srcOrd="2" destOrd="0" presId="urn:microsoft.com/office/officeart/2005/8/layout/hProcess3"/>
    <dgm:cxn modelId="{6EAB0F09-415D-465D-89C6-5FEF8E7BA121}" type="presParOf" srcId="{438D7156-9F8E-4D6A-AD25-DF9F008F2B4E}" destId="{6735E614-D0AE-4662-86F5-977173BC4295}" srcOrd="3" destOrd="0" presId="urn:microsoft.com/office/officeart/2005/8/layout/hProcess3"/>
    <dgm:cxn modelId="{FC3B73AD-2A7C-4CDA-85AF-0128ECB25E0D}" type="presParOf" srcId="{9AF74811-885C-4B87-A9B7-D1205570FAD6}" destId="{D26E49EC-33F6-4D70-BE42-6AD6273DD088}" srcOrd="4" destOrd="0" presId="urn:microsoft.com/office/officeart/2005/8/layout/hProcess3"/>
    <dgm:cxn modelId="{D95B5A95-B9DE-4DAA-A966-7BA12449804B}" type="presParOf" srcId="{9AF74811-885C-4B87-A9B7-D1205570FAD6}" destId="{474CF904-B39C-42D4-8776-C4E4B4BCCEC0}" srcOrd="5" destOrd="0" presId="urn:microsoft.com/office/officeart/2005/8/layout/hProcess3"/>
    <dgm:cxn modelId="{19B809D3-8B4C-488C-ABDA-DB6F64617A38}" type="presParOf" srcId="{474CF904-B39C-42D4-8776-C4E4B4BCCEC0}" destId="{4ED50BA4-A358-4E9C-9073-AFCC5C8B614E}" srcOrd="0" destOrd="0" presId="urn:microsoft.com/office/officeart/2005/8/layout/hProcess3"/>
    <dgm:cxn modelId="{7C6355F1-3A2A-4D75-B47F-C545EDF18083}" type="presParOf" srcId="{474CF904-B39C-42D4-8776-C4E4B4BCCEC0}" destId="{F0EDF027-6927-4E4E-A7A7-3E9B8FDF733D}" srcOrd="1" destOrd="0" presId="urn:microsoft.com/office/officeart/2005/8/layout/hProcess3"/>
    <dgm:cxn modelId="{68D97AF5-93A7-4D8A-A010-2BBA814FB387}" type="presParOf" srcId="{474CF904-B39C-42D4-8776-C4E4B4BCCEC0}" destId="{6510C595-8043-468D-8999-FC0F80B40148}" srcOrd="2" destOrd="0" presId="urn:microsoft.com/office/officeart/2005/8/layout/hProcess3"/>
    <dgm:cxn modelId="{15DD1120-9D58-409B-B7F0-D0DD787383CC}" type="presParOf" srcId="{474CF904-B39C-42D4-8776-C4E4B4BCCEC0}" destId="{B48C48C2-17E6-4950-8FEE-8513F9EA8B22}" srcOrd="3" destOrd="0" presId="urn:microsoft.com/office/officeart/2005/8/layout/hProcess3"/>
    <dgm:cxn modelId="{19470589-C87C-419D-80F5-6430E4B54CE3}" type="presParOf" srcId="{9AF74811-885C-4B87-A9B7-D1205570FAD6}" destId="{D46EB3ED-FDFD-41AD-9795-A44D451915C2}" srcOrd="6" destOrd="0" presId="urn:microsoft.com/office/officeart/2005/8/layout/hProcess3"/>
    <dgm:cxn modelId="{9CE6033F-706D-461A-AC28-DCFD0CC89853}" type="presParOf" srcId="{9AF74811-885C-4B87-A9B7-D1205570FAD6}" destId="{7B30D34E-F3F4-4202-BD63-7A9DEC8B990A}" srcOrd="7" destOrd="0" presId="urn:microsoft.com/office/officeart/2005/8/layout/hProcess3"/>
    <dgm:cxn modelId="{3F4EBAC6-6B07-41CC-9BC9-4985DE11D8E3}" type="presParOf" srcId="{7B30D34E-F3F4-4202-BD63-7A9DEC8B990A}" destId="{AD0FEEDA-B680-451B-A5FE-D5D9352EE36A}" srcOrd="0" destOrd="0" presId="urn:microsoft.com/office/officeart/2005/8/layout/hProcess3"/>
    <dgm:cxn modelId="{0E31CD46-D9FA-4523-A4C0-F87848758E61}" type="presParOf" srcId="{7B30D34E-F3F4-4202-BD63-7A9DEC8B990A}" destId="{AD034320-49D7-424C-85F8-C7B170121CD5}" srcOrd="1" destOrd="0" presId="urn:microsoft.com/office/officeart/2005/8/layout/hProcess3"/>
    <dgm:cxn modelId="{425179C1-B5AE-4817-9F90-D80E28900957}" type="presParOf" srcId="{7B30D34E-F3F4-4202-BD63-7A9DEC8B990A}" destId="{CA570DE6-66CE-4049-847A-F887AAF943DD}" srcOrd="2" destOrd="0" presId="urn:microsoft.com/office/officeart/2005/8/layout/hProcess3"/>
    <dgm:cxn modelId="{1CF23A18-3E02-45F4-B39F-B1F2934152D0}" type="presParOf" srcId="{7B30D34E-F3F4-4202-BD63-7A9DEC8B990A}" destId="{0C77417A-3B0C-48E4-B90A-EA3153157E1A}" srcOrd="3" destOrd="0" presId="urn:microsoft.com/office/officeart/2005/8/layout/hProcess3"/>
    <dgm:cxn modelId="{2107590C-3138-432B-BC4D-ED7927DED1FB}" type="presParOf" srcId="{9AF74811-885C-4B87-A9B7-D1205570FAD6}" destId="{0C4B021C-0815-4A97-A4BB-7E9DC63B2B57}" srcOrd="8" destOrd="0" presId="urn:microsoft.com/office/officeart/2005/8/layout/hProcess3"/>
    <dgm:cxn modelId="{426FB2FD-EBD3-432F-802C-C44707BC9DA1}" type="presParOf" srcId="{9AF74811-885C-4B87-A9B7-D1205570FAD6}" destId="{99594439-95DC-4FFC-AB7A-331770CA54E3}" srcOrd="9" destOrd="0" presId="urn:microsoft.com/office/officeart/2005/8/layout/hProcess3"/>
    <dgm:cxn modelId="{B4C11745-0987-483F-865B-7EF3E339B725}" type="presParOf" srcId="{99594439-95DC-4FFC-AB7A-331770CA54E3}" destId="{0616465F-C3B3-410F-815F-96A4340235D8}" srcOrd="0" destOrd="0" presId="urn:microsoft.com/office/officeart/2005/8/layout/hProcess3"/>
    <dgm:cxn modelId="{3FA1A686-7848-4EBB-8DFC-00B89453B0A0}" type="presParOf" srcId="{99594439-95DC-4FFC-AB7A-331770CA54E3}" destId="{47DB590E-97E1-4606-8E16-E7D9FCA99144}" srcOrd="1" destOrd="0" presId="urn:microsoft.com/office/officeart/2005/8/layout/hProcess3"/>
    <dgm:cxn modelId="{F63E07A5-7A0A-43AC-9791-340DB56E6EAE}" type="presParOf" srcId="{99594439-95DC-4FFC-AB7A-331770CA54E3}" destId="{74EB4D4C-0D57-42A9-AA43-E70A29F61C1F}" srcOrd="2" destOrd="0" presId="urn:microsoft.com/office/officeart/2005/8/layout/hProcess3"/>
    <dgm:cxn modelId="{26FF5D01-1BF5-4AF1-ACDF-3C1587717DBD}" type="presParOf" srcId="{99594439-95DC-4FFC-AB7A-331770CA54E3}" destId="{A8EBB9C6-A3D6-41C4-9673-D32F9C94B700}" srcOrd="3" destOrd="0" presId="urn:microsoft.com/office/officeart/2005/8/layout/hProcess3"/>
    <dgm:cxn modelId="{2A436A72-F551-4720-87B5-DD4B86A6CC63}" type="presParOf" srcId="{9AF74811-885C-4B87-A9B7-D1205570FAD6}" destId="{58C51442-BECD-48E2-BA6B-28CA53971C55}" srcOrd="10" destOrd="0" presId="urn:microsoft.com/office/officeart/2005/8/layout/hProcess3"/>
    <dgm:cxn modelId="{307F0F1A-7E5F-4862-827C-29BC815E4DA8}" type="presParOf" srcId="{9AF74811-885C-4B87-A9B7-D1205570FAD6}" destId="{23964DAB-FF1A-4B8A-AE07-0F3F77D3524A}" srcOrd="11" destOrd="0" presId="urn:microsoft.com/office/officeart/2005/8/layout/hProcess3"/>
    <dgm:cxn modelId="{1E857615-6DBC-4C0C-90C1-6A0AC2D938A3}" type="presParOf" srcId="{23964DAB-FF1A-4B8A-AE07-0F3F77D3524A}" destId="{72F50AC6-B847-4665-90B9-D86B408A3EC6}" srcOrd="0" destOrd="0" presId="urn:microsoft.com/office/officeart/2005/8/layout/hProcess3"/>
    <dgm:cxn modelId="{5F2E07A4-9EED-4FD1-B40A-63DD72EE9864}" type="presParOf" srcId="{23964DAB-FF1A-4B8A-AE07-0F3F77D3524A}" destId="{0C2450AF-9C29-41EF-864E-BCE589B58AD8}" srcOrd="1" destOrd="0" presId="urn:microsoft.com/office/officeart/2005/8/layout/hProcess3"/>
    <dgm:cxn modelId="{3EFB189E-D84E-4970-9BB5-16DC935D0FC0}" type="presParOf" srcId="{23964DAB-FF1A-4B8A-AE07-0F3F77D3524A}" destId="{3E8C4CAC-7529-4062-BB56-533A2043A919}" srcOrd="2" destOrd="0" presId="urn:microsoft.com/office/officeart/2005/8/layout/hProcess3"/>
    <dgm:cxn modelId="{F6EB4C25-C411-4DE8-B80C-578712266560}" type="presParOf" srcId="{23964DAB-FF1A-4B8A-AE07-0F3F77D3524A}" destId="{46B08BB1-1AD0-4B03-8B2D-4E698AEE72BD}" srcOrd="3" destOrd="0" presId="urn:microsoft.com/office/officeart/2005/8/layout/hProcess3"/>
    <dgm:cxn modelId="{D2083ED0-400E-4A9B-88F1-2A50106674AF}" type="presParOf" srcId="{9AF74811-885C-4B87-A9B7-D1205570FAD6}" destId="{7D5AC862-CEBC-4077-A402-F1A8774521FF}" srcOrd="12" destOrd="0" presId="urn:microsoft.com/office/officeart/2005/8/layout/hProcess3"/>
    <dgm:cxn modelId="{8536E659-BBDA-4EAE-B39C-98D9DB315F8B}" type="presParOf" srcId="{9AF74811-885C-4B87-A9B7-D1205570FAD6}" destId="{60A23200-B93C-4ABE-A523-F34BF2BFF7D6}" srcOrd="13" destOrd="0" presId="urn:microsoft.com/office/officeart/2005/8/layout/hProcess3"/>
    <dgm:cxn modelId="{1D8BA977-BAD8-420A-AE63-C66EA1CF6024}" type="presParOf" srcId="{60A23200-B93C-4ABE-A523-F34BF2BFF7D6}" destId="{36B97731-1B54-432E-8B1A-ACB5F0CFCAA6}" srcOrd="0" destOrd="0" presId="urn:microsoft.com/office/officeart/2005/8/layout/hProcess3"/>
    <dgm:cxn modelId="{D863775C-CBED-4573-A88F-B5B6A1799D3D}" type="presParOf" srcId="{60A23200-B93C-4ABE-A523-F34BF2BFF7D6}" destId="{768AA141-B89B-420C-8271-486512351A85}" srcOrd="1" destOrd="0" presId="urn:microsoft.com/office/officeart/2005/8/layout/hProcess3"/>
    <dgm:cxn modelId="{8BFDCCE1-C80A-4E6F-BA9D-D5CDC5CBEA86}" type="presParOf" srcId="{60A23200-B93C-4ABE-A523-F34BF2BFF7D6}" destId="{C25027D0-3C7E-4A55-A565-B9DD9A4A94C6}" srcOrd="2" destOrd="0" presId="urn:microsoft.com/office/officeart/2005/8/layout/hProcess3"/>
    <dgm:cxn modelId="{3C6AAFCD-CF32-4DAA-B671-08CC07B606B1}" type="presParOf" srcId="{60A23200-B93C-4ABE-A523-F34BF2BFF7D6}" destId="{1A974D91-1DFC-4717-B15A-557461E64423}" srcOrd="3" destOrd="0" presId="urn:microsoft.com/office/officeart/2005/8/layout/hProcess3"/>
    <dgm:cxn modelId="{9D96E031-7C9D-4921-9D49-57FEE7DFB71F}" type="presParOf" srcId="{9AF74811-885C-4B87-A9B7-D1205570FAD6}" destId="{7844DC96-050E-492E-9D94-8E23895DDC16}" srcOrd="14" destOrd="0" presId="urn:microsoft.com/office/officeart/2005/8/layout/hProcess3"/>
    <dgm:cxn modelId="{5E643431-E746-4BC3-81DC-4ECA5FF08D06}" type="presParOf" srcId="{9AF74811-885C-4B87-A9B7-D1205570FAD6}" destId="{D8D1A612-21E0-4ECC-837B-7E2174B34BA3}" srcOrd="15" destOrd="0" presId="urn:microsoft.com/office/officeart/2005/8/layout/hProcess3"/>
    <dgm:cxn modelId="{2796D5FF-58F0-43E0-96FB-71FE1409C8BF}" type="presParOf" srcId="{D8D1A612-21E0-4ECC-837B-7E2174B34BA3}" destId="{BB6A272B-2192-4945-A9D8-101F0C28E89C}" srcOrd="0" destOrd="0" presId="urn:microsoft.com/office/officeart/2005/8/layout/hProcess3"/>
    <dgm:cxn modelId="{9E1AF423-DF8A-4B6D-BD22-EFA4253E1E27}" type="presParOf" srcId="{D8D1A612-21E0-4ECC-837B-7E2174B34BA3}" destId="{C1E44C43-AF35-451E-803A-49BBEFB1BDF1}" srcOrd="1" destOrd="0" presId="urn:microsoft.com/office/officeart/2005/8/layout/hProcess3"/>
    <dgm:cxn modelId="{642D29B5-7F1C-4AA8-9E3B-96F7400B7FA2}" type="presParOf" srcId="{D8D1A612-21E0-4ECC-837B-7E2174B34BA3}" destId="{1C576D47-71F2-4952-A0DC-B37C62A60B58}" srcOrd="2" destOrd="0" presId="urn:microsoft.com/office/officeart/2005/8/layout/hProcess3"/>
    <dgm:cxn modelId="{286B322B-BA73-4B1B-BCD3-19599C01D6D4}" type="presParOf" srcId="{D8D1A612-21E0-4ECC-837B-7E2174B34BA3}" destId="{C4FC47A8-34BA-4D74-AD6A-5C7CFBBB1471}" srcOrd="3" destOrd="0" presId="urn:microsoft.com/office/officeart/2005/8/layout/hProcess3"/>
    <dgm:cxn modelId="{F0DBEBA0-E35B-4C64-8D32-82F60FF3EEC7}" type="presParOf" srcId="{9AF74811-885C-4B87-A9B7-D1205570FAD6}" destId="{55D6C1BF-18E3-4CE6-ADCB-0E6B64A5E253}" srcOrd="16" destOrd="0" presId="urn:microsoft.com/office/officeart/2005/8/layout/hProcess3"/>
    <dgm:cxn modelId="{C8F3CEDA-A4E9-471F-B3C3-10DC224AD8E4}" type="presParOf" srcId="{9AF74811-885C-4B87-A9B7-D1205570FAD6}" destId="{4E103D91-3509-4DDF-B7C4-BBE5C8B10903}" srcOrd="17" destOrd="0" presId="urn:microsoft.com/office/officeart/2005/8/layout/hProcess3"/>
    <dgm:cxn modelId="{80B5D020-0D5E-494B-A524-3ABA5E37997C}" type="presParOf" srcId="{9AF74811-885C-4B87-A9B7-D1205570FAD6}" destId="{9A320F3E-ADF3-4B73-B7D3-B3046435A12C}" srcOrd="1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972CDF-7986-42CF-9094-8C89DDD3A16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6F4898DC-38C7-4BDC-924F-ADB77816A70A}">
      <dgm:prSet/>
      <dgm:spPr/>
      <dgm:t>
        <a:bodyPr/>
        <a:lstStyle/>
        <a:p>
          <a:pPr rtl="0"/>
          <a:r>
            <a:rPr lang="es-CR" dirty="0" smtClean="0"/>
            <a:t>Fortalecimiento de las </a:t>
          </a:r>
          <a:r>
            <a:rPr lang="es-C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COMPETENCIAS</a:t>
          </a:r>
          <a:r>
            <a:rPr lang="es-CR" dirty="0" smtClean="0"/>
            <a:t> para brindar atención psicosocial</a:t>
          </a:r>
          <a:endParaRPr lang="es-CR" dirty="0"/>
        </a:p>
      </dgm:t>
    </dgm:pt>
    <dgm:pt modelId="{6C901210-669E-4025-BE35-77D4A6E5DFEF}" type="parTrans" cxnId="{F7DF260A-B4BC-4682-A9FB-DE9E3D00B6A0}">
      <dgm:prSet/>
      <dgm:spPr/>
      <dgm:t>
        <a:bodyPr/>
        <a:lstStyle/>
        <a:p>
          <a:endParaRPr lang="es-CR"/>
        </a:p>
      </dgm:t>
    </dgm:pt>
    <dgm:pt modelId="{553F89E3-EEF2-41CC-9198-3FAC25C847FE}" type="sibTrans" cxnId="{F7DF260A-B4BC-4682-A9FB-DE9E3D00B6A0}">
      <dgm:prSet/>
      <dgm:spPr/>
      <dgm:t>
        <a:bodyPr/>
        <a:lstStyle/>
        <a:p>
          <a:endParaRPr lang="es-CR"/>
        </a:p>
      </dgm:t>
    </dgm:pt>
    <dgm:pt modelId="{5409C659-EFE5-4D41-BFDB-5599EAE0DA62}">
      <dgm:prSet/>
      <dgm:spPr/>
      <dgm:t>
        <a:bodyPr/>
        <a:lstStyle/>
        <a:p>
          <a:pPr rtl="0"/>
          <a:r>
            <a:rPr lang="es-CR" dirty="0" smtClean="0"/>
            <a:t>Para intervenir sobre las </a:t>
          </a:r>
          <a:r>
            <a:rPr lang="es-C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ÁREAS </a:t>
          </a:r>
          <a:r>
            <a:rPr lang="es-CR" dirty="0" smtClean="0"/>
            <a:t>de atención psicosocial que se ven afectadas antes y durante la migración</a:t>
          </a:r>
          <a:endParaRPr lang="es-CR" dirty="0"/>
        </a:p>
      </dgm:t>
    </dgm:pt>
    <dgm:pt modelId="{FD9546FC-8B5A-46A5-92F0-FE114C95E7C1}" type="parTrans" cxnId="{A6A426A2-93F0-4717-A0F8-58713BCB5CC9}">
      <dgm:prSet/>
      <dgm:spPr/>
      <dgm:t>
        <a:bodyPr/>
        <a:lstStyle/>
        <a:p>
          <a:endParaRPr lang="es-CR"/>
        </a:p>
      </dgm:t>
    </dgm:pt>
    <dgm:pt modelId="{C9FB2EBC-B04F-47C0-87DD-C20E50B013A3}" type="sibTrans" cxnId="{A6A426A2-93F0-4717-A0F8-58713BCB5CC9}">
      <dgm:prSet/>
      <dgm:spPr/>
      <dgm:t>
        <a:bodyPr/>
        <a:lstStyle/>
        <a:p>
          <a:endParaRPr lang="es-CR"/>
        </a:p>
      </dgm:t>
    </dgm:pt>
    <dgm:pt modelId="{41057CB4-866C-41E0-9177-19FF7809F046}">
      <dgm:prSet/>
      <dgm:spPr/>
      <dgm:t>
        <a:bodyPr/>
        <a:lstStyle/>
        <a:p>
          <a:pPr rtl="0"/>
          <a:r>
            <a:rPr lang="es-C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Preguntas,</a:t>
          </a:r>
        </a:p>
        <a:p>
          <a:pPr rtl="0"/>
          <a:r>
            <a:rPr lang="es-C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C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imaginar el futuro, creación de </a:t>
          </a:r>
          <a:r>
            <a:rPr lang="es-C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sistema </a:t>
          </a:r>
          <a:r>
            <a:rPr lang="es-C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 respuesta, cuidado a cuidadores.</a:t>
          </a:r>
          <a:endParaRPr lang="es-C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120613-BDBE-44D7-B2B8-C977935DC207}" type="parTrans" cxnId="{85217802-ED49-4E06-822B-EED50F053B68}">
      <dgm:prSet/>
      <dgm:spPr/>
      <dgm:t>
        <a:bodyPr/>
        <a:lstStyle/>
        <a:p>
          <a:endParaRPr lang="es-CR"/>
        </a:p>
      </dgm:t>
    </dgm:pt>
    <dgm:pt modelId="{D1359E50-F6E5-40C5-9FF0-3F4D0ED2392B}" type="sibTrans" cxnId="{85217802-ED49-4E06-822B-EED50F053B68}">
      <dgm:prSet/>
      <dgm:spPr/>
      <dgm:t>
        <a:bodyPr/>
        <a:lstStyle/>
        <a:p>
          <a:endParaRPr lang="es-CR"/>
        </a:p>
      </dgm:t>
    </dgm:pt>
    <dgm:pt modelId="{DEFF96B9-E73C-411B-9306-C96119D08ABA}">
      <dgm:prSet/>
      <dgm:spPr/>
      <dgm:t>
        <a:bodyPr/>
        <a:lstStyle/>
        <a:p>
          <a:pPr rtl="0"/>
          <a:r>
            <a:rPr lang="es-C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Identidad, Reconstrucción</a:t>
          </a:r>
          <a:r>
            <a:rPr lang="es-CR" b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la confianza, </a:t>
          </a:r>
          <a:endParaRPr lang="es-CR" b="1" baseline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rtl="0"/>
          <a:r>
            <a:rPr lang="es-CR" b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recursos </a:t>
          </a:r>
          <a:r>
            <a:rPr lang="es-CR" b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 afrontamiento.</a:t>
          </a:r>
          <a:endParaRPr lang="es-C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00D108-77CA-428A-97BB-694634A9E60E}" type="parTrans" cxnId="{81CBCA27-AC72-4791-B508-04D140C1B4A9}">
      <dgm:prSet/>
      <dgm:spPr/>
      <dgm:t>
        <a:bodyPr/>
        <a:lstStyle/>
        <a:p>
          <a:endParaRPr lang="es-CR"/>
        </a:p>
      </dgm:t>
    </dgm:pt>
    <dgm:pt modelId="{BF21A5C8-8C96-4D1F-8E5B-510C94301ED7}" type="sibTrans" cxnId="{81CBCA27-AC72-4791-B508-04D140C1B4A9}">
      <dgm:prSet/>
      <dgm:spPr/>
      <dgm:t>
        <a:bodyPr/>
        <a:lstStyle/>
        <a:p>
          <a:endParaRPr lang="es-CR"/>
        </a:p>
      </dgm:t>
    </dgm:pt>
    <dgm:pt modelId="{6BBE0D87-8502-4565-8B46-3DC05F81C60B}" type="pres">
      <dgm:prSet presAssocID="{96972CDF-7986-42CF-9094-8C89DDD3A1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A736CBEA-919C-4174-B89C-F3D6393A88D1}" type="pres">
      <dgm:prSet presAssocID="{96972CDF-7986-42CF-9094-8C89DDD3A161}" presName="arrow" presStyleLbl="bgShp" presStyleIdx="0" presStyleCnt="1"/>
      <dgm:spPr/>
    </dgm:pt>
    <dgm:pt modelId="{E6E7A4E3-03F4-48C8-9B74-A22C1032DD65}" type="pres">
      <dgm:prSet presAssocID="{96972CDF-7986-42CF-9094-8C89DDD3A161}" presName="points" presStyleCnt="0"/>
      <dgm:spPr/>
    </dgm:pt>
    <dgm:pt modelId="{B9C5B063-AD66-4DF9-9E55-3B22C08C6753}" type="pres">
      <dgm:prSet presAssocID="{6F4898DC-38C7-4BDC-924F-ADB77816A70A}" presName="compositeA" presStyleCnt="0"/>
      <dgm:spPr/>
    </dgm:pt>
    <dgm:pt modelId="{61A46CD5-56D1-4464-903F-DF254E8FB3F8}" type="pres">
      <dgm:prSet presAssocID="{6F4898DC-38C7-4BDC-924F-ADB77816A70A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4AFF24D-FFE4-4B08-B023-55A5229976BB}" type="pres">
      <dgm:prSet presAssocID="{6F4898DC-38C7-4BDC-924F-ADB77816A70A}" presName="circleA" presStyleLbl="node1" presStyleIdx="0" presStyleCnt="4"/>
      <dgm:spPr/>
    </dgm:pt>
    <dgm:pt modelId="{74A5ADBB-0427-4BD8-8380-0ADA86580CDE}" type="pres">
      <dgm:prSet presAssocID="{6F4898DC-38C7-4BDC-924F-ADB77816A70A}" presName="spaceA" presStyleCnt="0"/>
      <dgm:spPr/>
    </dgm:pt>
    <dgm:pt modelId="{BF7C7363-6B99-4EAB-8228-A3A95F9020F7}" type="pres">
      <dgm:prSet presAssocID="{553F89E3-EEF2-41CC-9198-3FAC25C847FE}" presName="space" presStyleCnt="0"/>
      <dgm:spPr/>
    </dgm:pt>
    <dgm:pt modelId="{668D2828-51C4-4845-AAF2-6BFE6FA0FFD9}" type="pres">
      <dgm:prSet presAssocID="{5409C659-EFE5-4D41-BFDB-5599EAE0DA62}" presName="compositeB" presStyleCnt="0"/>
      <dgm:spPr/>
    </dgm:pt>
    <dgm:pt modelId="{B02C1C0D-4D09-4DDF-B2F0-9F5BCD10EE82}" type="pres">
      <dgm:prSet presAssocID="{5409C659-EFE5-4D41-BFDB-5599EAE0DA62}" presName="textB" presStyleLbl="revTx" presStyleIdx="1" presStyleCnt="4" custLinFactNeighborX="75579" custLinFactNeighborY="-830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914A03A-7A62-4EDB-A776-4A02B83E27E9}" type="pres">
      <dgm:prSet presAssocID="{5409C659-EFE5-4D41-BFDB-5599EAE0DA62}" presName="circleB" presStyleLbl="node1" presStyleIdx="1" presStyleCnt="4"/>
      <dgm:spPr/>
    </dgm:pt>
    <dgm:pt modelId="{4EB22528-F173-4098-8598-6952DF9E1D38}" type="pres">
      <dgm:prSet presAssocID="{5409C659-EFE5-4D41-BFDB-5599EAE0DA62}" presName="spaceB" presStyleCnt="0"/>
      <dgm:spPr/>
    </dgm:pt>
    <dgm:pt modelId="{DB714979-259B-48F3-A883-514E9129ABDF}" type="pres">
      <dgm:prSet presAssocID="{C9FB2EBC-B04F-47C0-87DD-C20E50B013A3}" presName="space" presStyleCnt="0"/>
      <dgm:spPr/>
    </dgm:pt>
    <dgm:pt modelId="{C95DF730-F502-4C9A-B4AC-E74981F4D65E}" type="pres">
      <dgm:prSet presAssocID="{41057CB4-866C-41E0-9177-19FF7809F046}" presName="compositeA" presStyleCnt="0"/>
      <dgm:spPr/>
    </dgm:pt>
    <dgm:pt modelId="{CA0A8CFC-2869-4671-8792-70FBD80C0CCF}" type="pres">
      <dgm:prSet presAssocID="{41057CB4-866C-41E0-9177-19FF7809F046}" presName="textA" presStyleLbl="revTx" presStyleIdx="2" presStyleCnt="4" custLinFactNeighborX="-96074" custLinFactNeighborY="663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ECD3B74-9E76-410E-B237-D13A3377F153}" type="pres">
      <dgm:prSet presAssocID="{41057CB4-866C-41E0-9177-19FF7809F046}" presName="circleA" presStyleLbl="node1" presStyleIdx="2" presStyleCnt="4"/>
      <dgm:spPr/>
    </dgm:pt>
    <dgm:pt modelId="{88CB6201-B9A0-4B78-A374-7557DC4BFAFF}" type="pres">
      <dgm:prSet presAssocID="{41057CB4-866C-41E0-9177-19FF7809F046}" presName="spaceA" presStyleCnt="0"/>
      <dgm:spPr/>
    </dgm:pt>
    <dgm:pt modelId="{C9EF9282-7D1B-46CB-8ED6-9F0DC2AF7942}" type="pres">
      <dgm:prSet presAssocID="{D1359E50-F6E5-40C5-9FF0-3F4D0ED2392B}" presName="space" presStyleCnt="0"/>
      <dgm:spPr/>
    </dgm:pt>
    <dgm:pt modelId="{0AF97200-8F47-475E-B098-6ECE8FAE34C4}" type="pres">
      <dgm:prSet presAssocID="{DEFF96B9-E73C-411B-9306-C96119D08ABA}" presName="compositeB" presStyleCnt="0"/>
      <dgm:spPr/>
    </dgm:pt>
    <dgm:pt modelId="{D75A7EED-72AB-4156-9805-3361BDE5B3B2}" type="pres">
      <dgm:prSet presAssocID="{DEFF96B9-E73C-411B-9306-C96119D08ABA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FFDBEBA-6A7C-4C22-8C58-37B870B4F5F5}" type="pres">
      <dgm:prSet presAssocID="{DEFF96B9-E73C-411B-9306-C96119D08ABA}" presName="circleB" presStyleLbl="node1" presStyleIdx="3" presStyleCnt="4"/>
      <dgm:spPr/>
    </dgm:pt>
    <dgm:pt modelId="{EB7792C3-E03A-4604-9CFB-1759FE3832DF}" type="pres">
      <dgm:prSet presAssocID="{DEFF96B9-E73C-411B-9306-C96119D08ABA}" presName="spaceB" presStyleCnt="0"/>
      <dgm:spPr/>
    </dgm:pt>
  </dgm:ptLst>
  <dgm:cxnLst>
    <dgm:cxn modelId="{07FB162D-8CE1-473E-8144-3A4F0B656D87}" type="presOf" srcId="{96972CDF-7986-42CF-9094-8C89DDD3A161}" destId="{6BBE0D87-8502-4565-8B46-3DC05F81C60B}" srcOrd="0" destOrd="0" presId="urn:microsoft.com/office/officeart/2005/8/layout/hProcess11"/>
    <dgm:cxn modelId="{F7DF260A-B4BC-4682-A9FB-DE9E3D00B6A0}" srcId="{96972CDF-7986-42CF-9094-8C89DDD3A161}" destId="{6F4898DC-38C7-4BDC-924F-ADB77816A70A}" srcOrd="0" destOrd="0" parTransId="{6C901210-669E-4025-BE35-77D4A6E5DFEF}" sibTransId="{553F89E3-EEF2-41CC-9198-3FAC25C847FE}"/>
    <dgm:cxn modelId="{A6A426A2-93F0-4717-A0F8-58713BCB5CC9}" srcId="{96972CDF-7986-42CF-9094-8C89DDD3A161}" destId="{5409C659-EFE5-4D41-BFDB-5599EAE0DA62}" srcOrd="1" destOrd="0" parTransId="{FD9546FC-8B5A-46A5-92F0-FE114C95E7C1}" sibTransId="{C9FB2EBC-B04F-47C0-87DD-C20E50B013A3}"/>
    <dgm:cxn modelId="{81CBCA27-AC72-4791-B508-04D140C1B4A9}" srcId="{96972CDF-7986-42CF-9094-8C89DDD3A161}" destId="{DEFF96B9-E73C-411B-9306-C96119D08ABA}" srcOrd="3" destOrd="0" parTransId="{4900D108-77CA-428A-97BB-694634A9E60E}" sibTransId="{BF21A5C8-8C96-4D1F-8E5B-510C94301ED7}"/>
    <dgm:cxn modelId="{FB1DF0C5-6EC0-4AAE-90BB-3E6B673987A1}" type="presOf" srcId="{41057CB4-866C-41E0-9177-19FF7809F046}" destId="{CA0A8CFC-2869-4671-8792-70FBD80C0CCF}" srcOrd="0" destOrd="0" presId="urn:microsoft.com/office/officeart/2005/8/layout/hProcess11"/>
    <dgm:cxn modelId="{55888C04-48CC-481B-9517-A9E547C6E493}" type="presOf" srcId="{DEFF96B9-E73C-411B-9306-C96119D08ABA}" destId="{D75A7EED-72AB-4156-9805-3361BDE5B3B2}" srcOrd="0" destOrd="0" presId="urn:microsoft.com/office/officeart/2005/8/layout/hProcess11"/>
    <dgm:cxn modelId="{42FC214E-6918-4DC8-BA1F-4FE1D231B1EF}" type="presOf" srcId="{5409C659-EFE5-4D41-BFDB-5599EAE0DA62}" destId="{B02C1C0D-4D09-4DDF-B2F0-9F5BCD10EE82}" srcOrd="0" destOrd="0" presId="urn:microsoft.com/office/officeart/2005/8/layout/hProcess11"/>
    <dgm:cxn modelId="{14D31B7C-D648-40C5-9C3F-FD78AD6EDFA7}" type="presOf" srcId="{6F4898DC-38C7-4BDC-924F-ADB77816A70A}" destId="{61A46CD5-56D1-4464-903F-DF254E8FB3F8}" srcOrd="0" destOrd="0" presId="urn:microsoft.com/office/officeart/2005/8/layout/hProcess11"/>
    <dgm:cxn modelId="{85217802-ED49-4E06-822B-EED50F053B68}" srcId="{96972CDF-7986-42CF-9094-8C89DDD3A161}" destId="{41057CB4-866C-41E0-9177-19FF7809F046}" srcOrd="2" destOrd="0" parTransId="{FF120613-BDBE-44D7-B2B8-C977935DC207}" sibTransId="{D1359E50-F6E5-40C5-9FF0-3F4D0ED2392B}"/>
    <dgm:cxn modelId="{8D1737F3-4EC5-4ADC-82ED-3567807C88B7}" type="presParOf" srcId="{6BBE0D87-8502-4565-8B46-3DC05F81C60B}" destId="{A736CBEA-919C-4174-B89C-F3D6393A88D1}" srcOrd="0" destOrd="0" presId="urn:microsoft.com/office/officeart/2005/8/layout/hProcess11"/>
    <dgm:cxn modelId="{F2A64FE7-32EB-4441-803E-7DFF2D2673CE}" type="presParOf" srcId="{6BBE0D87-8502-4565-8B46-3DC05F81C60B}" destId="{E6E7A4E3-03F4-48C8-9B74-A22C1032DD65}" srcOrd="1" destOrd="0" presId="urn:microsoft.com/office/officeart/2005/8/layout/hProcess11"/>
    <dgm:cxn modelId="{2B688CF4-2775-4B17-9EB9-297C0702DA7C}" type="presParOf" srcId="{E6E7A4E3-03F4-48C8-9B74-A22C1032DD65}" destId="{B9C5B063-AD66-4DF9-9E55-3B22C08C6753}" srcOrd="0" destOrd="0" presId="urn:microsoft.com/office/officeart/2005/8/layout/hProcess11"/>
    <dgm:cxn modelId="{62C2EB5E-E47B-4AE9-BEA8-AA03E97BEDF7}" type="presParOf" srcId="{B9C5B063-AD66-4DF9-9E55-3B22C08C6753}" destId="{61A46CD5-56D1-4464-903F-DF254E8FB3F8}" srcOrd="0" destOrd="0" presId="urn:microsoft.com/office/officeart/2005/8/layout/hProcess11"/>
    <dgm:cxn modelId="{BEBDC527-586F-483F-9048-AA040CC46635}" type="presParOf" srcId="{B9C5B063-AD66-4DF9-9E55-3B22C08C6753}" destId="{24AFF24D-FFE4-4B08-B023-55A5229976BB}" srcOrd="1" destOrd="0" presId="urn:microsoft.com/office/officeart/2005/8/layout/hProcess11"/>
    <dgm:cxn modelId="{728A6F88-D6AE-4C7F-A03C-AB46835EC757}" type="presParOf" srcId="{B9C5B063-AD66-4DF9-9E55-3B22C08C6753}" destId="{74A5ADBB-0427-4BD8-8380-0ADA86580CDE}" srcOrd="2" destOrd="0" presId="urn:microsoft.com/office/officeart/2005/8/layout/hProcess11"/>
    <dgm:cxn modelId="{699AC8C6-F715-4F01-AA5D-B13B19753061}" type="presParOf" srcId="{E6E7A4E3-03F4-48C8-9B74-A22C1032DD65}" destId="{BF7C7363-6B99-4EAB-8228-A3A95F9020F7}" srcOrd="1" destOrd="0" presId="urn:microsoft.com/office/officeart/2005/8/layout/hProcess11"/>
    <dgm:cxn modelId="{5D01BB73-EAE6-40AA-9F79-8365AA526C5C}" type="presParOf" srcId="{E6E7A4E3-03F4-48C8-9B74-A22C1032DD65}" destId="{668D2828-51C4-4845-AAF2-6BFE6FA0FFD9}" srcOrd="2" destOrd="0" presId="urn:microsoft.com/office/officeart/2005/8/layout/hProcess11"/>
    <dgm:cxn modelId="{0B2A2B4B-89DB-4FD0-B85B-3B745AB68FAA}" type="presParOf" srcId="{668D2828-51C4-4845-AAF2-6BFE6FA0FFD9}" destId="{B02C1C0D-4D09-4DDF-B2F0-9F5BCD10EE82}" srcOrd="0" destOrd="0" presId="urn:microsoft.com/office/officeart/2005/8/layout/hProcess11"/>
    <dgm:cxn modelId="{AB52C07D-A4A4-4328-9F32-BAF51DF4BA50}" type="presParOf" srcId="{668D2828-51C4-4845-AAF2-6BFE6FA0FFD9}" destId="{E914A03A-7A62-4EDB-A776-4A02B83E27E9}" srcOrd="1" destOrd="0" presId="urn:microsoft.com/office/officeart/2005/8/layout/hProcess11"/>
    <dgm:cxn modelId="{E0A48C26-02F1-4373-9E99-0467421B9A6C}" type="presParOf" srcId="{668D2828-51C4-4845-AAF2-6BFE6FA0FFD9}" destId="{4EB22528-F173-4098-8598-6952DF9E1D38}" srcOrd="2" destOrd="0" presId="urn:microsoft.com/office/officeart/2005/8/layout/hProcess11"/>
    <dgm:cxn modelId="{C6D9C0B3-2AD3-4089-830C-1A911DC59220}" type="presParOf" srcId="{E6E7A4E3-03F4-48C8-9B74-A22C1032DD65}" destId="{DB714979-259B-48F3-A883-514E9129ABDF}" srcOrd="3" destOrd="0" presId="urn:microsoft.com/office/officeart/2005/8/layout/hProcess11"/>
    <dgm:cxn modelId="{4B166864-07C6-4B6B-8C57-4111166EEF35}" type="presParOf" srcId="{E6E7A4E3-03F4-48C8-9B74-A22C1032DD65}" destId="{C95DF730-F502-4C9A-B4AC-E74981F4D65E}" srcOrd="4" destOrd="0" presId="urn:microsoft.com/office/officeart/2005/8/layout/hProcess11"/>
    <dgm:cxn modelId="{0612CBE0-2FFC-42ED-AA2D-3E686A4D4EB9}" type="presParOf" srcId="{C95DF730-F502-4C9A-B4AC-E74981F4D65E}" destId="{CA0A8CFC-2869-4671-8792-70FBD80C0CCF}" srcOrd="0" destOrd="0" presId="urn:microsoft.com/office/officeart/2005/8/layout/hProcess11"/>
    <dgm:cxn modelId="{5B6CA2BA-16E4-426F-9566-31943F468290}" type="presParOf" srcId="{C95DF730-F502-4C9A-B4AC-E74981F4D65E}" destId="{CECD3B74-9E76-410E-B237-D13A3377F153}" srcOrd="1" destOrd="0" presId="urn:microsoft.com/office/officeart/2005/8/layout/hProcess11"/>
    <dgm:cxn modelId="{6123C5BD-168A-4E89-964C-ACA6DFEE7220}" type="presParOf" srcId="{C95DF730-F502-4C9A-B4AC-E74981F4D65E}" destId="{88CB6201-B9A0-4B78-A374-7557DC4BFAFF}" srcOrd="2" destOrd="0" presId="urn:microsoft.com/office/officeart/2005/8/layout/hProcess11"/>
    <dgm:cxn modelId="{79ACD39D-9D63-4D89-B860-FF0E0B259B67}" type="presParOf" srcId="{E6E7A4E3-03F4-48C8-9B74-A22C1032DD65}" destId="{C9EF9282-7D1B-46CB-8ED6-9F0DC2AF7942}" srcOrd="5" destOrd="0" presId="urn:microsoft.com/office/officeart/2005/8/layout/hProcess11"/>
    <dgm:cxn modelId="{41065ADB-B912-4E68-B438-C580B290F69F}" type="presParOf" srcId="{E6E7A4E3-03F4-48C8-9B74-A22C1032DD65}" destId="{0AF97200-8F47-475E-B098-6ECE8FAE34C4}" srcOrd="6" destOrd="0" presId="urn:microsoft.com/office/officeart/2005/8/layout/hProcess11"/>
    <dgm:cxn modelId="{AE8C211F-2D99-4A98-9635-A41662DFE4C7}" type="presParOf" srcId="{0AF97200-8F47-475E-B098-6ECE8FAE34C4}" destId="{D75A7EED-72AB-4156-9805-3361BDE5B3B2}" srcOrd="0" destOrd="0" presId="urn:microsoft.com/office/officeart/2005/8/layout/hProcess11"/>
    <dgm:cxn modelId="{92E3AD01-1849-4FCD-8A8E-E2F86040DACB}" type="presParOf" srcId="{0AF97200-8F47-475E-B098-6ECE8FAE34C4}" destId="{7FFDBEBA-6A7C-4C22-8C58-37B870B4F5F5}" srcOrd="1" destOrd="0" presId="urn:microsoft.com/office/officeart/2005/8/layout/hProcess11"/>
    <dgm:cxn modelId="{8BA89B65-8509-43D4-A588-D8657AFED4D1}" type="presParOf" srcId="{0AF97200-8F47-475E-B098-6ECE8FAE34C4}" destId="{EB7792C3-E03A-4604-9CFB-1759FE3832D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20F3E-ADF3-4B73-B7D3-B3046435A12C}">
      <dsp:nvSpPr>
        <dsp:cNvPr id="0" name=""/>
        <dsp:cNvSpPr/>
      </dsp:nvSpPr>
      <dsp:spPr>
        <a:xfrm>
          <a:off x="46287" y="0"/>
          <a:ext cx="11820805" cy="537368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E44C43-AF35-451E-803A-49BBEFB1BDF1}">
      <dsp:nvSpPr>
        <dsp:cNvPr id="0" name=""/>
        <dsp:cNvSpPr/>
      </dsp:nvSpPr>
      <dsp:spPr>
        <a:xfrm>
          <a:off x="7817105" y="1713458"/>
          <a:ext cx="1289480" cy="1830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/>
            <a:t>Apoyo Psicosocial</a:t>
          </a:r>
          <a:endParaRPr lang="es-CR" sz="2000" b="1" kern="1200" dirty="0"/>
        </a:p>
      </dsp:txBody>
      <dsp:txXfrm>
        <a:off x="7817105" y="1713458"/>
        <a:ext cx="1289480" cy="1830719"/>
      </dsp:txXfrm>
    </dsp:sp>
    <dsp:sp modelId="{768AA141-B89B-420C-8271-486512351A85}">
      <dsp:nvSpPr>
        <dsp:cNvPr id="0" name=""/>
        <dsp:cNvSpPr/>
      </dsp:nvSpPr>
      <dsp:spPr>
        <a:xfrm>
          <a:off x="6423358" y="1883845"/>
          <a:ext cx="1106216" cy="13401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b="1" kern="1200" dirty="0" smtClean="0"/>
            <a:t>mantener y recuperar el bienestar de la familia, las comunidades y los individuos en los diferentes contextos migratorios.</a:t>
          </a:r>
          <a:endParaRPr lang="es-CR" sz="1400" b="1" kern="1200" dirty="0"/>
        </a:p>
      </dsp:txBody>
      <dsp:txXfrm>
        <a:off x="6423358" y="1883845"/>
        <a:ext cx="1106216" cy="1340182"/>
      </dsp:txXfrm>
    </dsp:sp>
    <dsp:sp modelId="{0C2450AF-9C29-41EF-864E-BCE589B58AD8}">
      <dsp:nvSpPr>
        <dsp:cNvPr id="0" name=""/>
        <dsp:cNvSpPr/>
      </dsp:nvSpPr>
      <dsp:spPr>
        <a:xfrm>
          <a:off x="2982482" y="1931838"/>
          <a:ext cx="1899364" cy="1823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Vulnerabilidades psicosociales</a:t>
          </a:r>
          <a:endParaRPr lang="es-CR" sz="1600" kern="1200" dirty="0"/>
        </a:p>
      </dsp:txBody>
      <dsp:txXfrm>
        <a:off x="2982482" y="1931838"/>
        <a:ext cx="1899364" cy="1823814"/>
      </dsp:txXfrm>
    </dsp:sp>
    <dsp:sp modelId="{47DB590E-97E1-4606-8E16-E7D9FCA99144}">
      <dsp:nvSpPr>
        <dsp:cNvPr id="0" name=""/>
        <dsp:cNvSpPr/>
      </dsp:nvSpPr>
      <dsp:spPr>
        <a:xfrm>
          <a:off x="1811527" y="1693208"/>
          <a:ext cx="953272" cy="2249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Factores de riesgo</a:t>
          </a:r>
          <a:endParaRPr lang="es-CR" sz="1600" kern="1200" dirty="0"/>
        </a:p>
      </dsp:txBody>
      <dsp:txXfrm>
        <a:off x="1811527" y="1693208"/>
        <a:ext cx="953272" cy="2249345"/>
      </dsp:txXfrm>
    </dsp:sp>
    <dsp:sp modelId="{AD034320-49D7-424C-85F8-C7B170121CD5}">
      <dsp:nvSpPr>
        <dsp:cNvPr id="0" name=""/>
        <dsp:cNvSpPr/>
      </dsp:nvSpPr>
      <dsp:spPr>
        <a:xfrm>
          <a:off x="9390251" y="1550417"/>
          <a:ext cx="1575732" cy="1970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b="1" kern="1200" dirty="0" smtClean="0"/>
            <a:t> fortalecer la institucionalidad y satisfacer las necesidades de las comunidades afectadas</a:t>
          </a:r>
          <a:r>
            <a:rPr lang="es-CR" sz="1200" b="1" kern="1200" dirty="0" smtClean="0"/>
            <a:t>.</a:t>
          </a:r>
          <a:endParaRPr lang="es-CR" sz="1200" b="1" kern="1200" dirty="0"/>
        </a:p>
      </dsp:txBody>
      <dsp:txXfrm>
        <a:off x="9390251" y="1550417"/>
        <a:ext cx="1575732" cy="1970043"/>
      </dsp:txXfrm>
    </dsp:sp>
    <dsp:sp modelId="{F0EDF027-6927-4E4E-A7A7-3E9B8FDF733D}">
      <dsp:nvSpPr>
        <dsp:cNvPr id="0" name=""/>
        <dsp:cNvSpPr/>
      </dsp:nvSpPr>
      <dsp:spPr>
        <a:xfrm>
          <a:off x="4825053" y="1614132"/>
          <a:ext cx="1344545" cy="2249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/>
            <a:t>Respuesta psicosocial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b="1" kern="1200" dirty="0" smtClean="0"/>
        </a:p>
      </dsp:txBody>
      <dsp:txXfrm>
        <a:off x="4825053" y="1614132"/>
        <a:ext cx="1344545" cy="2249345"/>
      </dsp:txXfrm>
    </dsp:sp>
    <dsp:sp modelId="{84687BD3-083F-4AC4-81B9-0BE5B0676BD6}">
      <dsp:nvSpPr>
        <dsp:cNvPr id="0" name=""/>
        <dsp:cNvSpPr/>
      </dsp:nvSpPr>
      <dsp:spPr>
        <a:xfrm>
          <a:off x="375283" y="1785764"/>
          <a:ext cx="1115350" cy="2348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Etapas del proceso migratorio</a:t>
          </a:r>
          <a:endParaRPr lang="es-CR" sz="1600" kern="1200" dirty="0"/>
        </a:p>
      </dsp:txBody>
      <dsp:txXfrm>
        <a:off x="375283" y="1785764"/>
        <a:ext cx="1115350" cy="2348271"/>
      </dsp:txXfrm>
    </dsp:sp>
    <dsp:sp modelId="{9936278D-F890-4E08-99B0-A76BEFD9D066}">
      <dsp:nvSpPr>
        <dsp:cNvPr id="0" name=""/>
        <dsp:cNvSpPr/>
      </dsp:nvSpPr>
      <dsp:spPr>
        <a:xfrm>
          <a:off x="978347" y="1131914"/>
          <a:ext cx="166482" cy="2249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978347" y="1131914"/>
        <a:ext cx="166482" cy="22493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6CBEA-919C-4174-B89C-F3D6393A88D1}">
      <dsp:nvSpPr>
        <dsp:cNvPr id="0" name=""/>
        <dsp:cNvSpPr/>
      </dsp:nvSpPr>
      <dsp:spPr>
        <a:xfrm>
          <a:off x="0" y="1164231"/>
          <a:ext cx="8596668" cy="155230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A46CD5-56D1-4464-903F-DF254E8FB3F8}">
      <dsp:nvSpPr>
        <dsp:cNvPr id="0" name=""/>
        <dsp:cNvSpPr/>
      </dsp:nvSpPr>
      <dsp:spPr>
        <a:xfrm>
          <a:off x="3872" y="0"/>
          <a:ext cx="1862471" cy="1552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Fortalecimiento de las </a:t>
          </a:r>
          <a:r>
            <a:rPr lang="es-CR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COMPETENCIAS</a:t>
          </a:r>
          <a:r>
            <a:rPr lang="es-CR" sz="1500" kern="1200" dirty="0" smtClean="0"/>
            <a:t> para brindar atención psicosocial</a:t>
          </a:r>
          <a:endParaRPr lang="es-CR" sz="1500" kern="1200" dirty="0"/>
        </a:p>
      </dsp:txBody>
      <dsp:txXfrm>
        <a:off x="3872" y="0"/>
        <a:ext cx="1862471" cy="1552309"/>
      </dsp:txXfrm>
    </dsp:sp>
    <dsp:sp modelId="{24AFF24D-FFE4-4B08-B023-55A5229976BB}">
      <dsp:nvSpPr>
        <dsp:cNvPr id="0" name=""/>
        <dsp:cNvSpPr/>
      </dsp:nvSpPr>
      <dsp:spPr>
        <a:xfrm>
          <a:off x="741069" y="1746347"/>
          <a:ext cx="388077" cy="388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2C1C0D-4D09-4DDF-B2F0-9F5BCD10EE82}">
      <dsp:nvSpPr>
        <dsp:cNvPr id="0" name=""/>
        <dsp:cNvSpPr/>
      </dsp:nvSpPr>
      <dsp:spPr>
        <a:xfrm>
          <a:off x="3367104" y="2315579"/>
          <a:ext cx="1862471" cy="1552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Para intervenir sobre las </a:t>
          </a:r>
          <a:r>
            <a:rPr lang="es-CR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ÁREAS </a:t>
          </a:r>
          <a:r>
            <a:rPr lang="es-CR" sz="1500" kern="1200" dirty="0" smtClean="0"/>
            <a:t>de atención psicosocial que se ven afectadas antes y durante la migración</a:t>
          </a:r>
          <a:endParaRPr lang="es-CR" sz="1500" kern="1200" dirty="0"/>
        </a:p>
      </dsp:txBody>
      <dsp:txXfrm>
        <a:off x="3367104" y="2315579"/>
        <a:ext cx="1862471" cy="1552309"/>
      </dsp:txXfrm>
    </dsp:sp>
    <dsp:sp modelId="{E914A03A-7A62-4EDB-A776-4A02B83E27E9}">
      <dsp:nvSpPr>
        <dsp:cNvPr id="0" name=""/>
        <dsp:cNvSpPr/>
      </dsp:nvSpPr>
      <dsp:spPr>
        <a:xfrm>
          <a:off x="2696664" y="1746347"/>
          <a:ext cx="388077" cy="388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0A8CFC-2869-4671-8792-70FBD80C0CCF}">
      <dsp:nvSpPr>
        <dsp:cNvPr id="0" name=""/>
        <dsp:cNvSpPr/>
      </dsp:nvSpPr>
      <dsp:spPr>
        <a:xfrm>
          <a:off x="2125711" y="103026"/>
          <a:ext cx="1862471" cy="1552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Preguntas,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CR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imaginar el futuro, creación de </a:t>
          </a:r>
          <a:r>
            <a:rPr lang="es-CR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sistema </a:t>
          </a:r>
          <a:r>
            <a:rPr lang="es-CR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 respuesta, cuidado a cuidadores.</a:t>
          </a:r>
          <a:endParaRPr lang="es-C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25711" y="103026"/>
        <a:ext cx="1862471" cy="1552309"/>
      </dsp:txXfrm>
    </dsp:sp>
    <dsp:sp modelId="{CECD3B74-9E76-410E-B237-D13A3377F153}">
      <dsp:nvSpPr>
        <dsp:cNvPr id="0" name=""/>
        <dsp:cNvSpPr/>
      </dsp:nvSpPr>
      <dsp:spPr>
        <a:xfrm>
          <a:off x="4652259" y="1746347"/>
          <a:ext cx="388077" cy="388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A7EED-72AB-4156-9805-3361BDE5B3B2}">
      <dsp:nvSpPr>
        <dsp:cNvPr id="0" name=""/>
        <dsp:cNvSpPr/>
      </dsp:nvSpPr>
      <dsp:spPr>
        <a:xfrm>
          <a:off x="5870657" y="2328463"/>
          <a:ext cx="1862471" cy="1552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Identidad, Reconstrucción</a:t>
          </a:r>
          <a:r>
            <a:rPr lang="es-CR" sz="15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la confianza, </a:t>
          </a:r>
          <a:endParaRPr lang="es-CR" sz="1500" b="1" kern="1200" baseline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recursos </a:t>
          </a:r>
          <a:r>
            <a:rPr lang="es-CR" sz="15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 afrontamiento.</a:t>
          </a:r>
          <a:endParaRPr lang="es-C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70657" y="2328463"/>
        <a:ext cx="1862471" cy="1552309"/>
      </dsp:txXfrm>
    </dsp:sp>
    <dsp:sp modelId="{7FFDBEBA-6A7C-4C22-8C58-37B870B4F5F5}">
      <dsp:nvSpPr>
        <dsp:cNvPr id="0" name=""/>
        <dsp:cNvSpPr/>
      </dsp:nvSpPr>
      <dsp:spPr>
        <a:xfrm>
          <a:off x="6607854" y="1746347"/>
          <a:ext cx="388077" cy="388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54A48-E88F-4EF4-A7CF-AEF8C4917B58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EEE9B-21D4-4829-B9E0-4635578C6D6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56007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dirty="0" smtClean="0"/>
              <a:t>Información</a:t>
            </a:r>
            <a:r>
              <a:rPr lang="es-CR" baseline="0" dirty="0" smtClean="0"/>
              <a:t> general del proyecto</a:t>
            </a:r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C3954-51C1-4C05-B8E4-2F11F33562CE}" type="slidenum">
              <a:rPr lang="es-CR" smtClean="0"/>
              <a:t>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4356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2537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312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6601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6144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0048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8768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228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0989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0853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7440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3000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3F9A109-C431-4E75-BA46-DBF92237697D}" type="datetimeFigureOut">
              <a:rPr lang="es-CR" smtClean="0"/>
              <a:t>29/09/2016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42DCB4C-D98B-44AE-9DF1-65EA9657FFE6}" type="slidenum">
              <a:rPr lang="es-CR" smtClean="0"/>
              <a:t>‹#›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gramamesoamerica.iom.int/" TargetMode="External"/><Relationship Id="rId2" Type="http://schemas.openxmlformats.org/officeDocument/2006/relationships/hyperlink" Target="http://costarica.iom.int/sit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9521" y="1924940"/>
            <a:ext cx="8114011" cy="2207223"/>
          </a:xfrm>
        </p:spPr>
        <p:txBody>
          <a:bodyPr/>
          <a:lstStyle/>
          <a:p>
            <a:r>
              <a:rPr lang="es-CR" b="1" dirty="0"/>
              <a:t>A</a:t>
            </a:r>
            <a:r>
              <a:rPr lang="es-CR" b="1" dirty="0" smtClean="0"/>
              <a:t>tención psicosocial y cuidado dirigido a personal que atiende a migrantes en situación de vulnerabilidad</a:t>
            </a:r>
            <a:endParaRPr lang="es-CR" b="1" dirty="0"/>
          </a:p>
        </p:txBody>
      </p:sp>
      <p:pic>
        <p:nvPicPr>
          <p:cNvPr id="1026" name="Picture 2" descr="C:\Users\gsaguto\AppData\Local\Temp\Rar$DIa0.579\LOGO ES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50" y="5099428"/>
            <a:ext cx="146685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" descr="C:\Users\gsaguto\Downloads\Spa 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532" y="5689978"/>
            <a:ext cx="15525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17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478" y="2977346"/>
            <a:ext cx="10363200" cy="1362075"/>
          </a:xfrm>
        </p:spPr>
        <p:txBody>
          <a:bodyPr>
            <a:normAutofit fontScale="90000"/>
          </a:bodyPr>
          <a:lstStyle/>
          <a:p>
            <a:r>
              <a:rPr lang="es-CR" dirty="0"/>
              <a:t>Talleres de consulta y visitas a albergues y estaciones migratorias en </a:t>
            </a:r>
            <a:r>
              <a:rPr lang="es-C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Honduras, México y Guatemala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152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166689"/>
            <a:ext cx="9238191" cy="1119187"/>
          </a:xfrm>
        </p:spPr>
        <p:txBody>
          <a:bodyPr>
            <a:normAutofit fontScale="90000"/>
          </a:bodyPr>
          <a:lstStyle/>
          <a:p>
            <a:r>
              <a:rPr lang="es-C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C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R" dirty="0" smtClean="0"/>
              <a:t/>
            </a:r>
            <a:br>
              <a:rPr lang="es-CR" dirty="0" smtClean="0"/>
            </a:b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2" y="1557339"/>
            <a:ext cx="11332445" cy="4471988"/>
          </a:xfrm>
        </p:spPr>
        <p:txBody>
          <a:bodyPr>
            <a:normAutofit/>
          </a:bodyPr>
          <a:lstStyle/>
          <a:p>
            <a:pPr algn="just"/>
            <a:r>
              <a:rPr lang="es-ES_tradnl" sz="2400" dirty="0" smtClean="0"/>
              <a:t>Constatar </a:t>
            </a:r>
            <a:r>
              <a:rPr lang="es-ES_tradnl" sz="2400" dirty="0"/>
              <a:t>i</a:t>
            </a:r>
            <a:r>
              <a:rPr lang="es-ES_tradnl" sz="2400" dirty="0" smtClean="0"/>
              <a:t>mpactos psicosociales de la </a:t>
            </a:r>
            <a:r>
              <a:rPr lang="es-ES_tradnl" sz="2400" dirty="0" smtClean="0"/>
              <a:t>migración</a:t>
            </a:r>
          </a:p>
          <a:p>
            <a:pPr algn="just"/>
            <a:endParaRPr lang="es-ES_tradnl" sz="2400" b="1" dirty="0" smtClean="0"/>
          </a:p>
          <a:p>
            <a:pPr algn="just"/>
            <a:r>
              <a:rPr lang="es-ES_tradnl" sz="2400" dirty="0"/>
              <a:t>B</a:t>
            </a:r>
            <a:r>
              <a:rPr lang="es-ES_tradnl" sz="2400" dirty="0" smtClean="0"/>
              <a:t>uenas </a:t>
            </a:r>
            <a:r>
              <a:rPr lang="es-ES_tradnl" sz="2400" dirty="0"/>
              <a:t>prácticas </a:t>
            </a:r>
            <a:r>
              <a:rPr lang="es-ES_tradnl" sz="2400" dirty="0" smtClean="0"/>
              <a:t>de </a:t>
            </a:r>
            <a:r>
              <a:rPr lang="es-ES_tradnl" sz="2400" dirty="0" smtClean="0"/>
              <a:t>instituciones y principalmente de </a:t>
            </a:r>
            <a:r>
              <a:rPr lang="es-ES_tradnl" sz="2400" dirty="0" err="1" smtClean="0"/>
              <a:t>ONG</a:t>
            </a:r>
            <a:r>
              <a:rPr lang="es-ES_tradnl" sz="2400" dirty="0" err="1" smtClean="0"/>
              <a:t>s</a:t>
            </a:r>
            <a:endParaRPr lang="es-ES_tradnl" sz="2400" dirty="0" smtClean="0"/>
          </a:p>
          <a:p>
            <a:pPr algn="just"/>
            <a:endParaRPr lang="es-ES_tradnl" sz="2400" dirty="0" smtClean="0"/>
          </a:p>
          <a:p>
            <a:pPr algn="just"/>
            <a:r>
              <a:rPr lang="es-ES_tradnl" sz="2400" dirty="0" smtClean="0"/>
              <a:t>Detección de debilidades </a:t>
            </a:r>
            <a:r>
              <a:rPr lang="es-ES_tradnl" sz="2400" dirty="0" smtClean="0"/>
              <a:t>en </a:t>
            </a:r>
            <a:r>
              <a:rPr lang="es-ES_tradnl" sz="2400" dirty="0" smtClean="0"/>
              <a:t>atención </a:t>
            </a:r>
            <a:r>
              <a:rPr lang="es-ES_tradnl" sz="2400" dirty="0" smtClean="0"/>
              <a:t>psicosocial </a:t>
            </a:r>
            <a:r>
              <a:rPr lang="es-ES_tradnl" sz="2400" dirty="0" smtClean="0"/>
              <a:t>y recursos para alimentar </a:t>
            </a:r>
            <a:r>
              <a:rPr lang="es-ES_tradnl" sz="2400" dirty="0" smtClean="0"/>
              <a:t>la </a:t>
            </a:r>
            <a:r>
              <a:rPr lang="es-ES_tradnl" sz="2400" dirty="0" smtClean="0"/>
              <a:t>propuesta</a:t>
            </a:r>
          </a:p>
          <a:p>
            <a:pPr algn="just"/>
            <a:endParaRPr lang="es-ES_tradnl" sz="2400" dirty="0" smtClean="0"/>
          </a:p>
          <a:p>
            <a:pPr algn="just"/>
            <a:r>
              <a:rPr lang="es-ES_tradnl" sz="2400" dirty="0" smtClean="0"/>
              <a:t>Se definen </a:t>
            </a:r>
            <a:r>
              <a:rPr lang="es-ES_tradnl" sz="2400" b="1" dirty="0"/>
              <a:t>competencias </a:t>
            </a:r>
            <a:r>
              <a:rPr lang="es-ES_tradnl" sz="2400" dirty="0"/>
              <a:t>y </a:t>
            </a:r>
            <a:r>
              <a:rPr lang="es-ES_tradnl" sz="2400" b="1" dirty="0"/>
              <a:t>áreas de atención psicosocial</a:t>
            </a:r>
            <a:r>
              <a:rPr lang="es-ES_tradnl" sz="2400" dirty="0"/>
              <a:t> que </a:t>
            </a:r>
            <a:r>
              <a:rPr lang="es-ES_tradnl" sz="2400" dirty="0" smtClean="0"/>
              <a:t>permitieron </a:t>
            </a:r>
            <a:r>
              <a:rPr lang="es-ES_tradnl" sz="2400" dirty="0"/>
              <a:t>construir actividades </a:t>
            </a:r>
            <a:r>
              <a:rPr lang="es-ES_tradnl" sz="2400" dirty="0" smtClean="0"/>
              <a:t>con </a:t>
            </a:r>
            <a:r>
              <a:rPr lang="es-ES_tradnl" sz="2400" dirty="0" err="1" smtClean="0"/>
              <a:t>retroalimentacion</a:t>
            </a:r>
            <a:r>
              <a:rPr lang="es-ES_tradnl" sz="2400" dirty="0" smtClean="0"/>
              <a:t>/ </a:t>
            </a:r>
            <a:r>
              <a:rPr lang="es-ES_tradnl" sz="2400" dirty="0" err="1" smtClean="0"/>
              <a:t>reflexion</a:t>
            </a:r>
            <a:r>
              <a:rPr lang="es-ES_tradnl" sz="2400" dirty="0" smtClean="0"/>
              <a:t> </a:t>
            </a:r>
            <a:r>
              <a:rPr lang="es-ES_tradnl" sz="2400" dirty="0" smtClean="0"/>
              <a:t>y </a:t>
            </a:r>
            <a:r>
              <a:rPr lang="es-ES_tradnl" sz="2400" dirty="0"/>
              <a:t>atender las exigencias de </a:t>
            </a:r>
            <a:r>
              <a:rPr lang="es-ES_tradnl" sz="2400" dirty="0" smtClean="0"/>
              <a:t>las complejidades de las migraciones. </a:t>
            </a:r>
            <a:endParaRPr lang="es-CR" sz="2400" dirty="0"/>
          </a:p>
          <a:p>
            <a:endParaRPr lang="es-CR" i="1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5817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682" y="0"/>
            <a:ext cx="8596668" cy="1320800"/>
          </a:xfrm>
        </p:spPr>
        <p:txBody>
          <a:bodyPr>
            <a:normAutofit/>
          </a:bodyPr>
          <a:lstStyle/>
          <a:p>
            <a:r>
              <a:rPr lang="es-CR" sz="3200" dirty="0" smtClean="0"/>
              <a:t>Construcción pedagógica</a:t>
            </a:r>
            <a:r>
              <a:rPr lang="es-CR" sz="3200" dirty="0"/>
              <a:t/>
            </a:r>
            <a:br>
              <a:rPr lang="es-CR" sz="3200" dirty="0"/>
            </a:br>
            <a:endParaRPr lang="es-C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715" y="2289019"/>
            <a:ext cx="10355635" cy="3300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Manual – Caja de Herramientas práctico</a:t>
            </a:r>
          </a:p>
          <a:p>
            <a:pPr marL="0" indent="0">
              <a:buNone/>
            </a:pPr>
            <a:r>
              <a:rPr lang="es-C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Módulo de capacitación en línea</a:t>
            </a:r>
          </a:p>
          <a:p>
            <a:pPr marL="0" indent="0" algn="just">
              <a:buNone/>
            </a:pPr>
            <a:r>
              <a:rPr lang="es-C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Talleres de capacitación presencial </a:t>
            </a:r>
            <a:r>
              <a:rPr lang="es-CR" sz="2800" dirty="0" smtClean="0"/>
              <a:t>centrados en la aplicación de técnicas </a:t>
            </a:r>
            <a:r>
              <a:rPr lang="es-CR" sz="2800" dirty="0"/>
              <a:t>que </a:t>
            </a:r>
            <a:r>
              <a:rPr lang="es-CR" sz="2800" dirty="0" smtClean="0"/>
              <a:t>incorporan la </a:t>
            </a:r>
            <a:r>
              <a:rPr lang="es-CR" sz="2800" dirty="0"/>
              <a:t>narrativa, los primeros auxilios </a:t>
            </a:r>
            <a:r>
              <a:rPr lang="es-CR" sz="2800" dirty="0" smtClean="0"/>
              <a:t>psicológicos, la </a:t>
            </a:r>
            <a:r>
              <a:rPr lang="es-CR" sz="2800" dirty="0"/>
              <a:t>gestión y articulación </a:t>
            </a:r>
            <a:r>
              <a:rPr lang="es-CR" sz="2800" dirty="0" smtClean="0"/>
              <a:t>interinstitucional y el cuidado del personal</a:t>
            </a:r>
            <a:endParaRPr lang="es-CR" sz="2800" dirty="0"/>
          </a:p>
        </p:txBody>
      </p:sp>
    </p:spTree>
    <p:extLst>
      <p:ext uri="{BB962C8B-B14F-4D97-AF65-F5344CB8AC3E}">
        <p14:creationId xmlns:p14="http://schemas.microsoft.com/office/powerpoint/2010/main" val="167502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219" y="1100139"/>
            <a:ext cx="11444749" cy="4941224"/>
          </a:xfrm>
        </p:spPr>
        <p:txBody>
          <a:bodyPr>
            <a:normAutofit/>
          </a:bodyPr>
          <a:lstStyle/>
          <a:p>
            <a:pPr algn="just"/>
            <a:r>
              <a:rPr lang="es-ES_tradnl" sz="2400" b="1" dirty="0"/>
              <a:t>Fortalecer </a:t>
            </a:r>
            <a:r>
              <a:rPr lang="es-ES_tradnl" sz="2400" b="1" dirty="0" smtClean="0"/>
              <a:t>competencias </a:t>
            </a:r>
            <a:r>
              <a:rPr lang="es-ES_tradnl" sz="2400" b="1" dirty="0"/>
              <a:t>de atención </a:t>
            </a:r>
            <a:r>
              <a:rPr lang="es-ES_tradnl" sz="2400" b="1" dirty="0" smtClean="0"/>
              <a:t>psicosocial</a:t>
            </a:r>
          </a:p>
          <a:p>
            <a:pPr marL="0" indent="0" algn="just">
              <a:buNone/>
            </a:pPr>
            <a:endParaRPr lang="es-ES_tradnl" sz="2400" dirty="0"/>
          </a:p>
          <a:p>
            <a:pPr algn="just"/>
            <a:r>
              <a:rPr lang="es-ES_tradnl" sz="2400" b="1" dirty="0"/>
              <a:t>A</a:t>
            </a:r>
            <a:r>
              <a:rPr lang="es-ES_tradnl" sz="2400" b="1" dirty="0" smtClean="0"/>
              <a:t>tención que</a:t>
            </a:r>
            <a:r>
              <a:rPr lang="es-ES_tradnl" sz="2400" dirty="0" smtClean="0"/>
              <a:t> </a:t>
            </a:r>
            <a:r>
              <a:rPr lang="es-ES_tradnl" sz="2400" b="1" dirty="0" smtClean="0"/>
              <a:t>lleva </a:t>
            </a:r>
            <a:r>
              <a:rPr lang="es-ES_tradnl" sz="2400" b="1" dirty="0"/>
              <a:t>a </a:t>
            </a:r>
            <a:r>
              <a:rPr lang="es-ES_tradnl" sz="2400" b="1" dirty="0" smtClean="0"/>
              <a:t>validar y resinificar </a:t>
            </a:r>
            <a:r>
              <a:rPr lang="es-ES_tradnl" sz="2400" dirty="0" smtClean="0"/>
              <a:t>el significado de sus historias desde </a:t>
            </a:r>
            <a:r>
              <a:rPr lang="es-ES_tradnl" sz="2400" dirty="0"/>
              <a:t>un </a:t>
            </a:r>
            <a:r>
              <a:rPr lang="es-ES_tradnl" sz="2400" b="1" dirty="0"/>
              <a:t>enfoque en </a:t>
            </a:r>
            <a:r>
              <a:rPr lang="es-ES_tradnl" sz="2400" b="1" i="1" dirty="0"/>
              <a:t>la </a:t>
            </a:r>
            <a:r>
              <a:rPr lang="es-ES_tradnl" sz="2400" b="1" i="1" dirty="0" smtClean="0"/>
              <a:t>esperanza</a:t>
            </a:r>
          </a:p>
          <a:p>
            <a:pPr algn="just"/>
            <a:endParaRPr lang="es-ES_tradnl" sz="2400" b="1" i="1" dirty="0"/>
          </a:p>
          <a:p>
            <a:pPr algn="just"/>
            <a:r>
              <a:rPr lang="es-ES_tradnl" sz="2400" b="1" dirty="0"/>
              <a:t>Restituir el equilibrio emocional </a:t>
            </a:r>
            <a:r>
              <a:rPr lang="es-ES_tradnl" sz="2400" dirty="0"/>
              <a:t>ante situaciones de </a:t>
            </a:r>
            <a:r>
              <a:rPr lang="es-ES_tradnl" sz="2400" dirty="0" smtClean="0"/>
              <a:t>crisis</a:t>
            </a:r>
          </a:p>
          <a:p>
            <a:pPr algn="just"/>
            <a:endParaRPr lang="es-ES_tradnl" sz="2400" dirty="0" smtClean="0"/>
          </a:p>
          <a:p>
            <a:pPr algn="just"/>
            <a:r>
              <a:rPr lang="es-ES_tradnl" sz="2400" b="1" dirty="0" smtClean="0"/>
              <a:t>Articular sistemas de esfuerzos </a:t>
            </a:r>
            <a:r>
              <a:rPr lang="es-ES_tradnl" sz="2400" dirty="0" smtClean="0"/>
              <a:t>entre </a:t>
            </a:r>
            <a:r>
              <a:rPr lang="es-ES_tradnl" sz="2400" dirty="0"/>
              <a:t>interinstitucionales y </a:t>
            </a:r>
            <a:r>
              <a:rPr lang="es-ES_tradnl" sz="2400" dirty="0" smtClean="0"/>
              <a:t>redes </a:t>
            </a:r>
            <a:r>
              <a:rPr lang="es-ES_tradnl" sz="2400" dirty="0"/>
              <a:t>de apoyo </a:t>
            </a:r>
            <a:r>
              <a:rPr lang="es-ES_tradnl" sz="2400" dirty="0" smtClean="0"/>
              <a:t>locales</a:t>
            </a:r>
          </a:p>
          <a:p>
            <a:pPr marL="0" indent="0" algn="just">
              <a:buNone/>
            </a:pPr>
            <a:r>
              <a:rPr lang="es-ES_tradnl" sz="2400" dirty="0" smtClean="0"/>
              <a:t> </a:t>
            </a:r>
            <a:endParaRPr lang="es-ES_tradnl" sz="2400" dirty="0"/>
          </a:p>
          <a:p>
            <a:pPr algn="just"/>
            <a:r>
              <a:rPr lang="es-ES_tradnl" sz="2400" b="1" dirty="0" smtClean="0"/>
              <a:t>Cuidar a los cuidadores </a:t>
            </a:r>
            <a:r>
              <a:rPr lang="es-ES_tradnl" sz="2400" dirty="0" smtClean="0"/>
              <a:t>con prácticas </a:t>
            </a:r>
            <a:r>
              <a:rPr lang="es-ES_tradnl" sz="2400" dirty="0"/>
              <a:t>institucionales de cuidado y </a:t>
            </a:r>
            <a:r>
              <a:rPr lang="es-ES_tradnl" sz="2400" dirty="0" err="1"/>
              <a:t>autocuido</a:t>
            </a:r>
            <a:r>
              <a:rPr lang="es-ES_tradnl" sz="2400" dirty="0"/>
              <a:t>.</a:t>
            </a:r>
          </a:p>
          <a:p>
            <a:endParaRPr lang="es-C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04682" y="0"/>
            <a:ext cx="8596668" cy="1320800"/>
          </a:xfrm>
        </p:spPr>
        <p:txBody>
          <a:bodyPr>
            <a:normAutofit/>
          </a:bodyPr>
          <a:lstStyle/>
          <a:p>
            <a:r>
              <a:rPr lang="es-CR" sz="3200" dirty="0" smtClean="0"/>
              <a:t>Alcances</a:t>
            </a:r>
            <a:r>
              <a:rPr lang="es-CR" sz="3200" dirty="0"/>
              <a:t/>
            </a:r>
            <a:br>
              <a:rPr lang="es-CR" sz="3200" dirty="0"/>
            </a:br>
            <a:endParaRPr lang="es-CR" sz="3200" dirty="0"/>
          </a:p>
        </p:txBody>
      </p:sp>
    </p:spTree>
    <p:extLst>
      <p:ext uri="{BB962C8B-B14F-4D97-AF65-F5344CB8AC3E}">
        <p14:creationId xmlns:p14="http://schemas.microsoft.com/office/powerpoint/2010/main" val="353830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579" y="149777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CR" sz="3600" dirty="0" smtClean="0"/>
              <a:t>Atención Psicosocial a personal que atiende migrantes en Mesoamérica</a:t>
            </a:r>
            <a:br>
              <a:rPr lang="es-CR" sz="3600" dirty="0" smtClean="0"/>
            </a:br>
            <a:r>
              <a:rPr lang="es-CR" sz="3600" dirty="0" smtClean="0"/>
              <a:t>2 componentes:</a:t>
            </a:r>
            <a:r>
              <a:rPr lang="es-CR" dirty="0" smtClean="0"/>
              <a:t/>
            </a:r>
            <a:br>
              <a:rPr lang="es-CR" dirty="0" smtClean="0"/>
            </a:br>
            <a:r>
              <a:rPr lang="es-CR" dirty="0"/>
              <a:t/>
            </a:r>
            <a:br>
              <a:rPr lang="es-CR" dirty="0"/>
            </a:br>
            <a:endParaRPr lang="es-CR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424840"/>
              </p:ext>
            </p:extLst>
          </p:nvPr>
        </p:nvGraphicFramePr>
        <p:xfrm>
          <a:off x="677334" y="2398700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9367520" y="3598113"/>
            <a:ext cx="2110922" cy="13394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tx1"/>
                </a:solidFill>
              </a:rPr>
              <a:t>Atención psicosocial: Bienestar Psicológico</a:t>
            </a:r>
            <a:endParaRPr lang="es-C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11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881" y="145433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CR" sz="3600" dirty="0" smtClean="0"/>
              <a:t>Talleres de capacitación en atención psicosocial en México, Honduras, Panamá, El Salvador, Guatemala y Costa Rica</a:t>
            </a:r>
            <a:r>
              <a:rPr lang="es-CR" dirty="0" smtClean="0"/>
              <a:t/>
            </a:r>
            <a:br>
              <a:rPr lang="es-CR" dirty="0" smtClean="0"/>
            </a:b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507" y="2977227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es-ES_tradnl" sz="2400" b="1" dirty="0"/>
              <a:t>Actividades para el </a:t>
            </a:r>
            <a:r>
              <a:rPr lang="es-ES_tradnl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fortalecimiento de competencias </a:t>
            </a:r>
            <a:r>
              <a:rPr lang="es-ES_tradnl" sz="2400" b="1" dirty="0"/>
              <a:t>para la atención </a:t>
            </a:r>
            <a:r>
              <a:rPr lang="es-ES_tradnl" sz="2400" b="1" dirty="0" smtClean="0"/>
              <a:t>psicosocial</a:t>
            </a:r>
          </a:p>
          <a:p>
            <a:pPr marL="0" indent="0" algn="just">
              <a:buNone/>
            </a:pPr>
            <a:endParaRPr lang="es-ES_tradnl" sz="2400" b="1" dirty="0"/>
          </a:p>
          <a:p>
            <a:pPr marL="0" indent="0" algn="just">
              <a:buNone/>
            </a:pPr>
            <a:endParaRPr lang="es-ES_tradnl" sz="2400" b="1" dirty="0" smtClean="0"/>
          </a:p>
          <a:p>
            <a:pPr algn="just"/>
            <a:r>
              <a:rPr lang="es-CR" sz="2400" b="1" dirty="0" smtClean="0"/>
              <a:t>Actividades para </a:t>
            </a:r>
            <a:r>
              <a:rPr lang="es-C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intervenir sobre las áreas</a:t>
            </a:r>
            <a:r>
              <a:rPr lang="es-C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s-CR" sz="2400" dirty="0" smtClean="0"/>
              <a:t>la </a:t>
            </a:r>
            <a:r>
              <a:rPr lang="es-CR" sz="2400" dirty="0"/>
              <a:t>atención </a:t>
            </a:r>
            <a:r>
              <a:rPr lang="es-CR" sz="2400" dirty="0" smtClean="0"/>
              <a:t>psicosocial</a:t>
            </a:r>
            <a:endParaRPr lang="es-ES_tradnl" sz="2400" dirty="0" smtClean="0"/>
          </a:p>
        </p:txBody>
      </p:sp>
    </p:spTree>
    <p:extLst>
      <p:ext uri="{BB962C8B-B14F-4D97-AF65-F5344CB8AC3E}">
        <p14:creationId xmlns:p14="http://schemas.microsoft.com/office/powerpoint/2010/main" val="15566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856" y="2743199"/>
            <a:ext cx="9286881" cy="2406918"/>
          </a:xfrm>
        </p:spPr>
        <p:txBody>
          <a:bodyPr>
            <a:normAutofit/>
          </a:bodyPr>
          <a:lstStyle/>
          <a:p>
            <a:r>
              <a:rPr lang="es-CR" sz="6600" dirty="0"/>
              <a:t>Principales hallazgos</a:t>
            </a:r>
            <a:br>
              <a:rPr lang="es-CR" sz="6600" dirty="0"/>
            </a:br>
            <a:endParaRPr lang="es-CR" sz="6600" dirty="0"/>
          </a:p>
        </p:txBody>
      </p:sp>
    </p:spTree>
    <p:extLst>
      <p:ext uri="{BB962C8B-B14F-4D97-AF65-F5344CB8AC3E}">
        <p14:creationId xmlns:p14="http://schemas.microsoft.com/office/powerpoint/2010/main" val="303619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6751" y="-228694"/>
            <a:ext cx="8596668" cy="1320800"/>
          </a:xfrm>
        </p:spPr>
        <p:txBody>
          <a:bodyPr/>
          <a:lstStyle/>
          <a:p>
            <a:r>
              <a:rPr lang="es-CR" sz="3200" dirty="0" smtClean="0"/>
              <a:t>Fortalezas y oportunidades</a:t>
            </a:r>
            <a:endParaRPr lang="es-C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070" y="1506241"/>
            <a:ext cx="9973349" cy="570534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CR" sz="2900" dirty="0" smtClean="0"/>
              <a:t>Antecedentes de buenas prácticas de atención psicosocial en la región, sobretodo de producción de materiales para primeros auxilios psicológicos  por parte de </a:t>
            </a:r>
            <a:r>
              <a:rPr lang="es-CR" sz="2900" dirty="0" err="1" smtClean="0"/>
              <a:t>ONG´s</a:t>
            </a:r>
            <a:r>
              <a:rPr lang="es-CR" sz="2900" dirty="0" smtClean="0"/>
              <a:t> y agencias internacionales (CICR, Fray </a:t>
            </a:r>
            <a:r>
              <a:rPr lang="es-CR" sz="2900" dirty="0" err="1" smtClean="0"/>
              <a:t>Mathías</a:t>
            </a:r>
            <a:r>
              <a:rPr lang="es-CR" sz="2900" dirty="0" smtClean="0"/>
              <a:t>, HIAS Panamá, Visión Mundial, IEP Sin Fronteras, </a:t>
            </a:r>
            <a:r>
              <a:rPr lang="es-CR" sz="2900" dirty="0" err="1" smtClean="0"/>
              <a:t>Soleterre</a:t>
            </a:r>
            <a:r>
              <a:rPr lang="es-CR" sz="2900" dirty="0" smtClean="0"/>
              <a:t>, UNICEF)</a:t>
            </a:r>
          </a:p>
          <a:p>
            <a:pPr algn="just"/>
            <a:r>
              <a:rPr lang="es-CR" sz="2900" dirty="0" smtClean="0"/>
              <a:t>Conciencia y aplicación de buenas prácticas de </a:t>
            </a:r>
            <a:r>
              <a:rPr lang="es-CR" sz="2900" dirty="0" err="1" smtClean="0"/>
              <a:t>autocuido</a:t>
            </a:r>
            <a:r>
              <a:rPr lang="es-CR" sz="2900" dirty="0" smtClean="0"/>
              <a:t> por parte de el personal que atiende personas migrantes</a:t>
            </a:r>
          </a:p>
          <a:p>
            <a:pPr algn="just"/>
            <a:r>
              <a:rPr lang="es-CR" sz="2900" dirty="0"/>
              <a:t>11 funcionarias/os becados por OIM para su formación en la 2da edición del Diplomado para primeros Auxilios Psicológicos a personas migrantes, brindado por Universidad ORT México durante agosto-octubre 2016</a:t>
            </a:r>
            <a:r>
              <a:rPr lang="es-CR" sz="2900" dirty="0" smtClean="0"/>
              <a:t>. (Programa Mesoamérica de OIM participa como facilitador dentro del módulo IV: herramientas para la intervención psicosocial básica)</a:t>
            </a:r>
          </a:p>
          <a:p>
            <a:pPr algn="just"/>
            <a:r>
              <a:rPr lang="es-CR" sz="2900" dirty="0"/>
              <a:t>Solicitud expresa por parte de instituciones de seguir siendo capacitados, específicamente </a:t>
            </a:r>
            <a:r>
              <a:rPr lang="es-CR" sz="2900" dirty="0" smtClean="0"/>
              <a:t>demandan </a:t>
            </a:r>
            <a:r>
              <a:rPr lang="es-CR" sz="2900" dirty="0"/>
              <a:t>un proceso de </a:t>
            </a:r>
            <a:r>
              <a:rPr lang="es-CR" sz="2900" b="1" dirty="0"/>
              <a:t>formación continua </a:t>
            </a:r>
            <a:r>
              <a:rPr lang="es-CR" sz="2900" dirty="0"/>
              <a:t>en el enfoque psicosocial y paralelamente en el uso de las herramientas para la atención.</a:t>
            </a:r>
          </a:p>
          <a:p>
            <a:pPr algn="just"/>
            <a:r>
              <a:rPr lang="es-CR" sz="2900" dirty="0"/>
              <a:t>Validación por parte de las instituciones destinatarias del sistema de capacitación enfocado en competencias y áreas de atención psicosocial ofrecido por OIM.</a:t>
            </a:r>
            <a:endParaRPr lang="es-CR" sz="2900" b="1" dirty="0"/>
          </a:p>
          <a:p>
            <a:pPr algn="just"/>
            <a:r>
              <a:rPr lang="es-CR" sz="2900" b="1" dirty="0"/>
              <a:t>Versión </a:t>
            </a:r>
            <a:r>
              <a:rPr lang="es-CR" sz="2900" b="1" dirty="0" smtClean="0"/>
              <a:t>online del </a:t>
            </a:r>
            <a:r>
              <a:rPr lang="es-CR" sz="2900" b="1" dirty="0"/>
              <a:t>módulo de capacitación </a:t>
            </a:r>
            <a:r>
              <a:rPr lang="es-CR" sz="2900" b="1" dirty="0" smtClean="0"/>
              <a:t>(</a:t>
            </a:r>
            <a:r>
              <a:rPr lang="es-CR" sz="2900" b="1" dirty="0"/>
              <a:t>en desarrollo)</a:t>
            </a:r>
          </a:p>
          <a:p>
            <a:pPr algn="just"/>
            <a:r>
              <a:rPr lang="es-CR" sz="2900" dirty="0" smtClean="0"/>
              <a:t>Sistema </a:t>
            </a:r>
            <a:r>
              <a:rPr lang="es-CR" sz="2900" dirty="0"/>
              <a:t>de seguimiento, monitoreo y evaluación como parte de la propuesta que permitirá evaluar el impacto, detectar necesidades e invertir en fortalecimiento de las áreas débiles</a:t>
            </a:r>
          </a:p>
          <a:p>
            <a:pPr algn="just"/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116235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0439" y="188550"/>
            <a:ext cx="8596668" cy="716925"/>
          </a:xfrm>
        </p:spPr>
        <p:txBody>
          <a:bodyPr/>
          <a:lstStyle/>
          <a:p>
            <a:r>
              <a:rPr lang="es-CR" sz="3200" dirty="0" smtClean="0"/>
              <a:t>Retos y necesidades identificadas</a:t>
            </a:r>
            <a:endParaRPr lang="es-C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206" y="1137823"/>
            <a:ext cx="11474246" cy="5130242"/>
          </a:xfrm>
        </p:spPr>
        <p:txBody>
          <a:bodyPr>
            <a:noAutofit/>
          </a:bodyPr>
          <a:lstStyle/>
          <a:p>
            <a:pPr algn="just"/>
            <a:r>
              <a:rPr lang="es-CR" sz="2000" b="1" dirty="0"/>
              <a:t>Visión </a:t>
            </a:r>
            <a:r>
              <a:rPr lang="es-CR" sz="2000" b="1" dirty="0" err="1" smtClean="0"/>
              <a:t>comun</a:t>
            </a:r>
            <a:r>
              <a:rPr lang="es-CR" sz="2000" b="1" dirty="0" smtClean="0"/>
              <a:t> equivocada </a:t>
            </a:r>
            <a:r>
              <a:rPr lang="es-CR" sz="2000" b="1" dirty="0"/>
              <a:t>de atención psicosocial:  </a:t>
            </a:r>
          </a:p>
          <a:p>
            <a:pPr lvl="1" algn="just"/>
            <a:r>
              <a:rPr lang="es-CR" sz="2000" dirty="0"/>
              <a:t>intervención psicológica por profesionales en Psicología y Trabajo Social.</a:t>
            </a:r>
          </a:p>
          <a:p>
            <a:pPr lvl="1" algn="just"/>
            <a:r>
              <a:rPr lang="es-CR" sz="2000" dirty="0"/>
              <a:t>realizar informes psicosociales (que en algunos países parten de un marco legal), </a:t>
            </a:r>
          </a:p>
          <a:p>
            <a:pPr lvl="1" algn="just"/>
            <a:r>
              <a:rPr lang="es-CR" sz="2000" dirty="0"/>
              <a:t>Olvido de atención inmediata y el trabajo en prevención con comunidades y  el seguimiento para la articulación de respuestas</a:t>
            </a:r>
            <a:r>
              <a:rPr lang="es-CR" sz="2000" dirty="0" smtClean="0"/>
              <a:t>.</a:t>
            </a:r>
          </a:p>
          <a:p>
            <a:pPr lvl="1" algn="just"/>
            <a:endParaRPr lang="es-CR" sz="2000" dirty="0"/>
          </a:p>
          <a:p>
            <a:pPr algn="just"/>
            <a:r>
              <a:rPr lang="es-CR" sz="2000" b="1" dirty="0" err="1"/>
              <a:t>Integracion</a:t>
            </a:r>
            <a:r>
              <a:rPr lang="es-CR" sz="2000" b="1" dirty="0"/>
              <a:t> con otras </a:t>
            </a:r>
            <a:r>
              <a:rPr lang="es-CR" sz="2000" b="1" dirty="0"/>
              <a:t>practicas y necesidad de aclaración de funciones</a:t>
            </a:r>
            <a:endParaRPr lang="es-CR" sz="2000" b="1" dirty="0"/>
          </a:p>
          <a:p>
            <a:pPr lvl="1" algn="just"/>
            <a:r>
              <a:rPr lang="es-CR" sz="2000" dirty="0"/>
              <a:t>En centros de aprehensión / estaciones migratorias, atención centrada en trámites administrativos, personal realizando múltiples funciones (psicólogas que son a la vez oficiales de seguridad y OPIS)</a:t>
            </a:r>
          </a:p>
          <a:p>
            <a:pPr lvl="1" algn="just"/>
            <a:r>
              <a:rPr lang="es-CR" sz="2000" dirty="0"/>
              <a:t>En albergues: atención psicosocial tendiente a terapia ocupacional o atención psicológica con una orientación clínica enfocada en la patología, mayoritariamente. </a:t>
            </a:r>
            <a:r>
              <a:rPr lang="es-CR" sz="2000" dirty="0"/>
              <a:t>Alta rotación de personal, quien mayoritariamente es voluntario</a:t>
            </a:r>
            <a:r>
              <a:rPr lang="es-CR" sz="2000" dirty="0" smtClean="0"/>
              <a:t>.</a:t>
            </a:r>
          </a:p>
          <a:p>
            <a:pPr marL="457200" lvl="1" indent="0" algn="just">
              <a:buNone/>
            </a:pPr>
            <a:endParaRPr lang="es-CR" sz="2000" dirty="0"/>
          </a:p>
          <a:p>
            <a:pPr algn="just"/>
            <a:r>
              <a:rPr lang="es-CR" sz="2000" b="1" dirty="0"/>
              <a:t>Débiles </a:t>
            </a:r>
            <a:r>
              <a:rPr lang="es-CR" sz="2000" b="1" dirty="0"/>
              <a:t>prácticas de cuidado del personal de </a:t>
            </a:r>
            <a:r>
              <a:rPr lang="es-CR" sz="2000" b="1" dirty="0" smtClean="0"/>
              <a:t>atención, </a:t>
            </a:r>
            <a:r>
              <a:rPr lang="es-CR" sz="2000" dirty="0"/>
              <a:t>con excepción de </a:t>
            </a:r>
            <a:r>
              <a:rPr lang="es-CR" sz="2000" dirty="0" smtClean="0"/>
              <a:t>instituciones </a:t>
            </a:r>
            <a:r>
              <a:rPr lang="es-CR" sz="2000" dirty="0"/>
              <a:t>de algunos países que brindan </a:t>
            </a:r>
            <a:r>
              <a:rPr lang="es-CR" sz="2000" dirty="0" smtClean="0"/>
              <a:t>capacitación </a:t>
            </a:r>
            <a:r>
              <a:rPr lang="es-CR" sz="2000" dirty="0"/>
              <a:t>y </a:t>
            </a:r>
            <a:r>
              <a:rPr lang="es-CR" sz="2000" dirty="0" smtClean="0"/>
              <a:t>tiempo libre para esparcimiento</a:t>
            </a:r>
            <a:endParaRPr lang="es-CR" sz="2000" dirty="0"/>
          </a:p>
          <a:p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375471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118" y="1745674"/>
            <a:ext cx="10972800" cy="4525963"/>
          </a:xfrm>
        </p:spPr>
        <p:txBody>
          <a:bodyPr/>
          <a:lstStyle/>
          <a:p>
            <a:r>
              <a:rPr lang="es-CR" sz="2200" dirty="0" smtClean="0"/>
              <a:t>Contexto migratorio de emergencia (niñez, personas migrantes </a:t>
            </a:r>
            <a:r>
              <a:rPr lang="es-CR" sz="2200" dirty="0" err="1" smtClean="0"/>
              <a:t>extraregionales</a:t>
            </a:r>
            <a:r>
              <a:rPr lang="es-CR" sz="2200" dirty="0" smtClean="0"/>
              <a:t>)</a:t>
            </a:r>
          </a:p>
          <a:p>
            <a:endParaRPr lang="es-CR" sz="2200" dirty="0" smtClean="0"/>
          </a:p>
          <a:p>
            <a:r>
              <a:rPr lang="es-CR" sz="2200" dirty="0" smtClean="0"/>
              <a:t>Sobrecarga laboral presente en los equipos de trabajo (desgaste, </a:t>
            </a:r>
            <a:r>
              <a:rPr lang="es-CR" sz="2200" dirty="0" err="1" smtClean="0"/>
              <a:t>burn</a:t>
            </a:r>
            <a:r>
              <a:rPr lang="es-CR" sz="2200" dirty="0" smtClean="0"/>
              <a:t> </a:t>
            </a:r>
            <a:r>
              <a:rPr lang="es-CR" sz="2200" dirty="0" err="1" smtClean="0"/>
              <a:t>out</a:t>
            </a:r>
            <a:r>
              <a:rPr lang="es-CR" sz="2200" dirty="0" smtClean="0"/>
              <a:t>, </a:t>
            </a:r>
            <a:r>
              <a:rPr lang="es-CR" sz="2200" dirty="0" err="1" smtClean="0"/>
              <a:t>traumatización</a:t>
            </a:r>
            <a:r>
              <a:rPr lang="es-CR" sz="2200" dirty="0" smtClean="0"/>
              <a:t> de los equipos,  fatiga por compasión)</a:t>
            </a:r>
          </a:p>
          <a:p>
            <a:endParaRPr lang="es-CR" sz="2200" dirty="0" smtClean="0"/>
          </a:p>
          <a:p>
            <a:r>
              <a:rPr lang="es-CR" sz="2200" dirty="0" smtClean="0"/>
              <a:t>Priorización de procesos administrativos frente a los procesos de atención integral desde un enfoque psicosocial</a:t>
            </a:r>
          </a:p>
          <a:p>
            <a:endParaRPr lang="es-CR" sz="2200" dirty="0" smtClean="0"/>
          </a:p>
          <a:p>
            <a:r>
              <a:rPr lang="es-CR" sz="2200" dirty="0" smtClean="0"/>
              <a:t>No se contemplan las prácticas de cuidado al personal como una práctica prioritaria dentro de las instituciones</a:t>
            </a:r>
          </a:p>
          <a:p>
            <a:endParaRPr lang="es-CR" dirty="0" smtClean="0"/>
          </a:p>
          <a:p>
            <a:pPr marL="0" indent="0">
              <a:buNone/>
            </a:pPr>
            <a:endParaRPr lang="es-C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64913" y="-98849"/>
            <a:ext cx="10972800" cy="1143000"/>
          </a:xfrm>
        </p:spPr>
        <p:txBody>
          <a:bodyPr/>
          <a:lstStyle/>
          <a:p>
            <a:r>
              <a:rPr lang="es-CR" sz="3200" dirty="0" smtClean="0"/>
              <a:t>Retos y necesidades identificadas</a:t>
            </a:r>
            <a:endParaRPr lang="es-CR" sz="3200" dirty="0"/>
          </a:p>
        </p:txBody>
      </p:sp>
    </p:spTree>
    <p:extLst>
      <p:ext uri="{BB962C8B-B14F-4D97-AF65-F5344CB8AC3E}">
        <p14:creationId xmlns:p14="http://schemas.microsoft.com/office/powerpoint/2010/main" val="31468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58200" y="6356351"/>
            <a:ext cx="2133600" cy="365125"/>
          </a:xfrm>
        </p:spPr>
        <p:txBody>
          <a:bodyPr/>
          <a:lstStyle/>
          <a:p>
            <a:pPr>
              <a:defRPr/>
            </a:pPr>
            <a:fld id="{00C32ECA-FA79-4D84-99BC-F1E328692410}" type="slidenum">
              <a:rPr lang="en-US" sz="1400">
                <a:solidFill>
                  <a:schemeClr val="accent1">
                    <a:lumMod val="75000"/>
                  </a:schemeClr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6803" y="-92615"/>
            <a:ext cx="1163763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s-CR" sz="1900" dirty="0">
                <a:solidFill>
                  <a:schemeClr val="accent1">
                    <a:lumMod val="75000"/>
                  </a:schemeClr>
                </a:solidFill>
              </a:rPr>
              <a:t>Programa Mesoamérica:</a:t>
            </a:r>
          </a:p>
          <a:p>
            <a:pPr algn="ctr">
              <a:lnSpc>
                <a:spcPct val="100000"/>
              </a:lnSpc>
              <a:defRPr/>
            </a:pPr>
            <a:r>
              <a:rPr lang="es-CR" sz="1900" dirty="0">
                <a:solidFill>
                  <a:schemeClr val="accent1">
                    <a:lumMod val="75000"/>
                  </a:schemeClr>
                </a:solidFill>
              </a:rPr>
              <a:t> Fortaleciendo las  capacidades de protección y </a:t>
            </a:r>
          </a:p>
          <a:p>
            <a:pPr algn="ctr">
              <a:lnSpc>
                <a:spcPct val="100000"/>
              </a:lnSpc>
              <a:defRPr/>
            </a:pPr>
            <a:r>
              <a:rPr lang="es-CR" sz="1900" dirty="0">
                <a:solidFill>
                  <a:schemeClr val="accent1">
                    <a:lumMod val="75000"/>
                  </a:schemeClr>
                </a:solidFill>
              </a:rPr>
              <a:t>asistencia a migrantes en condición de vulnerabilidad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85986" y="64770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s-CR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64593" y="4153393"/>
            <a:ext cx="3974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spc="-50" dirty="0">
                <a:solidFill>
                  <a:schemeClr val="accent1">
                    <a:lumMod val="75000"/>
                  </a:schemeClr>
                </a:solidFill>
              </a:rPr>
              <a:t>Ámbitos de trabajo: 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26935" y="1759095"/>
            <a:ext cx="3332710" cy="426720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s-CR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Inicio</a:t>
            </a:r>
            <a:r>
              <a:rPr lang="es-CR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: Octubre 2015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CR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Fin</a:t>
            </a:r>
            <a:r>
              <a:rPr lang="es-CR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: Septiembre 2016 (VI Fase)</a:t>
            </a:r>
          </a:p>
          <a:p>
            <a:pPr marL="0" indent="0" algn="just">
              <a:buNone/>
            </a:pPr>
            <a:r>
              <a:rPr lang="es-CR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Donante</a:t>
            </a:r>
            <a:r>
              <a:rPr lang="es-CR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: Departamento de Estado de los Estados Unidos de América (PRM)</a:t>
            </a:r>
          </a:p>
          <a:p>
            <a:pPr marL="0" indent="0" algn="just">
              <a:buNone/>
            </a:pPr>
            <a:r>
              <a:rPr lang="es-CR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Objetivos</a:t>
            </a:r>
            <a:r>
              <a:rPr lang="es-CR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:  Fortalecer las capacidades de las entidades gubernamentales y sociedad civil para mejorar la detección de personas migrantes en condición de vulnerabilidad y  brindar una asistencia adecuada según las necesidades de protección y asistencia de grupos específicos., entre los que se encuentran las Víctimas de </a:t>
            </a:r>
            <a:r>
              <a:rPr lang="es-CR" sz="1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Trata. </a:t>
            </a:r>
            <a:r>
              <a:rPr lang="es-CR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Cobra especial relevancia en esta fase el tema de niñez migrante no acompañada y/ o separada en el triángulo norte y </a:t>
            </a:r>
            <a:r>
              <a:rPr lang="es-CR" sz="1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México.</a:t>
            </a:r>
            <a:endParaRPr lang="es-ES_tradnl" sz="14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CR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Estado</a:t>
            </a:r>
            <a:r>
              <a:rPr lang="es-CR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: en ejecución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13475" y="1090486"/>
            <a:ext cx="78818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spc="-50" dirty="0">
                <a:solidFill>
                  <a:schemeClr val="accent1">
                    <a:lumMod val="75000"/>
                  </a:schemeClr>
                </a:solidFill>
              </a:rPr>
              <a:t>Países beneficiarios</a:t>
            </a:r>
            <a:r>
              <a:rPr lang="es-CR" sz="1600" b="1" spc="-50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s-CR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Guatemala, El Salvador, Honduras, México (frontera sur), Costa Rica y Panamá 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519465" y="4656975"/>
            <a:ext cx="4543471" cy="156644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buFont typeface="Wingdings" pitchFamily="2" charset="2"/>
              <a:buChar char="ü"/>
            </a:pPr>
            <a:r>
              <a:rPr lang="es-CR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Fortalecimiento capacidades (talleres, cursos virtuales y presenciales) </a:t>
            </a:r>
          </a:p>
          <a:p>
            <a:pPr lvl="0" algn="just">
              <a:buFont typeface="Wingdings" pitchFamily="2" charset="2"/>
              <a:buChar char="ü"/>
            </a:pPr>
            <a:r>
              <a:rPr lang="es-CR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Prevención y divulgación (campañas, ventanillas  informativas para migrantes, fortalecimiento redes sociedad civil) </a:t>
            </a:r>
          </a:p>
          <a:p>
            <a:pPr lvl="0" algn="just">
              <a:buFont typeface="Wingdings" pitchFamily="2" charset="2"/>
              <a:buChar char="ü"/>
            </a:pPr>
            <a:r>
              <a:rPr lang="es-CR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Asistencia directa y retorno voluntario a migrantes altamente vulnerables</a:t>
            </a:r>
          </a:p>
          <a:p>
            <a:pPr lvl="0" algn="just">
              <a:buFont typeface="Wingdings" pitchFamily="2" charset="2"/>
              <a:buChar char="ü"/>
            </a:pPr>
            <a:r>
              <a:rPr lang="es-CR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Actividades de coordinación regional (reuniones transfronterizas, apoyo CRM, OCAM)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03" y="1482258"/>
            <a:ext cx="3868532" cy="298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06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10972800" cy="1143000"/>
          </a:xfrm>
        </p:spPr>
        <p:txBody>
          <a:bodyPr/>
          <a:lstStyle/>
          <a:p>
            <a:r>
              <a:rPr lang="es-CR" sz="3200" dirty="0" smtClean="0"/>
              <a:t>Conclusiones</a:t>
            </a:r>
            <a:endParaRPr lang="es-C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2" y="1042989"/>
            <a:ext cx="11672887" cy="508635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CR" b="1" dirty="0" smtClean="0"/>
              <a:t>Respuesta de OIM </a:t>
            </a:r>
            <a:r>
              <a:rPr lang="es-CR" b="1" dirty="0" smtClean="0"/>
              <a:t>basada en diagnóstico </a:t>
            </a:r>
            <a:r>
              <a:rPr lang="es-CR" b="1" dirty="0" smtClean="0"/>
              <a:t>de necesidades y consultas </a:t>
            </a:r>
            <a:r>
              <a:rPr lang="es-CR" b="1" dirty="0" smtClean="0"/>
              <a:t>previas</a:t>
            </a:r>
          </a:p>
          <a:p>
            <a:pPr lvl="1" algn="just"/>
            <a:r>
              <a:rPr lang="es-CR" dirty="0"/>
              <a:t>H</a:t>
            </a:r>
            <a:r>
              <a:rPr lang="es-CR" dirty="0" smtClean="0"/>
              <a:t>erramienta fuerte y valida por beneficiarios </a:t>
            </a:r>
          </a:p>
          <a:p>
            <a:pPr lvl="1" algn="just"/>
            <a:r>
              <a:rPr lang="es-CR" dirty="0" smtClean="0"/>
              <a:t>Flexible para </a:t>
            </a:r>
            <a:r>
              <a:rPr lang="es-CR" dirty="0" smtClean="0"/>
              <a:t>necesidades </a:t>
            </a:r>
            <a:r>
              <a:rPr lang="es-CR" dirty="0" smtClean="0"/>
              <a:t>identificadas posterior a su aplicación. </a:t>
            </a:r>
          </a:p>
          <a:p>
            <a:pPr algn="just"/>
            <a:endParaRPr lang="es-CR" dirty="0" smtClean="0"/>
          </a:p>
          <a:p>
            <a:pPr algn="just"/>
            <a:r>
              <a:rPr lang="es-CR" b="1" dirty="0" smtClean="0"/>
              <a:t>Capacitaciones </a:t>
            </a:r>
            <a:r>
              <a:rPr lang="es-CR" b="1" dirty="0"/>
              <a:t>basado en material </a:t>
            </a:r>
            <a:r>
              <a:rPr lang="es-CR" b="1" dirty="0" smtClean="0"/>
              <a:t>validado: </a:t>
            </a:r>
            <a:r>
              <a:rPr lang="es-CR" dirty="0" smtClean="0"/>
              <a:t>Fase </a:t>
            </a:r>
            <a:r>
              <a:rPr lang="es-CR" dirty="0"/>
              <a:t>VII del </a:t>
            </a:r>
            <a:r>
              <a:rPr lang="es-CR" dirty="0" smtClean="0"/>
              <a:t>Programa Mesoamérica </a:t>
            </a:r>
            <a:r>
              <a:rPr lang="es-CR" dirty="0" smtClean="0"/>
              <a:t>continuara – </a:t>
            </a:r>
            <a:r>
              <a:rPr lang="es-CR" dirty="0" smtClean="0"/>
              <a:t>regional (intercambio) y nacionales /</a:t>
            </a:r>
            <a:r>
              <a:rPr lang="es-CR" dirty="0" smtClean="0"/>
              <a:t>locales</a:t>
            </a:r>
          </a:p>
          <a:p>
            <a:pPr algn="just"/>
            <a:endParaRPr lang="es-CR" dirty="0"/>
          </a:p>
          <a:p>
            <a:r>
              <a:rPr lang="es-CR" b="1" dirty="0" smtClean="0"/>
              <a:t>Sistema de monitoreo, evaluación y seguimiento: </a:t>
            </a:r>
            <a:r>
              <a:rPr lang="es-CR" dirty="0" err="1" smtClean="0"/>
              <a:t>identificacion</a:t>
            </a:r>
            <a:r>
              <a:rPr lang="es-CR" dirty="0" smtClean="0"/>
              <a:t> de </a:t>
            </a:r>
            <a:r>
              <a:rPr lang="es-CR" dirty="0" smtClean="0"/>
              <a:t>áreas de </a:t>
            </a:r>
            <a:r>
              <a:rPr lang="es-CR" dirty="0" smtClean="0"/>
              <a:t>mejora, necesidades </a:t>
            </a:r>
            <a:r>
              <a:rPr lang="es-CR" dirty="0"/>
              <a:t>y </a:t>
            </a:r>
            <a:r>
              <a:rPr lang="es-CR" dirty="0" smtClean="0"/>
              <a:t>próximos </a:t>
            </a:r>
            <a:r>
              <a:rPr lang="es-CR" dirty="0"/>
              <a:t>pasos en </a:t>
            </a:r>
            <a:r>
              <a:rPr lang="es-CR" dirty="0" smtClean="0"/>
              <a:t>atención </a:t>
            </a:r>
            <a:r>
              <a:rPr lang="es-CR" dirty="0" smtClean="0"/>
              <a:t>psicosocial.</a:t>
            </a:r>
          </a:p>
          <a:p>
            <a:endParaRPr lang="es-CR" dirty="0" smtClean="0"/>
          </a:p>
          <a:p>
            <a:pPr algn="just"/>
            <a:r>
              <a:rPr lang="es-CR" b="1" dirty="0" smtClean="0"/>
              <a:t>Oportunidad: un </a:t>
            </a:r>
            <a:r>
              <a:rPr lang="es-CR" b="1" dirty="0" smtClean="0"/>
              <a:t>proceso de capacitación </a:t>
            </a:r>
            <a:r>
              <a:rPr lang="es-CR" b="1" dirty="0" smtClean="0"/>
              <a:t>sostenido </a:t>
            </a:r>
            <a:r>
              <a:rPr lang="es-CR" dirty="0" smtClean="0"/>
              <a:t>para fortalecer gobiernos y sociedad </a:t>
            </a:r>
            <a:r>
              <a:rPr lang="es-CR" dirty="0"/>
              <a:t>civil para mejorar la atención de </a:t>
            </a:r>
            <a:r>
              <a:rPr lang="es-CR" dirty="0" smtClean="0"/>
              <a:t>migrantes vulnerables, </a:t>
            </a:r>
            <a:r>
              <a:rPr lang="es-CR" dirty="0" smtClean="0"/>
              <a:t>por parte del Programa Regional Mesoamérica </a:t>
            </a:r>
          </a:p>
          <a:p>
            <a:pPr algn="just"/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32740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9040" y="0"/>
            <a:ext cx="10972800" cy="1143000"/>
          </a:xfrm>
        </p:spPr>
        <p:txBody>
          <a:bodyPr/>
          <a:lstStyle/>
          <a:p>
            <a:r>
              <a:rPr lang="es-CR" sz="3200" dirty="0" smtClean="0"/>
              <a:t>El Futuro Practicas y </a:t>
            </a:r>
            <a:r>
              <a:rPr lang="es-CR" sz="3200" dirty="0" err="1" smtClean="0"/>
              <a:t>Politicas</a:t>
            </a:r>
            <a:r>
              <a:rPr lang="es-CR" sz="3200" dirty="0" smtClean="0"/>
              <a:t> Integradas</a:t>
            </a:r>
            <a:endParaRPr lang="es-C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2" y="1042989"/>
            <a:ext cx="11672887" cy="5086350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s-CR" dirty="0" smtClean="0"/>
          </a:p>
          <a:p>
            <a:pPr marL="0" indent="0" algn="just">
              <a:buNone/>
            </a:pPr>
            <a:r>
              <a:rPr lang="es-CR" b="1" dirty="0" smtClean="0"/>
              <a:t>Integración </a:t>
            </a:r>
            <a:r>
              <a:rPr lang="es-CR" b="1" dirty="0" smtClean="0"/>
              <a:t>completa en </a:t>
            </a:r>
            <a:r>
              <a:rPr lang="es-CR" b="1" dirty="0" smtClean="0"/>
              <a:t>políticas </a:t>
            </a:r>
            <a:r>
              <a:rPr lang="es-CR" b="1" dirty="0" smtClean="0"/>
              <a:t>organizacionales para asistencia </a:t>
            </a:r>
            <a:r>
              <a:rPr lang="es-CR" b="1" dirty="0" smtClean="0"/>
              <a:t>: </a:t>
            </a:r>
          </a:p>
          <a:p>
            <a:pPr algn="just"/>
            <a:r>
              <a:rPr lang="es-CR" dirty="0" smtClean="0"/>
              <a:t>MIGOF</a:t>
            </a:r>
          </a:p>
          <a:p>
            <a:pPr algn="just"/>
            <a:r>
              <a:rPr lang="es-CR" dirty="0" smtClean="0"/>
              <a:t>MCOF</a:t>
            </a:r>
          </a:p>
          <a:p>
            <a:pPr algn="just"/>
            <a:r>
              <a:rPr lang="es-CR" dirty="0" smtClean="0"/>
              <a:t>HHBM</a:t>
            </a:r>
          </a:p>
          <a:p>
            <a:pPr algn="just"/>
            <a:endParaRPr lang="es-CR" dirty="0"/>
          </a:p>
          <a:p>
            <a:pPr marL="0" indent="0" algn="just">
              <a:buNone/>
            </a:pPr>
            <a:r>
              <a:rPr lang="es-CR" b="1" dirty="0"/>
              <a:t>Asistencia Psicosocial: </a:t>
            </a:r>
          </a:p>
          <a:p>
            <a:pPr marL="0" indent="0" algn="just">
              <a:buNone/>
            </a:pPr>
            <a:r>
              <a:rPr lang="es-CR" dirty="0" smtClean="0"/>
              <a:t>Ayuda </a:t>
            </a:r>
            <a:r>
              <a:rPr lang="es-CR" dirty="0"/>
              <a:t>al migrante, </a:t>
            </a:r>
          </a:p>
          <a:p>
            <a:pPr marL="0" indent="0" algn="just">
              <a:buNone/>
            </a:pPr>
            <a:r>
              <a:rPr lang="es-CR" dirty="0" smtClean="0"/>
              <a:t>Ayuda </a:t>
            </a:r>
            <a:r>
              <a:rPr lang="es-CR" dirty="0"/>
              <a:t>a tener mejor </a:t>
            </a:r>
            <a:r>
              <a:rPr lang="es-CR" dirty="0" smtClean="0"/>
              <a:t>información </a:t>
            </a:r>
            <a:r>
              <a:rPr lang="es-CR" dirty="0"/>
              <a:t>para </a:t>
            </a:r>
            <a:endParaRPr lang="es-CR" dirty="0" smtClean="0"/>
          </a:p>
          <a:p>
            <a:pPr marL="0" indent="0" algn="just">
              <a:buNone/>
            </a:pPr>
            <a:r>
              <a:rPr lang="es-CR" dirty="0"/>
              <a:t>	</a:t>
            </a:r>
            <a:r>
              <a:rPr lang="es-CR" dirty="0" smtClean="0"/>
              <a:t>todas </a:t>
            </a:r>
            <a:r>
              <a:rPr lang="es-CR" dirty="0"/>
              <a:t>formas de asistencia y </a:t>
            </a:r>
            <a:r>
              <a:rPr lang="es-CR" dirty="0" smtClean="0"/>
              <a:t>políticas</a:t>
            </a:r>
            <a:endParaRPr lang="es-CR" dirty="0"/>
          </a:p>
          <a:p>
            <a:pPr marL="0" indent="0">
              <a:buNone/>
            </a:pPr>
            <a:endParaRPr lang="es-CR" dirty="0" smtClean="0"/>
          </a:p>
          <a:p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13417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35" y="1589089"/>
            <a:ext cx="10972800" cy="1143000"/>
          </a:xfrm>
        </p:spPr>
        <p:txBody>
          <a:bodyPr/>
          <a:lstStyle/>
          <a:p>
            <a:r>
              <a:rPr lang="es-C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¡Muchas gracias!</a:t>
            </a:r>
            <a:br>
              <a:rPr lang="es-C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795405" cy="41687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C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OIM COSTA RICA</a:t>
            </a:r>
          </a:p>
          <a:p>
            <a:pPr marL="0" indent="0" algn="ctr">
              <a:buNone/>
            </a:pPr>
            <a:r>
              <a:rPr lang="es-C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http://costarica.iom.int/site</a:t>
            </a:r>
            <a:r>
              <a:rPr lang="es-C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/</a:t>
            </a:r>
            <a:r>
              <a:rPr lang="es-C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endParaRPr lang="es-CR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Regional Mesoamérica</a:t>
            </a:r>
          </a:p>
          <a:p>
            <a:pPr marL="0" indent="0" algn="ctr">
              <a:buNone/>
            </a:pPr>
            <a:r>
              <a:rPr lang="es-C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http://www.programamesoamerica.iom.int</a:t>
            </a:r>
            <a:r>
              <a:rPr lang="es-C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/</a:t>
            </a:r>
            <a:r>
              <a:rPr lang="es-C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3627" y="5419051"/>
            <a:ext cx="3298222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25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6794" y="-169475"/>
            <a:ext cx="9434944" cy="1234209"/>
          </a:xfrm>
        </p:spPr>
        <p:txBody>
          <a:bodyPr/>
          <a:lstStyle/>
          <a:p>
            <a:r>
              <a:rPr lang="es-CR" sz="2400" dirty="0" smtClean="0"/>
              <a:t>La atención psicosocial como parte de la respuesta </a:t>
            </a:r>
            <a:br>
              <a:rPr lang="es-CR" sz="2400" dirty="0" smtClean="0"/>
            </a:br>
            <a:r>
              <a:rPr lang="es-CR" sz="2400" dirty="0" smtClean="0"/>
              <a:t>integral de Naciones Unidas</a:t>
            </a:r>
            <a:endParaRPr lang="es-C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548" y="1556003"/>
            <a:ext cx="11075831" cy="421256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R" sz="2400" b="1" dirty="0"/>
              <a:t>Declaración de Nueva York para los Refugiados y los Migrantes (19 septiembre 2016)</a:t>
            </a:r>
          </a:p>
          <a:p>
            <a:pPr algn="just"/>
            <a:r>
              <a:rPr lang="es-CR" sz="2200" dirty="0" smtClean="0"/>
              <a:t>34. “</a:t>
            </a:r>
            <a:r>
              <a:rPr lang="es-CR" sz="2200" i="1" dirty="0" smtClean="0"/>
              <a:t>Procuraremos </a:t>
            </a:r>
            <a:r>
              <a:rPr lang="es-CR" sz="2200" i="1" dirty="0"/>
              <a:t>proporcionar servicios básicos de salud, educación y </a:t>
            </a:r>
            <a:r>
              <a:rPr lang="es-CR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psicosocial </a:t>
            </a:r>
            <a:r>
              <a:rPr lang="es-CR" sz="2200" i="1" dirty="0"/>
              <a:t>y servicios de inscripción de todos los nacimientos en </a:t>
            </a:r>
            <a:r>
              <a:rPr lang="es-CR" sz="2200" i="1" dirty="0" smtClean="0"/>
              <a:t>nuestros territorios.” </a:t>
            </a:r>
            <a:endParaRPr lang="es-CR" sz="2200" i="1" dirty="0" smtClean="0"/>
          </a:p>
          <a:p>
            <a:pPr marL="0" indent="0" algn="just">
              <a:buNone/>
            </a:pPr>
            <a:endParaRPr lang="es-CR" sz="2200" i="1" dirty="0" smtClean="0"/>
          </a:p>
          <a:p>
            <a:pPr algn="just"/>
            <a:r>
              <a:rPr lang="es-CR" sz="2200" dirty="0" smtClean="0"/>
              <a:t>59</a:t>
            </a:r>
            <a:r>
              <a:rPr lang="es-CR" sz="2200" dirty="0"/>
              <a:t>. </a:t>
            </a:r>
            <a:r>
              <a:rPr lang="es-CR" sz="2200" i="1" dirty="0"/>
              <a:t>Reafirmamos nuestro compromiso de proteger los derechos humanos de </a:t>
            </a:r>
            <a:r>
              <a:rPr lang="es-CR" sz="2200" i="1" dirty="0" smtClean="0"/>
              <a:t>los niños </a:t>
            </a:r>
            <a:r>
              <a:rPr lang="es-CR" sz="2200" i="1" dirty="0"/>
              <a:t>migrantes, dada su vulnerabilidad, particularmente los niños migrantes </a:t>
            </a:r>
            <a:r>
              <a:rPr lang="es-CR" sz="2200" i="1" dirty="0" smtClean="0"/>
              <a:t>no acompañados</a:t>
            </a:r>
            <a:r>
              <a:rPr lang="es-CR" sz="2200" i="1" dirty="0"/>
              <a:t>, y de </a:t>
            </a:r>
            <a:r>
              <a:rPr lang="es-CR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brindar acceso a los servicios básicos </a:t>
            </a:r>
            <a:r>
              <a:rPr lang="es-CR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psicosociales</a:t>
            </a:r>
          </a:p>
          <a:p>
            <a:pPr algn="just"/>
            <a:endParaRPr lang="es-CR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CR" sz="2200" i="1" dirty="0" smtClean="0"/>
              <a:t>C: “Evaluar </a:t>
            </a:r>
            <a:r>
              <a:rPr lang="es-CR" sz="2200" i="1" dirty="0"/>
              <a:t>y atender las necesidades esenciales de los refugiados, </a:t>
            </a:r>
            <a:r>
              <a:rPr lang="es-CR" sz="2200" i="1" dirty="0" smtClean="0"/>
              <a:t>en particular</a:t>
            </a:r>
            <a:r>
              <a:rPr lang="es-CR" sz="2200" i="1" dirty="0"/>
              <a:t>, facilitando su acceso a suficiente agua potable, servicios de </a:t>
            </a:r>
            <a:r>
              <a:rPr lang="es-CR" sz="2200" i="1" dirty="0" smtClean="0"/>
              <a:t>saneamiento, alimentos</a:t>
            </a:r>
            <a:r>
              <a:rPr lang="es-CR" sz="2200" i="1" dirty="0"/>
              <a:t>, nutrición, viviendas, </a:t>
            </a:r>
            <a:r>
              <a:rPr lang="es-CR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apoyo psicosocial </a:t>
            </a:r>
            <a:r>
              <a:rPr lang="es-CR" sz="2200" i="1" dirty="0"/>
              <a:t>y atención de la </a:t>
            </a:r>
            <a:r>
              <a:rPr lang="es-CR" sz="2200" i="1" dirty="0" smtClean="0"/>
              <a:t>salud” (anexo 1, Marco </a:t>
            </a:r>
            <a:r>
              <a:rPr lang="es-CR" sz="2200" i="1" dirty="0"/>
              <a:t>de respuesta integral para los </a:t>
            </a:r>
            <a:r>
              <a:rPr lang="es-CR" sz="2200" i="1" dirty="0" smtClean="0"/>
              <a:t>refugiados)</a:t>
            </a:r>
          </a:p>
          <a:p>
            <a:pPr algn="just"/>
            <a:endParaRPr lang="es-CR" b="1" i="1" dirty="0"/>
          </a:p>
          <a:p>
            <a:endParaRPr lang="es-CR" i="1" dirty="0"/>
          </a:p>
        </p:txBody>
      </p:sp>
    </p:spTree>
    <p:extLst>
      <p:ext uri="{BB962C8B-B14F-4D97-AF65-F5344CB8AC3E}">
        <p14:creationId xmlns:p14="http://schemas.microsoft.com/office/powerpoint/2010/main" val="314666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6794" y="-169475"/>
            <a:ext cx="9434944" cy="1234209"/>
          </a:xfrm>
        </p:spPr>
        <p:txBody>
          <a:bodyPr/>
          <a:lstStyle/>
          <a:p>
            <a:r>
              <a:rPr lang="es-CR" sz="2400" dirty="0" smtClean="0"/>
              <a:t>La atención psicosocial como parte de la respuesta </a:t>
            </a:r>
            <a:br>
              <a:rPr lang="es-CR" sz="2400" dirty="0" smtClean="0"/>
            </a:br>
            <a:r>
              <a:rPr lang="es-CR" sz="2400" dirty="0" smtClean="0"/>
              <a:t>integral </a:t>
            </a:r>
            <a:r>
              <a:rPr lang="es-CR" sz="2400" dirty="0" smtClean="0"/>
              <a:t>de la OIM (anterior a 19 Setiembre)</a:t>
            </a:r>
            <a:endParaRPr lang="es-C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548" y="1017639"/>
            <a:ext cx="11075831" cy="527992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R" sz="2000" b="1" dirty="0" smtClean="0"/>
              <a:t>Marco Operativo de </a:t>
            </a:r>
            <a:r>
              <a:rPr lang="es-CR" sz="2000" b="1" dirty="0" err="1" smtClean="0"/>
              <a:t>Gobernacion</a:t>
            </a:r>
            <a:r>
              <a:rPr lang="es-CR" sz="2000" b="1" dirty="0" smtClean="0"/>
              <a:t> Migratoria </a:t>
            </a:r>
          </a:p>
          <a:p>
            <a:pPr algn="just">
              <a:buFontTx/>
              <a:buChar char="-"/>
            </a:pPr>
            <a:r>
              <a:rPr lang="es-CR" sz="2000" dirty="0" smtClean="0"/>
              <a:t>Normas internacionales y derechos humanos </a:t>
            </a:r>
          </a:p>
          <a:p>
            <a:pPr algn="just">
              <a:buFontTx/>
              <a:buChar char="-"/>
            </a:pPr>
            <a:r>
              <a:rPr lang="es-CR" sz="2000" dirty="0" smtClean="0"/>
              <a:t>Enfoques de gobierno integrados</a:t>
            </a:r>
          </a:p>
          <a:p>
            <a:pPr algn="just">
              <a:buFontTx/>
              <a:buChar char="-"/>
            </a:pPr>
            <a:r>
              <a:rPr lang="es-CR" sz="2000" dirty="0" err="1" smtClean="0"/>
              <a:t>Colaboracion</a:t>
            </a:r>
            <a:r>
              <a:rPr lang="es-CR" sz="2000" dirty="0" smtClean="0"/>
              <a:t> con asociados</a:t>
            </a:r>
          </a:p>
          <a:p>
            <a:pPr algn="just">
              <a:buFontTx/>
              <a:buChar char="-"/>
            </a:pPr>
            <a:r>
              <a:rPr lang="es-CR" sz="2000" dirty="0" smtClean="0"/>
              <a:t>Bienestar socio-</a:t>
            </a:r>
            <a:r>
              <a:rPr lang="es-CR" sz="2000" dirty="0" err="1" smtClean="0"/>
              <a:t>economico</a:t>
            </a:r>
            <a:r>
              <a:rPr lang="es-CR" sz="2000" dirty="0" smtClean="0"/>
              <a:t> de migrantes y sociedad</a:t>
            </a:r>
          </a:p>
          <a:p>
            <a:pPr algn="just">
              <a:buFontTx/>
              <a:buChar char="-"/>
            </a:pPr>
            <a:r>
              <a:rPr lang="es-CR" sz="2000" dirty="0" smtClean="0"/>
              <a:t>Abordaje eficaz de </a:t>
            </a:r>
            <a:r>
              <a:rPr lang="es-CR" sz="2000" dirty="0" err="1" smtClean="0"/>
              <a:t>aspetos</a:t>
            </a:r>
            <a:r>
              <a:rPr lang="es-CR" sz="2000" dirty="0" smtClean="0"/>
              <a:t> de movilidad en situaciones de crisis</a:t>
            </a:r>
          </a:p>
          <a:p>
            <a:pPr algn="just">
              <a:buFontTx/>
              <a:buChar char="-"/>
            </a:pPr>
            <a:r>
              <a:rPr lang="es-CR" sz="2000" dirty="0" err="1" smtClean="0"/>
              <a:t>Migracion</a:t>
            </a:r>
            <a:r>
              <a:rPr lang="es-CR" sz="2000" dirty="0" smtClean="0"/>
              <a:t> segura ordenada y digna</a:t>
            </a:r>
          </a:p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r>
              <a:rPr lang="es-CR" sz="2000" b="1" dirty="0" smtClean="0"/>
              <a:t>Marco Operativo de Crisis Migratorias (MCOF)</a:t>
            </a:r>
          </a:p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r>
              <a:rPr lang="es-CR" sz="2000" b="1" dirty="0" smtClean="0"/>
              <a:t>Manejo de Fronteras con enfoque de Salud y Asistencia Humanitaria (HHBM)</a:t>
            </a:r>
          </a:p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r>
              <a:rPr lang="es-CR" sz="2000" b="1" dirty="0" smtClean="0"/>
              <a:t>Asistencia Psicosocial: </a:t>
            </a:r>
          </a:p>
          <a:p>
            <a:pPr marL="0" indent="0" algn="just">
              <a:buNone/>
            </a:pPr>
            <a:r>
              <a:rPr lang="es-CR" sz="2000" dirty="0" smtClean="0"/>
              <a:t>ayuda al migrante, </a:t>
            </a:r>
          </a:p>
          <a:p>
            <a:pPr marL="0" indent="0" algn="just">
              <a:buNone/>
            </a:pPr>
            <a:r>
              <a:rPr lang="es-CR" sz="2000" dirty="0" smtClean="0"/>
              <a:t>ayuda a tener mejor </a:t>
            </a:r>
            <a:r>
              <a:rPr lang="es-CR" sz="2000" dirty="0" err="1" smtClean="0"/>
              <a:t>informacion</a:t>
            </a:r>
            <a:r>
              <a:rPr lang="es-CR" sz="2000" dirty="0" smtClean="0"/>
              <a:t> para todas formas de asistencia y </a:t>
            </a:r>
            <a:r>
              <a:rPr lang="es-CR" sz="2000" dirty="0" err="1" smtClean="0"/>
              <a:t>politicas</a:t>
            </a:r>
            <a:endParaRPr lang="es-CR" sz="2000" dirty="0" smtClean="0"/>
          </a:p>
          <a:p>
            <a:pPr algn="just">
              <a:buFontTx/>
              <a:buChar char="-"/>
            </a:pPr>
            <a:endParaRPr lang="es-CR" sz="2000" dirty="0"/>
          </a:p>
          <a:p>
            <a:endParaRPr lang="es-CR" i="1" dirty="0"/>
          </a:p>
        </p:txBody>
      </p:sp>
    </p:spTree>
    <p:extLst>
      <p:ext uri="{BB962C8B-B14F-4D97-AF65-F5344CB8AC3E}">
        <p14:creationId xmlns:p14="http://schemas.microsoft.com/office/powerpoint/2010/main" val="239026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9445" y="-180853"/>
            <a:ext cx="8596668" cy="1320800"/>
          </a:xfrm>
        </p:spPr>
        <p:txBody>
          <a:bodyPr/>
          <a:lstStyle/>
          <a:p>
            <a:r>
              <a:rPr lang="es-CR" sz="3200" dirty="0" smtClean="0"/>
              <a:t>CONTEXTO</a:t>
            </a:r>
            <a:endParaRPr lang="es-C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47" y="1628631"/>
            <a:ext cx="10066866" cy="4171948"/>
          </a:xfrm>
        </p:spPr>
        <p:txBody>
          <a:bodyPr>
            <a:normAutofit/>
          </a:bodyPr>
          <a:lstStyle/>
          <a:p>
            <a:pPr algn="just"/>
            <a:r>
              <a:rPr lang="es-CR" sz="2200" b="1" dirty="0" smtClean="0"/>
              <a:t>Corredor Migratorio</a:t>
            </a:r>
            <a:endParaRPr lang="es-CR" sz="2200" b="1" dirty="0"/>
          </a:p>
          <a:p>
            <a:pPr lvl="1" algn="just"/>
            <a:r>
              <a:rPr lang="es-CR" sz="2000" b="1" dirty="0" smtClean="0"/>
              <a:t>Migración </a:t>
            </a:r>
            <a:r>
              <a:rPr lang="es-CR" sz="2000" b="1" dirty="0" err="1"/>
              <a:t>multicausal</a:t>
            </a:r>
            <a:r>
              <a:rPr lang="es-CR" sz="2000" b="1" dirty="0"/>
              <a:t> </a:t>
            </a:r>
          </a:p>
          <a:p>
            <a:pPr lvl="1" algn="just"/>
            <a:r>
              <a:rPr lang="es-CR" sz="2000" b="1" dirty="0"/>
              <a:t>Población migrante diversa en el contexto de </a:t>
            </a:r>
            <a:r>
              <a:rPr lang="es-CR" sz="2000" b="1" dirty="0" smtClean="0"/>
              <a:t>Mesoamérica</a:t>
            </a:r>
          </a:p>
          <a:p>
            <a:pPr lvl="1" algn="just"/>
            <a:r>
              <a:rPr lang="en-US" sz="2000" b="1" dirty="0" err="1" smtClean="0"/>
              <a:t>Flujos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extraregionales</a:t>
            </a:r>
            <a:endParaRPr lang="es-CR" sz="2000" b="1" dirty="0" smtClean="0"/>
          </a:p>
          <a:p>
            <a:pPr marL="457200" lvl="1" indent="0" algn="just">
              <a:buNone/>
            </a:pPr>
            <a:endParaRPr lang="es-CR" sz="2000" b="1" dirty="0"/>
          </a:p>
          <a:p>
            <a:pPr algn="just"/>
            <a:r>
              <a:rPr lang="es-CR" sz="2200" b="1" dirty="0" smtClean="0"/>
              <a:t>Cambio de paradigma sobre la atención en crisis (PAP)</a:t>
            </a:r>
          </a:p>
          <a:p>
            <a:pPr marL="0" indent="0" algn="just">
              <a:buNone/>
            </a:pPr>
            <a:endParaRPr lang="es-CR" sz="2200" b="1" dirty="0"/>
          </a:p>
          <a:p>
            <a:pPr algn="just"/>
            <a:r>
              <a:rPr lang="es-CR" sz="2200" b="1" dirty="0" smtClean="0"/>
              <a:t>Desarrollo </a:t>
            </a:r>
            <a:r>
              <a:rPr lang="es-CR" sz="2200" b="1" dirty="0"/>
              <a:t>de </a:t>
            </a:r>
            <a:r>
              <a:rPr lang="es-CR" sz="2200" b="1" dirty="0" smtClean="0"/>
              <a:t>capacitación en atención </a:t>
            </a:r>
            <a:r>
              <a:rPr lang="es-CR" sz="2200" b="1" dirty="0"/>
              <a:t>psicosocial </a:t>
            </a:r>
            <a:r>
              <a:rPr lang="es-CR" sz="2200" b="1" dirty="0" smtClean="0"/>
              <a:t>a personas migrantes limitada</a:t>
            </a:r>
          </a:p>
          <a:p>
            <a:pPr algn="just"/>
            <a:endParaRPr lang="es-CR" sz="2200" b="1" dirty="0"/>
          </a:p>
          <a:p>
            <a:pPr algn="just"/>
            <a:r>
              <a:rPr lang="es-CR" sz="2200" b="1" dirty="0"/>
              <a:t>Diagnósticos en albergues y estaciones migratorias</a:t>
            </a:r>
          </a:p>
          <a:p>
            <a:pPr marL="0" indent="0" algn="just">
              <a:buNone/>
            </a:pPr>
            <a:endParaRPr lang="es-CR" dirty="0" smtClean="0"/>
          </a:p>
          <a:p>
            <a:endParaRPr lang="es-CR" dirty="0"/>
          </a:p>
          <a:p>
            <a:endParaRPr lang="es-CR" dirty="0" smtClean="0"/>
          </a:p>
          <a:p>
            <a:endParaRPr lang="es-CR" dirty="0"/>
          </a:p>
          <a:p>
            <a:endParaRPr lang="es-CR" dirty="0" smtClean="0"/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2738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461" y="-253138"/>
            <a:ext cx="8596668" cy="1320800"/>
          </a:xfrm>
        </p:spPr>
        <p:txBody>
          <a:bodyPr/>
          <a:lstStyle/>
          <a:p>
            <a:r>
              <a:rPr lang="es-CR" sz="3200" b="1" dirty="0" smtClean="0"/>
              <a:t>Salud y atención psicosocial</a:t>
            </a:r>
            <a:endParaRPr lang="es-C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958" y="1576207"/>
            <a:ext cx="9043592" cy="3647782"/>
          </a:xfrm>
        </p:spPr>
        <p:txBody>
          <a:bodyPr>
            <a:normAutofit fontScale="92500" lnSpcReduction="20000"/>
          </a:bodyPr>
          <a:lstStyle/>
          <a:p>
            <a:r>
              <a:rPr lang="es-CR" sz="2400" dirty="0" smtClean="0"/>
              <a:t>Definición de salud según OMS:</a:t>
            </a:r>
          </a:p>
          <a:p>
            <a:endParaRPr lang="es-CR" sz="2400" i="1" dirty="0"/>
          </a:p>
          <a:p>
            <a:pPr marL="0" indent="0" algn="just">
              <a:buNone/>
            </a:pPr>
            <a:r>
              <a:rPr lang="es-CR" sz="2400" i="1" dirty="0" smtClean="0"/>
              <a:t>“</a:t>
            </a:r>
            <a:r>
              <a:rPr lang="es-CR" sz="2400" i="1" dirty="0"/>
              <a:t>U</a:t>
            </a:r>
            <a:r>
              <a:rPr lang="es-CR" sz="2400" i="1" dirty="0" smtClean="0"/>
              <a:t>n estado de completo</a:t>
            </a:r>
            <a:r>
              <a:rPr lang="es-CR" sz="2400" b="1" i="1" dirty="0" smtClean="0"/>
              <a:t> </a:t>
            </a:r>
            <a:r>
              <a:rPr lang="es-CR" sz="2400" b="1" i="1" u="sng" dirty="0" smtClean="0"/>
              <a:t>bienestar</a:t>
            </a:r>
            <a:r>
              <a:rPr lang="es-CR" sz="2400" b="1" i="1" dirty="0" smtClean="0"/>
              <a:t> </a:t>
            </a:r>
            <a:r>
              <a:rPr lang="es-CR" sz="2400" i="1" dirty="0" smtClean="0"/>
              <a:t>físico, mental y social y no solamente la ausencia de afecciones o enfermedades” </a:t>
            </a:r>
            <a:r>
              <a:rPr lang="es-CR" sz="2400" dirty="0" smtClean="0"/>
              <a:t>(OMS, 1948). </a:t>
            </a:r>
          </a:p>
          <a:p>
            <a:pPr marL="0" indent="0" algn="just">
              <a:buNone/>
            </a:pPr>
            <a:endParaRPr lang="es-MX" sz="2400" dirty="0" smtClean="0"/>
          </a:p>
          <a:p>
            <a:pPr algn="just"/>
            <a:r>
              <a:rPr lang="es-MX" sz="2400" dirty="0" smtClean="0"/>
              <a:t>Y </a:t>
            </a:r>
            <a:r>
              <a:rPr lang="es-MX" sz="2400" b="1" dirty="0" smtClean="0"/>
              <a:t>salud mental </a:t>
            </a:r>
            <a:r>
              <a:rPr lang="es-MX" sz="2400" dirty="0" smtClean="0"/>
              <a:t>como:</a:t>
            </a:r>
          </a:p>
          <a:p>
            <a:pPr algn="just"/>
            <a:endParaRPr lang="es-MX" sz="2400" i="1" dirty="0"/>
          </a:p>
          <a:p>
            <a:pPr marL="0" indent="0" algn="just">
              <a:buNone/>
            </a:pPr>
            <a:r>
              <a:rPr lang="es-MX" sz="2400" i="1" dirty="0" smtClean="0"/>
              <a:t>“estado de </a:t>
            </a:r>
            <a:r>
              <a:rPr lang="es-MX" sz="2400" b="1" i="1" u="sng" dirty="0" smtClean="0"/>
              <a:t>bienestar</a:t>
            </a:r>
            <a:r>
              <a:rPr lang="es-MX" sz="2400" b="1" i="1" dirty="0" smtClean="0"/>
              <a:t> </a:t>
            </a:r>
            <a:r>
              <a:rPr lang="es-MX" sz="2400" i="1" dirty="0" smtClean="0"/>
              <a:t>en </a:t>
            </a:r>
            <a:r>
              <a:rPr lang="es-MX" sz="2400" i="1" dirty="0"/>
              <a:t>el cual una persona es capaz de desarrollar habilidades que le permiten afrontar las situaciones estresantes cotidianas, puede trabajar de manera productiva, beneficiosa y está en capacidad de contribuir a la </a:t>
            </a:r>
            <a:r>
              <a:rPr lang="es-MX" sz="2400" i="1" dirty="0" smtClean="0"/>
              <a:t>comunidad</a:t>
            </a:r>
            <a:r>
              <a:rPr lang="es-CR" sz="2400" i="1" dirty="0" smtClean="0"/>
              <a:t>”</a:t>
            </a:r>
            <a:r>
              <a:rPr lang="es-MX" sz="2400" i="1" dirty="0" smtClean="0"/>
              <a:t> </a:t>
            </a:r>
            <a:r>
              <a:rPr lang="es-MX" sz="2400" dirty="0" smtClean="0"/>
              <a:t>(OMS, 2002)</a:t>
            </a:r>
            <a:endParaRPr lang="es-CR" sz="2400" dirty="0" smtClean="0"/>
          </a:p>
        </p:txBody>
      </p:sp>
      <p:sp>
        <p:nvSpPr>
          <p:cNvPr id="4" name="Oval 3"/>
          <p:cNvSpPr/>
          <p:nvPr/>
        </p:nvSpPr>
        <p:spPr>
          <a:xfrm>
            <a:off x="4149080" y="5065491"/>
            <a:ext cx="2034862" cy="1712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Psicosocial</a:t>
            </a:r>
          </a:p>
          <a:p>
            <a:pPr algn="ctr"/>
            <a:endParaRPr lang="es-CR" dirty="0"/>
          </a:p>
        </p:txBody>
      </p:sp>
      <p:sp>
        <p:nvSpPr>
          <p:cNvPr id="5" name="Oval 4"/>
          <p:cNvSpPr/>
          <p:nvPr/>
        </p:nvSpPr>
        <p:spPr>
          <a:xfrm>
            <a:off x="2114218" y="5068127"/>
            <a:ext cx="2034862" cy="1712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Salud Mental</a:t>
            </a:r>
            <a:endParaRPr lang="es-CR" dirty="0"/>
          </a:p>
        </p:txBody>
      </p:sp>
      <p:sp>
        <p:nvSpPr>
          <p:cNvPr id="6" name="Oval 5"/>
          <p:cNvSpPr/>
          <p:nvPr/>
        </p:nvSpPr>
        <p:spPr>
          <a:xfrm>
            <a:off x="6183942" y="4974608"/>
            <a:ext cx="2034862" cy="1712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Bienestar psicológico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7239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3411" y="-188890"/>
            <a:ext cx="8596668" cy="1320800"/>
          </a:xfrm>
        </p:spPr>
        <p:txBody>
          <a:bodyPr/>
          <a:lstStyle/>
          <a:p>
            <a:r>
              <a:rPr lang="es-CR" sz="3200" b="1" dirty="0" smtClean="0"/>
              <a:t>Atención y apoyo psicosocial desde OIM</a:t>
            </a:r>
            <a:endParaRPr lang="es-C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107" y="1756064"/>
            <a:ext cx="9548996" cy="33158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CR" sz="3000" i="1" dirty="0"/>
          </a:p>
          <a:p>
            <a:pPr marL="0" indent="0" algn="just">
              <a:buNone/>
            </a:pPr>
            <a:r>
              <a:rPr lang="es-ES_tradnl" sz="2000" dirty="0" smtClean="0"/>
              <a:t>Reconocer </a:t>
            </a:r>
            <a:r>
              <a:rPr lang="es-ES_tradnl" sz="2000" dirty="0"/>
              <a:t>en las manifestaciones del malestar de las personas migrantes, sus </a:t>
            </a:r>
            <a:r>
              <a:rPr lang="es-ES_tradnl" sz="2000" b="1" dirty="0"/>
              <a:t>recursos y necesidades</a:t>
            </a:r>
            <a:r>
              <a:rPr lang="es-ES_tradnl" sz="2000" dirty="0"/>
              <a:t>, en vez de patologías procurando el </a:t>
            </a: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bienestar psicológico</a:t>
            </a:r>
            <a:r>
              <a:rPr lang="es-ES_tradnl" sz="2000" dirty="0"/>
              <a:t>, </a:t>
            </a:r>
            <a:endParaRPr lang="es-ES_tradnl" sz="2000" dirty="0" smtClean="0"/>
          </a:p>
          <a:p>
            <a:pPr marL="0" indent="0" algn="just">
              <a:buNone/>
            </a:pPr>
            <a:endParaRPr lang="es-ES_tradnl" sz="2000" dirty="0" smtClean="0"/>
          </a:p>
          <a:p>
            <a:pPr marL="0" indent="0" algn="just">
              <a:buNone/>
            </a:pPr>
            <a:r>
              <a:rPr lang="es-ES_tradnl" sz="2000" dirty="0"/>
              <a:t>E</a:t>
            </a:r>
            <a:r>
              <a:rPr lang="es-ES_tradnl" sz="2000" dirty="0" smtClean="0"/>
              <a:t>ntendido el malestar como </a:t>
            </a:r>
            <a:r>
              <a:rPr lang="es-ES_tradnl" sz="2000" dirty="0"/>
              <a:t>un </a:t>
            </a:r>
            <a:r>
              <a:rPr lang="es-CR" sz="2000" dirty="0"/>
              <a:t>constructo que expresa el sentir positivo y el pensar constructivo del ser humano acerca de sí mismo y que se relaciona estrechamente con aspectos específicos del funcionamiento físico, psíquico y social. </a:t>
            </a:r>
          </a:p>
          <a:p>
            <a:pPr marL="0" indent="0">
              <a:buNone/>
            </a:pPr>
            <a:endParaRPr lang="es-ES_tradnl" sz="3000" dirty="0" smtClean="0"/>
          </a:p>
          <a:p>
            <a:pPr marL="0" indent="0" algn="just">
              <a:buNone/>
            </a:pPr>
            <a:endParaRPr lang="es-ES_tradnl" sz="3000" dirty="0" smtClean="0"/>
          </a:p>
        </p:txBody>
      </p:sp>
    </p:spTree>
    <p:extLst>
      <p:ext uri="{BB962C8B-B14F-4D97-AF65-F5344CB8AC3E}">
        <p14:creationId xmlns:p14="http://schemas.microsoft.com/office/powerpoint/2010/main" val="179507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5354" y="-49211"/>
            <a:ext cx="8596668" cy="1320800"/>
          </a:xfrm>
        </p:spPr>
        <p:txBody>
          <a:bodyPr/>
          <a:lstStyle/>
          <a:p>
            <a:r>
              <a:rPr lang="es-CR" sz="3200" dirty="0" smtClean="0"/>
              <a:t>Respuesta psicosocial en contextos de migración	</a:t>
            </a:r>
            <a:endParaRPr lang="es-CR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351265"/>
              </p:ext>
            </p:extLst>
          </p:nvPr>
        </p:nvGraphicFramePr>
        <p:xfrm>
          <a:off x="463020" y="1271589"/>
          <a:ext cx="11867093" cy="5373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own Arrow 2"/>
          <p:cNvSpPr/>
          <p:nvPr/>
        </p:nvSpPr>
        <p:spPr>
          <a:xfrm>
            <a:off x="4401500" y="1592408"/>
            <a:ext cx="1094704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171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409" y="0"/>
            <a:ext cx="10972800" cy="1143000"/>
          </a:xfrm>
        </p:spPr>
        <p:txBody>
          <a:bodyPr/>
          <a:lstStyle/>
          <a:p>
            <a:r>
              <a:rPr lang="es-CR" sz="3200" dirty="0" smtClean="0"/>
              <a:t>Objetivo General de la Caja de Herramientas</a:t>
            </a:r>
            <a:endParaRPr lang="es-C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11077132" cy="39544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sz="2400" dirty="0" smtClean="0"/>
              <a:t>Ofrecer al </a:t>
            </a:r>
            <a:r>
              <a:rPr lang="es-ES_tradnl" sz="2400" dirty="0"/>
              <a:t>personal involucrado en la atención a personas </a:t>
            </a:r>
            <a:r>
              <a:rPr lang="es-ES_tradnl" sz="2400" dirty="0" smtClean="0"/>
              <a:t>migrantes:</a:t>
            </a:r>
          </a:p>
          <a:p>
            <a:pPr algn="just"/>
            <a:r>
              <a:rPr lang="es-ES_tradnl" sz="2400" dirty="0" smtClean="0"/>
              <a:t>un </a:t>
            </a:r>
            <a:r>
              <a:rPr lang="es-ES_tradnl" sz="2400" dirty="0"/>
              <a:t>marco comprensivo </a:t>
            </a:r>
            <a:endParaRPr lang="es-ES_tradnl" sz="2400" dirty="0" smtClean="0"/>
          </a:p>
          <a:p>
            <a:pPr algn="just"/>
            <a:endParaRPr lang="es-ES_tradnl" sz="2400" dirty="0" smtClean="0"/>
          </a:p>
          <a:p>
            <a:pPr algn="just"/>
            <a:r>
              <a:rPr lang="es-ES_tradnl" sz="2400" dirty="0" smtClean="0"/>
              <a:t>una </a:t>
            </a:r>
            <a:r>
              <a:rPr lang="es-ES_tradnl" sz="2400" dirty="0"/>
              <a:t>serie de actividades de atención psicosocial y de </a:t>
            </a:r>
            <a:r>
              <a:rPr lang="es-ES_tradnl" sz="2400" dirty="0" smtClean="0"/>
              <a:t>cuidado </a:t>
            </a:r>
            <a:endParaRPr lang="es-ES_tradnl" sz="2400" dirty="0" smtClean="0"/>
          </a:p>
          <a:p>
            <a:pPr algn="just"/>
            <a:endParaRPr lang="es-ES_tradnl" sz="2400" dirty="0" smtClean="0"/>
          </a:p>
          <a:p>
            <a:pPr algn="just"/>
            <a:r>
              <a:rPr lang="es-CR" sz="2400" dirty="0" smtClean="0"/>
              <a:t>una </a:t>
            </a:r>
            <a:r>
              <a:rPr lang="es-CR" sz="2400" dirty="0"/>
              <a:t>red de apoyo </a:t>
            </a:r>
            <a:r>
              <a:rPr lang="es-CR" sz="2400" dirty="0" smtClean="0"/>
              <a:t>a </a:t>
            </a:r>
            <a:r>
              <a:rPr lang="es-CR" sz="2400" dirty="0" smtClean="0"/>
              <a:t>migrantes </a:t>
            </a:r>
            <a:r>
              <a:rPr lang="es-CR" sz="2400" dirty="0" smtClean="0"/>
              <a:t>en situación de vulnerabilidad </a:t>
            </a:r>
            <a:endParaRPr lang="es-CR" sz="2400" dirty="0" smtClean="0"/>
          </a:p>
          <a:p>
            <a:pPr algn="just"/>
            <a:endParaRPr lang="es-CR" sz="2400" dirty="0" smtClean="0"/>
          </a:p>
          <a:p>
            <a:pPr algn="just"/>
            <a:r>
              <a:rPr lang="es-CR" sz="2400" dirty="0" smtClean="0"/>
              <a:t>Todo basado en el reconocimiento del valor de su trabajo</a:t>
            </a:r>
            <a:endParaRPr lang="es-CR" sz="2400" dirty="0"/>
          </a:p>
          <a:p>
            <a:pPr marL="0" indent="0" algn="just">
              <a:buNone/>
            </a:pPr>
            <a:endParaRPr lang="es-ES_tradnl" sz="2400" b="1" dirty="0" smtClean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12196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mes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Theme1meso</Template>
  <TotalTime>1631</TotalTime>
  <Words>1599</Words>
  <Application>Microsoft Office PowerPoint</Application>
  <PresentationFormat>Custom</PresentationFormat>
  <Paragraphs>186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Theme1meso</vt:lpstr>
      <vt:lpstr>Atención psicosocial y cuidado dirigido a personal que atiende a migrantes en situación de vulnerabilidad</vt:lpstr>
      <vt:lpstr>PowerPoint Presentation</vt:lpstr>
      <vt:lpstr>La atención psicosocial como parte de la respuesta  integral de Naciones Unidas</vt:lpstr>
      <vt:lpstr>La atención psicosocial como parte de la respuesta  integral de la OIM (anterior a 19 Setiembre)</vt:lpstr>
      <vt:lpstr>CONTEXTO</vt:lpstr>
      <vt:lpstr>Salud y atención psicosocial</vt:lpstr>
      <vt:lpstr>Atención y apoyo psicosocial desde OIM</vt:lpstr>
      <vt:lpstr>Respuesta psicosocial en contextos de migración </vt:lpstr>
      <vt:lpstr>Objetivo General de la Caja de Herramientas</vt:lpstr>
      <vt:lpstr>Talleres de consulta y visitas a albergues y estaciones migratorias en Honduras, México y Guatemala</vt:lpstr>
      <vt:lpstr>  </vt:lpstr>
      <vt:lpstr>Construcción pedagógica </vt:lpstr>
      <vt:lpstr>Alcances </vt:lpstr>
      <vt:lpstr>Atención Psicosocial a personal que atiende migrantes en Mesoamérica 2 componentes:  </vt:lpstr>
      <vt:lpstr>Talleres de capacitación en atención psicosocial en México, Honduras, Panamá, El Salvador, Guatemala y Costa Rica </vt:lpstr>
      <vt:lpstr>Principales hallazgos </vt:lpstr>
      <vt:lpstr>Fortalezas y oportunidades</vt:lpstr>
      <vt:lpstr>Retos y necesidades identificadas</vt:lpstr>
      <vt:lpstr>Retos y necesidades identificadas</vt:lpstr>
      <vt:lpstr>Conclusiones</vt:lpstr>
      <vt:lpstr>El Futuro Practicas y Politicas Integradas</vt:lpstr>
      <vt:lpstr>¡Muchas gracias!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de atención psicosocial</dc:title>
  <dc:creator>SERRANO Noemy</dc:creator>
  <cp:lastModifiedBy>DE WILDE Roeland</cp:lastModifiedBy>
  <cp:revision>116</cp:revision>
  <dcterms:created xsi:type="dcterms:W3CDTF">2016-09-14T12:52:03Z</dcterms:created>
  <dcterms:modified xsi:type="dcterms:W3CDTF">2016-09-29T16:36:25Z</dcterms:modified>
</cp:coreProperties>
</file>