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83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B247A-A9FC-4AA1-B331-18DF7AC3FC72}" type="datetimeFigureOut">
              <a:rPr lang="es-ES" smtClean="0"/>
              <a:t>28/09/2016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7BFD8-4452-4EA9-9A8A-051858FC9D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488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0CE0C-156C-43E0-88CC-FEED8E1B52A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447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FDB7C1-AE57-425A-A880-767C1BA6FDE2}" type="slidenum">
              <a:rPr lang="en-GB" smtClean="0"/>
              <a:pPr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 txBox="1">
            <a:spLocks noGrp="1" noChangeArrowheads="1"/>
          </p:cNvSpPr>
          <p:nvPr/>
        </p:nvSpPr>
        <p:spPr bwMode="auto">
          <a:xfrm>
            <a:off x="3884316" y="8684914"/>
            <a:ext cx="2972115" cy="45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17" tIns="46109" rIns="92217" bIns="46109" anchor="b"/>
          <a:lstStyle/>
          <a:p>
            <a:pPr algn="r" defTabSz="922265"/>
            <a:fld id="{E1045684-05A5-4394-8E14-13291B1630EE}" type="slidenum">
              <a:rPr lang="en-GB" sz="1200"/>
              <a:pPr algn="r" defTabSz="922265"/>
              <a:t>7</a:t>
            </a:fld>
            <a:endParaRPr lang="en-GB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2115" cy="45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/>
          <a:lstStyle/>
          <a:p>
            <a:pPr defTabSz="922265"/>
            <a:r>
              <a:rPr lang="en-GB" sz="1200">
                <a:latin typeface="Arial" charset="0"/>
              </a:rPr>
              <a:t>World Health Organization</a:t>
            </a:r>
          </a:p>
        </p:txBody>
      </p:sp>
      <p:sp>
        <p:nvSpPr>
          <p:cNvPr id="48130" name="Rectangle 3"/>
          <p:cNvSpPr txBox="1">
            <a:spLocks noGrp="1" noChangeArrowheads="1"/>
          </p:cNvSpPr>
          <p:nvPr/>
        </p:nvSpPr>
        <p:spPr bwMode="auto">
          <a:xfrm>
            <a:off x="3884316" y="0"/>
            <a:ext cx="2972115" cy="45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/>
          <a:lstStyle/>
          <a:p>
            <a:pPr algn="r" defTabSz="922265"/>
            <a:fld id="{9D19FB52-F334-4259-A00C-E8DD7CC56D9C}" type="datetime3">
              <a:rPr lang="en-GB" sz="1200">
                <a:latin typeface="Arial" charset="0"/>
              </a:rPr>
              <a:pPr algn="r" defTabSz="922265"/>
              <a:t>28 September, 2016</a:t>
            </a:fld>
            <a:endParaRPr lang="en-GB" sz="1200">
              <a:latin typeface="Arial" charset="0"/>
            </a:endParaRPr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884316" y="8684914"/>
            <a:ext cx="2972115" cy="45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b"/>
          <a:lstStyle/>
          <a:p>
            <a:pPr algn="r" defTabSz="922265"/>
            <a:fld id="{7E864F83-9241-4DDB-9277-DBC3C72CE25C}" type="slidenum">
              <a:rPr lang="en-GB" sz="1200">
                <a:latin typeface="Arial" charset="0"/>
              </a:rPr>
              <a:pPr algn="r" defTabSz="922265"/>
              <a:t>10</a:t>
            </a:fld>
            <a:endParaRPr lang="en-GB" sz="1200">
              <a:latin typeface="Arial" charset="0"/>
            </a:endParaRPr>
          </a:p>
        </p:txBody>
      </p:sp>
      <p:sp>
        <p:nvSpPr>
          <p:cNvPr id="48132" name="Rectangle 7"/>
          <p:cNvSpPr txBox="1">
            <a:spLocks noGrp="1" noChangeArrowheads="1"/>
          </p:cNvSpPr>
          <p:nvPr/>
        </p:nvSpPr>
        <p:spPr bwMode="auto">
          <a:xfrm>
            <a:off x="3884316" y="8684914"/>
            <a:ext cx="2972115" cy="45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b"/>
          <a:lstStyle/>
          <a:p>
            <a:pPr defTabSz="922265"/>
            <a:fld id="{B8BE994B-DFBC-41F9-8406-A29D78B8FA03}" type="slidenum">
              <a:rPr lang="en-US" sz="1200">
                <a:latin typeface="Arial" charset="0"/>
              </a:rPr>
              <a:pPr defTabSz="922265"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900">
              <a:latin typeface="Arial Narrow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 txBox="1">
            <a:spLocks noGrp="1" noChangeArrowheads="1"/>
          </p:cNvSpPr>
          <p:nvPr/>
        </p:nvSpPr>
        <p:spPr bwMode="auto">
          <a:xfrm>
            <a:off x="3884316" y="8684914"/>
            <a:ext cx="2972115" cy="45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17" tIns="46109" rIns="92217" bIns="46109" anchor="b"/>
          <a:lstStyle/>
          <a:p>
            <a:pPr algn="r" defTabSz="922265"/>
            <a:fld id="{9921EDDB-5BAE-4833-98F2-7D0233953A44}" type="slidenum">
              <a:rPr lang="en-GB" sz="1200"/>
              <a:pPr algn="r" defTabSz="922265"/>
              <a:t>11</a:t>
            </a:fld>
            <a:endParaRPr lang="en-GB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4D8603-2205-48A8-A38C-DA30FCC77DC6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82530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04" y="5934617"/>
            <a:ext cx="2964328" cy="741082"/>
          </a:xfrm>
          <a:prstGeom prst="rect">
            <a:avLst/>
          </a:prstGeom>
        </p:spPr>
      </p:pic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84115" y="62655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Título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de la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presentación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265559"/>
            <a:ext cx="470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3D5E1-D8F5-4F00-A381-D556923092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865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84115" y="62655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Título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de la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presentación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265559"/>
            <a:ext cx="470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3D5E1-D8F5-4F00-A381-D556923092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04" y="5934617"/>
            <a:ext cx="2964328" cy="7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6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84115" y="62655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Título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de la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presentación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265559"/>
            <a:ext cx="470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3D5E1-D8F5-4F00-A381-D556923092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04" y="5934617"/>
            <a:ext cx="2964328" cy="7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2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84115" y="62655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Título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de la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presentación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457200" y="6265559"/>
            <a:ext cx="470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9pPr>
          </a:lstStyle>
          <a:p>
            <a:fld id="{9763D5E1-D8F5-4F00-A381-D556923092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04" y="5934617"/>
            <a:ext cx="2964328" cy="7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84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84115" y="62655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Título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de la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presentación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265559"/>
            <a:ext cx="470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3D5E1-D8F5-4F00-A381-D556923092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04" y="5934617"/>
            <a:ext cx="2964328" cy="7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2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84115" y="62655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Título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de la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presentación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265559"/>
            <a:ext cx="470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3D5E1-D8F5-4F00-A381-D556923092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04" y="5934617"/>
            <a:ext cx="2964328" cy="7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8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984115" y="62655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Título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de la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presentación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265559"/>
            <a:ext cx="470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3D5E1-D8F5-4F00-A381-D556923092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04" y="5934617"/>
            <a:ext cx="2964328" cy="7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54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240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84115" y="62655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Título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de la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presentación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265559"/>
            <a:ext cx="470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3D5E1-D8F5-4F00-A381-D556923092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04" y="5934617"/>
            <a:ext cx="2964328" cy="7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9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50000" y="62655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Título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de la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presentación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23085" y="6265559"/>
            <a:ext cx="470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3D5E1-D8F5-4F00-A381-D556923092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04" y="5934617"/>
            <a:ext cx="2964328" cy="7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8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37005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84115" y="62655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Título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de la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presentación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265559"/>
            <a:ext cx="470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3D5E1-D8F5-4F00-A381-D556923092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04" y="5934617"/>
            <a:ext cx="2964328" cy="7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7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84115" y="62655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t>Título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t> de la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t>presentación</a:t>
            </a: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265559"/>
            <a:ext cx="470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63D5E1-D8F5-4F00-A381-D556923092B8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56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ＭＳ Ｐゴシック" charset="0"/>
          <a:cs typeface="ＭＳ Ｐゴシック" charset="0"/>
        </a:defRPr>
      </a:lvl1pPr>
      <a:lvl2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2pPr>
      <a:lvl3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3pPr>
      <a:lvl4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4pPr>
      <a:lvl5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Courier New" charset="0"/>
        <a:buChar char="o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Courier New" charset="0"/>
        <a:buChar char="o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ho.org/wbw" TargetMode="External"/><Relationship Id="rId2" Type="http://schemas.openxmlformats.org/officeDocument/2006/relationships/hyperlink" Target="mailto:perezenr@paho.or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euler.slu.edu/escher/upload/8/89/Mobius-strip-II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723" y="1425514"/>
            <a:ext cx="4291438" cy="402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7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Up-Down Arrow 27"/>
          <p:cNvSpPr/>
          <p:nvPr/>
        </p:nvSpPr>
        <p:spPr bwMode="auto">
          <a:xfrm>
            <a:off x="1071044" y="1340422"/>
            <a:ext cx="2248693" cy="4166035"/>
          </a:xfrm>
          <a:prstGeom prst="upDownArrow">
            <a:avLst/>
          </a:prstGeom>
          <a:gradFill flip="none" rotWithShape="1">
            <a:gsLst>
              <a:gs pos="0">
                <a:srgbClr val="0080FF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  <a:alpha val="4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lIns="80156" tIns="40078" rIns="80156" bIns="40078" anchor="ctr"/>
          <a:lstStyle/>
          <a:p>
            <a:pPr algn="ctr">
              <a:defRPr/>
            </a:pPr>
            <a:r>
              <a:rPr lang="es-ES" sz="3200" dirty="0">
                <a:solidFill>
                  <a:srgbClr val="FFCC00"/>
                </a:solidFill>
              </a:rPr>
              <a:t>   </a:t>
            </a:r>
            <a:r>
              <a:rPr lang="es-ES" sz="3200" dirty="0" err="1">
                <a:solidFill>
                  <a:srgbClr val="FFCC00"/>
                </a:solidFill>
              </a:rPr>
              <a:t>Integration</a:t>
            </a:r>
            <a:endParaRPr lang="es-ES" sz="3200" dirty="0">
              <a:solidFill>
                <a:srgbClr val="FFCC00"/>
              </a:solidFill>
            </a:endParaRPr>
          </a:p>
        </p:txBody>
      </p:sp>
      <p:sp>
        <p:nvSpPr>
          <p:cNvPr id="47106" name="Text Box 5"/>
          <p:cNvSpPr txBox="1">
            <a:spLocks noChangeArrowheads="1"/>
          </p:cNvSpPr>
          <p:nvPr/>
        </p:nvSpPr>
        <p:spPr bwMode="auto">
          <a:xfrm>
            <a:off x="1449137" y="1484313"/>
            <a:ext cx="1480880" cy="95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algn="ctr" defTabSz="1042988"/>
            <a:r>
              <a:rPr lang="en-GB" sz="2000" b="1" dirty="0"/>
              <a:t>1A</a:t>
            </a:r>
          </a:p>
          <a:p>
            <a:pPr algn="ctr" defTabSz="1042988"/>
            <a:r>
              <a:rPr lang="en-GB" b="1" dirty="0" err="1" smtClean="0"/>
              <a:t>Vigilancia</a:t>
            </a:r>
            <a:r>
              <a:rPr lang="en-GB" b="1" dirty="0" smtClean="0"/>
              <a:t> y </a:t>
            </a:r>
            <a:r>
              <a:rPr lang="en-GB" b="1" dirty="0" err="1" smtClean="0"/>
              <a:t>respuesta</a:t>
            </a:r>
            <a:endParaRPr lang="en-US" b="1" dirty="0"/>
          </a:p>
        </p:txBody>
      </p:sp>
      <p:sp>
        <p:nvSpPr>
          <p:cNvPr id="47107" name="Text Box 6"/>
          <p:cNvSpPr txBox="1">
            <a:spLocks noChangeArrowheads="1"/>
          </p:cNvSpPr>
          <p:nvPr/>
        </p:nvSpPr>
        <p:spPr bwMode="auto">
          <a:xfrm>
            <a:off x="1422153" y="4068763"/>
            <a:ext cx="1584050" cy="123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algn="ctr" defTabSz="1042988"/>
            <a:r>
              <a:rPr lang="en-GB" sz="2000" b="1" dirty="0"/>
              <a:t>1B</a:t>
            </a:r>
          </a:p>
          <a:p>
            <a:pPr algn="ctr" defTabSz="1042988"/>
            <a:r>
              <a:rPr lang="en-GB" b="1" dirty="0" err="1" smtClean="0"/>
              <a:t>Puntos</a:t>
            </a:r>
            <a:r>
              <a:rPr lang="en-GB" b="1" dirty="0" smtClean="0"/>
              <a:t> de </a:t>
            </a:r>
            <a:r>
              <a:rPr lang="en-GB" b="1" dirty="0" err="1" smtClean="0"/>
              <a:t>entrada</a:t>
            </a:r>
            <a:r>
              <a:rPr lang="en-GB" b="1" dirty="0" smtClean="0"/>
              <a:t> </a:t>
            </a:r>
            <a:r>
              <a:rPr lang="en-GB" b="1" dirty="0" err="1" smtClean="0"/>
              <a:t>designados</a:t>
            </a:r>
            <a:endParaRPr lang="en-US" b="1" dirty="0"/>
          </a:p>
        </p:txBody>
      </p:sp>
      <p:sp>
        <p:nvSpPr>
          <p:cNvPr id="47108" name="Text Box 12"/>
          <p:cNvSpPr txBox="1">
            <a:spLocks noChangeArrowheads="1"/>
          </p:cNvSpPr>
          <p:nvPr/>
        </p:nvSpPr>
        <p:spPr bwMode="auto">
          <a:xfrm>
            <a:off x="3590301" y="476251"/>
            <a:ext cx="2207831" cy="70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6" tIns="45713" rIns="91426" bIns="45713">
            <a:spAutoFit/>
          </a:bodyPr>
          <a:lstStyle/>
          <a:p>
            <a:pPr defTabSz="1042988"/>
            <a:r>
              <a:rPr lang="en-GB" sz="2000" dirty="0" err="1" smtClean="0"/>
              <a:t>Comunidad</a:t>
            </a:r>
            <a:r>
              <a:rPr lang="en-GB" sz="2000" dirty="0" smtClean="0"/>
              <a:t>/</a:t>
            </a:r>
            <a:r>
              <a:rPr lang="en-GB" sz="2000" dirty="0" err="1" smtClean="0"/>
              <a:t>nivel</a:t>
            </a:r>
            <a:r>
              <a:rPr lang="en-GB" sz="2000" dirty="0" smtClean="0"/>
              <a:t> local</a:t>
            </a:r>
            <a:endParaRPr lang="en-US" sz="2000" dirty="0"/>
          </a:p>
        </p:txBody>
      </p:sp>
      <p:sp>
        <p:nvSpPr>
          <p:cNvPr id="47109" name="Text Box 13"/>
          <p:cNvSpPr txBox="1">
            <a:spLocks noChangeArrowheads="1"/>
          </p:cNvSpPr>
          <p:nvPr/>
        </p:nvSpPr>
        <p:spPr bwMode="auto">
          <a:xfrm>
            <a:off x="3852194" y="1749425"/>
            <a:ext cx="2303062" cy="70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en-GB" sz="2000" dirty="0" err="1" smtClean="0"/>
              <a:t>Nivel</a:t>
            </a:r>
            <a:r>
              <a:rPr lang="en-GB" sz="2000" dirty="0" smtClean="0"/>
              <a:t> </a:t>
            </a:r>
            <a:r>
              <a:rPr lang="en-GB" sz="2000" dirty="0" err="1" smtClean="0"/>
              <a:t>internacional</a:t>
            </a:r>
            <a:endParaRPr lang="en-US" sz="2000" dirty="0"/>
          </a:p>
        </p:txBody>
      </p:sp>
      <p:sp>
        <p:nvSpPr>
          <p:cNvPr id="47110" name="Text Box 14"/>
          <p:cNvSpPr txBox="1">
            <a:spLocks noChangeArrowheads="1"/>
          </p:cNvSpPr>
          <p:nvPr/>
        </p:nvSpPr>
        <p:spPr bwMode="auto">
          <a:xfrm>
            <a:off x="3852195" y="2597150"/>
            <a:ext cx="1799912" cy="70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en-GB" sz="2000" dirty="0" err="1" smtClean="0"/>
              <a:t>Nivel</a:t>
            </a:r>
            <a:r>
              <a:rPr lang="en-GB" sz="2000" dirty="0" smtClean="0"/>
              <a:t> </a:t>
            </a:r>
            <a:r>
              <a:rPr lang="en-GB" sz="2000" dirty="0" err="1" smtClean="0"/>
              <a:t>nacional</a:t>
            </a:r>
            <a:endParaRPr lang="en-US" sz="2000" dirty="0"/>
          </a:p>
        </p:txBody>
      </p:sp>
      <p:sp>
        <p:nvSpPr>
          <p:cNvPr id="47111" name="Rectangle 15"/>
          <p:cNvSpPr>
            <a:spLocks noChangeArrowheads="1"/>
          </p:cNvSpPr>
          <p:nvPr/>
        </p:nvSpPr>
        <p:spPr bwMode="auto">
          <a:xfrm>
            <a:off x="6299694" y="2565400"/>
            <a:ext cx="2844306" cy="36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defTabSz="912813"/>
            <a:r>
              <a:rPr lang="en-US" dirty="0" err="1" smtClean="0"/>
              <a:t>Medición</a:t>
            </a:r>
            <a:r>
              <a:rPr lang="en-US" dirty="0" smtClean="0"/>
              <a:t> y </a:t>
            </a:r>
            <a:r>
              <a:rPr lang="en-US" dirty="0" err="1" smtClean="0"/>
              <a:t>notificación</a:t>
            </a:r>
            <a:endParaRPr lang="en-US" dirty="0"/>
          </a:p>
        </p:txBody>
      </p:sp>
      <p:sp>
        <p:nvSpPr>
          <p:cNvPr id="47112" name="Rectangle 16"/>
          <p:cNvSpPr>
            <a:spLocks noChangeArrowheads="1"/>
          </p:cNvSpPr>
          <p:nvPr/>
        </p:nvSpPr>
        <p:spPr bwMode="auto">
          <a:xfrm>
            <a:off x="6299694" y="3068638"/>
            <a:ext cx="2520512" cy="64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defTabSz="912813"/>
            <a:r>
              <a:rPr lang="en-US" dirty="0" err="1" smtClean="0"/>
              <a:t>Respuesta</a:t>
            </a:r>
            <a:r>
              <a:rPr lang="en-US" dirty="0" smtClean="0"/>
              <a:t> de </a:t>
            </a:r>
            <a:r>
              <a:rPr lang="en-US" dirty="0" err="1" smtClean="0"/>
              <a:t>Salud</a:t>
            </a:r>
            <a:r>
              <a:rPr lang="en-US" dirty="0" smtClean="0"/>
              <a:t> </a:t>
            </a:r>
            <a:r>
              <a:rPr lang="en-US" dirty="0" err="1" smtClean="0"/>
              <a:t>Pública</a:t>
            </a:r>
            <a:endParaRPr lang="en-US" dirty="0"/>
          </a:p>
        </p:txBody>
      </p:sp>
      <p:sp>
        <p:nvSpPr>
          <p:cNvPr id="47113" name="Text Box 43"/>
          <p:cNvSpPr txBox="1">
            <a:spLocks noChangeArrowheads="1"/>
          </p:cNvSpPr>
          <p:nvPr/>
        </p:nvSpPr>
        <p:spPr bwMode="auto">
          <a:xfrm>
            <a:off x="477755" y="4138614"/>
            <a:ext cx="699202" cy="33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3" rIns="91426" bIns="45713">
            <a:spAutoFit/>
          </a:bodyPr>
          <a:lstStyle/>
          <a:p>
            <a:pPr defTabSz="1042988"/>
            <a:r>
              <a:rPr lang="en-GB" sz="1600">
                <a:solidFill>
                  <a:schemeClr val="bg2"/>
                </a:solidFill>
              </a:rPr>
              <a:t>Art. 7</a:t>
            </a:r>
            <a:endParaRPr lang="en-US" sz="1600">
              <a:solidFill>
                <a:schemeClr val="bg2"/>
              </a:solidFill>
            </a:endParaRPr>
          </a:p>
        </p:txBody>
      </p:sp>
      <p:sp>
        <p:nvSpPr>
          <p:cNvPr id="47114" name="Text Box 43"/>
          <p:cNvSpPr txBox="1">
            <a:spLocks noChangeArrowheads="1"/>
          </p:cNvSpPr>
          <p:nvPr/>
        </p:nvSpPr>
        <p:spPr bwMode="auto">
          <a:xfrm>
            <a:off x="755519" y="1693863"/>
            <a:ext cx="788970" cy="58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3" rIns="91426" bIns="45713">
            <a:spAutoFit/>
          </a:bodyPr>
          <a:lstStyle/>
          <a:p>
            <a:pPr defTabSz="1042988"/>
            <a:r>
              <a:rPr lang="en-GB" sz="1600" i="1">
                <a:solidFill>
                  <a:schemeClr val="bg2"/>
                </a:solidFill>
              </a:rPr>
              <a:t>Art. 5</a:t>
            </a:r>
          </a:p>
          <a:p>
            <a:pPr defTabSz="1042988"/>
            <a:r>
              <a:rPr lang="en-GB" sz="1600" i="1">
                <a:solidFill>
                  <a:schemeClr val="bg2"/>
                </a:solidFill>
              </a:rPr>
              <a:t>Art. 13</a:t>
            </a:r>
            <a:endParaRPr lang="en-US" sz="1600" i="1">
              <a:solidFill>
                <a:schemeClr val="bg2"/>
              </a:solidFill>
            </a:endParaRPr>
          </a:p>
        </p:txBody>
      </p:sp>
      <p:sp>
        <p:nvSpPr>
          <p:cNvPr id="47115" name="Text Box 43"/>
          <p:cNvSpPr txBox="1">
            <a:spLocks noChangeArrowheads="1"/>
          </p:cNvSpPr>
          <p:nvPr/>
        </p:nvSpPr>
        <p:spPr bwMode="auto">
          <a:xfrm>
            <a:off x="857102" y="4724401"/>
            <a:ext cx="788970" cy="107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3" rIns="91426" bIns="45713">
            <a:spAutoFit/>
          </a:bodyPr>
          <a:lstStyle/>
          <a:p>
            <a:pPr defTabSz="1042988"/>
            <a:r>
              <a:rPr lang="en-GB" sz="1600" i="1">
                <a:solidFill>
                  <a:schemeClr val="bg2"/>
                </a:solidFill>
              </a:rPr>
              <a:t>Art. 19</a:t>
            </a:r>
          </a:p>
          <a:p>
            <a:pPr defTabSz="1042988"/>
            <a:r>
              <a:rPr lang="en-GB" sz="1600" i="1">
                <a:solidFill>
                  <a:schemeClr val="bg2"/>
                </a:solidFill>
              </a:rPr>
              <a:t>Art. 20</a:t>
            </a:r>
          </a:p>
          <a:p>
            <a:pPr defTabSz="1042988"/>
            <a:r>
              <a:rPr lang="en-GB" sz="1600" i="1">
                <a:solidFill>
                  <a:schemeClr val="bg2"/>
                </a:solidFill>
              </a:rPr>
              <a:t>Art. 21</a:t>
            </a:r>
          </a:p>
          <a:p>
            <a:pPr defTabSz="1042988"/>
            <a:r>
              <a:rPr lang="en-GB" sz="1600" i="1">
                <a:solidFill>
                  <a:schemeClr val="bg2"/>
                </a:solidFill>
              </a:rPr>
              <a:t>Art. 22</a:t>
            </a:r>
          </a:p>
        </p:txBody>
      </p:sp>
      <p:sp>
        <p:nvSpPr>
          <p:cNvPr id="47116" name="Text Box 14"/>
          <p:cNvSpPr txBox="1">
            <a:spLocks noChangeArrowheads="1"/>
          </p:cNvSpPr>
          <p:nvPr/>
        </p:nvSpPr>
        <p:spPr bwMode="auto">
          <a:xfrm>
            <a:off x="3852194" y="4005263"/>
            <a:ext cx="1655475" cy="70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en-GB" sz="2000" dirty="0" err="1" smtClean="0"/>
              <a:t>Todas</a:t>
            </a:r>
            <a:r>
              <a:rPr lang="en-GB" sz="2000" dirty="0" smtClean="0"/>
              <a:t> </a:t>
            </a:r>
            <a:r>
              <a:rPr lang="en-GB" sz="2000" dirty="0" err="1" smtClean="0"/>
              <a:t>las</a:t>
            </a:r>
            <a:r>
              <a:rPr lang="en-GB" sz="2000" dirty="0" smtClean="0"/>
              <a:t> </a:t>
            </a:r>
            <a:r>
              <a:rPr lang="en-GB" sz="2000" dirty="0" err="1" smtClean="0"/>
              <a:t>veces</a:t>
            </a:r>
            <a:endParaRPr lang="en-US" sz="2000" dirty="0"/>
          </a:p>
        </p:txBody>
      </p:sp>
      <p:sp>
        <p:nvSpPr>
          <p:cNvPr id="47117" name="Text Box 14"/>
          <p:cNvSpPr txBox="1">
            <a:spLocks noChangeArrowheads="1"/>
          </p:cNvSpPr>
          <p:nvPr/>
        </p:nvSpPr>
        <p:spPr bwMode="auto">
          <a:xfrm>
            <a:off x="3852194" y="5332413"/>
            <a:ext cx="1730075" cy="132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defTabSz="1042988"/>
            <a:r>
              <a:rPr lang="es-ES" sz="1600" b="1" dirty="0" smtClean="0">
                <a:solidFill>
                  <a:srgbClr val="FF0000"/>
                </a:solidFill>
              </a:rPr>
              <a:t>Potenciales emergencias de salud pública de interés internacional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47118" name="Text Box 6"/>
          <p:cNvSpPr txBox="1">
            <a:spLocks noChangeArrowheads="1"/>
          </p:cNvSpPr>
          <p:nvPr/>
        </p:nvSpPr>
        <p:spPr bwMode="auto">
          <a:xfrm>
            <a:off x="2825259" y="3141663"/>
            <a:ext cx="860276" cy="64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6" tIns="45713" rIns="91426" bIns="45713">
            <a:spAutoFit/>
          </a:bodyPr>
          <a:lstStyle/>
          <a:p>
            <a:pPr defTabSz="1042988"/>
            <a:r>
              <a:rPr lang="en-GB" sz="2000" dirty="0" smtClean="0"/>
              <a:t>PFN</a:t>
            </a:r>
            <a:endParaRPr lang="en-GB" sz="2000" dirty="0"/>
          </a:p>
          <a:p>
            <a:pPr defTabSz="1042988"/>
            <a:r>
              <a:rPr lang="en-GB" sz="1600" i="1" dirty="0">
                <a:solidFill>
                  <a:schemeClr val="bg2"/>
                </a:solidFill>
              </a:rPr>
              <a:t>Art. 4</a:t>
            </a:r>
            <a:endParaRPr lang="en-US" sz="1600" i="1" dirty="0">
              <a:solidFill>
                <a:schemeClr val="bg2"/>
              </a:solidFill>
            </a:endParaRPr>
          </a:p>
        </p:txBody>
      </p:sp>
      <p:sp>
        <p:nvSpPr>
          <p:cNvPr id="47119" name="Rectangle 1"/>
          <p:cNvSpPr>
            <a:spLocks noChangeArrowheads="1"/>
          </p:cNvSpPr>
          <p:nvPr/>
        </p:nvSpPr>
        <p:spPr bwMode="auto">
          <a:xfrm>
            <a:off x="6299694" y="417513"/>
            <a:ext cx="2518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defTabSz="912813"/>
            <a:r>
              <a:rPr lang="en-US" dirty="0" err="1" smtClean="0"/>
              <a:t>Detección</a:t>
            </a:r>
            <a:endParaRPr lang="en-US" dirty="0"/>
          </a:p>
          <a:p>
            <a:pPr defTabSz="912813"/>
            <a:r>
              <a:rPr lang="en-US" dirty="0" err="1" smtClean="0"/>
              <a:t>Comunicación</a:t>
            </a:r>
            <a:endParaRPr lang="en-US" dirty="0"/>
          </a:p>
          <a:p>
            <a:pPr defTabSz="912813"/>
            <a:r>
              <a:rPr lang="en-US" dirty="0" smtClean="0"/>
              <a:t>Control </a:t>
            </a:r>
            <a:r>
              <a:rPr lang="en-US" dirty="0" err="1" smtClean="0"/>
              <a:t>preliminar</a:t>
            </a:r>
            <a:endParaRPr lang="en-US" dirty="0"/>
          </a:p>
        </p:txBody>
      </p:sp>
      <p:sp>
        <p:nvSpPr>
          <p:cNvPr id="47120" name="Rectangle 2"/>
          <p:cNvSpPr>
            <a:spLocks noChangeArrowheads="1"/>
          </p:cNvSpPr>
          <p:nvPr/>
        </p:nvSpPr>
        <p:spPr bwMode="auto">
          <a:xfrm>
            <a:off x="6299694" y="1341438"/>
            <a:ext cx="2518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defTabSz="912813"/>
            <a:r>
              <a:rPr lang="es-ES" dirty="0" smtClean="0"/>
              <a:t>Confirmación</a:t>
            </a:r>
            <a:endParaRPr lang="es-ES" dirty="0"/>
          </a:p>
          <a:p>
            <a:pPr defTabSz="912813"/>
            <a:r>
              <a:rPr lang="es-ES" dirty="0"/>
              <a:t>Control</a:t>
            </a:r>
          </a:p>
          <a:p>
            <a:pPr defTabSz="912813"/>
            <a:r>
              <a:rPr lang="es-ES" dirty="0" smtClean="0"/>
              <a:t>Medición</a:t>
            </a:r>
            <a:endParaRPr lang="es-ES" dirty="0"/>
          </a:p>
          <a:p>
            <a:pPr defTabSz="912813"/>
            <a:r>
              <a:rPr lang="es-ES" dirty="0" smtClean="0"/>
              <a:t>Comunicación</a:t>
            </a:r>
            <a:endParaRPr lang="es-ES" dirty="0"/>
          </a:p>
        </p:txBody>
      </p:sp>
      <p:sp>
        <p:nvSpPr>
          <p:cNvPr id="47121" name="AutoShape 3"/>
          <p:cNvSpPr>
            <a:spLocks noChangeAspect="1" noChangeArrowheads="1" noTextEdit="1"/>
          </p:cNvSpPr>
          <p:nvPr/>
        </p:nvSpPr>
        <p:spPr bwMode="auto">
          <a:xfrm>
            <a:off x="109520" y="2732089"/>
            <a:ext cx="1512624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2" name="Freeform 5"/>
          <p:cNvSpPr>
            <a:spLocks/>
          </p:cNvSpPr>
          <p:nvPr/>
        </p:nvSpPr>
        <p:spPr bwMode="auto">
          <a:xfrm>
            <a:off x="776154" y="3284538"/>
            <a:ext cx="839641" cy="857250"/>
          </a:xfrm>
          <a:custGeom>
            <a:avLst/>
            <a:gdLst>
              <a:gd name="T0" fmla="*/ 2147483647 w 2574"/>
              <a:gd name="T1" fmla="*/ 0 h 1759"/>
              <a:gd name="T2" fmla="*/ 2083641260 w 2574"/>
              <a:gd name="T3" fmla="*/ 231572999 h 1759"/>
              <a:gd name="T4" fmla="*/ 1701719066 w 2574"/>
              <a:gd name="T5" fmla="*/ 462908658 h 1759"/>
              <a:gd name="T6" fmla="*/ 1354392887 w 2574"/>
              <a:gd name="T7" fmla="*/ 926054655 h 1759"/>
              <a:gd name="T8" fmla="*/ 1007066381 w 2574"/>
              <a:gd name="T9" fmla="*/ 1504868086 h 1759"/>
              <a:gd name="T10" fmla="*/ 729247720 w 2574"/>
              <a:gd name="T11" fmla="*/ 2083444421 h 1759"/>
              <a:gd name="T12" fmla="*/ 486236325 w 2574"/>
              <a:gd name="T13" fmla="*/ 2147483647 h 1759"/>
              <a:gd name="T14" fmla="*/ 277818742 w 2574"/>
              <a:gd name="T15" fmla="*/ 2147483647 h 1759"/>
              <a:gd name="T16" fmla="*/ 138909371 w 2574"/>
              <a:gd name="T17" fmla="*/ 2147483647 h 1759"/>
              <a:gd name="T18" fmla="*/ 34700753 w 2574"/>
              <a:gd name="T19" fmla="*/ 2147483647 h 1759"/>
              <a:gd name="T20" fmla="*/ 0 w 2574"/>
              <a:gd name="T21" fmla="*/ 2147483647 h 1759"/>
              <a:gd name="T22" fmla="*/ 34700753 w 2574"/>
              <a:gd name="T23" fmla="*/ 2147483647 h 1759"/>
              <a:gd name="T24" fmla="*/ 138909371 w 2574"/>
              <a:gd name="T25" fmla="*/ 2147483647 h 1759"/>
              <a:gd name="T26" fmla="*/ 277818742 w 2574"/>
              <a:gd name="T27" fmla="*/ 2147483647 h 1759"/>
              <a:gd name="T28" fmla="*/ 486236325 w 2574"/>
              <a:gd name="T29" fmla="*/ 2147483647 h 1759"/>
              <a:gd name="T30" fmla="*/ 729247720 w 2574"/>
              <a:gd name="T31" fmla="*/ 2147483647 h 1759"/>
              <a:gd name="T32" fmla="*/ 1007066381 w 2574"/>
              <a:gd name="T33" fmla="*/ 2147483647 h 1759"/>
              <a:gd name="T34" fmla="*/ 1354392887 w 2574"/>
              <a:gd name="T35" fmla="*/ 2147483647 h 1759"/>
              <a:gd name="T36" fmla="*/ 1701719066 w 2574"/>
              <a:gd name="T37" fmla="*/ 2147483647 h 1759"/>
              <a:gd name="T38" fmla="*/ 2083641260 w 2574"/>
              <a:gd name="T39" fmla="*/ 2147483647 h 1759"/>
              <a:gd name="T40" fmla="*/ 2147483647 w 2574"/>
              <a:gd name="T41" fmla="*/ 2147483647 h 1759"/>
              <a:gd name="T42" fmla="*/ 2147483647 w 2574"/>
              <a:gd name="T43" fmla="*/ 2147483647 h 1759"/>
              <a:gd name="T44" fmla="*/ 2147483647 w 2574"/>
              <a:gd name="T45" fmla="*/ 2147483647 h 1759"/>
              <a:gd name="T46" fmla="*/ 2147483647 w 2574"/>
              <a:gd name="T47" fmla="*/ 2147483647 h 1759"/>
              <a:gd name="T48" fmla="*/ 2147483647 w 2574"/>
              <a:gd name="T49" fmla="*/ 2147483647 h 1759"/>
              <a:gd name="T50" fmla="*/ 2147483647 w 2574"/>
              <a:gd name="T51" fmla="*/ 2147483647 h 1759"/>
              <a:gd name="T52" fmla="*/ 2147483647 w 2574"/>
              <a:gd name="T53" fmla="*/ 2147483647 h 1759"/>
              <a:gd name="T54" fmla="*/ 2147483647 w 2574"/>
              <a:gd name="T55" fmla="*/ 2147483647 h 1759"/>
              <a:gd name="T56" fmla="*/ 2147483647 w 2574"/>
              <a:gd name="T57" fmla="*/ 2147483647 h 1759"/>
              <a:gd name="T58" fmla="*/ 2147483647 w 2574"/>
              <a:gd name="T59" fmla="*/ 2147483647 h 1759"/>
              <a:gd name="T60" fmla="*/ 2147483647 w 2574"/>
              <a:gd name="T61" fmla="*/ 2147483647 h 1759"/>
              <a:gd name="T62" fmla="*/ 2147483647 w 2574"/>
              <a:gd name="T63" fmla="*/ 2147483647 h 1759"/>
              <a:gd name="T64" fmla="*/ 2147483647 w 2574"/>
              <a:gd name="T65" fmla="*/ 2147483647 h 1759"/>
              <a:gd name="T66" fmla="*/ 2147483647 w 2574"/>
              <a:gd name="T67" fmla="*/ 2147483647 h 1759"/>
              <a:gd name="T68" fmla="*/ 2147483647 w 2574"/>
              <a:gd name="T69" fmla="*/ 2147483647 h 1759"/>
              <a:gd name="T70" fmla="*/ 2147483647 w 2574"/>
              <a:gd name="T71" fmla="*/ 2147483647 h 1759"/>
              <a:gd name="T72" fmla="*/ 2147483647 w 2574"/>
              <a:gd name="T73" fmla="*/ 2147483647 h 1759"/>
              <a:gd name="T74" fmla="*/ 2147483647 w 2574"/>
              <a:gd name="T75" fmla="*/ 1620535885 h 1759"/>
              <a:gd name="T76" fmla="*/ 2147483647 w 2574"/>
              <a:gd name="T77" fmla="*/ 1157627837 h 1759"/>
              <a:gd name="T78" fmla="*/ 2147483647 w 2574"/>
              <a:gd name="T79" fmla="*/ 694481717 h 1759"/>
              <a:gd name="T80" fmla="*/ 2147483647 w 2574"/>
              <a:gd name="T81" fmla="*/ 347240859 h 1759"/>
              <a:gd name="T82" fmla="*/ 2147483647 w 2574"/>
              <a:gd name="T83" fmla="*/ 115667830 h 1759"/>
              <a:gd name="T84" fmla="*/ 2147483647 w 2574"/>
              <a:gd name="T85" fmla="*/ 0 h 175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574"/>
              <a:gd name="T130" fmla="*/ 0 h 1759"/>
              <a:gd name="T131" fmla="*/ 2574 w 2574"/>
              <a:gd name="T132" fmla="*/ 1759 h 175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574" h="1759">
                <a:moveTo>
                  <a:pt x="1286" y="0"/>
                </a:moveTo>
                <a:lnTo>
                  <a:pt x="1220" y="0"/>
                </a:lnTo>
                <a:lnTo>
                  <a:pt x="1155" y="4"/>
                </a:lnTo>
                <a:lnTo>
                  <a:pt x="1091" y="10"/>
                </a:lnTo>
                <a:lnTo>
                  <a:pt x="1027" y="18"/>
                </a:lnTo>
                <a:lnTo>
                  <a:pt x="965" y="27"/>
                </a:lnTo>
                <a:lnTo>
                  <a:pt x="903" y="39"/>
                </a:lnTo>
                <a:lnTo>
                  <a:pt x="844" y="54"/>
                </a:lnTo>
                <a:lnTo>
                  <a:pt x="785" y="69"/>
                </a:lnTo>
                <a:lnTo>
                  <a:pt x="728" y="87"/>
                </a:lnTo>
                <a:lnTo>
                  <a:pt x="674" y="105"/>
                </a:lnTo>
                <a:lnTo>
                  <a:pt x="619" y="127"/>
                </a:lnTo>
                <a:lnTo>
                  <a:pt x="567" y="151"/>
                </a:lnTo>
                <a:lnTo>
                  <a:pt x="517" y="174"/>
                </a:lnTo>
                <a:lnTo>
                  <a:pt x="468" y="201"/>
                </a:lnTo>
                <a:lnTo>
                  <a:pt x="421" y="228"/>
                </a:lnTo>
                <a:lnTo>
                  <a:pt x="377" y="257"/>
                </a:lnTo>
                <a:lnTo>
                  <a:pt x="335" y="287"/>
                </a:lnTo>
                <a:lnTo>
                  <a:pt x="294" y="319"/>
                </a:lnTo>
                <a:lnTo>
                  <a:pt x="255" y="353"/>
                </a:lnTo>
                <a:lnTo>
                  <a:pt x="219" y="387"/>
                </a:lnTo>
                <a:lnTo>
                  <a:pt x="186" y="423"/>
                </a:lnTo>
                <a:lnTo>
                  <a:pt x="155" y="460"/>
                </a:lnTo>
                <a:lnTo>
                  <a:pt x="127" y="497"/>
                </a:lnTo>
                <a:lnTo>
                  <a:pt x="101" y="537"/>
                </a:lnTo>
                <a:lnTo>
                  <a:pt x="78" y="577"/>
                </a:lnTo>
                <a:lnTo>
                  <a:pt x="58" y="617"/>
                </a:lnTo>
                <a:lnTo>
                  <a:pt x="41" y="660"/>
                </a:lnTo>
                <a:lnTo>
                  <a:pt x="27" y="702"/>
                </a:lnTo>
                <a:lnTo>
                  <a:pt x="15" y="745"/>
                </a:lnTo>
                <a:lnTo>
                  <a:pt x="7" y="788"/>
                </a:lnTo>
                <a:lnTo>
                  <a:pt x="1" y="834"/>
                </a:lnTo>
                <a:lnTo>
                  <a:pt x="0" y="879"/>
                </a:lnTo>
                <a:lnTo>
                  <a:pt x="1" y="924"/>
                </a:lnTo>
                <a:lnTo>
                  <a:pt x="7" y="969"/>
                </a:lnTo>
                <a:lnTo>
                  <a:pt x="15" y="1013"/>
                </a:lnTo>
                <a:lnTo>
                  <a:pt x="27" y="1056"/>
                </a:lnTo>
                <a:lnTo>
                  <a:pt x="41" y="1098"/>
                </a:lnTo>
                <a:lnTo>
                  <a:pt x="58" y="1141"/>
                </a:lnTo>
                <a:lnTo>
                  <a:pt x="78" y="1182"/>
                </a:lnTo>
                <a:lnTo>
                  <a:pt x="101" y="1222"/>
                </a:lnTo>
                <a:lnTo>
                  <a:pt x="127" y="1260"/>
                </a:lnTo>
                <a:lnTo>
                  <a:pt x="155" y="1298"/>
                </a:lnTo>
                <a:lnTo>
                  <a:pt x="186" y="1335"/>
                </a:lnTo>
                <a:lnTo>
                  <a:pt x="219" y="1371"/>
                </a:lnTo>
                <a:lnTo>
                  <a:pt x="255" y="1405"/>
                </a:lnTo>
                <a:lnTo>
                  <a:pt x="294" y="1438"/>
                </a:lnTo>
                <a:lnTo>
                  <a:pt x="335" y="1470"/>
                </a:lnTo>
                <a:lnTo>
                  <a:pt x="377" y="1501"/>
                </a:lnTo>
                <a:lnTo>
                  <a:pt x="421" y="1530"/>
                </a:lnTo>
                <a:lnTo>
                  <a:pt x="468" y="1558"/>
                </a:lnTo>
                <a:lnTo>
                  <a:pt x="517" y="1583"/>
                </a:lnTo>
                <a:lnTo>
                  <a:pt x="567" y="1609"/>
                </a:lnTo>
                <a:lnTo>
                  <a:pt x="619" y="1631"/>
                </a:lnTo>
                <a:lnTo>
                  <a:pt x="674" y="1652"/>
                </a:lnTo>
                <a:lnTo>
                  <a:pt x="728" y="1671"/>
                </a:lnTo>
                <a:lnTo>
                  <a:pt x="785" y="1690"/>
                </a:lnTo>
                <a:lnTo>
                  <a:pt x="844" y="1704"/>
                </a:lnTo>
                <a:lnTo>
                  <a:pt x="903" y="1719"/>
                </a:lnTo>
                <a:lnTo>
                  <a:pt x="965" y="1731"/>
                </a:lnTo>
                <a:lnTo>
                  <a:pt x="1027" y="1740"/>
                </a:lnTo>
                <a:lnTo>
                  <a:pt x="1091" y="1748"/>
                </a:lnTo>
                <a:lnTo>
                  <a:pt x="1155" y="1753"/>
                </a:lnTo>
                <a:lnTo>
                  <a:pt x="1220" y="1757"/>
                </a:lnTo>
                <a:lnTo>
                  <a:pt x="1286" y="1759"/>
                </a:lnTo>
                <a:lnTo>
                  <a:pt x="1353" y="1757"/>
                </a:lnTo>
                <a:lnTo>
                  <a:pt x="1418" y="1753"/>
                </a:lnTo>
                <a:lnTo>
                  <a:pt x="1483" y="1748"/>
                </a:lnTo>
                <a:lnTo>
                  <a:pt x="1545" y="1740"/>
                </a:lnTo>
                <a:lnTo>
                  <a:pt x="1608" y="1731"/>
                </a:lnTo>
                <a:lnTo>
                  <a:pt x="1669" y="1719"/>
                </a:lnTo>
                <a:lnTo>
                  <a:pt x="1729" y="1704"/>
                </a:lnTo>
                <a:lnTo>
                  <a:pt x="1787" y="1690"/>
                </a:lnTo>
                <a:lnTo>
                  <a:pt x="1844" y="1671"/>
                </a:lnTo>
                <a:lnTo>
                  <a:pt x="1900" y="1652"/>
                </a:lnTo>
                <a:lnTo>
                  <a:pt x="1953" y="1631"/>
                </a:lnTo>
                <a:lnTo>
                  <a:pt x="2006" y="1609"/>
                </a:lnTo>
                <a:lnTo>
                  <a:pt x="2057" y="1583"/>
                </a:lnTo>
                <a:lnTo>
                  <a:pt x="2105" y="1558"/>
                </a:lnTo>
                <a:lnTo>
                  <a:pt x="2151" y="1530"/>
                </a:lnTo>
                <a:lnTo>
                  <a:pt x="2196" y="1501"/>
                </a:lnTo>
                <a:lnTo>
                  <a:pt x="2239" y="1470"/>
                </a:lnTo>
                <a:lnTo>
                  <a:pt x="2279" y="1438"/>
                </a:lnTo>
                <a:lnTo>
                  <a:pt x="2317" y="1405"/>
                </a:lnTo>
                <a:lnTo>
                  <a:pt x="2353" y="1371"/>
                </a:lnTo>
                <a:lnTo>
                  <a:pt x="2386" y="1335"/>
                </a:lnTo>
                <a:lnTo>
                  <a:pt x="2418" y="1298"/>
                </a:lnTo>
                <a:lnTo>
                  <a:pt x="2446" y="1260"/>
                </a:lnTo>
                <a:lnTo>
                  <a:pt x="2471" y="1222"/>
                </a:lnTo>
                <a:lnTo>
                  <a:pt x="2495" y="1182"/>
                </a:lnTo>
                <a:lnTo>
                  <a:pt x="2515" y="1141"/>
                </a:lnTo>
                <a:lnTo>
                  <a:pt x="2533" y="1098"/>
                </a:lnTo>
                <a:lnTo>
                  <a:pt x="2547" y="1056"/>
                </a:lnTo>
                <a:lnTo>
                  <a:pt x="2558" y="1013"/>
                </a:lnTo>
                <a:lnTo>
                  <a:pt x="2567" y="969"/>
                </a:lnTo>
                <a:lnTo>
                  <a:pt x="2571" y="924"/>
                </a:lnTo>
                <a:lnTo>
                  <a:pt x="2574" y="879"/>
                </a:lnTo>
                <a:lnTo>
                  <a:pt x="2571" y="834"/>
                </a:lnTo>
                <a:lnTo>
                  <a:pt x="2567" y="788"/>
                </a:lnTo>
                <a:lnTo>
                  <a:pt x="2558" y="745"/>
                </a:lnTo>
                <a:lnTo>
                  <a:pt x="2547" y="702"/>
                </a:lnTo>
                <a:lnTo>
                  <a:pt x="2533" y="660"/>
                </a:lnTo>
                <a:lnTo>
                  <a:pt x="2515" y="617"/>
                </a:lnTo>
                <a:lnTo>
                  <a:pt x="2495" y="577"/>
                </a:lnTo>
                <a:lnTo>
                  <a:pt x="2471" y="537"/>
                </a:lnTo>
                <a:lnTo>
                  <a:pt x="2446" y="497"/>
                </a:lnTo>
                <a:lnTo>
                  <a:pt x="2418" y="460"/>
                </a:lnTo>
                <a:lnTo>
                  <a:pt x="2386" y="423"/>
                </a:lnTo>
                <a:lnTo>
                  <a:pt x="2353" y="387"/>
                </a:lnTo>
                <a:lnTo>
                  <a:pt x="2317" y="353"/>
                </a:lnTo>
                <a:lnTo>
                  <a:pt x="2279" y="319"/>
                </a:lnTo>
                <a:lnTo>
                  <a:pt x="2239" y="287"/>
                </a:lnTo>
                <a:lnTo>
                  <a:pt x="2196" y="257"/>
                </a:lnTo>
                <a:lnTo>
                  <a:pt x="2151" y="228"/>
                </a:lnTo>
                <a:lnTo>
                  <a:pt x="2105" y="201"/>
                </a:lnTo>
                <a:lnTo>
                  <a:pt x="2057" y="174"/>
                </a:lnTo>
                <a:lnTo>
                  <a:pt x="2006" y="151"/>
                </a:lnTo>
                <a:lnTo>
                  <a:pt x="1953" y="127"/>
                </a:lnTo>
                <a:lnTo>
                  <a:pt x="1900" y="105"/>
                </a:lnTo>
                <a:lnTo>
                  <a:pt x="1844" y="87"/>
                </a:lnTo>
                <a:lnTo>
                  <a:pt x="1787" y="69"/>
                </a:lnTo>
                <a:lnTo>
                  <a:pt x="1729" y="54"/>
                </a:lnTo>
                <a:lnTo>
                  <a:pt x="1669" y="39"/>
                </a:lnTo>
                <a:lnTo>
                  <a:pt x="1608" y="27"/>
                </a:lnTo>
                <a:lnTo>
                  <a:pt x="1545" y="18"/>
                </a:lnTo>
                <a:lnTo>
                  <a:pt x="1483" y="10"/>
                </a:lnTo>
                <a:lnTo>
                  <a:pt x="1418" y="4"/>
                </a:lnTo>
                <a:lnTo>
                  <a:pt x="1353" y="0"/>
                </a:lnTo>
                <a:lnTo>
                  <a:pt x="1286" y="0"/>
                </a:lnTo>
              </a:path>
            </a:pathLst>
          </a:cu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3" name="Rectangle 6"/>
          <p:cNvSpPr>
            <a:spLocks noChangeArrowheads="1"/>
          </p:cNvSpPr>
          <p:nvPr/>
        </p:nvSpPr>
        <p:spPr bwMode="auto">
          <a:xfrm>
            <a:off x="1017411" y="3643313"/>
            <a:ext cx="51456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2813"/>
            <a:r>
              <a:rPr lang="es-ES" sz="1000" b="1" dirty="0" smtClean="0">
                <a:solidFill>
                  <a:srgbClr val="FF9933"/>
                </a:solidFill>
              </a:rPr>
              <a:t>Químico</a:t>
            </a:r>
            <a:endParaRPr lang="es-ES" sz="1000" b="1" dirty="0">
              <a:solidFill>
                <a:srgbClr val="FF9933"/>
              </a:solidFill>
            </a:endParaRPr>
          </a:p>
        </p:txBody>
      </p:sp>
      <p:sp>
        <p:nvSpPr>
          <p:cNvPr id="47124" name="Freeform 7"/>
          <p:cNvSpPr>
            <a:spLocks/>
          </p:cNvSpPr>
          <p:nvPr/>
        </p:nvSpPr>
        <p:spPr bwMode="auto">
          <a:xfrm>
            <a:off x="438074" y="2733675"/>
            <a:ext cx="836468" cy="857250"/>
          </a:xfrm>
          <a:custGeom>
            <a:avLst/>
            <a:gdLst>
              <a:gd name="T0" fmla="*/ 2147483647 w 2572"/>
              <a:gd name="T1" fmla="*/ 0 h 1757"/>
              <a:gd name="T2" fmla="*/ 2065001456 w 2572"/>
              <a:gd name="T3" fmla="*/ 232338654 h 1757"/>
              <a:gd name="T4" fmla="*/ 1686429663 w 2572"/>
              <a:gd name="T5" fmla="*/ 464677308 h 1757"/>
              <a:gd name="T6" fmla="*/ 1342245189 w 2572"/>
              <a:gd name="T7" fmla="*/ 929116029 h 1757"/>
              <a:gd name="T8" fmla="*/ 998061040 w 2572"/>
              <a:gd name="T9" fmla="*/ 1509962267 h 1757"/>
              <a:gd name="T10" fmla="*/ 722755616 w 2572"/>
              <a:gd name="T11" fmla="*/ 2090570164 h 1757"/>
              <a:gd name="T12" fmla="*/ 481837349 w 2572"/>
              <a:gd name="T13" fmla="*/ 2147483647 h 1757"/>
              <a:gd name="T14" fmla="*/ 275305180 w 2572"/>
              <a:gd name="T15" fmla="*/ 2147483647 h 1757"/>
              <a:gd name="T16" fmla="*/ 137652752 w 2572"/>
              <a:gd name="T17" fmla="*/ 2147483647 h 1757"/>
              <a:gd name="T18" fmla="*/ 34386678 w 2572"/>
              <a:gd name="T19" fmla="*/ 2147483647 h 1757"/>
              <a:gd name="T20" fmla="*/ 0 w 2572"/>
              <a:gd name="T21" fmla="*/ 2147483647 h 1757"/>
              <a:gd name="T22" fmla="*/ 34386678 w 2572"/>
              <a:gd name="T23" fmla="*/ 2147483647 h 1757"/>
              <a:gd name="T24" fmla="*/ 137652752 w 2572"/>
              <a:gd name="T25" fmla="*/ 2147483647 h 1757"/>
              <a:gd name="T26" fmla="*/ 275305180 w 2572"/>
              <a:gd name="T27" fmla="*/ 2147483647 h 1757"/>
              <a:gd name="T28" fmla="*/ 481837349 w 2572"/>
              <a:gd name="T29" fmla="*/ 2147483647 h 1757"/>
              <a:gd name="T30" fmla="*/ 722755616 w 2572"/>
              <a:gd name="T31" fmla="*/ 2147483647 h 1757"/>
              <a:gd name="T32" fmla="*/ 998061040 w 2572"/>
              <a:gd name="T33" fmla="*/ 2147483647 h 1757"/>
              <a:gd name="T34" fmla="*/ 1342245189 w 2572"/>
              <a:gd name="T35" fmla="*/ 2147483647 h 1757"/>
              <a:gd name="T36" fmla="*/ 1686429663 w 2572"/>
              <a:gd name="T37" fmla="*/ 2147483647 h 1757"/>
              <a:gd name="T38" fmla="*/ 2065001456 w 2572"/>
              <a:gd name="T39" fmla="*/ 2147483647 h 1757"/>
              <a:gd name="T40" fmla="*/ 2147483647 w 2572"/>
              <a:gd name="T41" fmla="*/ 2147483647 h 1757"/>
              <a:gd name="T42" fmla="*/ 2147483647 w 2572"/>
              <a:gd name="T43" fmla="*/ 2147483647 h 1757"/>
              <a:gd name="T44" fmla="*/ 2147483647 w 2572"/>
              <a:gd name="T45" fmla="*/ 2147483647 h 1757"/>
              <a:gd name="T46" fmla="*/ 2147483647 w 2572"/>
              <a:gd name="T47" fmla="*/ 2147483647 h 1757"/>
              <a:gd name="T48" fmla="*/ 2147483647 w 2572"/>
              <a:gd name="T49" fmla="*/ 2147483647 h 1757"/>
              <a:gd name="T50" fmla="*/ 2147483647 w 2572"/>
              <a:gd name="T51" fmla="*/ 2147483647 h 1757"/>
              <a:gd name="T52" fmla="*/ 2147483647 w 2572"/>
              <a:gd name="T53" fmla="*/ 2147483647 h 1757"/>
              <a:gd name="T54" fmla="*/ 2147483647 w 2572"/>
              <a:gd name="T55" fmla="*/ 2147483647 h 1757"/>
              <a:gd name="T56" fmla="*/ 2147483647 w 2572"/>
              <a:gd name="T57" fmla="*/ 2147483647 h 1757"/>
              <a:gd name="T58" fmla="*/ 2147483647 w 2572"/>
              <a:gd name="T59" fmla="*/ 2147483647 h 1757"/>
              <a:gd name="T60" fmla="*/ 2147483647 w 2572"/>
              <a:gd name="T61" fmla="*/ 2147483647 h 1757"/>
              <a:gd name="T62" fmla="*/ 2147483647 w 2572"/>
              <a:gd name="T63" fmla="*/ 2147483647 h 1757"/>
              <a:gd name="T64" fmla="*/ 2147483647 w 2572"/>
              <a:gd name="T65" fmla="*/ 2147483647 h 1757"/>
              <a:gd name="T66" fmla="*/ 2147483647 w 2572"/>
              <a:gd name="T67" fmla="*/ 2147483647 h 1757"/>
              <a:gd name="T68" fmla="*/ 2147483647 w 2572"/>
              <a:gd name="T69" fmla="*/ 2147483647 h 1757"/>
              <a:gd name="T70" fmla="*/ 2147483647 w 2572"/>
              <a:gd name="T71" fmla="*/ 2147483647 h 1757"/>
              <a:gd name="T72" fmla="*/ 2147483647 w 2572"/>
              <a:gd name="T73" fmla="*/ 2147483647 h 1757"/>
              <a:gd name="T74" fmla="*/ 2147483647 w 2572"/>
              <a:gd name="T75" fmla="*/ 1626131564 h 1757"/>
              <a:gd name="T76" fmla="*/ 2147483647 w 2572"/>
              <a:gd name="T77" fmla="*/ 1045285082 h 1757"/>
              <a:gd name="T78" fmla="*/ 2147483647 w 2572"/>
              <a:gd name="T79" fmla="*/ 696777925 h 1757"/>
              <a:gd name="T80" fmla="*/ 2147483647 w 2572"/>
              <a:gd name="T81" fmla="*/ 348508011 h 1757"/>
              <a:gd name="T82" fmla="*/ 2147483647 w 2572"/>
              <a:gd name="T83" fmla="*/ 116169327 h 1757"/>
              <a:gd name="T84" fmla="*/ 2147483647 w 2572"/>
              <a:gd name="T85" fmla="*/ 0 h 175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572"/>
              <a:gd name="T130" fmla="*/ 0 h 1757"/>
              <a:gd name="T131" fmla="*/ 2572 w 2572"/>
              <a:gd name="T132" fmla="*/ 1757 h 175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572" h="1757">
                <a:moveTo>
                  <a:pt x="1286" y="0"/>
                </a:moveTo>
                <a:lnTo>
                  <a:pt x="1219" y="0"/>
                </a:lnTo>
                <a:lnTo>
                  <a:pt x="1154" y="4"/>
                </a:lnTo>
                <a:lnTo>
                  <a:pt x="1089" y="10"/>
                </a:lnTo>
                <a:lnTo>
                  <a:pt x="1027" y="18"/>
                </a:lnTo>
                <a:lnTo>
                  <a:pt x="964" y="27"/>
                </a:lnTo>
                <a:lnTo>
                  <a:pt x="903" y="39"/>
                </a:lnTo>
                <a:lnTo>
                  <a:pt x="843" y="53"/>
                </a:lnTo>
                <a:lnTo>
                  <a:pt x="785" y="68"/>
                </a:lnTo>
                <a:lnTo>
                  <a:pt x="728" y="87"/>
                </a:lnTo>
                <a:lnTo>
                  <a:pt x="672" y="105"/>
                </a:lnTo>
                <a:lnTo>
                  <a:pt x="619" y="127"/>
                </a:lnTo>
                <a:lnTo>
                  <a:pt x="566" y="149"/>
                </a:lnTo>
                <a:lnTo>
                  <a:pt x="515" y="174"/>
                </a:lnTo>
                <a:lnTo>
                  <a:pt x="467" y="201"/>
                </a:lnTo>
                <a:lnTo>
                  <a:pt x="421" y="228"/>
                </a:lnTo>
                <a:lnTo>
                  <a:pt x="376" y="257"/>
                </a:lnTo>
                <a:lnTo>
                  <a:pt x="333" y="287"/>
                </a:lnTo>
                <a:lnTo>
                  <a:pt x="293" y="319"/>
                </a:lnTo>
                <a:lnTo>
                  <a:pt x="255" y="353"/>
                </a:lnTo>
                <a:lnTo>
                  <a:pt x="219" y="387"/>
                </a:lnTo>
                <a:lnTo>
                  <a:pt x="186" y="423"/>
                </a:lnTo>
                <a:lnTo>
                  <a:pt x="154" y="460"/>
                </a:lnTo>
                <a:lnTo>
                  <a:pt x="126" y="497"/>
                </a:lnTo>
                <a:lnTo>
                  <a:pt x="101" y="537"/>
                </a:lnTo>
                <a:lnTo>
                  <a:pt x="77" y="577"/>
                </a:lnTo>
                <a:lnTo>
                  <a:pt x="57" y="617"/>
                </a:lnTo>
                <a:lnTo>
                  <a:pt x="39" y="660"/>
                </a:lnTo>
                <a:lnTo>
                  <a:pt x="25" y="702"/>
                </a:lnTo>
                <a:lnTo>
                  <a:pt x="14" y="745"/>
                </a:lnTo>
                <a:lnTo>
                  <a:pt x="6" y="788"/>
                </a:lnTo>
                <a:lnTo>
                  <a:pt x="1" y="834"/>
                </a:lnTo>
                <a:lnTo>
                  <a:pt x="0" y="879"/>
                </a:lnTo>
                <a:lnTo>
                  <a:pt x="1" y="924"/>
                </a:lnTo>
                <a:lnTo>
                  <a:pt x="6" y="969"/>
                </a:lnTo>
                <a:lnTo>
                  <a:pt x="14" y="1013"/>
                </a:lnTo>
                <a:lnTo>
                  <a:pt x="25" y="1056"/>
                </a:lnTo>
                <a:lnTo>
                  <a:pt x="39" y="1098"/>
                </a:lnTo>
                <a:lnTo>
                  <a:pt x="57" y="1141"/>
                </a:lnTo>
                <a:lnTo>
                  <a:pt x="77" y="1181"/>
                </a:lnTo>
                <a:lnTo>
                  <a:pt x="101" y="1220"/>
                </a:lnTo>
                <a:lnTo>
                  <a:pt x="126" y="1260"/>
                </a:lnTo>
                <a:lnTo>
                  <a:pt x="154" y="1297"/>
                </a:lnTo>
                <a:lnTo>
                  <a:pt x="186" y="1335"/>
                </a:lnTo>
                <a:lnTo>
                  <a:pt x="219" y="1371"/>
                </a:lnTo>
                <a:lnTo>
                  <a:pt x="255" y="1405"/>
                </a:lnTo>
                <a:lnTo>
                  <a:pt x="293" y="1438"/>
                </a:lnTo>
                <a:lnTo>
                  <a:pt x="333" y="1470"/>
                </a:lnTo>
                <a:lnTo>
                  <a:pt x="376" y="1501"/>
                </a:lnTo>
                <a:lnTo>
                  <a:pt x="421" y="1530"/>
                </a:lnTo>
                <a:lnTo>
                  <a:pt x="467" y="1557"/>
                </a:lnTo>
                <a:lnTo>
                  <a:pt x="515" y="1583"/>
                </a:lnTo>
                <a:lnTo>
                  <a:pt x="566" y="1607"/>
                </a:lnTo>
                <a:lnTo>
                  <a:pt x="619" y="1631"/>
                </a:lnTo>
                <a:lnTo>
                  <a:pt x="672" y="1652"/>
                </a:lnTo>
                <a:lnTo>
                  <a:pt x="728" y="1671"/>
                </a:lnTo>
                <a:lnTo>
                  <a:pt x="785" y="1688"/>
                </a:lnTo>
                <a:lnTo>
                  <a:pt x="843" y="1704"/>
                </a:lnTo>
                <a:lnTo>
                  <a:pt x="903" y="1719"/>
                </a:lnTo>
                <a:lnTo>
                  <a:pt x="964" y="1731"/>
                </a:lnTo>
                <a:lnTo>
                  <a:pt x="1027" y="1740"/>
                </a:lnTo>
                <a:lnTo>
                  <a:pt x="1089" y="1748"/>
                </a:lnTo>
                <a:lnTo>
                  <a:pt x="1154" y="1753"/>
                </a:lnTo>
                <a:lnTo>
                  <a:pt x="1219" y="1757"/>
                </a:lnTo>
                <a:lnTo>
                  <a:pt x="1286" y="1757"/>
                </a:lnTo>
                <a:lnTo>
                  <a:pt x="1352" y="1757"/>
                </a:lnTo>
                <a:lnTo>
                  <a:pt x="1417" y="1753"/>
                </a:lnTo>
                <a:lnTo>
                  <a:pt x="1481" y="1748"/>
                </a:lnTo>
                <a:lnTo>
                  <a:pt x="1545" y="1740"/>
                </a:lnTo>
                <a:lnTo>
                  <a:pt x="1607" y="1731"/>
                </a:lnTo>
                <a:lnTo>
                  <a:pt x="1668" y="1719"/>
                </a:lnTo>
                <a:lnTo>
                  <a:pt x="1728" y="1704"/>
                </a:lnTo>
                <a:lnTo>
                  <a:pt x="1787" y="1688"/>
                </a:lnTo>
                <a:lnTo>
                  <a:pt x="1844" y="1671"/>
                </a:lnTo>
                <a:lnTo>
                  <a:pt x="1898" y="1652"/>
                </a:lnTo>
                <a:lnTo>
                  <a:pt x="1953" y="1631"/>
                </a:lnTo>
                <a:lnTo>
                  <a:pt x="2005" y="1607"/>
                </a:lnTo>
                <a:lnTo>
                  <a:pt x="2055" y="1583"/>
                </a:lnTo>
                <a:lnTo>
                  <a:pt x="2104" y="1557"/>
                </a:lnTo>
                <a:lnTo>
                  <a:pt x="2151" y="1530"/>
                </a:lnTo>
                <a:lnTo>
                  <a:pt x="2195" y="1501"/>
                </a:lnTo>
                <a:lnTo>
                  <a:pt x="2237" y="1470"/>
                </a:lnTo>
                <a:lnTo>
                  <a:pt x="2278" y="1438"/>
                </a:lnTo>
                <a:lnTo>
                  <a:pt x="2317" y="1405"/>
                </a:lnTo>
                <a:lnTo>
                  <a:pt x="2353" y="1371"/>
                </a:lnTo>
                <a:lnTo>
                  <a:pt x="2386" y="1335"/>
                </a:lnTo>
                <a:lnTo>
                  <a:pt x="2417" y="1297"/>
                </a:lnTo>
                <a:lnTo>
                  <a:pt x="2446" y="1260"/>
                </a:lnTo>
                <a:lnTo>
                  <a:pt x="2471" y="1220"/>
                </a:lnTo>
                <a:lnTo>
                  <a:pt x="2494" y="1181"/>
                </a:lnTo>
                <a:lnTo>
                  <a:pt x="2514" y="1141"/>
                </a:lnTo>
                <a:lnTo>
                  <a:pt x="2532" y="1098"/>
                </a:lnTo>
                <a:lnTo>
                  <a:pt x="2545" y="1056"/>
                </a:lnTo>
                <a:lnTo>
                  <a:pt x="2557" y="1013"/>
                </a:lnTo>
                <a:lnTo>
                  <a:pt x="2565" y="969"/>
                </a:lnTo>
                <a:lnTo>
                  <a:pt x="2571" y="924"/>
                </a:lnTo>
                <a:lnTo>
                  <a:pt x="2572" y="879"/>
                </a:lnTo>
                <a:lnTo>
                  <a:pt x="2571" y="834"/>
                </a:lnTo>
                <a:lnTo>
                  <a:pt x="2565" y="788"/>
                </a:lnTo>
                <a:lnTo>
                  <a:pt x="2557" y="745"/>
                </a:lnTo>
                <a:lnTo>
                  <a:pt x="2545" y="702"/>
                </a:lnTo>
                <a:lnTo>
                  <a:pt x="2532" y="660"/>
                </a:lnTo>
                <a:lnTo>
                  <a:pt x="2514" y="617"/>
                </a:lnTo>
                <a:lnTo>
                  <a:pt x="2494" y="577"/>
                </a:lnTo>
                <a:lnTo>
                  <a:pt x="2471" y="537"/>
                </a:lnTo>
                <a:lnTo>
                  <a:pt x="2446" y="497"/>
                </a:lnTo>
                <a:lnTo>
                  <a:pt x="2417" y="460"/>
                </a:lnTo>
                <a:lnTo>
                  <a:pt x="2386" y="423"/>
                </a:lnTo>
                <a:lnTo>
                  <a:pt x="2353" y="387"/>
                </a:lnTo>
                <a:lnTo>
                  <a:pt x="2317" y="353"/>
                </a:lnTo>
                <a:lnTo>
                  <a:pt x="2278" y="319"/>
                </a:lnTo>
                <a:lnTo>
                  <a:pt x="2237" y="287"/>
                </a:lnTo>
                <a:lnTo>
                  <a:pt x="2195" y="257"/>
                </a:lnTo>
                <a:lnTo>
                  <a:pt x="2151" y="228"/>
                </a:lnTo>
                <a:lnTo>
                  <a:pt x="2104" y="201"/>
                </a:lnTo>
                <a:lnTo>
                  <a:pt x="2055" y="174"/>
                </a:lnTo>
                <a:lnTo>
                  <a:pt x="2005" y="149"/>
                </a:lnTo>
                <a:lnTo>
                  <a:pt x="1953" y="127"/>
                </a:lnTo>
                <a:lnTo>
                  <a:pt x="1898" y="105"/>
                </a:lnTo>
                <a:lnTo>
                  <a:pt x="1844" y="87"/>
                </a:lnTo>
                <a:lnTo>
                  <a:pt x="1787" y="68"/>
                </a:lnTo>
                <a:lnTo>
                  <a:pt x="1728" y="53"/>
                </a:lnTo>
                <a:lnTo>
                  <a:pt x="1668" y="39"/>
                </a:lnTo>
                <a:lnTo>
                  <a:pt x="1607" y="27"/>
                </a:lnTo>
                <a:lnTo>
                  <a:pt x="1545" y="18"/>
                </a:lnTo>
                <a:lnTo>
                  <a:pt x="1481" y="10"/>
                </a:lnTo>
                <a:lnTo>
                  <a:pt x="1417" y="4"/>
                </a:lnTo>
                <a:lnTo>
                  <a:pt x="1352" y="0"/>
                </a:lnTo>
                <a:lnTo>
                  <a:pt x="1286" y="0"/>
                </a:lnTo>
              </a:path>
            </a:pathLst>
          </a:cu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5" name="Rectangle 8"/>
          <p:cNvSpPr>
            <a:spLocks noChangeArrowheads="1"/>
          </p:cNvSpPr>
          <p:nvPr/>
        </p:nvSpPr>
        <p:spPr bwMode="auto">
          <a:xfrm>
            <a:off x="592035" y="3092450"/>
            <a:ext cx="61234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2813"/>
            <a:r>
              <a:rPr lang="es-ES" sz="1000" b="1" dirty="0" err="1" smtClean="0">
                <a:solidFill>
                  <a:srgbClr val="FF9933"/>
                </a:solidFill>
              </a:rPr>
              <a:t>Biologicos</a:t>
            </a:r>
            <a:endParaRPr lang="es-ES" sz="1000" b="1" dirty="0">
              <a:solidFill>
                <a:srgbClr val="FF9933"/>
              </a:solidFill>
            </a:endParaRPr>
          </a:p>
        </p:txBody>
      </p:sp>
      <p:sp>
        <p:nvSpPr>
          <p:cNvPr id="47126" name="Freeform 9"/>
          <p:cNvSpPr>
            <a:spLocks/>
          </p:cNvSpPr>
          <p:nvPr/>
        </p:nvSpPr>
        <p:spPr bwMode="auto">
          <a:xfrm>
            <a:off x="109519" y="3275013"/>
            <a:ext cx="838054" cy="857250"/>
          </a:xfrm>
          <a:custGeom>
            <a:avLst/>
            <a:gdLst>
              <a:gd name="T0" fmla="*/ 2147483647 w 2574"/>
              <a:gd name="T1" fmla="*/ 0 h 1759"/>
              <a:gd name="T2" fmla="*/ 2071849209 w 2574"/>
              <a:gd name="T3" fmla="*/ 231572999 h 1759"/>
              <a:gd name="T4" fmla="*/ 1692007332 w 2574"/>
              <a:gd name="T5" fmla="*/ 578813918 h 1759"/>
              <a:gd name="T6" fmla="*/ 1346733866 w 2574"/>
              <a:gd name="T7" fmla="*/ 926054655 h 1759"/>
              <a:gd name="T8" fmla="*/ 1001461376 w 2574"/>
              <a:gd name="T9" fmla="*/ 1504868086 h 1759"/>
              <a:gd name="T10" fmla="*/ 725115343 w 2574"/>
              <a:gd name="T11" fmla="*/ 2083444421 h 1759"/>
              <a:gd name="T12" fmla="*/ 483445995 w 2574"/>
              <a:gd name="T13" fmla="*/ 2147483647 h 1759"/>
              <a:gd name="T14" fmla="*/ 276239630 w 2574"/>
              <a:gd name="T15" fmla="*/ 2147483647 h 1759"/>
              <a:gd name="T16" fmla="*/ 103603019 w 2574"/>
              <a:gd name="T17" fmla="*/ 2147483647 h 1759"/>
              <a:gd name="T18" fmla="*/ 34569723 w 2574"/>
              <a:gd name="T19" fmla="*/ 2147483647 h 1759"/>
              <a:gd name="T20" fmla="*/ 0 w 2574"/>
              <a:gd name="T21" fmla="*/ 2147483647 h 1759"/>
              <a:gd name="T22" fmla="*/ 34569723 w 2574"/>
              <a:gd name="T23" fmla="*/ 2147483647 h 1759"/>
              <a:gd name="T24" fmla="*/ 103603019 w 2574"/>
              <a:gd name="T25" fmla="*/ 2147483647 h 1759"/>
              <a:gd name="T26" fmla="*/ 276239630 w 2574"/>
              <a:gd name="T27" fmla="*/ 2147483647 h 1759"/>
              <a:gd name="T28" fmla="*/ 483445995 w 2574"/>
              <a:gd name="T29" fmla="*/ 2147483647 h 1759"/>
              <a:gd name="T30" fmla="*/ 725115343 w 2574"/>
              <a:gd name="T31" fmla="*/ 2147483647 h 1759"/>
              <a:gd name="T32" fmla="*/ 1001461376 w 2574"/>
              <a:gd name="T33" fmla="*/ 2147483647 h 1759"/>
              <a:gd name="T34" fmla="*/ 1346733866 w 2574"/>
              <a:gd name="T35" fmla="*/ 2147483647 h 1759"/>
              <a:gd name="T36" fmla="*/ 1692007332 w 2574"/>
              <a:gd name="T37" fmla="*/ 2147483647 h 1759"/>
              <a:gd name="T38" fmla="*/ 2071849209 w 2574"/>
              <a:gd name="T39" fmla="*/ 2147483647 h 1759"/>
              <a:gd name="T40" fmla="*/ 2147483647 w 2574"/>
              <a:gd name="T41" fmla="*/ 2147483647 h 1759"/>
              <a:gd name="T42" fmla="*/ 2147483647 w 2574"/>
              <a:gd name="T43" fmla="*/ 2147483647 h 1759"/>
              <a:gd name="T44" fmla="*/ 2147483647 w 2574"/>
              <a:gd name="T45" fmla="*/ 2147483647 h 1759"/>
              <a:gd name="T46" fmla="*/ 2147483647 w 2574"/>
              <a:gd name="T47" fmla="*/ 2147483647 h 1759"/>
              <a:gd name="T48" fmla="*/ 2147483647 w 2574"/>
              <a:gd name="T49" fmla="*/ 2147483647 h 1759"/>
              <a:gd name="T50" fmla="*/ 2147483647 w 2574"/>
              <a:gd name="T51" fmla="*/ 2147483647 h 1759"/>
              <a:gd name="T52" fmla="*/ 2147483647 w 2574"/>
              <a:gd name="T53" fmla="*/ 2147483647 h 1759"/>
              <a:gd name="T54" fmla="*/ 2147483647 w 2574"/>
              <a:gd name="T55" fmla="*/ 2147483647 h 1759"/>
              <a:gd name="T56" fmla="*/ 2147483647 w 2574"/>
              <a:gd name="T57" fmla="*/ 2147483647 h 1759"/>
              <a:gd name="T58" fmla="*/ 2147483647 w 2574"/>
              <a:gd name="T59" fmla="*/ 2147483647 h 1759"/>
              <a:gd name="T60" fmla="*/ 2147483647 w 2574"/>
              <a:gd name="T61" fmla="*/ 2147483647 h 1759"/>
              <a:gd name="T62" fmla="*/ 2147483647 w 2574"/>
              <a:gd name="T63" fmla="*/ 2147483647 h 1759"/>
              <a:gd name="T64" fmla="*/ 2147483647 w 2574"/>
              <a:gd name="T65" fmla="*/ 2147483647 h 1759"/>
              <a:gd name="T66" fmla="*/ 2147483647 w 2574"/>
              <a:gd name="T67" fmla="*/ 2147483647 h 1759"/>
              <a:gd name="T68" fmla="*/ 2147483647 w 2574"/>
              <a:gd name="T69" fmla="*/ 2147483647 h 1759"/>
              <a:gd name="T70" fmla="*/ 2147483647 w 2574"/>
              <a:gd name="T71" fmla="*/ 2147483647 h 1759"/>
              <a:gd name="T72" fmla="*/ 2147483647 w 2574"/>
              <a:gd name="T73" fmla="*/ 2147483647 h 1759"/>
              <a:gd name="T74" fmla="*/ 2147483647 w 2574"/>
              <a:gd name="T75" fmla="*/ 1620535885 h 1759"/>
              <a:gd name="T76" fmla="*/ 2147483647 w 2574"/>
              <a:gd name="T77" fmla="*/ 1157627837 h 1759"/>
              <a:gd name="T78" fmla="*/ 2147483647 w 2574"/>
              <a:gd name="T79" fmla="*/ 694481717 h 1759"/>
              <a:gd name="T80" fmla="*/ 2147483647 w 2574"/>
              <a:gd name="T81" fmla="*/ 347240859 h 1759"/>
              <a:gd name="T82" fmla="*/ 2147483647 w 2574"/>
              <a:gd name="T83" fmla="*/ 115667830 h 1759"/>
              <a:gd name="T84" fmla="*/ 2147483647 w 2574"/>
              <a:gd name="T85" fmla="*/ 0 h 175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574"/>
              <a:gd name="T130" fmla="*/ 0 h 1759"/>
              <a:gd name="T131" fmla="*/ 2574 w 2574"/>
              <a:gd name="T132" fmla="*/ 1759 h 175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574" h="1759">
                <a:moveTo>
                  <a:pt x="1288" y="0"/>
                </a:moveTo>
                <a:lnTo>
                  <a:pt x="1221" y="2"/>
                </a:lnTo>
                <a:lnTo>
                  <a:pt x="1156" y="4"/>
                </a:lnTo>
                <a:lnTo>
                  <a:pt x="1091" y="11"/>
                </a:lnTo>
                <a:lnTo>
                  <a:pt x="1027" y="18"/>
                </a:lnTo>
                <a:lnTo>
                  <a:pt x="966" y="28"/>
                </a:lnTo>
                <a:lnTo>
                  <a:pt x="905" y="40"/>
                </a:lnTo>
                <a:lnTo>
                  <a:pt x="845" y="54"/>
                </a:lnTo>
                <a:lnTo>
                  <a:pt x="787" y="70"/>
                </a:lnTo>
                <a:lnTo>
                  <a:pt x="729" y="87"/>
                </a:lnTo>
                <a:lnTo>
                  <a:pt x="674" y="107"/>
                </a:lnTo>
                <a:lnTo>
                  <a:pt x="621" y="128"/>
                </a:lnTo>
                <a:lnTo>
                  <a:pt x="567" y="151"/>
                </a:lnTo>
                <a:lnTo>
                  <a:pt x="517" y="175"/>
                </a:lnTo>
                <a:lnTo>
                  <a:pt x="469" y="201"/>
                </a:lnTo>
                <a:lnTo>
                  <a:pt x="423" y="229"/>
                </a:lnTo>
                <a:lnTo>
                  <a:pt x="377" y="258"/>
                </a:lnTo>
                <a:lnTo>
                  <a:pt x="335" y="289"/>
                </a:lnTo>
                <a:lnTo>
                  <a:pt x="294" y="321"/>
                </a:lnTo>
                <a:lnTo>
                  <a:pt x="256" y="354"/>
                </a:lnTo>
                <a:lnTo>
                  <a:pt x="221" y="389"/>
                </a:lnTo>
                <a:lnTo>
                  <a:pt x="187" y="423"/>
                </a:lnTo>
                <a:lnTo>
                  <a:pt x="155" y="460"/>
                </a:lnTo>
                <a:lnTo>
                  <a:pt x="128" y="499"/>
                </a:lnTo>
                <a:lnTo>
                  <a:pt x="101" y="537"/>
                </a:lnTo>
                <a:lnTo>
                  <a:pt x="78" y="577"/>
                </a:lnTo>
                <a:lnTo>
                  <a:pt x="58" y="618"/>
                </a:lnTo>
                <a:lnTo>
                  <a:pt x="41" y="660"/>
                </a:lnTo>
                <a:lnTo>
                  <a:pt x="27" y="702"/>
                </a:lnTo>
                <a:lnTo>
                  <a:pt x="16" y="746"/>
                </a:lnTo>
                <a:lnTo>
                  <a:pt x="7" y="790"/>
                </a:lnTo>
                <a:lnTo>
                  <a:pt x="3" y="834"/>
                </a:lnTo>
                <a:lnTo>
                  <a:pt x="0" y="879"/>
                </a:lnTo>
                <a:lnTo>
                  <a:pt x="3" y="924"/>
                </a:lnTo>
                <a:lnTo>
                  <a:pt x="7" y="969"/>
                </a:lnTo>
                <a:lnTo>
                  <a:pt x="16" y="1013"/>
                </a:lnTo>
                <a:lnTo>
                  <a:pt x="27" y="1057"/>
                </a:lnTo>
                <a:lnTo>
                  <a:pt x="41" y="1100"/>
                </a:lnTo>
                <a:lnTo>
                  <a:pt x="58" y="1141"/>
                </a:lnTo>
                <a:lnTo>
                  <a:pt x="78" y="1182"/>
                </a:lnTo>
                <a:lnTo>
                  <a:pt x="101" y="1222"/>
                </a:lnTo>
                <a:lnTo>
                  <a:pt x="128" y="1260"/>
                </a:lnTo>
                <a:lnTo>
                  <a:pt x="155" y="1299"/>
                </a:lnTo>
                <a:lnTo>
                  <a:pt x="187" y="1335"/>
                </a:lnTo>
                <a:lnTo>
                  <a:pt x="221" y="1371"/>
                </a:lnTo>
                <a:lnTo>
                  <a:pt x="256" y="1405"/>
                </a:lnTo>
                <a:lnTo>
                  <a:pt x="294" y="1438"/>
                </a:lnTo>
                <a:lnTo>
                  <a:pt x="335" y="1470"/>
                </a:lnTo>
                <a:lnTo>
                  <a:pt x="377" y="1501"/>
                </a:lnTo>
                <a:lnTo>
                  <a:pt x="423" y="1530"/>
                </a:lnTo>
                <a:lnTo>
                  <a:pt x="469" y="1558"/>
                </a:lnTo>
                <a:lnTo>
                  <a:pt x="517" y="1583"/>
                </a:lnTo>
                <a:lnTo>
                  <a:pt x="567" y="1609"/>
                </a:lnTo>
                <a:lnTo>
                  <a:pt x="621" y="1631"/>
                </a:lnTo>
                <a:lnTo>
                  <a:pt x="674" y="1652"/>
                </a:lnTo>
                <a:lnTo>
                  <a:pt x="729" y="1672"/>
                </a:lnTo>
                <a:lnTo>
                  <a:pt x="787" y="1690"/>
                </a:lnTo>
                <a:lnTo>
                  <a:pt x="845" y="1706"/>
                </a:lnTo>
                <a:lnTo>
                  <a:pt x="905" y="1719"/>
                </a:lnTo>
                <a:lnTo>
                  <a:pt x="966" y="1731"/>
                </a:lnTo>
                <a:lnTo>
                  <a:pt x="1027" y="1740"/>
                </a:lnTo>
                <a:lnTo>
                  <a:pt x="1091" y="1748"/>
                </a:lnTo>
                <a:lnTo>
                  <a:pt x="1156" y="1753"/>
                </a:lnTo>
                <a:lnTo>
                  <a:pt x="1221" y="1757"/>
                </a:lnTo>
                <a:lnTo>
                  <a:pt x="1288" y="1759"/>
                </a:lnTo>
                <a:lnTo>
                  <a:pt x="1353" y="1757"/>
                </a:lnTo>
                <a:lnTo>
                  <a:pt x="1419" y="1753"/>
                </a:lnTo>
                <a:lnTo>
                  <a:pt x="1483" y="1748"/>
                </a:lnTo>
                <a:lnTo>
                  <a:pt x="1547" y="1740"/>
                </a:lnTo>
                <a:lnTo>
                  <a:pt x="1609" y="1731"/>
                </a:lnTo>
                <a:lnTo>
                  <a:pt x="1670" y="1719"/>
                </a:lnTo>
                <a:lnTo>
                  <a:pt x="1730" y="1706"/>
                </a:lnTo>
                <a:lnTo>
                  <a:pt x="1788" y="1690"/>
                </a:lnTo>
                <a:lnTo>
                  <a:pt x="1844" y="1672"/>
                </a:lnTo>
                <a:lnTo>
                  <a:pt x="1900" y="1652"/>
                </a:lnTo>
                <a:lnTo>
                  <a:pt x="1955" y="1631"/>
                </a:lnTo>
                <a:lnTo>
                  <a:pt x="2006" y="1609"/>
                </a:lnTo>
                <a:lnTo>
                  <a:pt x="2057" y="1583"/>
                </a:lnTo>
                <a:lnTo>
                  <a:pt x="2105" y="1558"/>
                </a:lnTo>
                <a:lnTo>
                  <a:pt x="2153" y="1530"/>
                </a:lnTo>
                <a:lnTo>
                  <a:pt x="2196" y="1501"/>
                </a:lnTo>
                <a:lnTo>
                  <a:pt x="2239" y="1470"/>
                </a:lnTo>
                <a:lnTo>
                  <a:pt x="2280" y="1438"/>
                </a:lnTo>
                <a:lnTo>
                  <a:pt x="2317" y="1405"/>
                </a:lnTo>
                <a:lnTo>
                  <a:pt x="2353" y="1371"/>
                </a:lnTo>
                <a:lnTo>
                  <a:pt x="2388" y="1335"/>
                </a:lnTo>
                <a:lnTo>
                  <a:pt x="2418" y="1299"/>
                </a:lnTo>
                <a:lnTo>
                  <a:pt x="2446" y="1260"/>
                </a:lnTo>
                <a:lnTo>
                  <a:pt x="2473" y="1222"/>
                </a:lnTo>
                <a:lnTo>
                  <a:pt x="2495" y="1182"/>
                </a:lnTo>
                <a:lnTo>
                  <a:pt x="2515" y="1141"/>
                </a:lnTo>
                <a:lnTo>
                  <a:pt x="2533" y="1100"/>
                </a:lnTo>
                <a:lnTo>
                  <a:pt x="2547" y="1057"/>
                </a:lnTo>
                <a:lnTo>
                  <a:pt x="2559" y="1013"/>
                </a:lnTo>
                <a:lnTo>
                  <a:pt x="2567" y="969"/>
                </a:lnTo>
                <a:lnTo>
                  <a:pt x="2572" y="924"/>
                </a:lnTo>
                <a:lnTo>
                  <a:pt x="2574" y="879"/>
                </a:lnTo>
                <a:lnTo>
                  <a:pt x="2572" y="834"/>
                </a:lnTo>
                <a:lnTo>
                  <a:pt x="2567" y="790"/>
                </a:lnTo>
                <a:lnTo>
                  <a:pt x="2559" y="746"/>
                </a:lnTo>
                <a:lnTo>
                  <a:pt x="2547" y="702"/>
                </a:lnTo>
                <a:lnTo>
                  <a:pt x="2533" y="660"/>
                </a:lnTo>
                <a:lnTo>
                  <a:pt x="2515" y="618"/>
                </a:lnTo>
                <a:lnTo>
                  <a:pt x="2495" y="577"/>
                </a:lnTo>
                <a:lnTo>
                  <a:pt x="2473" y="537"/>
                </a:lnTo>
                <a:lnTo>
                  <a:pt x="2446" y="499"/>
                </a:lnTo>
                <a:lnTo>
                  <a:pt x="2418" y="460"/>
                </a:lnTo>
                <a:lnTo>
                  <a:pt x="2388" y="423"/>
                </a:lnTo>
                <a:lnTo>
                  <a:pt x="2353" y="389"/>
                </a:lnTo>
                <a:lnTo>
                  <a:pt x="2317" y="354"/>
                </a:lnTo>
                <a:lnTo>
                  <a:pt x="2280" y="321"/>
                </a:lnTo>
                <a:lnTo>
                  <a:pt x="2239" y="289"/>
                </a:lnTo>
                <a:lnTo>
                  <a:pt x="2196" y="258"/>
                </a:lnTo>
                <a:lnTo>
                  <a:pt x="2153" y="229"/>
                </a:lnTo>
                <a:lnTo>
                  <a:pt x="2105" y="201"/>
                </a:lnTo>
                <a:lnTo>
                  <a:pt x="2057" y="175"/>
                </a:lnTo>
                <a:lnTo>
                  <a:pt x="2006" y="151"/>
                </a:lnTo>
                <a:lnTo>
                  <a:pt x="1955" y="128"/>
                </a:lnTo>
                <a:lnTo>
                  <a:pt x="1900" y="107"/>
                </a:lnTo>
                <a:lnTo>
                  <a:pt x="1844" y="87"/>
                </a:lnTo>
                <a:lnTo>
                  <a:pt x="1788" y="70"/>
                </a:lnTo>
                <a:lnTo>
                  <a:pt x="1730" y="54"/>
                </a:lnTo>
                <a:lnTo>
                  <a:pt x="1670" y="40"/>
                </a:lnTo>
                <a:lnTo>
                  <a:pt x="1609" y="28"/>
                </a:lnTo>
                <a:lnTo>
                  <a:pt x="1547" y="18"/>
                </a:lnTo>
                <a:lnTo>
                  <a:pt x="1483" y="11"/>
                </a:lnTo>
                <a:lnTo>
                  <a:pt x="1419" y="4"/>
                </a:lnTo>
                <a:lnTo>
                  <a:pt x="1353" y="2"/>
                </a:lnTo>
                <a:lnTo>
                  <a:pt x="1288" y="0"/>
                </a:lnTo>
              </a:path>
            </a:pathLst>
          </a:cu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7" name="Rectangle 10"/>
          <p:cNvSpPr>
            <a:spLocks noChangeArrowheads="1"/>
          </p:cNvSpPr>
          <p:nvPr/>
        </p:nvSpPr>
        <p:spPr bwMode="auto">
          <a:xfrm>
            <a:off x="133327" y="3633788"/>
            <a:ext cx="78386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2813"/>
            <a:r>
              <a:rPr lang="es-ES" sz="1000" b="1" dirty="0" err="1">
                <a:solidFill>
                  <a:srgbClr val="FF9933"/>
                </a:solidFill>
              </a:rPr>
              <a:t>Radionuclear</a:t>
            </a:r>
            <a:endParaRPr lang="es-ES" sz="1000" b="1" dirty="0">
              <a:solidFill>
                <a:srgbClr val="FF9933"/>
              </a:solidFill>
            </a:endParaRPr>
          </a:p>
        </p:txBody>
      </p:sp>
      <p:sp>
        <p:nvSpPr>
          <p:cNvPr id="4121" name="Rectangle 15"/>
          <p:cNvSpPr>
            <a:spLocks noChangeArrowheads="1"/>
          </p:cNvSpPr>
          <p:nvPr/>
        </p:nvSpPr>
        <p:spPr bwMode="auto">
          <a:xfrm>
            <a:off x="3231589" y="908050"/>
            <a:ext cx="907892" cy="769938"/>
          </a:xfrm>
          <a:prstGeom prst="rect">
            <a:avLst/>
          </a:prstGeom>
          <a:noFill/>
          <a:ln>
            <a:noFill/>
          </a:ln>
          <a:extLst/>
        </p:spPr>
        <p:txBody>
          <a:bodyPr lIns="91426" tIns="45713" rIns="91426" bIns="45713">
            <a:spAutoFit/>
          </a:bodyPr>
          <a:lstStyle/>
          <a:p>
            <a:pPr defTabSz="912813">
              <a:defRPr/>
            </a:pPr>
            <a:r>
              <a:rPr lang="en-US" sz="4400" dirty="0">
                <a:solidFill>
                  <a:schemeClr val="bg1">
                    <a:lumMod val="75000"/>
                  </a:schemeClr>
                </a:solidFill>
                <a:sym typeface="Wingdings 3" pitchFamily="18" charset="2"/>
              </a:rPr>
              <a:t></a:t>
            </a:r>
            <a:endParaRPr lang="en-US" sz="4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122" name="TextBox 50"/>
          <p:cNvSpPr txBox="1">
            <a:spLocks noChangeArrowheads="1"/>
          </p:cNvSpPr>
          <p:nvPr/>
        </p:nvSpPr>
        <p:spPr bwMode="auto">
          <a:xfrm>
            <a:off x="3231589" y="1533525"/>
            <a:ext cx="717425" cy="768350"/>
          </a:xfrm>
          <a:prstGeom prst="rect">
            <a:avLst/>
          </a:prstGeom>
          <a:noFill/>
          <a:ln>
            <a:noFill/>
          </a:ln>
          <a:extLst/>
        </p:spPr>
        <p:txBody>
          <a:bodyPr lIns="91426" tIns="45713" rIns="91426" bIns="45713">
            <a:spAutoFit/>
          </a:bodyPr>
          <a:lstStyle>
            <a:lvl1pPr defTabSz="1042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40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sym typeface="Wingdings 3" pitchFamily="18" charset="2"/>
              </a:rPr>
              <a:t></a:t>
            </a:r>
            <a:endParaRPr lang="en-US" sz="4400">
              <a:solidFill>
                <a:schemeClr val="bg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123" name="TextBox 51"/>
          <p:cNvSpPr txBox="1">
            <a:spLocks noChangeArrowheads="1"/>
          </p:cNvSpPr>
          <p:nvPr/>
        </p:nvSpPr>
        <p:spPr bwMode="auto">
          <a:xfrm>
            <a:off x="3231589" y="2205039"/>
            <a:ext cx="717425" cy="769937"/>
          </a:xfrm>
          <a:prstGeom prst="rect">
            <a:avLst/>
          </a:prstGeom>
          <a:noFill/>
          <a:ln>
            <a:noFill/>
          </a:ln>
          <a:extLst/>
        </p:spPr>
        <p:txBody>
          <a:bodyPr lIns="91426" tIns="45713" rIns="91426" bIns="45713">
            <a:spAutoFit/>
          </a:bodyPr>
          <a:lstStyle>
            <a:lvl1pPr defTabSz="1042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40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sym typeface="Wingdings 3" pitchFamily="18" charset="2"/>
              </a:rPr>
              <a:t></a:t>
            </a:r>
            <a:endParaRPr lang="en-US" sz="4400">
              <a:solidFill>
                <a:schemeClr val="bg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124" name="Rectangle 52"/>
          <p:cNvSpPr>
            <a:spLocks noChangeArrowheads="1"/>
          </p:cNvSpPr>
          <p:nvPr/>
        </p:nvSpPr>
        <p:spPr bwMode="auto">
          <a:xfrm>
            <a:off x="3231589" y="4076700"/>
            <a:ext cx="907892" cy="769938"/>
          </a:xfrm>
          <a:prstGeom prst="rect">
            <a:avLst/>
          </a:prstGeom>
          <a:noFill/>
          <a:ln>
            <a:noFill/>
          </a:ln>
          <a:extLst/>
        </p:spPr>
        <p:txBody>
          <a:bodyPr lIns="91426" tIns="45713" rIns="91426" bIns="45713">
            <a:spAutoFit/>
          </a:bodyPr>
          <a:lstStyle/>
          <a:p>
            <a:pPr defTabSz="912813">
              <a:defRPr/>
            </a:pPr>
            <a:r>
              <a:rPr lang="en-US" sz="4400">
                <a:solidFill>
                  <a:schemeClr val="bg1">
                    <a:lumMod val="75000"/>
                  </a:schemeClr>
                </a:solidFill>
                <a:sym typeface="Wingdings 3" pitchFamily="18" charset="2"/>
              </a:rPr>
              <a:t></a:t>
            </a:r>
            <a:endParaRPr lang="en-US" sz="44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125" name="TextBox 53"/>
          <p:cNvSpPr txBox="1">
            <a:spLocks noChangeArrowheads="1"/>
          </p:cNvSpPr>
          <p:nvPr/>
        </p:nvSpPr>
        <p:spPr bwMode="auto">
          <a:xfrm>
            <a:off x="3231589" y="4941888"/>
            <a:ext cx="717425" cy="768350"/>
          </a:xfrm>
          <a:prstGeom prst="rect">
            <a:avLst/>
          </a:prstGeom>
          <a:noFill/>
          <a:ln>
            <a:noFill/>
          </a:ln>
          <a:extLst/>
        </p:spPr>
        <p:txBody>
          <a:bodyPr lIns="91426" tIns="45713" rIns="91426" bIns="45713">
            <a:spAutoFit/>
          </a:bodyPr>
          <a:lstStyle>
            <a:lvl1pPr defTabSz="1042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40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sym typeface="Wingdings 3" pitchFamily="18" charset="2"/>
              </a:rPr>
              <a:t></a:t>
            </a:r>
            <a:endParaRPr lang="en-US" sz="4400">
              <a:solidFill>
                <a:schemeClr val="bg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126" name="TextBox 56"/>
          <p:cNvSpPr txBox="1">
            <a:spLocks noChangeArrowheads="1"/>
          </p:cNvSpPr>
          <p:nvPr/>
        </p:nvSpPr>
        <p:spPr bwMode="auto">
          <a:xfrm>
            <a:off x="5512431" y="549276"/>
            <a:ext cx="714251" cy="646113"/>
          </a:xfrm>
          <a:prstGeom prst="rect">
            <a:avLst/>
          </a:prstGeom>
          <a:noFill/>
          <a:ln>
            <a:noFill/>
          </a:ln>
          <a:extLst/>
        </p:spPr>
        <p:txBody>
          <a:bodyPr lIns="91426" tIns="45713" rIns="91426" bIns="45713">
            <a:spAutoFit/>
          </a:bodyPr>
          <a:lstStyle>
            <a:lvl1pPr defTabSz="1042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sym typeface="Wingdings 3" pitchFamily="18" charset="2"/>
              </a:rPr>
              <a:t></a:t>
            </a:r>
            <a:endParaRPr lang="en-US" sz="3600">
              <a:solidFill>
                <a:schemeClr val="bg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127" name="TextBox 57"/>
          <p:cNvSpPr txBox="1">
            <a:spLocks noChangeArrowheads="1"/>
          </p:cNvSpPr>
          <p:nvPr/>
        </p:nvSpPr>
        <p:spPr bwMode="auto">
          <a:xfrm>
            <a:off x="5512431" y="1630363"/>
            <a:ext cx="714251" cy="646112"/>
          </a:xfrm>
          <a:prstGeom prst="rect">
            <a:avLst/>
          </a:prstGeom>
          <a:noFill/>
          <a:ln>
            <a:noFill/>
          </a:ln>
          <a:extLst/>
        </p:spPr>
        <p:txBody>
          <a:bodyPr lIns="91426" tIns="45713" rIns="91426" bIns="45713">
            <a:spAutoFit/>
          </a:bodyPr>
          <a:lstStyle>
            <a:lvl1pPr defTabSz="1042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sym typeface="Wingdings 3" pitchFamily="18" charset="2"/>
              </a:rPr>
              <a:t></a:t>
            </a:r>
            <a:endParaRPr lang="en-US" sz="3600">
              <a:solidFill>
                <a:schemeClr val="bg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128" name="TextBox 58"/>
          <p:cNvSpPr txBox="1">
            <a:spLocks noChangeArrowheads="1"/>
          </p:cNvSpPr>
          <p:nvPr/>
        </p:nvSpPr>
        <p:spPr bwMode="auto">
          <a:xfrm>
            <a:off x="5512431" y="2420938"/>
            <a:ext cx="714251" cy="646112"/>
          </a:xfrm>
          <a:prstGeom prst="rect">
            <a:avLst/>
          </a:prstGeom>
          <a:noFill/>
          <a:ln>
            <a:noFill/>
          </a:ln>
          <a:extLst/>
        </p:spPr>
        <p:txBody>
          <a:bodyPr lIns="91426" tIns="45713" rIns="91426" bIns="45713">
            <a:spAutoFit/>
          </a:bodyPr>
          <a:lstStyle>
            <a:lvl1pPr defTabSz="1042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sym typeface="Wingdings 3" pitchFamily="18" charset="2"/>
              </a:rPr>
              <a:t></a:t>
            </a:r>
            <a:endParaRPr lang="en-US" sz="3600">
              <a:solidFill>
                <a:schemeClr val="bg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129" name="TextBox 59"/>
          <p:cNvSpPr txBox="1">
            <a:spLocks noChangeArrowheads="1"/>
          </p:cNvSpPr>
          <p:nvPr/>
        </p:nvSpPr>
        <p:spPr bwMode="auto">
          <a:xfrm>
            <a:off x="5509256" y="3925888"/>
            <a:ext cx="717425" cy="646112"/>
          </a:xfrm>
          <a:prstGeom prst="rect">
            <a:avLst/>
          </a:prstGeom>
          <a:noFill/>
          <a:ln>
            <a:noFill/>
          </a:ln>
          <a:extLst/>
        </p:spPr>
        <p:txBody>
          <a:bodyPr lIns="91426" tIns="45713" rIns="91426" bIns="45713">
            <a:spAutoFit/>
          </a:bodyPr>
          <a:lstStyle>
            <a:lvl1pPr defTabSz="1042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dirty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sym typeface="Wingdings 3" pitchFamily="18" charset="2"/>
              </a:rPr>
              <a:t></a:t>
            </a:r>
            <a:endParaRPr lang="en-US" sz="3600" dirty="0">
              <a:solidFill>
                <a:schemeClr val="bg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130" name="TextBox 60"/>
          <p:cNvSpPr txBox="1">
            <a:spLocks noChangeArrowheads="1"/>
          </p:cNvSpPr>
          <p:nvPr/>
        </p:nvSpPr>
        <p:spPr bwMode="auto">
          <a:xfrm>
            <a:off x="5509256" y="5611813"/>
            <a:ext cx="717425" cy="646112"/>
          </a:xfrm>
          <a:prstGeom prst="rect">
            <a:avLst/>
          </a:prstGeom>
          <a:noFill/>
          <a:ln>
            <a:noFill/>
          </a:ln>
          <a:extLst/>
        </p:spPr>
        <p:txBody>
          <a:bodyPr lIns="91426" tIns="45713" rIns="91426" bIns="45713">
            <a:spAutoFit/>
          </a:bodyPr>
          <a:lstStyle>
            <a:lvl1pPr defTabSz="1042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sym typeface="Wingdings 3" pitchFamily="18" charset="2"/>
              </a:rPr>
              <a:t></a:t>
            </a:r>
            <a:endParaRPr lang="en-US" sz="3600">
              <a:solidFill>
                <a:schemeClr val="bg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131" name="TextBox 61"/>
          <p:cNvSpPr txBox="1">
            <a:spLocks noChangeArrowheads="1"/>
          </p:cNvSpPr>
          <p:nvPr/>
        </p:nvSpPr>
        <p:spPr bwMode="auto">
          <a:xfrm>
            <a:off x="5512431" y="2924175"/>
            <a:ext cx="714251" cy="647700"/>
          </a:xfrm>
          <a:prstGeom prst="rect">
            <a:avLst/>
          </a:prstGeom>
          <a:noFill/>
          <a:ln>
            <a:noFill/>
          </a:ln>
          <a:extLst/>
        </p:spPr>
        <p:txBody>
          <a:bodyPr lIns="91426" tIns="45713" rIns="91426" bIns="45713">
            <a:spAutoFit/>
          </a:bodyPr>
          <a:lstStyle>
            <a:lvl1pPr defTabSz="1042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sym typeface="Wingdings 3" pitchFamily="18" charset="2"/>
              </a:rPr>
              <a:t></a:t>
            </a:r>
            <a:endParaRPr lang="en-US" sz="3600">
              <a:solidFill>
                <a:schemeClr val="bg1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71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9050" y="3716339"/>
            <a:ext cx="2053868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4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9050" y="5373688"/>
            <a:ext cx="2053868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41" name="Rectangle 40"/>
          <p:cNvSpPr>
            <a:spLocks noChangeArrowheads="1"/>
          </p:cNvSpPr>
          <p:nvPr/>
        </p:nvSpPr>
        <p:spPr bwMode="auto">
          <a:xfrm>
            <a:off x="-34919" y="53975"/>
            <a:ext cx="357760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800" dirty="0" err="1" smtClean="0"/>
              <a:t>Anexo</a:t>
            </a:r>
            <a:r>
              <a:rPr lang="en-US" sz="2800" dirty="0" smtClean="0"/>
              <a:t> </a:t>
            </a:r>
            <a:r>
              <a:rPr lang="en-US" sz="2800" dirty="0"/>
              <a:t>1 </a:t>
            </a:r>
            <a:r>
              <a:rPr lang="en-US" sz="2800" dirty="0" smtClean="0"/>
              <a:t>– </a:t>
            </a:r>
            <a:r>
              <a:rPr lang="en-US" sz="2800" dirty="0" err="1" smtClean="0"/>
              <a:t>Capacidades</a:t>
            </a:r>
            <a:r>
              <a:rPr lang="en-US" sz="2800" dirty="0" smtClean="0"/>
              <a:t> </a:t>
            </a:r>
            <a:r>
              <a:rPr lang="en-US" sz="2800" dirty="0" err="1" smtClean="0"/>
              <a:t>básicas</a:t>
            </a:r>
            <a:endParaRPr lang="es-ES" sz="2800" dirty="0"/>
          </a:p>
        </p:txBody>
      </p:sp>
      <p:sp>
        <p:nvSpPr>
          <p:cNvPr id="4135" name="Text Box 41"/>
          <p:cNvSpPr txBox="1">
            <a:spLocks noChangeArrowheads="1"/>
          </p:cNvSpPr>
          <p:nvPr/>
        </p:nvSpPr>
        <p:spPr bwMode="auto">
          <a:xfrm>
            <a:off x="5147370" y="4508501"/>
            <a:ext cx="2352266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s-ES" dirty="0" smtClean="0">
                <a:latin typeface="Arial Narrow" pitchFamily="34" charset="0"/>
              </a:rPr>
              <a:t>Puertos</a:t>
            </a:r>
            <a:endParaRPr lang="es-ES" dirty="0">
              <a:latin typeface="Arial Narrow" pitchFamily="34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s-ES" dirty="0" smtClean="0">
                <a:latin typeface="Arial Narrow" pitchFamily="34" charset="0"/>
              </a:rPr>
              <a:t>Aeropuertos</a:t>
            </a:r>
            <a:endParaRPr lang="es-ES" dirty="0">
              <a:latin typeface="Arial Narrow" pitchFamily="34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s-ES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(Pasos terrestres</a:t>
            </a:r>
            <a:endParaRPr lang="es-ES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30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3794" y="201613"/>
            <a:ext cx="8458319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err="1" smtClean="0">
                <a:solidFill>
                  <a:schemeClr val="tx1"/>
                </a:solidFill>
                <a:latin typeface="Arial Narrow" pitchFamily="34" charset="0"/>
              </a:rPr>
              <a:t>Capacidades</a:t>
            </a:r>
            <a:r>
              <a:rPr lang="en-US" sz="2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Narrow" pitchFamily="34" charset="0"/>
              </a:rPr>
              <a:t>Básicas</a:t>
            </a:r>
            <a:r>
              <a:rPr lang="en-US" sz="2800" dirty="0" smtClean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Arial Narrow" pitchFamily="34" charset="0"/>
              </a:rPr>
              <a:t>WHO, 2010 (rev. 2011, 2012)</a:t>
            </a:r>
            <a:endParaRPr lang="en-US" sz="20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915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84095" y="1555751"/>
            <a:ext cx="7772637" cy="4537075"/>
          </a:xfrm>
        </p:spPr>
        <p:txBody>
          <a:bodyPr/>
          <a:lstStyle/>
          <a:p>
            <a:pPr>
              <a:spcBef>
                <a:spcPct val="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Legislación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nacional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política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 y </a:t>
            </a: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financiamiento</a:t>
            </a:r>
            <a:endParaRPr lang="en-US" sz="20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Coordinación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 y </a:t>
            </a: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comunicación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 PFN</a:t>
            </a:r>
          </a:p>
          <a:p>
            <a:pPr>
              <a:spcBef>
                <a:spcPct val="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Vigilnacia</a:t>
            </a:r>
            <a:endParaRPr lang="es-ES" sz="20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Respuesta</a:t>
            </a:r>
            <a:endParaRPr lang="es-ES" sz="20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Preparación</a:t>
            </a:r>
            <a:endParaRPr lang="es-ES" sz="20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Comunicación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 de </a:t>
            </a: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riesgo</a:t>
            </a:r>
            <a:endParaRPr lang="es-ES" sz="20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Capacidad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 de RR HH</a:t>
            </a:r>
          </a:p>
          <a:p>
            <a:pPr>
              <a:spcBef>
                <a:spcPct val="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Laboratorio</a:t>
            </a:r>
            <a:endParaRPr lang="en-US" sz="20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Clr>
                <a:schemeClr val="tx1"/>
              </a:buClr>
              <a:buFontTx/>
              <a:buAutoNum type="arabicPeriod"/>
            </a:pPr>
            <a:endParaRPr lang="en-US" sz="20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Clr>
                <a:schemeClr val="tx1"/>
              </a:buClr>
            </a:pP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Puntos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 de </a:t>
            </a: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entrada</a:t>
            </a:r>
            <a:endParaRPr lang="en-US" sz="20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Clr>
                <a:schemeClr val="tx1"/>
              </a:buClr>
            </a:pP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Amenazas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potenciales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 RSI  1: </a:t>
            </a:r>
            <a:r>
              <a:rPr lang="en-US" sz="2000" dirty="0" err="1" smtClean="0">
                <a:solidFill>
                  <a:srgbClr val="FF0000"/>
                </a:solidFill>
                <a:latin typeface="Arial Narrow" pitchFamily="34" charset="0"/>
              </a:rPr>
              <a:t>eventos</a:t>
            </a:r>
            <a:r>
              <a:rPr lang="en-US" sz="20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 Narrow" pitchFamily="34" charset="0"/>
              </a:rPr>
              <a:t>zoonóticos</a:t>
            </a:r>
            <a:endParaRPr lang="en-US" sz="20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Clr>
                <a:schemeClr val="tx1"/>
              </a:buClr>
            </a:pPr>
            <a:r>
              <a:rPr lang="en-US" sz="2000" dirty="0" err="1">
                <a:solidFill>
                  <a:schemeClr val="tx1"/>
                </a:solidFill>
                <a:latin typeface="Arial Narrow" pitchFamily="34" charset="0"/>
              </a:rPr>
              <a:t>Amenazas</a:t>
            </a:r>
            <a:r>
              <a:rPr lang="en-US" sz="20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Narrow" pitchFamily="34" charset="0"/>
              </a:rPr>
              <a:t>potenciales</a:t>
            </a:r>
            <a:r>
              <a:rPr lang="en-US" sz="2000" dirty="0">
                <a:solidFill>
                  <a:schemeClr val="tx1"/>
                </a:solidFill>
                <a:latin typeface="Arial Narrow" pitchFamily="34" charset="0"/>
              </a:rPr>
              <a:t> RSI 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2: </a:t>
            </a:r>
            <a:r>
              <a:rPr lang="en-US" sz="2000" dirty="0" err="1" smtClean="0">
                <a:solidFill>
                  <a:srgbClr val="FF0000"/>
                </a:solidFill>
                <a:latin typeface="Arial Narrow" pitchFamily="34" charset="0"/>
              </a:rPr>
              <a:t>seguridad</a:t>
            </a:r>
            <a:r>
              <a:rPr lang="en-US" sz="20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 Narrow" pitchFamily="34" charset="0"/>
              </a:rPr>
              <a:t>alimentos</a:t>
            </a:r>
            <a:endParaRPr lang="en-US" sz="20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Clr>
                <a:schemeClr val="tx1"/>
              </a:buClr>
            </a:pPr>
            <a:r>
              <a:rPr lang="en-US" sz="2000" dirty="0" err="1">
                <a:solidFill>
                  <a:schemeClr val="tx1"/>
                </a:solidFill>
                <a:latin typeface="Arial Narrow" pitchFamily="34" charset="0"/>
              </a:rPr>
              <a:t>Amenazas</a:t>
            </a:r>
            <a:r>
              <a:rPr lang="en-US" sz="20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Narrow" pitchFamily="34" charset="0"/>
              </a:rPr>
              <a:t>potenciales</a:t>
            </a:r>
            <a:r>
              <a:rPr lang="en-US" sz="2000" dirty="0">
                <a:solidFill>
                  <a:schemeClr val="tx1"/>
                </a:solidFill>
                <a:latin typeface="Arial Narrow" pitchFamily="34" charset="0"/>
              </a:rPr>
              <a:t> RSI 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3: </a:t>
            </a:r>
            <a:r>
              <a:rPr lang="en-US" sz="2000" dirty="0" err="1" smtClean="0">
                <a:solidFill>
                  <a:srgbClr val="FF0000"/>
                </a:solidFill>
                <a:latin typeface="Arial Narrow" pitchFamily="34" charset="0"/>
              </a:rPr>
              <a:t>eventos</a:t>
            </a:r>
            <a:r>
              <a:rPr lang="en-US" sz="20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 Narrow" pitchFamily="34" charset="0"/>
              </a:rPr>
              <a:t>químicos</a:t>
            </a:r>
            <a:endParaRPr lang="en-US" sz="20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Clr>
                <a:schemeClr val="tx1"/>
              </a:buClr>
            </a:pPr>
            <a:r>
              <a:rPr lang="en-US" sz="2000" dirty="0" err="1">
                <a:solidFill>
                  <a:schemeClr val="tx1"/>
                </a:solidFill>
                <a:latin typeface="Arial Narrow" pitchFamily="34" charset="0"/>
              </a:rPr>
              <a:t>Amenazas</a:t>
            </a:r>
            <a:r>
              <a:rPr lang="en-US" sz="20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Narrow" pitchFamily="34" charset="0"/>
              </a:rPr>
              <a:t>potenciales</a:t>
            </a:r>
            <a:r>
              <a:rPr lang="en-US" sz="2000" dirty="0">
                <a:solidFill>
                  <a:schemeClr val="tx1"/>
                </a:solidFill>
                <a:latin typeface="Arial Narrow" pitchFamily="34" charset="0"/>
              </a:rPr>
              <a:t> RSI 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4: </a:t>
            </a:r>
            <a:r>
              <a:rPr lang="en-US" sz="1800" dirty="0" err="1" smtClean="0">
                <a:solidFill>
                  <a:srgbClr val="FF0000"/>
                </a:solidFill>
                <a:latin typeface="Arial Narrow" pitchFamily="34" charset="0"/>
              </a:rPr>
              <a:t>emergencia</a:t>
            </a:r>
            <a:r>
              <a:rPr lang="en-US" sz="18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Arial Narrow" pitchFamily="34" charset="0"/>
              </a:rPr>
              <a:t>radiológica</a:t>
            </a:r>
            <a:endParaRPr lang="en-US" sz="2000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210" y="1340768"/>
            <a:ext cx="3240360" cy="445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33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91440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State Party Report to 65th World Health Assembly, 2012</a:t>
            </a:r>
            <a:b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Core Capacities Average Score (%) by Sub-Region in the Americas</a:t>
            </a:r>
            <a:b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(submissions Aug 2011- 18 May 2012; response rate 32/35 (91%))</a:t>
            </a:r>
          </a:p>
        </p:txBody>
      </p:sp>
      <p:sp>
        <p:nvSpPr>
          <p:cNvPr id="52226" name="Rectangle 10"/>
          <p:cNvSpPr>
            <a:spLocks noChangeArrowheads="1"/>
          </p:cNvSpPr>
          <p:nvPr/>
        </p:nvSpPr>
        <p:spPr bwMode="auto">
          <a:xfrm>
            <a:off x="14286" y="6268136"/>
            <a:ext cx="91439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71450" algn="l"/>
              </a:tabLst>
            </a:pPr>
            <a:r>
              <a:rPr lang="es-ES" sz="900"/>
              <a:t>1 North America; CAN, MEX, US; response rate 100%</a:t>
            </a:r>
          </a:p>
          <a:p>
            <a:pPr>
              <a:tabLst>
                <a:tab pos="171450" algn="l"/>
              </a:tabLst>
            </a:pPr>
            <a:r>
              <a:rPr lang="es-ES" sz="900"/>
              <a:t>2 Caribbean: ANB, BAH, BAR, BLZ, CUB, DOM, GRE, HAI, JAM, SLU, SKN, SVG, TRT; response rate 100%; information from 12 EP</a:t>
            </a:r>
          </a:p>
          <a:p>
            <a:pPr>
              <a:tabLst>
                <a:tab pos="171450" algn="l"/>
              </a:tabLst>
            </a:pPr>
            <a:r>
              <a:rPr lang="es-ES" sz="900"/>
              <a:t>3 Central America: COR, DOR, ELS, GUT, HON, NIC, PAN; response rate 86% (6/7); information from 6 EP</a:t>
            </a:r>
          </a:p>
          <a:p>
            <a:pPr>
              <a:tabLst>
                <a:tab pos="171450" algn="l"/>
              </a:tabLst>
            </a:pPr>
            <a:r>
              <a:rPr lang="es-ES" sz="900"/>
              <a:t>4 South America: ARG, BOL, BRA, CHI, COL, ECU, GUY, PAR, PER, SUR, URU, VEN; response rate 75% (9/12); information from 9 EP</a:t>
            </a:r>
            <a:endParaRPr lang="en-US" sz="900"/>
          </a:p>
        </p:txBody>
      </p:sp>
      <p:pic>
        <p:nvPicPr>
          <p:cNvPr id="52227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657" y="1225551"/>
            <a:ext cx="7432972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460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 descr="Extension_2012_oceans"/>
          <p:cNvPicPr>
            <a:picLocks noChangeAspect="1" noChangeArrowheads="1"/>
          </p:cNvPicPr>
          <p:nvPr/>
        </p:nvPicPr>
        <p:blipFill>
          <a:blip r:embed="rId2" cstate="print"/>
          <a:srcRect l="-430"/>
          <a:stretch>
            <a:fillRect/>
          </a:stretch>
        </p:blipFill>
        <p:spPr bwMode="auto">
          <a:xfrm>
            <a:off x="0" y="71438"/>
            <a:ext cx="5187049" cy="668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5147370" y="1293728"/>
            <a:ext cx="399663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buFont typeface="Arial Narrow" pitchFamily="34" charset="0"/>
              <a:buChar char="-"/>
            </a:pPr>
            <a:r>
              <a:rPr lang="es-ES" sz="2000" dirty="0"/>
              <a:t>29/35 (83%) </a:t>
            </a:r>
            <a:r>
              <a:rPr lang="es-ES" sz="2000" dirty="0" smtClean="0"/>
              <a:t>Se concedió 2 años de extensión  a los Estados partes en las Américas  (15 June 2014)</a:t>
            </a:r>
          </a:p>
          <a:p>
            <a:pPr marL="231775" indent="-231775">
              <a:buFont typeface="Arial Narrow" pitchFamily="34" charset="0"/>
              <a:buChar char="-"/>
            </a:pPr>
            <a:endParaRPr lang="es-ES" sz="2000" dirty="0"/>
          </a:p>
          <a:p>
            <a:pPr marL="231775" indent="-231775">
              <a:buFont typeface="Arial Narrow" pitchFamily="34" charset="0"/>
              <a:buChar char="-"/>
            </a:pPr>
            <a:r>
              <a:rPr lang="es-ES" sz="2000" dirty="0" smtClean="0"/>
              <a:t>~70% mundial</a:t>
            </a:r>
            <a:endParaRPr lang="es-ES" sz="2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41" y="3284762"/>
            <a:ext cx="3909580" cy="129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83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681" y="44450"/>
            <a:ext cx="7772638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2800" dirty="0" smtClean="0">
                <a:solidFill>
                  <a:schemeClr val="tx1"/>
                </a:solidFill>
                <a:latin typeface="Arial Narrow" pitchFamily="34" charset="0"/>
              </a:rPr>
              <a:t>Marco </a:t>
            </a:r>
            <a:r>
              <a:rPr lang="fr-FR" sz="2800" dirty="0" err="1" smtClean="0">
                <a:solidFill>
                  <a:schemeClr val="tx1"/>
                </a:solidFill>
                <a:latin typeface="Arial Narrow" pitchFamily="34" charset="0"/>
              </a:rPr>
              <a:t>operacional</a:t>
            </a:r>
            <a:r>
              <a:rPr lang="fr-FR" sz="2800" dirty="0" smtClean="0">
                <a:solidFill>
                  <a:schemeClr val="tx1"/>
                </a:solidFill>
                <a:latin typeface="Arial Narrow" pitchFamily="34" charset="0"/>
              </a:rPr>
              <a:t> del RSI</a:t>
            </a:r>
            <a:endParaRPr lang="es-ES" sz="28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558704" y="2408239"/>
            <a:ext cx="3166513" cy="14700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lIns="97341" tIns="48671" rIns="97341" bIns="48671">
            <a:spAutoFit/>
          </a:bodyPr>
          <a:lstStyle/>
          <a:p>
            <a:pPr defTabSz="973138">
              <a:spcBef>
                <a:spcPct val="30000"/>
              </a:spcBef>
            </a:pPr>
            <a:r>
              <a:rPr lang="en-US" sz="1300"/>
              <a:t>Accessibility at all times</a:t>
            </a:r>
          </a:p>
          <a:p>
            <a:pPr defTabSz="973138">
              <a:spcBef>
                <a:spcPct val="30000"/>
              </a:spcBef>
            </a:pPr>
            <a:r>
              <a:rPr lang="en-US" sz="1300"/>
              <a:t>Primary channel for WHO-NFP event-related communications</a:t>
            </a:r>
          </a:p>
          <a:p>
            <a:pPr defTabSz="973138">
              <a:spcBef>
                <a:spcPct val="30000"/>
              </a:spcBef>
            </a:pPr>
            <a:r>
              <a:rPr lang="en-US" sz="1300"/>
              <a:t>Disseminate information within WHO</a:t>
            </a:r>
          </a:p>
          <a:p>
            <a:pPr defTabSz="973138">
              <a:spcBef>
                <a:spcPct val="30000"/>
              </a:spcBef>
            </a:pPr>
            <a:r>
              <a:rPr lang="en-US" sz="1300"/>
              <a:t>"Activate" the WHO assessment and response system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955461" y="5145089"/>
            <a:ext cx="1769756" cy="8921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lIns="97341" tIns="48671" rIns="97341" bIns="48671">
            <a:spAutoFit/>
          </a:bodyPr>
          <a:lstStyle/>
          <a:p>
            <a:pPr defTabSz="973138"/>
            <a:r>
              <a:rPr lang="en-GB" sz="1300"/>
              <a:t>Detect</a:t>
            </a:r>
          </a:p>
          <a:p>
            <a:pPr defTabSz="973138"/>
            <a:r>
              <a:rPr lang="en-GB" sz="1300"/>
              <a:t>Assess</a:t>
            </a:r>
          </a:p>
          <a:p>
            <a:pPr defTabSz="973138"/>
            <a:r>
              <a:rPr lang="en-GB" sz="1300"/>
              <a:t>Report</a:t>
            </a:r>
          </a:p>
          <a:p>
            <a:pPr defTabSz="973138"/>
            <a:r>
              <a:rPr lang="en-GB" sz="1300"/>
              <a:t>Respond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57116" y="3992563"/>
            <a:ext cx="3168100" cy="10731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lIns="97341" tIns="48671" rIns="97341" bIns="48671">
            <a:spAutoFit/>
          </a:bodyPr>
          <a:lstStyle/>
          <a:p>
            <a:pPr defTabSz="973138">
              <a:spcBef>
                <a:spcPct val="30000"/>
              </a:spcBef>
            </a:pPr>
            <a:r>
              <a:rPr lang="en-US" sz="1300"/>
              <a:t>Accessibility at all times</a:t>
            </a:r>
          </a:p>
          <a:p>
            <a:pPr defTabSz="973138">
              <a:spcBef>
                <a:spcPct val="30000"/>
              </a:spcBef>
            </a:pPr>
            <a:r>
              <a:rPr lang="en-US" sz="1300"/>
              <a:t>Communication with WHO</a:t>
            </a:r>
          </a:p>
          <a:p>
            <a:pPr defTabSz="973138">
              <a:spcBef>
                <a:spcPct val="30000"/>
              </a:spcBef>
            </a:pPr>
            <a:r>
              <a:rPr lang="en-US" sz="1300"/>
              <a:t>Dissemination of information nationally</a:t>
            </a:r>
          </a:p>
          <a:p>
            <a:pPr defTabSz="973138">
              <a:spcBef>
                <a:spcPct val="30000"/>
              </a:spcBef>
            </a:pPr>
            <a:r>
              <a:rPr lang="en-US" sz="1300"/>
              <a:t>Consolidating input nationally</a:t>
            </a: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2863353" y="5480050"/>
            <a:ext cx="3383962" cy="4318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00">
            <a:noFill/>
            <a:round/>
            <a:headEnd/>
            <a:tailEnd/>
          </a:ln>
        </p:spPr>
        <p:txBody>
          <a:bodyPr wrap="none" lIns="97341" tIns="48671" rIns="97341" bIns="48671" anchor="ctr"/>
          <a:lstStyle/>
          <a:p>
            <a:pPr algn="ctr" defTabSz="973138"/>
            <a:r>
              <a:rPr lang="en-GB" sz="1300" b="1"/>
              <a:t>National surveillance and response systems</a:t>
            </a:r>
          </a:p>
          <a:p>
            <a:pPr algn="ctr" defTabSz="973138"/>
            <a:r>
              <a:rPr lang="en-GB" sz="1300" b="1"/>
              <a:t>Incl. Points of Entry</a:t>
            </a:r>
            <a:endParaRPr lang="en-US" sz="1300" b="1"/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3366504" y="4040188"/>
            <a:ext cx="2376074" cy="792162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lIns="97341" tIns="48671" rIns="97341" bIns="48671" anchor="ctr"/>
          <a:lstStyle/>
          <a:p>
            <a:pPr algn="ctr" defTabSz="973138"/>
            <a:r>
              <a:rPr lang="en-GB" sz="1400" b="1">
                <a:solidFill>
                  <a:schemeClr val="tx2"/>
                </a:solidFill>
              </a:rPr>
              <a:t>National IHR</a:t>
            </a:r>
          </a:p>
          <a:p>
            <a:pPr algn="ctr" defTabSz="973138"/>
            <a:r>
              <a:rPr lang="en-GB" sz="1400" b="1">
                <a:solidFill>
                  <a:schemeClr val="tx2"/>
                </a:solidFill>
              </a:rPr>
              <a:t>Focal Points (NFP) </a:t>
            </a:r>
            <a:endParaRPr lang="en-US" sz="1400" b="1">
              <a:solidFill>
                <a:schemeClr val="tx2"/>
              </a:solidFill>
            </a:endParaRPr>
          </a:p>
        </p:txBody>
      </p:sp>
      <p:sp>
        <p:nvSpPr>
          <p:cNvPr id="35847" name="Oval 7"/>
          <p:cNvSpPr>
            <a:spLocks noChangeArrowheads="1"/>
          </p:cNvSpPr>
          <p:nvPr/>
        </p:nvSpPr>
        <p:spPr bwMode="auto">
          <a:xfrm>
            <a:off x="3366504" y="2695576"/>
            <a:ext cx="2376074" cy="7921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lIns="97341" tIns="48671" rIns="97341" bIns="48671" anchor="ctr"/>
          <a:lstStyle/>
          <a:p>
            <a:pPr algn="ctr" defTabSz="973138"/>
            <a:r>
              <a:rPr lang="en-GB" sz="1400" b="1">
                <a:solidFill>
                  <a:schemeClr val="bg1"/>
                </a:solidFill>
              </a:rPr>
              <a:t>WHO IHR </a:t>
            </a:r>
          </a:p>
          <a:p>
            <a:pPr algn="ctr" defTabSz="973138"/>
            <a:r>
              <a:rPr lang="en-GB" sz="1400" b="1">
                <a:solidFill>
                  <a:schemeClr val="bg1"/>
                </a:solidFill>
              </a:rPr>
              <a:t>Contact Points</a:t>
            </a:r>
          </a:p>
          <a:p>
            <a:pPr algn="ctr" defTabSz="973138"/>
            <a:r>
              <a:rPr lang="en-GB" sz="1400" b="1">
                <a:solidFill>
                  <a:schemeClr val="bg1"/>
                </a:solidFill>
              </a:rPr>
              <a:t>Regions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6752052" y="1423988"/>
            <a:ext cx="992016" cy="469900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noFill/>
            <a:round/>
            <a:headEnd/>
            <a:tailEnd/>
          </a:ln>
        </p:spPr>
        <p:txBody>
          <a:bodyPr wrap="none" lIns="97341" tIns="48671" rIns="97341" bIns="48671" anchor="ctr"/>
          <a:lstStyle/>
          <a:p>
            <a:pPr algn="ctr" defTabSz="973138"/>
            <a:r>
              <a:rPr lang="en-GB" sz="1300"/>
              <a:t>Emergency</a:t>
            </a:r>
          </a:p>
          <a:p>
            <a:pPr algn="ctr" defTabSz="973138"/>
            <a:r>
              <a:rPr lang="en-GB" sz="1300"/>
              <a:t>Committee</a:t>
            </a:r>
            <a:endParaRPr lang="en-US" sz="1300"/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6752052" y="2768600"/>
            <a:ext cx="1669760" cy="647700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noFill/>
            <a:round/>
            <a:headEnd/>
            <a:tailEnd/>
          </a:ln>
        </p:spPr>
        <p:txBody>
          <a:bodyPr wrap="none" lIns="97341" tIns="48671" rIns="97341" bIns="48671" anchor="ctr"/>
          <a:lstStyle/>
          <a:p>
            <a:pPr algn="ctr" defTabSz="973138"/>
            <a:r>
              <a:rPr lang="en-GB" sz="1300"/>
              <a:t>Other competent </a:t>
            </a:r>
          </a:p>
          <a:p>
            <a:pPr algn="ctr" defTabSz="973138"/>
            <a:r>
              <a:rPr lang="en-GB" sz="1300"/>
              <a:t>organizations</a:t>
            </a:r>
          </a:p>
          <a:p>
            <a:pPr algn="ctr" defTabSz="973138"/>
            <a:r>
              <a:rPr lang="en-GB" sz="1300"/>
              <a:t>(IAEA)</a:t>
            </a:r>
            <a:endParaRPr lang="en-US" sz="1300"/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6799669" y="4183064"/>
            <a:ext cx="1607859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 wrap="none" lIns="97341" tIns="48671" rIns="97341" bIns="48671" anchor="ctr"/>
          <a:lstStyle/>
          <a:p>
            <a:pPr algn="ctr" defTabSz="973138"/>
            <a:r>
              <a:rPr lang="en-GB" sz="1300"/>
              <a:t>Ministries and  </a:t>
            </a:r>
          </a:p>
          <a:p>
            <a:pPr algn="ctr" defTabSz="973138"/>
            <a:r>
              <a:rPr lang="en-GB" sz="1300"/>
              <a:t>sectors concerned</a:t>
            </a:r>
            <a:endParaRPr lang="en-US" sz="1300"/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558704" y="1522413"/>
            <a:ext cx="3166513" cy="95852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lIns="97341" tIns="48671" rIns="97341" bIns="48671">
            <a:spAutoFit/>
          </a:bodyPr>
          <a:lstStyle/>
          <a:p>
            <a:pPr defTabSz="973138">
              <a:spcBef>
                <a:spcPct val="30000"/>
              </a:spcBef>
            </a:pPr>
            <a:r>
              <a:rPr lang="en-GB" sz="1300"/>
              <a:t>Determine Public Health Emergency of International Concern (PHEIC)</a:t>
            </a:r>
          </a:p>
          <a:p>
            <a:pPr defTabSz="973138">
              <a:spcBef>
                <a:spcPct val="30000"/>
              </a:spcBef>
            </a:pPr>
            <a:r>
              <a:rPr lang="en-GB" sz="1300"/>
              <a:t>Make temporary and standing recommendations</a:t>
            </a:r>
            <a:endParaRPr lang="en-US" sz="1300"/>
          </a:p>
        </p:txBody>
      </p:sp>
      <p:sp>
        <p:nvSpPr>
          <p:cNvPr id="35852" name="AutoShape 12"/>
          <p:cNvSpPr>
            <a:spLocks noChangeArrowheads="1"/>
          </p:cNvSpPr>
          <p:nvPr/>
        </p:nvSpPr>
        <p:spPr bwMode="auto">
          <a:xfrm>
            <a:off x="6763164" y="1982788"/>
            <a:ext cx="977730" cy="468312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noFill/>
            <a:round/>
            <a:headEnd/>
            <a:tailEnd/>
          </a:ln>
        </p:spPr>
        <p:txBody>
          <a:bodyPr wrap="none" lIns="97341" tIns="48671" rIns="97341" bIns="48671" anchor="ctr"/>
          <a:lstStyle/>
          <a:p>
            <a:pPr algn="ctr" defTabSz="973138"/>
            <a:r>
              <a:rPr lang="en-GB" sz="1300"/>
              <a:t>Review</a:t>
            </a:r>
          </a:p>
          <a:p>
            <a:pPr algn="ctr" defTabSz="973138"/>
            <a:r>
              <a:rPr lang="en-GB" sz="1300"/>
              <a:t>Committee</a:t>
            </a:r>
            <a:endParaRPr lang="en-US" sz="1300"/>
          </a:p>
        </p:txBody>
      </p:sp>
      <p:sp>
        <p:nvSpPr>
          <p:cNvPr id="35853" name="AutoShape 13"/>
          <p:cNvSpPr>
            <a:spLocks noChangeArrowheads="1"/>
          </p:cNvSpPr>
          <p:nvPr/>
        </p:nvSpPr>
        <p:spPr bwMode="auto">
          <a:xfrm>
            <a:off x="7831365" y="1431926"/>
            <a:ext cx="576163" cy="103187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noFill/>
            <a:round/>
            <a:headEnd/>
            <a:tailEnd/>
          </a:ln>
        </p:spPr>
        <p:txBody>
          <a:bodyPr wrap="none" lIns="97341" tIns="48671" rIns="97341" bIns="48671" anchor="ctr"/>
          <a:lstStyle/>
          <a:p>
            <a:pPr algn="ctr" defTabSz="973138"/>
            <a:r>
              <a:rPr lang="en-US" sz="1300"/>
              <a:t>Expert</a:t>
            </a:r>
          </a:p>
          <a:p>
            <a:pPr algn="ctr" defTabSz="973138"/>
            <a:r>
              <a:rPr lang="en-US" sz="1300"/>
              <a:t>Roster</a:t>
            </a:r>
          </a:p>
        </p:txBody>
      </p:sp>
      <p:sp>
        <p:nvSpPr>
          <p:cNvPr id="35854" name="Oval 14"/>
          <p:cNvSpPr>
            <a:spLocks noChangeArrowheads="1"/>
          </p:cNvSpPr>
          <p:nvPr/>
        </p:nvSpPr>
        <p:spPr bwMode="auto">
          <a:xfrm>
            <a:off x="3366504" y="1541464"/>
            <a:ext cx="2376074" cy="72072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lIns="97341" tIns="48671" rIns="97341" bIns="48671" anchor="ctr"/>
          <a:lstStyle/>
          <a:p>
            <a:pPr algn="ctr" defTabSz="973138"/>
            <a:r>
              <a:rPr lang="en-GB" sz="1400" b="1">
                <a:solidFill>
                  <a:schemeClr val="bg1"/>
                </a:solidFill>
              </a:rPr>
              <a:t>WHO </a:t>
            </a:r>
          </a:p>
          <a:p>
            <a:pPr algn="ctr" defTabSz="973138"/>
            <a:r>
              <a:rPr lang="en-GB" sz="1400" b="1">
                <a:solidFill>
                  <a:schemeClr val="bg1"/>
                </a:solidFill>
              </a:rPr>
              <a:t>Director-General</a:t>
            </a:r>
            <a:endParaRPr lang="en-US" sz="1400" b="1">
              <a:solidFill>
                <a:schemeClr val="bg1"/>
              </a:solidFill>
            </a:endParaRPr>
          </a:p>
        </p:txBody>
      </p:sp>
      <p:cxnSp>
        <p:nvCxnSpPr>
          <p:cNvPr id="35855" name="AutoShape 15"/>
          <p:cNvCxnSpPr>
            <a:cxnSpLocks noChangeShapeType="1"/>
            <a:stCxn id="35854" idx="4"/>
            <a:endCxn id="35847" idx="0"/>
          </p:cNvCxnSpPr>
          <p:nvPr/>
        </p:nvCxnSpPr>
        <p:spPr bwMode="auto">
          <a:xfrm>
            <a:off x="4553747" y="2262189"/>
            <a:ext cx="0" cy="43338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5856" name="AutoShape 16"/>
          <p:cNvCxnSpPr>
            <a:cxnSpLocks noChangeShapeType="1"/>
            <a:stCxn id="35847" idx="4"/>
            <a:endCxn id="35846" idx="0"/>
          </p:cNvCxnSpPr>
          <p:nvPr/>
        </p:nvCxnSpPr>
        <p:spPr bwMode="auto">
          <a:xfrm>
            <a:off x="4553747" y="3487738"/>
            <a:ext cx="0" cy="55245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5857" name="AutoShape 17"/>
          <p:cNvCxnSpPr>
            <a:cxnSpLocks noChangeShapeType="1"/>
            <a:stCxn id="35846" idx="4"/>
            <a:endCxn id="35845" idx="0"/>
          </p:cNvCxnSpPr>
          <p:nvPr/>
        </p:nvCxnSpPr>
        <p:spPr bwMode="auto">
          <a:xfrm>
            <a:off x="4553748" y="4832350"/>
            <a:ext cx="1587" cy="647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5858" name="AutoShape 18"/>
          <p:cNvCxnSpPr>
            <a:cxnSpLocks noChangeShapeType="1"/>
            <a:stCxn id="35845" idx="3"/>
            <a:endCxn id="35850" idx="2"/>
          </p:cNvCxnSpPr>
          <p:nvPr/>
        </p:nvCxnSpPr>
        <p:spPr bwMode="auto">
          <a:xfrm flipV="1">
            <a:off x="6245728" y="4687888"/>
            <a:ext cx="1357076" cy="1008062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35859" name="AutoShape 19"/>
          <p:cNvCxnSpPr>
            <a:cxnSpLocks noChangeShapeType="1"/>
            <a:stCxn id="35846" idx="6"/>
            <a:endCxn id="35850" idx="1"/>
          </p:cNvCxnSpPr>
          <p:nvPr/>
        </p:nvCxnSpPr>
        <p:spPr bwMode="auto">
          <a:xfrm flipV="1">
            <a:off x="5740992" y="4435475"/>
            <a:ext cx="1057091" cy="15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5860" name="AutoShape 20"/>
          <p:cNvCxnSpPr>
            <a:cxnSpLocks noChangeShapeType="1"/>
            <a:stCxn id="35849" idx="2"/>
            <a:endCxn id="35850" idx="0"/>
          </p:cNvCxnSpPr>
          <p:nvPr/>
        </p:nvCxnSpPr>
        <p:spPr bwMode="auto">
          <a:xfrm>
            <a:off x="7585346" y="3416301"/>
            <a:ext cx="17459" cy="766763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5861" name="AutoShape 21"/>
          <p:cNvCxnSpPr>
            <a:cxnSpLocks noChangeShapeType="1"/>
            <a:stCxn id="35847" idx="6"/>
            <a:endCxn id="35849" idx="1"/>
          </p:cNvCxnSpPr>
          <p:nvPr/>
        </p:nvCxnSpPr>
        <p:spPr bwMode="auto">
          <a:xfrm>
            <a:off x="5740991" y="3092450"/>
            <a:ext cx="1009475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5862" name="AutoShape 22"/>
          <p:cNvCxnSpPr>
            <a:cxnSpLocks noChangeShapeType="1"/>
          </p:cNvCxnSpPr>
          <p:nvPr/>
        </p:nvCxnSpPr>
        <p:spPr bwMode="auto">
          <a:xfrm>
            <a:off x="5740991" y="1901825"/>
            <a:ext cx="1009475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35863" name="AutoShape 23"/>
          <p:cNvSpPr>
            <a:spLocks/>
          </p:cNvSpPr>
          <p:nvPr/>
        </p:nvSpPr>
        <p:spPr bwMode="auto">
          <a:xfrm>
            <a:off x="5382279" y="3290889"/>
            <a:ext cx="288875" cy="936625"/>
          </a:xfrm>
          <a:prstGeom prst="leftBrace">
            <a:avLst>
              <a:gd name="adj1" fmla="val 27015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5598141" y="3254375"/>
            <a:ext cx="1223749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41" tIns="48671" rIns="97341" bIns="48671">
            <a:spAutoFit/>
          </a:bodyPr>
          <a:lstStyle/>
          <a:p>
            <a:pPr defTabSz="973138">
              <a:spcBef>
                <a:spcPct val="30000"/>
              </a:spcBef>
            </a:pPr>
            <a:r>
              <a:rPr lang="en-GB" sz="1300"/>
              <a:t>Notification</a:t>
            </a:r>
          </a:p>
          <a:p>
            <a:pPr defTabSz="973138">
              <a:spcBef>
                <a:spcPct val="30000"/>
              </a:spcBef>
            </a:pPr>
            <a:r>
              <a:rPr lang="en-GB" sz="1300"/>
              <a:t>Consultation</a:t>
            </a:r>
          </a:p>
          <a:p>
            <a:pPr defTabSz="973138">
              <a:spcBef>
                <a:spcPct val="30000"/>
              </a:spcBef>
            </a:pPr>
            <a:r>
              <a:rPr lang="en-GB" sz="1300"/>
              <a:t>Report</a:t>
            </a:r>
          </a:p>
          <a:p>
            <a:pPr defTabSz="973138">
              <a:spcBef>
                <a:spcPct val="30000"/>
              </a:spcBef>
            </a:pPr>
            <a:r>
              <a:rPr lang="en-GB" sz="1300"/>
              <a:t>Verification</a:t>
            </a:r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431725" y="5351464"/>
            <a:ext cx="133168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300"/>
              <a:t>Unusual</a:t>
            </a:r>
          </a:p>
          <a:p>
            <a:pPr algn="ctr"/>
            <a:r>
              <a:rPr lang="en-GB" sz="1300"/>
              <a:t> health events</a:t>
            </a:r>
          </a:p>
        </p:txBody>
      </p:sp>
      <p:sp>
        <p:nvSpPr>
          <p:cNvPr id="35866" name="AutoShape 26"/>
          <p:cNvSpPr>
            <a:spLocks/>
          </p:cNvSpPr>
          <p:nvPr/>
        </p:nvSpPr>
        <p:spPr bwMode="auto">
          <a:xfrm>
            <a:off x="1652301" y="5181601"/>
            <a:ext cx="244433" cy="830263"/>
          </a:xfrm>
          <a:prstGeom prst="leftBrace">
            <a:avLst>
              <a:gd name="adj1" fmla="val 28301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586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569" y="3433764"/>
            <a:ext cx="509499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8" name="Rectangle 29"/>
          <p:cNvSpPr>
            <a:spLocks noChangeArrowheads="1"/>
          </p:cNvSpPr>
          <p:nvPr/>
        </p:nvSpPr>
        <p:spPr bwMode="auto">
          <a:xfrm>
            <a:off x="36507" y="4387851"/>
            <a:ext cx="550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300" i="1">
                <a:solidFill>
                  <a:schemeClr val="bg2"/>
                </a:solidFill>
              </a:rPr>
              <a:t>Art.4</a:t>
            </a:r>
          </a:p>
        </p:txBody>
      </p:sp>
      <p:sp>
        <p:nvSpPr>
          <p:cNvPr id="35869" name="Rectangle 30"/>
          <p:cNvSpPr>
            <a:spLocks noChangeArrowheads="1"/>
          </p:cNvSpPr>
          <p:nvPr/>
        </p:nvSpPr>
        <p:spPr bwMode="auto">
          <a:xfrm>
            <a:off x="4710883" y="3552825"/>
            <a:ext cx="92525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300" i="1">
                <a:solidFill>
                  <a:schemeClr val="bg2"/>
                </a:solidFill>
              </a:rPr>
              <a:t>Art.6-12</a:t>
            </a:r>
          </a:p>
          <a:p>
            <a:r>
              <a:rPr lang="es-ES" sz="1300" i="1">
                <a:solidFill>
                  <a:schemeClr val="bg2"/>
                </a:solidFill>
              </a:rPr>
              <a:t>Annex 1 A</a:t>
            </a:r>
          </a:p>
        </p:txBody>
      </p:sp>
      <p:sp>
        <p:nvSpPr>
          <p:cNvPr id="35870" name="Rectangle 31"/>
          <p:cNvSpPr>
            <a:spLocks noChangeArrowheads="1"/>
          </p:cNvSpPr>
          <p:nvPr/>
        </p:nvSpPr>
        <p:spPr bwMode="auto">
          <a:xfrm>
            <a:off x="3795054" y="6054725"/>
            <a:ext cx="175400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300" i="1">
                <a:solidFill>
                  <a:schemeClr val="bg2"/>
                </a:solidFill>
              </a:rPr>
              <a:t>Art. 5, 13, 19, Annex 1</a:t>
            </a:r>
          </a:p>
        </p:txBody>
      </p:sp>
    </p:spTree>
    <p:extLst>
      <p:ext uri="{BB962C8B-B14F-4D97-AF65-F5344CB8AC3E}">
        <p14:creationId xmlns:p14="http://schemas.microsoft.com/office/powerpoint/2010/main" val="254865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21" y="44450"/>
            <a:ext cx="8229759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 smtClean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en-GB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en-GB" dirty="0" smtClean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en-GB" dirty="0" smtClean="0">
                <a:solidFill>
                  <a:schemeClr val="tx1"/>
                </a:solidFill>
                <a:latin typeface="Arial Narrow" pitchFamily="34" charset="0"/>
              </a:rPr>
            </a:br>
            <a:endParaRPr lang="en-US" sz="24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grpSp>
        <p:nvGrpSpPr>
          <p:cNvPr id="45058" name="Group 6"/>
          <p:cNvGrpSpPr>
            <a:grpSpLocks/>
          </p:cNvGrpSpPr>
          <p:nvPr/>
        </p:nvGrpSpPr>
        <p:grpSpPr bwMode="auto">
          <a:xfrm>
            <a:off x="-7936" y="1484313"/>
            <a:ext cx="2023712" cy="5251450"/>
            <a:chOff x="-5" y="935"/>
            <a:chExt cx="1275" cy="3308"/>
          </a:xfrm>
        </p:grpSpPr>
        <p:sp>
          <p:nvSpPr>
            <p:cNvPr id="45083" name="Text Box 7"/>
            <p:cNvSpPr txBox="1">
              <a:spLocks noChangeArrowheads="1"/>
            </p:cNvSpPr>
            <p:nvPr/>
          </p:nvSpPr>
          <p:spPr bwMode="auto">
            <a:xfrm>
              <a:off x="-5" y="935"/>
              <a:ext cx="1272" cy="673"/>
            </a:xfrm>
            <a:prstGeom prst="rect">
              <a:avLst/>
            </a:prstGeom>
            <a:solidFill>
              <a:srgbClr val="3366FF"/>
            </a:solidFill>
            <a:ln w="3175">
              <a:noFill/>
              <a:miter lim="800000"/>
              <a:headEnd/>
              <a:tailEnd/>
            </a:ln>
          </p:spPr>
          <p:txBody>
            <a:bodyPr lIns="104306" tIns="52153" rIns="104306" bIns="52153" anchor="ctr" anchorCtr="1"/>
            <a:lstStyle/>
            <a:p>
              <a:pPr defTabSz="1042988" eaLnBrk="0" hangingPunct="0">
                <a:spcBef>
                  <a:spcPct val="50000"/>
                </a:spcBef>
              </a:pPr>
              <a:r>
                <a:rPr lang="en-GB" sz="2000" b="1" dirty="0" err="1" smtClean="0"/>
                <a:t>Estados</a:t>
              </a:r>
              <a:r>
                <a:rPr lang="en-GB" sz="2000" b="1" dirty="0" smtClean="0"/>
                <a:t> </a:t>
              </a:r>
              <a:r>
                <a:rPr lang="en-GB" sz="2000" b="1" dirty="0" err="1" smtClean="0"/>
                <a:t>Partes</a:t>
              </a:r>
              <a:endParaRPr lang="en-GB" sz="2000" b="1" dirty="0"/>
            </a:p>
          </p:txBody>
        </p:sp>
        <p:sp>
          <p:nvSpPr>
            <p:cNvPr id="45084" name="Text Box 8"/>
            <p:cNvSpPr txBox="1">
              <a:spLocks noChangeArrowheads="1"/>
            </p:cNvSpPr>
            <p:nvPr/>
          </p:nvSpPr>
          <p:spPr bwMode="auto">
            <a:xfrm>
              <a:off x="-5" y="1586"/>
              <a:ext cx="1272" cy="2211"/>
            </a:xfrm>
            <a:prstGeom prst="rect">
              <a:avLst/>
            </a:prstGeom>
            <a:gradFill rotWithShape="1">
              <a:gsLst>
                <a:gs pos="0">
                  <a:srgbClr val="3366FF"/>
                </a:gs>
                <a:gs pos="50000">
                  <a:srgbClr val="EAEAEA"/>
                </a:gs>
                <a:gs pos="100000">
                  <a:srgbClr val="3366FF"/>
                </a:gs>
              </a:gsLst>
              <a:lin ang="5400000" scaled="1"/>
            </a:gradFill>
            <a:ln w="3175">
              <a:noFill/>
              <a:miter lim="800000"/>
              <a:headEnd/>
              <a:tailEnd/>
            </a:ln>
          </p:spPr>
          <p:txBody>
            <a:bodyPr lIns="104306" tIns="52153" rIns="104306" bIns="52153" anchor="ctr" anchorCtr="1"/>
            <a:lstStyle/>
            <a:p>
              <a:pPr defTabSz="1042988" eaLnBrk="0" hangingPunct="0">
                <a:spcBef>
                  <a:spcPct val="50000"/>
                </a:spcBef>
              </a:pPr>
              <a:r>
                <a:rPr lang="en-GB" sz="2000" b="1"/>
                <a:t>WHO</a:t>
              </a:r>
            </a:p>
          </p:txBody>
        </p:sp>
        <p:pic>
          <p:nvPicPr>
            <p:cNvPr id="45085" name="Picture 9" descr="who_scan_blue tv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B080F"/>
                </a:clrFrom>
                <a:clrTo>
                  <a:srgbClr val="0B080F">
                    <a:alpha val="0"/>
                  </a:srgbClr>
                </a:clrTo>
              </a:clrChange>
            </a:blip>
            <a:srcRect l="21024" r="17151" b="23134"/>
            <a:stretch>
              <a:fillRect/>
            </a:stretch>
          </p:blipFill>
          <p:spPr bwMode="auto">
            <a:xfrm>
              <a:off x="180" y="1480"/>
              <a:ext cx="894" cy="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86" name="Text Box 10"/>
            <p:cNvSpPr txBox="1">
              <a:spLocks noChangeArrowheads="1"/>
            </p:cNvSpPr>
            <p:nvPr/>
          </p:nvSpPr>
          <p:spPr bwMode="auto">
            <a:xfrm>
              <a:off x="0" y="3790"/>
              <a:ext cx="1270" cy="453"/>
            </a:xfrm>
            <a:prstGeom prst="rect">
              <a:avLst/>
            </a:prstGeom>
            <a:solidFill>
              <a:srgbClr val="3366FF"/>
            </a:solidFill>
            <a:ln w="3175">
              <a:noFill/>
              <a:miter lim="800000"/>
              <a:headEnd/>
              <a:tailEnd/>
            </a:ln>
          </p:spPr>
          <p:txBody>
            <a:bodyPr lIns="104306" tIns="52153" rIns="104306" bIns="52153" anchor="ctr"/>
            <a:lstStyle/>
            <a:p>
              <a:pPr defTabSz="1042988" eaLnBrk="0" hangingPunct="0">
                <a:spcBef>
                  <a:spcPct val="50000"/>
                </a:spcBef>
              </a:pPr>
              <a:r>
                <a:rPr lang="en-GB" sz="2000" b="1" dirty="0" err="1" smtClean="0"/>
                <a:t>Otras</a:t>
              </a:r>
              <a:r>
                <a:rPr lang="en-GB" sz="2000" b="1" dirty="0" smtClean="0"/>
                <a:t> </a:t>
              </a:r>
              <a:r>
                <a:rPr lang="en-GB" sz="2000" b="1" dirty="0" err="1" smtClean="0"/>
                <a:t>fuentes</a:t>
              </a:r>
              <a:endParaRPr lang="en-GB" sz="2000" b="1" dirty="0"/>
            </a:p>
          </p:txBody>
        </p:sp>
      </p:grpSp>
      <p:pic>
        <p:nvPicPr>
          <p:cNvPr id="45059" name="Picture 11" descr="ROs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221" y="4568825"/>
            <a:ext cx="2007839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060" name="Group 12"/>
          <p:cNvGrpSpPr>
            <a:grpSpLocks/>
          </p:cNvGrpSpPr>
          <p:nvPr/>
        </p:nvGrpSpPr>
        <p:grpSpPr bwMode="auto">
          <a:xfrm>
            <a:off x="4493433" y="1890713"/>
            <a:ext cx="2360202" cy="2525712"/>
            <a:chOff x="2831" y="1191"/>
            <a:chExt cx="1486" cy="1591"/>
          </a:xfrm>
        </p:grpSpPr>
        <p:sp>
          <p:nvSpPr>
            <p:cNvPr id="45081" name="Rectangle 14"/>
            <p:cNvSpPr>
              <a:spLocks noChangeArrowheads="1"/>
            </p:cNvSpPr>
            <p:nvPr/>
          </p:nvSpPr>
          <p:spPr bwMode="auto">
            <a:xfrm>
              <a:off x="2831" y="2051"/>
              <a:ext cx="1486" cy="731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lIns="104306" tIns="52153" rIns="104306" bIns="52153" anchor="ctr"/>
            <a:lstStyle/>
            <a:p>
              <a:pPr defTabSz="1042988" eaLnBrk="0" hangingPunct="0"/>
              <a:r>
                <a:rPr lang="en-GB" sz="2000" b="1" dirty="0" err="1" smtClean="0"/>
                <a:t>Medición</a:t>
              </a:r>
              <a:r>
                <a:rPr lang="en-GB" sz="2000" b="1" dirty="0" smtClean="0"/>
                <a:t> del </a:t>
              </a:r>
              <a:r>
                <a:rPr lang="en-GB" sz="2000" b="1" dirty="0" err="1" smtClean="0"/>
                <a:t>riesgo</a:t>
              </a:r>
              <a:r>
                <a:rPr lang="en-GB" sz="2000" b="1" dirty="0" smtClean="0"/>
                <a:t> del </a:t>
              </a:r>
              <a:r>
                <a:rPr lang="en-GB" sz="2000" b="1" dirty="0" err="1" smtClean="0"/>
                <a:t>evento</a:t>
              </a:r>
              <a:endParaRPr lang="en-GB" sz="2000" b="1" dirty="0"/>
            </a:p>
          </p:txBody>
        </p:sp>
        <p:sp>
          <p:nvSpPr>
            <p:cNvPr id="45082" name="Line 15"/>
            <p:cNvSpPr>
              <a:spLocks noChangeShapeType="1"/>
            </p:cNvSpPr>
            <p:nvPr/>
          </p:nvSpPr>
          <p:spPr bwMode="auto">
            <a:xfrm>
              <a:off x="3737" y="1191"/>
              <a:ext cx="0" cy="8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61" name="Group 16"/>
          <p:cNvGrpSpPr>
            <a:grpSpLocks/>
          </p:cNvGrpSpPr>
          <p:nvPr/>
        </p:nvGrpSpPr>
        <p:grpSpPr bwMode="auto">
          <a:xfrm>
            <a:off x="6010820" y="3822703"/>
            <a:ext cx="2953824" cy="1979614"/>
            <a:chOff x="3786" y="2408"/>
            <a:chExt cx="1861" cy="1247"/>
          </a:xfrm>
        </p:grpSpPr>
        <p:pic>
          <p:nvPicPr>
            <p:cNvPr id="45076" name="Picture 17" descr="GoarnEn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14" y="3203"/>
              <a:ext cx="1633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5077" name="Group 18"/>
            <p:cNvGrpSpPr>
              <a:grpSpLocks/>
            </p:cNvGrpSpPr>
            <p:nvPr/>
          </p:nvGrpSpPr>
          <p:grpSpPr bwMode="auto">
            <a:xfrm>
              <a:off x="3786" y="2408"/>
              <a:ext cx="1855" cy="1247"/>
              <a:chOff x="3786" y="2408"/>
              <a:chExt cx="1855" cy="1247"/>
            </a:xfrm>
          </p:grpSpPr>
          <p:cxnSp>
            <p:nvCxnSpPr>
              <p:cNvPr id="45078" name="AutoShape 20"/>
              <p:cNvCxnSpPr>
                <a:cxnSpLocks noChangeShapeType="1"/>
                <a:stCxn id="45079" idx="1"/>
              </p:cNvCxnSpPr>
              <p:nvPr/>
            </p:nvCxnSpPr>
            <p:spPr bwMode="auto">
              <a:xfrm rot="10800000">
                <a:off x="3786" y="2782"/>
                <a:ext cx="242" cy="646"/>
              </a:xfrm>
              <a:prstGeom prst="bentConnector2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45079" name="Rectangle 19"/>
              <p:cNvSpPr>
                <a:spLocks noChangeArrowheads="1"/>
              </p:cNvSpPr>
              <p:nvPr/>
            </p:nvSpPr>
            <p:spPr bwMode="auto">
              <a:xfrm>
                <a:off x="4028" y="3201"/>
                <a:ext cx="1613" cy="4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04306" tIns="52153" rIns="104306" bIns="52153" anchor="ctr">
                <a:spAutoFit/>
              </a:bodyPr>
              <a:lstStyle/>
              <a:p>
                <a:pPr marL="114300" defTabSz="1042988" eaLnBrk="0" hangingPunct="0"/>
                <a:r>
                  <a:rPr lang="en-GB" sz="2000" dirty="0" err="1" smtClean="0"/>
                  <a:t>Apoyar</a:t>
                </a:r>
                <a:r>
                  <a:rPr lang="en-GB" sz="2000" dirty="0" smtClean="0"/>
                  <a:t> la </a:t>
                </a:r>
                <a:r>
                  <a:rPr lang="en-GB" sz="2000" dirty="0" err="1" smtClean="0"/>
                  <a:t>respuesta</a:t>
                </a:r>
                <a:endParaRPr lang="en-GB" sz="2000" dirty="0"/>
              </a:p>
            </p:txBody>
          </p:sp>
          <p:cxnSp>
            <p:nvCxnSpPr>
              <p:cNvPr id="45080" name="AutoShape 21"/>
              <p:cNvCxnSpPr>
                <a:cxnSpLocks noChangeShapeType="1"/>
              </p:cNvCxnSpPr>
              <p:nvPr/>
            </p:nvCxnSpPr>
            <p:spPr bwMode="auto">
              <a:xfrm rot="16200000" flipH="1">
                <a:off x="4698" y="2551"/>
                <a:ext cx="783" cy="497"/>
              </a:xfrm>
              <a:prstGeom prst="bentConnector3">
                <a:avLst>
                  <a:gd name="adj1" fmla="val -991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</p:grpSp>
      <p:grpSp>
        <p:nvGrpSpPr>
          <p:cNvPr id="45062" name="Group 22"/>
          <p:cNvGrpSpPr>
            <a:grpSpLocks/>
          </p:cNvGrpSpPr>
          <p:nvPr/>
        </p:nvGrpSpPr>
        <p:grpSpPr bwMode="auto">
          <a:xfrm>
            <a:off x="6853635" y="1513792"/>
            <a:ext cx="2217353" cy="2291222"/>
            <a:chOff x="4317" y="988"/>
            <a:chExt cx="1397" cy="1429"/>
          </a:xfrm>
        </p:grpSpPr>
        <p:sp>
          <p:nvSpPr>
            <p:cNvPr id="45074" name="AutoShape 23"/>
            <p:cNvSpPr>
              <a:spLocks noChangeArrowheads="1"/>
            </p:cNvSpPr>
            <p:nvPr/>
          </p:nvSpPr>
          <p:spPr bwMode="auto">
            <a:xfrm rot="16200000">
              <a:off x="4893" y="682"/>
              <a:ext cx="515" cy="1127"/>
            </a:xfrm>
            <a:prstGeom prst="foldedCorner">
              <a:avLst>
                <a:gd name="adj" fmla="val 12500"/>
              </a:avLst>
            </a:prstGeom>
            <a:solidFill>
              <a:srgbClr val="FF9900"/>
            </a:solidFill>
            <a:ln w="3175">
              <a:noFill/>
              <a:round/>
              <a:headEnd/>
              <a:tailEnd/>
            </a:ln>
          </p:spPr>
          <p:txBody>
            <a:bodyPr vert="eaVert" lIns="104306" tIns="52153" rIns="104306" bIns="52153" anchor="ctr" anchorCtr="1">
              <a:spAutoFit/>
            </a:bodyPr>
            <a:lstStyle/>
            <a:p>
              <a:pPr defTabSz="1042988" eaLnBrk="0" hangingPunct="0">
                <a:spcBef>
                  <a:spcPct val="50000"/>
                </a:spcBef>
              </a:pPr>
              <a:r>
                <a:rPr lang="en-GB" sz="2000" dirty="0" err="1" smtClean="0"/>
                <a:t>Diseminación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información</a:t>
              </a:r>
              <a:endParaRPr lang="en-GB" sz="2000" dirty="0"/>
            </a:p>
          </p:txBody>
        </p:sp>
        <p:cxnSp>
          <p:nvCxnSpPr>
            <p:cNvPr id="45075" name="AutoShape 24"/>
            <p:cNvCxnSpPr>
              <a:cxnSpLocks noChangeShapeType="1"/>
            </p:cNvCxnSpPr>
            <p:nvPr/>
          </p:nvCxnSpPr>
          <p:spPr bwMode="auto">
            <a:xfrm flipV="1">
              <a:off x="4317" y="1507"/>
              <a:ext cx="833" cy="910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45063" name="Group 25"/>
          <p:cNvGrpSpPr>
            <a:grpSpLocks/>
          </p:cNvGrpSpPr>
          <p:nvPr/>
        </p:nvGrpSpPr>
        <p:grpSpPr bwMode="auto">
          <a:xfrm>
            <a:off x="1579289" y="1395413"/>
            <a:ext cx="5703069" cy="5348288"/>
            <a:chOff x="995" y="879"/>
            <a:chExt cx="3592" cy="3369"/>
          </a:xfrm>
        </p:grpSpPr>
        <p:sp>
          <p:nvSpPr>
            <p:cNvPr id="45069" name="AutoShape 26"/>
            <p:cNvSpPr>
              <a:spLocks noChangeArrowheads="1"/>
            </p:cNvSpPr>
            <p:nvPr/>
          </p:nvSpPr>
          <p:spPr bwMode="auto">
            <a:xfrm>
              <a:off x="995" y="2383"/>
              <a:ext cx="1431" cy="825"/>
            </a:xfrm>
            <a:prstGeom prst="diamond">
              <a:avLst/>
            </a:prstGeom>
            <a:solidFill>
              <a:srgbClr val="EAEAEA"/>
            </a:solidFill>
            <a:ln w="3175">
              <a:noFill/>
              <a:miter lim="800000"/>
              <a:headEnd/>
              <a:tailEnd/>
            </a:ln>
          </p:spPr>
          <p:txBody>
            <a:bodyPr lIns="104306" tIns="52153" rIns="104306" bIns="52153" anchor="ctr">
              <a:spAutoFit/>
            </a:bodyPr>
            <a:lstStyle/>
            <a:p>
              <a:pPr defTabSz="1042988" eaLnBrk="0" hangingPunct="0"/>
              <a:r>
                <a:rPr lang="en-GB" dirty="0" err="1" smtClean="0">
                  <a:solidFill>
                    <a:srgbClr val="FF0000"/>
                  </a:solidFill>
                </a:rPr>
                <a:t>Tamizaje</a:t>
              </a:r>
              <a:r>
                <a:rPr lang="en-GB" dirty="0" smtClean="0">
                  <a:solidFill>
                    <a:srgbClr val="FF0000"/>
                  </a:solidFill>
                </a:rPr>
                <a:t> </a:t>
              </a:r>
              <a:r>
                <a:rPr lang="en-GB" dirty="0" err="1" smtClean="0">
                  <a:solidFill>
                    <a:srgbClr val="FF0000"/>
                  </a:solidFill>
                </a:rPr>
                <a:t>inicial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45070" name="Rectangle 27"/>
            <p:cNvSpPr>
              <a:spLocks noChangeArrowheads="1"/>
            </p:cNvSpPr>
            <p:nvPr/>
          </p:nvSpPr>
          <p:spPr bwMode="auto">
            <a:xfrm>
              <a:off x="2048" y="1662"/>
              <a:ext cx="981" cy="26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lIns="104306" tIns="52153" rIns="104306" bIns="52153" anchor="ctr">
              <a:spAutoFit/>
            </a:bodyPr>
            <a:lstStyle/>
            <a:p>
              <a:pPr defTabSz="1042988" eaLnBrk="0" hangingPunct="0"/>
              <a:r>
                <a:rPr lang="en-GB" sz="2000" dirty="0" err="1" smtClean="0"/>
                <a:t>Verificación</a:t>
              </a:r>
              <a:endParaRPr lang="en-GB" sz="2000" dirty="0"/>
            </a:p>
          </p:txBody>
        </p:sp>
        <p:sp>
          <p:nvSpPr>
            <p:cNvPr id="45071" name="Line 29"/>
            <p:cNvSpPr>
              <a:spLocks noChangeShapeType="1"/>
            </p:cNvSpPr>
            <p:nvPr/>
          </p:nvSpPr>
          <p:spPr bwMode="auto">
            <a:xfrm flipH="1">
              <a:off x="1692" y="3240"/>
              <a:ext cx="9" cy="5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2" name="Rectangle 30"/>
            <p:cNvSpPr>
              <a:spLocks noChangeArrowheads="1"/>
            </p:cNvSpPr>
            <p:nvPr/>
          </p:nvSpPr>
          <p:spPr bwMode="auto">
            <a:xfrm>
              <a:off x="1265" y="3794"/>
              <a:ext cx="1679" cy="454"/>
            </a:xfrm>
            <a:prstGeom prst="rect">
              <a:avLst/>
            </a:prstGeom>
            <a:solidFill>
              <a:srgbClr val="6699FF"/>
            </a:solidFill>
            <a:ln w="9525">
              <a:noFill/>
              <a:miter lim="800000"/>
              <a:headEnd/>
              <a:tailEnd/>
            </a:ln>
          </p:spPr>
          <p:txBody>
            <a:bodyPr lIns="104306" tIns="52153" rIns="104306" bIns="52153" anchor="ctr">
              <a:spAutoFit/>
            </a:bodyPr>
            <a:lstStyle/>
            <a:p>
              <a:pPr defTabSz="1042988" eaLnBrk="0" hangingPunct="0"/>
              <a:r>
                <a:rPr lang="en-GB" sz="2000" dirty="0" err="1" smtClean="0"/>
                <a:t>Información</a:t>
              </a:r>
              <a:endParaRPr lang="en-GB" sz="2000" dirty="0"/>
            </a:p>
            <a:p>
              <a:pPr defTabSz="1042988" eaLnBrk="0" hangingPunct="0"/>
              <a:r>
                <a:rPr lang="en-GB" sz="2000" dirty="0" smtClean="0"/>
                <a:t>Informal/no </a:t>
              </a:r>
              <a:r>
                <a:rPr lang="en-GB" sz="2000" dirty="0" err="1" smtClean="0"/>
                <a:t>oficial</a:t>
              </a:r>
              <a:endParaRPr lang="en-GB" sz="2000" dirty="0"/>
            </a:p>
          </p:txBody>
        </p:sp>
        <p:sp>
          <p:nvSpPr>
            <p:cNvPr id="45073" name="Rectangle 31"/>
            <p:cNvSpPr>
              <a:spLocks noChangeArrowheads="1"/>
            </p:cNvSpPr>
            <p:nvPr/>
          </p:nvSpPr>
          <p:spPr bwMode="auto">
            <a:xfrm>
              <a:off x="3245" y="879"/>
              <a:ext cx="1342" cy="454"/>
            </a:xfrm>
            <a:prstGeom prst="rect">
              <a:avLst/>
            </a:prstGeom>
            <a:solidFill>
              <a:srgbClr val="6699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104306" tIns="52153" rIns="104306" bIns="52153" anchor="ctr">
              <a:spAutoFit/>
            </a:bodyPr>
            <a:lstStyle/>
            <a:p>
              <a:pPr defTabSz="1042988" eaLnBrk="0" hangingPunct="0"/>
              <a:r>
                <a:rPr lang="en-GB" sz="2000" dirty="0" err="1" smtClean="0"/>
                <a:t>Informes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formales</a:t>
              </a:r>
              <a:endParaRPr lang="en-GB" sz="2000" dirty="0"/>
            </a:p>
          </p:txBody>
        </p:sp>
      </p:grpSp>
      <p:pic>
        <p:nvPicPr>
          <p:cNvPr id="45064" name="Picture 2" descr="North America Issue Cover for Feb 27th 2010"/>
          <p:cNvPicPr>
            <a:picLocks noChangeAspect="1" noChangeArrowheads="1"/>
          </p:cNvPicPr>
          <p:nvPr/>
        </p:nvPicPr>
        <p:blipFill>
          <a:blip r:embed="rId6" cstate="print"/>
          <a:srcRect b="8958"/>
          <a:stretch>
            <a:fillRect/>
          </a:stretch>
        </p:blipFill>
        <p:spPr bwMode="auto">
          <a:xfrm>
            <a:off x="-42856" y="3730625"/>
            <a:ext cx="2052282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065" name="Straight Arrow Connector 33"/>
          <p:cNvCxnSpPr>
            <a:cxnSpLocks noChangeShapeType="1"/>
            <a:endCxn id="45073" idx="1"/>
          </p:cNvCxnSpPr>
          <p:nvPr/>
        </p:nvCxnSpPr>
        <p:spPr bwMode="auto">
          <a:xfrm flipV="1">
            <a:off x="2011014" y="1755776"/>
            <a:ext cx="3140632" cy="333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066" name="Shape 39"/>
          <p:cNvCxnSpPr>
            <a:cxnSpLocks noChangeShapeType="1"/>
            <a:stCxn id="45069" idx="0"/>
            <a:endCxn id="45070" idx="1"/>
          </p:cNvCxnSpPr>
          <p:nvPr/>
        </p:nvCxnSpPr>
        <p:spPr bwMode="auto">
          <a:xfrm rot="5400000" flipH="1" flipV="1">
            <a:off x="2514119" y="3045981"/>
            <a:ext cx="938213" cy="535853"/>
          </a:xfrm>
          <a:prstGeom prst="bentConnector2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067" name="Shape 41"/>
          <p:cNvCxnSpPr>
            <a:cxnSpLocks noChangeShapeType="1"/>
            <a:stCxn id="45070" idx="3"/>
            <a:endCxn id="45081" idx="0"/>
          </p:cNvCxnSpPr>
          <p:nvPr/>
        </p:nvCxnSpPr>
        <p:spPr bwMode="auto">
          <a:xfrm>
            <a:off x="4808700" y="2844800"/>
            <a:ext cx="864834" cy="411163"/>
          </a:xfrm>
          <a:prstGeom prst="bentConnector2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5068" name="Title 1"/>
          <p:cNvSpPr txBox="1">
            <a:spLocks/>
          </p:cNvSpPr>
          <p:nvPr/>
        </p:nvSpPr>
        <p:spPr bwMode="auto">
          <a:xfrm>
            <a:off x="323794" y="44624"/>
            <a:ext cx="845831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2800" dirty="0" smtClean="0"/>
              <a:t>OMS </a:t>
            </a:r>
            <a:r>
              <a:rPr lang="en-GB" sz="2800" dirty="0" err="1" smtClean="0"/>
              <a:t>Proceso</a:t>
            </a:r>
            <a:r>
              <a:rPr lang="en-GB" sz="2800" dirty="0" smtClean="0"/>
              <a:t> </a:t>
            </a:r>
            <a:r>
              <a:rPr lang="en-GB" sz="2800" dirty="0" err="1" smtClean="0"/>
              <a:t>para</a:t>
            </a:r>
            <a:r>
              <a:rPr lang="en-GB" sz="2800" dirty="0" smtClean="0"/>
              <a:t> el </a:t>
            </a:r>
            <a:r>
              <a:rPr lang="en-GB" sz="2800" dirty="0" err="1" smtClean="0"/>
              <a:t>manejo</a:t>
            </a:r>
            <a:r>
              <a:rPr lang="en-GB" sz="2800" dirty="0" smtClean="0"/>
              <a:t> del </a:t>
            </a:r>
            <a:r>
              <a:rPr lang="en-GB" sz="2800" dirty="0" err="1" smtClean="0"/>
              <a:t>evento</a:t>
            </a:r>
            <a:endParaRPr lang="en-US" sz="2800" dirty="0"/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7957" y="2125664"/>
            <a:ext cx="509499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35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0" y="180973"/>
            <a:ext cx="91440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</a:rPr>
              <a:t>Eventos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</a:rPr>
              <a:t>salud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</a:rPr>
              <a:t>pública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</a:rPr>
              <a:t>considerados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</a:rPr>
              <a:t>potencial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</a:rPr>
              <a:t>interés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</a:rPr>
              <a:t>interacional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</a:rPr>
              <a:t>por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</a:rPr>
              <a:t>regiones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 de OPS</a:t>
            </a:r>
            <a:b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</a:rPr>
              <a:t>Ene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 2001 - </a:t>
            </a:r>
            <a:r>
              <a:rPr lang="en-US" sz="2400" dirty="0">
                <a:solidFill>
                  <a:schemeClr val="tx1"/>
                </a:solidFill>
                <a:latin typeface="Arial Narrow" pitchFamily="34" charset="0"/>
              </a:rPr>
              <a:t>5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 Sept 2012</a:t>
            </a:r>
            <a:b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Arial Narrow" pitchFamily="34" charset="0"/>
              </a:rPr>
              <a:t>(n=4,204; 1,034 (24%) en </a:t>
            </a:r>
            <a:r>
              <a:rPr lang="en-US" sz="1800" dirty="0" err="1" smtClean="0">
                <a:solidFill>
                  <a:schemeClr val="tx1"/>
                </a:solidFill>
                <a:latin typeface="Arial Narrow" pitchFamily="34" charset="0"/>
              </a:rPr>
              <a:t>las</a:t>
            </a:r>
            <a:r>
              <a:rPr lang="en-US" sz="1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 Narrow" pitchFamily="34" charset="0"/>
              </a:rPr>
              <a:t>Américas</a:t>
            </a:r>
            <a:r>
              <a:rPr lang="en-US" sz="1800" dirty="0" smtClean="0">
                <a:solidFill>
                  <a:schemeClr val="tx1"/>
                </a:solidFill>
                <a:latin typeface="Arial Narrow" pitchFamily="34" charset="0"/>
              </a:rPr>
              <a:t>)</a:t>
            </a:r>
            <a:endParaRPr lang="en-US" sz="24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591634"/>
              </p:ext>
            </p:extLst>
          </p:nvPr>
        </p:nvGraphicFramePr>
        <p:xfrm>
          <a:off x="6660366" y="2420939"/>
          <a:ext cx="2375355" cy="310652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07441"/>
                <a:gridCol w="791950"/>
                <a:gridCol w="575964"/>
              </a:tblGrid>
              <a:tr h="44378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latin typeface="Arial Narrow" pitchFamily="34" charset="0"/>
                        </a:rPr>
                        <a:t>Number</a:t>
                      </a: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events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latin typeface="Arial Narrow" pitchFamily="34" charset="0"/>
                        </a:rPr>
                        <a:t>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4" marR="9524" marT="9525" marB="0" anchor="b"/>
                </a:tc>
              </a:tr>
              <a:tr h="4437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Fundamentado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latin typeface="Arial Narrow" pitchFamily="34" charset="0"/>
                        </a:rPr>
                        <a:t>        </a:t>
                      </a:r>
                      <a:r>
                        <a:rPr lang="en-US" sz="1400" u="none" strike="noStrike" dirty="0" smtClean="0">
                          <a:latin typeface="Arial Narrow" pitchFamily="34" charset="0"/>
                        </a:rPr>
                        <a:t>2,692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latin typeface="Arial Narrow" pitchFamily="34" charset="0"/>
                        </a:rPr>
                        <a:t>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4" marR="9524" marT="9525" marB="0" anchor="b"/>
                </a:tc>
              </a:tr>
              <a:tr h="4437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No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brote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latin typeface="Arial Narrow" pitchFamily="34" charset="0"/>
                        </a:rPr>
                        <a:t>           </a:t>
                      </a:r>
                      <a:r>
                        <a:rPr lang="en-US" sz="1400" u="none" strike="noStrike" dirty="0" smtClean="0">
                          <a:latin typeface="Arial Narrow" pitchFamily="34" charset="0"/>
                        </a:rPr>
                        <a:t>710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latin typeface="Arial Narrow" pitchFamily="34" charset="0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4" marR="9524" marT="9525" marB="0" anchor="b"/>
                </a:tc>
              </a:tr>
              <a:tr h="4437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Descartado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latin typeface="Arial Narrow" pitchFamily="34" charset="0"/>
                        </a:rPr>
                        <a:t>           </a:t>
                      </a:r>
                      <a:r>
                        <a:rPr lang="en-US" sz="1400" u="none" strike="noStrike" dirty="0" smtClean="0">
                          <a:latin typeface="Arial Narrow" pitchFamily="34" charset="0"/>
                        </a:rPr>
                        <a:t>317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latin typeface="Arial Narrow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4" marR="9524" marT="9525" marB="0" anchor="b"/>
                </a:tc>
              </a:tr>
              <a:tr h="4437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Inverificable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latin typeface="Arial Narrow" pitchFamily="34" charset="0"/>
                        </a:rPr>
                        <a:t>           </a:t>
                      </a:r>
                      <a:r>
                        <a:rPr lang="en-US" sz="1400" u="none" strike="noStrike" dirty="0" smtClean="0">
                          <a:latin typeface="Arial Narrow" pitchFamily="34" charset="0"/>
                        </a:rPr>
                        <a:t>296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4" marR="9524" marT="9525" marB="0" anchor="b"/>
                </a:tc>
              </a:tr>
              <a:tr h="4437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Arial Narrow" pitchFamily="34" charset="0"/>
                        </a:rPr>
                        <a:t>No</a:t>
                      </a:r>
                      <a:r>
                        <a:rPr lang="en-US" sz="1400" u="none" strike="noStrike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latin typeface="Arial Narrow" pitchFamily="34" charset="0"/>
                        </a:rPr>
                        <a:t>determinado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latin typeface="Arial Narrow" pitchFamily="34" charset="0"/>
                        </a:rPr>
                        <a:t>           </a:t>
                      </a:r>
                      <a:r>
                        <a:rPr lang="en-US" sz="1400" u="none" strike="noStrike" dirty="0" smtClean="0">
                          <a:latin typeface="Arial Narrow" pitchFamily="34" charset="0"/>
                        </a:rPr>
                        <a:t>189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4" marR="9524" marT="9525" marB="0" anchor="b"/>
                </a:tc>
              </a:tr>
              <a:tr h="4437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latin typeface="Arial Narrow" pitchFamily="34" charset="0"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latin typeface="Arial Narrow" pitchFamily="34" charset="0"/>
                        </a:rPr>
                        <a:t>         </a:t>
                      </a:r>
                      <a:r>
                        <a:rPr lang="en-US" sz="1400" b="1" u="none" strike="noStrike" dirty="0" smtClean="0">
                          <a:latin typeface="Arial Narrow" pitchFamily="34" charset="0"/>
                        </a:rPr>
                        <a:t>4,204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latin typeface="Arial Narrow" pitchFamily="34" charset="0"/>
                        </a:rPr>
                        <a:t>100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4" marR="9524" marT="9525" marB="0" anchor="b"/>
                </a:tc>
              </a:tr>
            </a:tbl>
          </a:graphicData>
        </a:graphic>
      </p:graphicFrame>
      <p:pic>
        <p:nvPicPr>
          <p:cNvPr id="47129" name="Picture 4" descr="Delete 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019" y="765176"/>
            <a:ext cx="1691981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60" y="1561548"/>
            <a:ext cx="6287318" cy="443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 bwMode="auto">
          <a:xfrm>
            <a:off x="3693543" y="2816932"/>
            <a:ext cx="0" cy="324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7001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 txBox="1">
            <a:spLocks/>
          </p:cNvSpPr>
          <p:nvPr/>
        </p:nvSpPr>
        <p:spPr bwMode="auto">
          <a:xfrm>
            <a:off x="0" y="191406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400" dirty="0" err="1" smtClean="0"/>
              <a:t>Eventos</a:t>
            </a:r>
            <a:r>
              <a:rPr lang="en-US" sz="2400" dirty="0" smtClean="0"/>
              <a:t> de </a:t>
            </a:r>
            <a:r>
              <a:rPr lang="en-US" sz="2400" dirty="0" err="1" smtClean="0"/>
              <a:t>salud</a:t>
            </a:r>
            <a:r>
              <a:rPr lang="en-US" sz="2400" dirty="0" smtClean="0"/>
              <a:t> </a:t>
            </a:r>
            <a:r>
              <a:rPr lang="en-US" sz="2400" dirty="0" err="1" smtClean="0"/>
              <a:t>pública</a:t>
            </a:r>
            <a:r>
              <a:rPr lang="en-US" sz="2400" dirty="0" smtClean="0"/>
              <a:t> de </a:t>
            </a:r>
            <a:r>
              <a:rPr lang="en-US" sz="2400" dirty="0" err="1" smtClean="0"/>
              <a:t>potencial</a:t>
            </a:r>
            <a:r>
              <a:rPr lang="en-US" sz="2400" dirty="0" smtClean="0"/>
              <a:t> </a:t>
            </a:r>
            <a:r>
              <a:rPr lang="en-US" sz="2400" dirty="0" err="1" smtClean="0"/>
              <a:t>interés</a:t>
            </a:r>
            <a:r>
              <a:rPr lang="en-US" sz="2400" dirty="0" smtClean="0"/>
              <a:t> </a:t>
            </a:r>
            <a:r>
              <a:rPr lang="en-US" sz="2400" dirty="0" err="1" smtClean="0"/>
              <a:t>internacional</a:t>
            </a:r>
            <a:r>
              <a:rPr lang="en-US" sz="2400" dirty="0" smtClean="0"/>
              <a:t>, </a:t>
            </a:r>
            <a:r>
              <a:rPr lang="en-US" sz="2400" dirty="0" err="1" smtClean="0"/>
              <a:t>fundamentados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amenaza</a:t>
            </a:r>
            <a:endParaRPr lang="en-US" sz="2400" dirty="0" smtClean="0"/>
          </a:p>
          <a:p>
            <a:pPr algn="ctr" eaLnBrk="0" hangingPunct="0"/>
            <a:r>
              <a:rPr lang="en-US" sz="2400" dirty="0" smtClean="0"/>
              <a:t>1 </a:t>
            </a:r>
            <a:r>
              <a:rPr lang="en-US" sz="2400" dirty="0" err="1" smtClean="0"/>
              <a:t>Ene</a:t>
            </a:r>
            <a:r>
              <a:rPr lang="en-US" sz="2400" dirty="0" smtClean="0"/>
              <a:t> 2001 - 5 Sept 2012</a:t>
            </a:r>
          </a:p>
          <a:p>
            <a:pPr algn="ctr" eaLnBrk="0" hangingPunct="0"/>
            <a:r>
              <a:rPr lang="en-US" dirty="0" smtClean="0"/>
              <a:t>(n=2,692; 559 (21%) </a:t>
            </a:r>
            <a:r>
              <a:rPr lang="en-US" dirty="0"/>
              <a:t>in </a:t>
            </a:r>
            <a:r>
              <a:rPr lang="en-US" dirty="0" smtClean="0"/>
              <a:t>the Americas)</a:t>
            </a:r>
            <a:endParaRPr lang="en-US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" y="1916833"/>
            <a:ext cx="6003927" cy="4358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 bwMode="auto">
          <a:xfrm>
            <a:off x="3348077" y="1592796"/>
            <a:ext cx="0" cy="324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6083905" y="4091364"/>
            <a:ext cx="313209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err="1" smtClean="0"/>
              <a:t>Criterios</a:t>
            </a:r>
            <a:r>
              <a:rPr lang="en-US" b="1" dirty="0" smtClean="0"/>
              <a:t> de </a:t>
            </a:r>
            <a:r>
              <a:rPr lang="en-US" b="1" dirty="0" err="1" smtClean="0"/>
              <a:t>fundamento</a:t>
            </a:r>
            <a:endParaRPr lang="en-US" b="1" dirty="0" smtClean="0"/>
          </a:p>
          <a:p>
            <a:pPr marL="285750" indent="-285750">
              <a:spcAft>
                <a:spcPts val="600"/>
              </a:spcAft>
              <a:buFont typeface="Arial Narrow" pitchFamily="34" charset="0"/>
              <a:buChar char="-"/>
            </a:pPr>
            <a:r>
              <a:rPr lang="en-US" dirty="0" smtClean="0"/>
              <a:t>Grave </a:t>
            </a:r>
            <a:r>
              <a:rPr lang="en-US" dirty="0" err="1" smtClean="0"/>
              <a:t>repercusión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Arial Narrow" pitchFamily="34" charset="0"/>
              <a:buChar char="-"/>
            </a:pPr>
            <a:r>
              <a:rPr lang="en-US" dirty="0" err="1" smtClean="0"/>
              <a:t>Inusual</a:t>
            </a:r>
            <a:r>
              <a:rPr lang="en-US" dirty="0" smtClean="0"/>
              <a:t> o </a:t>
            </a:r>
            <a:r>
              <a:rPr lang="en-US" dirty="0" err="1" smtClean="0"/>
              <a:t>inesperado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Arial Narrow" pitchFamily="34" charset="0"/>
              <a:buChar char="-"/>
            </a:pPr>
            <a:r>
              <a:rPr lang="en-US" dirty="0" err="1" smtClean="0"/>
              <a:t>Enfermedad</a:t>
            </a:r>
            <a:r>
              <a:rPr lang="en-US" dirty="0" smtClean="0"/>
              <a:t> de </a:t>
            </a:r>
            <a:r>
              <a:rPr lang="en-US" dirty="0" err="1" smtClean="0"/>
              <a:t>diseminación</a:t>
            </a:r>
            <a:r>
              <a:rPr lang="en-US" dirty="0" smtClean="0"/>
              <a:t> </a:t>
            </a:r>
            <a:r>
              <a:rPr lang="en-US" dirty="0" err="1" smtClean="0"/>
              <a:t>internacional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Arial Narrow" pitchFamily="34" charset="0"/>
              <a:buChar char="-"/>
            </a:pPr>
            <a:r>
              <a:rPr lang="en-US" dirty="0" err="1" smtClean="0"/>
              <a:t>Interferencia</a:t>
            </a:r>
            <a:r>
              <a:rPr lang="en-US" dirty="0" smtClean="0"/>
              <a:t> con </a:t>
            </a:r>
            <a:r>
              <a:rPr lang="en-US" dirty="0" err="1" smtClean="0"/>
              <a:t>viajes</a:t>
            </a:r>
            <a:r>
              <a:rPr lang="en-US" dirty="0" smtClean="0"/>
              <a:t> y </a:t>
            </a:r>
            <a:r>
              <a:rPr lang="en-US" dirty="0" err="1" smtClean="0"/>
              <a:t>comercio</a:t>
            </a:r>
            <a:r>
              <a:rPr lang="en-US" dirty="0" smtClean="0"/>
              <a:t> </a:t>
            </a:r>
            <a:r>
              <a:rPr lang="en-US" dirty="0" err="1" smtClean="0"/>
              <a:t>internacional</a:t>
            </a:r>
            <a:endParaRPr lang="en-US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34" y="1556792"/>
            <a:ext cx="1682333" cy="237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913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232" y="1693865"/>
            <a:ext cx="8236107" cy="511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3" cstate="print"/>
          <a:srcRect b="7161"/>
          <a:stretch>
            <a:fillRect/>
          </a:stretch>
        </p:blipFill>
        <p:spPr bwMode="auto">
          <a:xfrm>
            <a:off x="0" y="0"/>
            <a:ext cx="3126832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272" descr="GOARN (3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4624" y="0"/>
            <a:ext cx="3009377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296" descr="AlertaWEB.JPG"/>
          <p:cNvPicPr>
            <a:picLocks/>
          </p:cNvPicPr>
          <p:nvPr/>
        </p:nvPicPr>
        <p:blipFill>
          <a:blip r:embed="rId5" cstate="print"/>
          <a:srcRect l="2299"/>
          <a:stretch>
            <a:fillRect/>
          </a:stretch>
        </p:blipFill>
        <p:spPr bwMode="auto">
          <a:xfrm>
            <a:off x="3088555" y="1"/>
            <a:ext cx="3126705" cy="220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986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57616" cy="486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20315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400" dirty="0"/>
              <a:t>Substantiated public health events of potential international concern</a:t>
            </a:r>
          </a:p>
          <a:p>
            <a:pPr algn="ctr" eaLnBrk="0" hangingPunct="0"/>
            <a:r>
              <a:rPr lang="en-US" sz="2400" dirty="0"/>
              <a:t>by hazard</a:t>
            </a:r>
          </a:p>
          <a:p>
            <a:pPr algn="ctr" eaLnBrk="0" hangingPunct="0"/>
            <a:r>
              <a:rPr lang="en-US" sz="2400" dirty="0" smtClean="0"/>
              <a:t>United States, 1 Jan 2001 - 5 Sept 2012 (n=106)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9690" y="1802407"/>
            <a:ext cx="518367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151 events assessed</a:t>
            </a:r>
          </a:p>
          <a:p>
            <a:r>
              <a:rPr lang="en-US" dirty="0" smtClean="0"/>
              <a:t>85/151 (56%): initial information from national authorities</a:t>
            </a:r>
          </a:p>
          <a:p>
            <a:endParaRPr lang="en-US" dirty="0"/>
          </a:p>
          <a:p>
            <a:r>
              <a:rPr lang="en-US" dirty="0" smtClean="0"/>
              <a:t>26 events posted on secure IHR Event Information Site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5032996" y="2932482"/>
            <a:ext cx="0" cy="324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2942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7504" y="1412777"/>
            <a:ext cx="9001000" cy="1800200"/>
          </a:xfrm>
        </p:spPr>
        <p:txBody>
          <a:bodyPr>
            <a:normAutofit/>
          </a:bodyPr>
          <a:lstStyle/>
          <a:p>
            <a:r>
              <a:rPr lang="es-CR" sz="4000" b="1" dirty="0" smtClean="0"/>
              <a:t>Marco </a:t>
            </a:r>
            <a:r>
              <a:rPr lang="es-CR" sz="4000" b="1" dirty="0"/>
              <a:t>legal </a:t>
            </a:r>
            <a:r>
              <a:rPr lang="es-CR" sz="4000" b="1" dirty="0" smtClean="0"/>
              <a:t>internacional:</a:t>
            </a:r>
            <a:br>
              <a:rPr lang="es-CR" sz="4000" b="1" dirty="0" smtClean="0"/>
            </a:br>
            <a:r>
              <a:rPr lang="es-CR" sz="4000" b="1" dirty="0" smtClean="0"/>
              <a:t>Reglamento </a:t>
            </a:r>
            <a:r>
              <a:rPr lang="es-CR" sz="4000" b="1" dirty="0"/>
              <a:t>Sanitario Internacional 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06500" y="3689350"/>
            <a:ext cx="6400800" cy="825308"/>
          </a:xfrm>
        </p:spPr>
        <p:txBody>
          <a:bodyPr>
            <a:normAutofit lnSpcReduction="10000"/>
          </a:bodyPr>
          <a:lstStyle/>
          <a:p>
            <a:r>
              <a:rPr lang="es-CR" b="1" dirty="0" smtClean="0">
                <a:solidFill>
                  <a:srgbClr val="FF0000"/>
                </a:solidFill>
              </a:rPr>
              <a:t>San José, Costa Rica</a:t>
            </a:r>
            <a:endParaRPr lang="x-none" b="1" dirty="0" smtClean="0">
              <a:solidFill>
                <a:srgbClr val="FF0000"/>
              </a:solidFill>
            </a:endParaRPr>
          </a:p>
          <a:p>
            <a:r>
              <a:rPr lang="es-CR" dirty="0" smtClean="0">
                <a:solidFill>
                  <a:srgbClr val="FF0000"/>
                </a:solidFill>
              </a:rPr>
              <a:t>28 de septiembre, de </a:t>
            </a:r>
            <a:r>
              <a:rPr lang="x-none" dirty="0" smtClean="0">
                <a:solidFill>
                  <a:srgbClr val="FF0000"/>
                </a:solidFill>
              </a:rPr>
              <a:t>2016</a:t>
            </a:r>
            <a:endParaRPr lang="es-CR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90840" y="5435351"/>
            <a:ext cx="28803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R" sz="1400" b="1" dirty="0">
                <a:solidFill>
                  <a:srgbClr val="2F5897"/>
                </a:solidFill>
                <a:ea typeface="ＭＳ Ｐゴシック" charset="0"/>
              </a:rPr>
              <a:t>Dr. Enrique Pérez-Flores, MSP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R" sz="1200" b="1" dirty="0">
                <a:solidFill>
                  <a:srgbClr val="2F5897"/>
                </a:solidFill>
                <a:ea typeface="ＭＳ Ｐゴシック" charset="0"/>
              </a:rPr>
              <a:t>Asesor en Prevención y Control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R" sz="1200" b="1" dirty="0">
                <a:solidFill>
                  <a:srgbClr val="2F5897"/>
                </a:solidFill>
                <a:ea typeface="ＭＳ Ｐゴシック" charset="0"/>
              </a:rPr>
              <a:t>de Enfermedades</a:t>
            </a:r>
            <a:endParaRPr lang="es-CR" sz="1400" b="1" dirty="0">
              <a:solidFill>
                <a:srgbClr val="2F5897"/>
              </a:solidFill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R" sz="1200" b="1" dirty="0">
                <a:solidFill>
                  <a:srgbClr val="2F5897"/>
                </a:solidFill>
                <a:ea typeface="ＭＳ Ｐゴシック" charset="0"/>
              </a:rPr>
              <a:t>OPS-OMS Costa Rica</a:t>
            </a:r>
            <a:endParaRPr lang="es-CR" sz="1400" b="1" dirty="0">
              <a:solidFill>
                <a:srgbClr val="2F5897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30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12" y="1729837"/>
            <a:ext cx="9144000" cy="485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18325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400" dirty="0"/>
              <a:t>Substantiated public health events of potential international concern</a:t>
            </a:r>
          </a:p>
          <a:p>
            <a:pPr algn="ctr" eaLnBrk="0" hangingPunct="0"/>
            <a:r>
              <a:rPr lang="en-US" sz="2400" dirty="0"/>
              <a:t>by hazard</a:t>
            </a:r>
          </a:p>
          <a:p>
            <a:pPr algn="ctr" eaLnBrk="0" hangingPunct="0"/>
            <a:r>
              <a:rPr lang="en-US" sz="2400" dirty="0" smtClean="0"/>
              <a:t>Mexico, 1 Jan 2001 - 5 Sept 2012 (n=29)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40666" y="1742103"/>
            <a:ext cx="522413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56 events assessed</a:t>
            </a:r>
          </a:p>
          <a:p>
            <a:r>
              <a:rPr lang="en-US" dirty="0" smtClean="0"/>
              <a:t>15/56 (27%): initial information from national authorities</a:t>
            </a:r>
          </a:p>
          <a:p>
            <a:endParaRPr lang="en-US" dirty="0"/>
          </a:p>
          <a:p>
            <a:r>
              <a:rPr lang="en-US" dirty="0" smtClean="0"/>
              <a:t>11 </a:t>
            </a:r>
            <a:r>
              <a:rPr lang="en-US" dirty="0"/>
              <a:t>events posted on secure IHR Event Information </a:t>
            </a:r>
            <a:r>
              <a:rPr lang="en-US" dirty="0" smtClean="0"/>
              <a:t>Site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4932539" y="3911566"/>
            <a:ext cx="0" cy="324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0500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12" y="0"/>
            <a:ext cx="91965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://www.who.int/entity/csr/don/GlobalSubnationalMasterGradSym_20090611_16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12" y="1464"/>
            <a:ext cx="4598261" cy="342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539" y="-4823"/>
            <a:ext cx="4589605" cy="34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43" r="21428" b="8000"/>
          <a:stretch/>
        </p:blipFill>
        <p:spPr bwMode="auto">
          <a:xfrm>
            <a:off x="-40415" y="3429000"/>
            <a:ext cx="461162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539" y="3466153"/>
            <a:ext cx="4617272" cy="339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08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47" y="-109538"/>
            <a:ext cx="9180506" cy="70866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1692180" y="-171400"/>
            <a:ext cx="2735829" cy="338437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 rot="1653556">
            <a:off x="1997216" y="1991303"/>
            <a:ext cx="1427315" cy="792088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07941" y="303040"/>
            <a:ext cx="2735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Articles 21, 44, 46, 57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087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81" y="125760"/>
            <a:ext cx="7772638" cy="114300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Arial Narrow" pitchFamily="34" charset="0"/>
              </a:rPr>
              <a:t>Article 21 </a:t>
            </a:r>
            <a:r>
              <a:rPr lang="en-US" sz="2800" dirty="0" err="1">
                <a:solidFill>
                  <a:schemeClr val="tx1"/>
                </a:solidFill>
                <a:latin typeface="Arial Narrow" pitchFamily="34" charset="0"/>
              </a:rPr>
              <a:t>Pasos</a:t>
            </a:r>
            <a:r>
              <a:rPr lang="en-US" sz="28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Narrow" pitchFamily="34" charset="0"/>
              </a:rPr>
              <a:t>fronterizos</a:t>
            </a:r>
            <a:r>
              <a:rPr lang="en-US" sz="28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Narrow" pitchFamily="34" charset="0"/>
              </a:rPr>
              <a:t>terrestres</a:t>
            </a:r>
            <a:endParaRPr lang="en-US" sz="28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114800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chemeClr val="tx1"/>
                </a:solidFill>
                <a:latin typeface="Arial Narrow" pitchFamily="34" charset="0"/>
              </a:rPr>
              <a:t>1. </a:t>
            </a:r>
            <a:r>
              <a:rPr lang="es-ES" i="1" dirty="0">
                <a:solidFill>
                  <a:schemeClr val="tx1"/>
                </a:solidFill>
                <a:latin typeface="Arial Narrow" pitchFamily="34" charset="0"/>
              </a:rPr>
              <a:t>Cuando lo justifiquen razones de salud pública, un Estado Parte </a:t>
            </a:r>
            <a:r>
              <a:rPr lang="es-ES" i="1" dirty="0" smtClean="0">
                <a:solidFill>
                  <a:schemeClr val="tx1"/>
                </a:solidFill>
                <a:latin typeface="Arial Narrow" pitchFamily="34" charset="0"/>
              </a:rPr>
              <a:t>podrá designar </a:t>
            </a:r>
            <a:r>
              <a:rPr lang="es-ES" i="1" dirty="0">
                <a:solidFill>
                  <a:schemeClr val="tx1"/>
                </a:solidFill>
                <a:latin typeface="Arial Narrow" pitchFamily="34" charset="0"/>
              </a:rPr>
              <a:t>los pasos fronterizos terrestres en los que se crearán las </a:t>
            </a:r>
            <a:r>
              <a:rPr lang="es-ES" i="1" dirty="0" smtClean="0">
                <a:solidFill>
                  <a:schemeClr val="tx1"/>
                </a:solidFill>
                <a:latin typeface="Arial Narrow" pitchFamily="34" charset="0"/>
              </a:rPr>
              <a:t>capacidades previstas </a:t>
            </a:r>
            <a:r>
              <a:rPr lang="es-ES" i="1" dirty="0">
                <a:solidFill>
                  <a:schemeClr val="tx1"/>
                </a:solidFill>
                <a:latin typeface="Arial Narrow" pitchFamily="34" charset="0"/>
              </a:rPr>
              <a:t>en el anexo 1, teniendo en </a:t>
            </a:r>
            <a:r>
              <a:rPr lang="es-ES" i="1" dirty="0" smtClean="0">
                <a:solidFill>
                  <a:schemeClr val="tx1"/>
                </a:solidFill>
                <a:latin typeface="Arial Narrow" pitchFamily="34" charset="0"/>
              </a:rPr>
              <a:t>cuenta…</a:t>
            </a:r>
          </a:p>
          <a:p>
            <a:pPr marL="0" indent="0">
              <a:buNone/>
            </a:pPr>
            <a:endParaRPr lang="en-US" i="1" dirty="0">
              <a:solidFill>
                <a:schemeClr val="tx1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chemeClr val="tx1"/>
                </a:solidFill>
                <a:latin typeface="Arial Narrow" pitchFamily="34" charset="0"/>
              </a:rPr>
              <a:t>2</a:t>
            </a:r>
            <a:r>
              <a:rPr lang="en-US" i="1" dirty="0">
                <a:solidFill>
                  <a:schemeClr val="tx1"/>
                </a:solidFill>
                <a:latin typeface="Arial Narrow" pitchFamily="34" charset="0"/>
              </a:rPr>
              <a:t>. </a:t>
            </a:r>
            <a:r>
              <a:rPr lang="es-ES" i="1" dirty="0">
                <a:solidFill>
                  <a:schemeClr val="tx1"/>
                </a:solidFill>
                <a:latin typeface="Arial Narrow" pitchFamily="34" charset="0"/>
              </a:rPr>
              <a:t>Los Estados Partes con fronteras comunes deberán considerar:</a:t>
            </a:r>
          </a:p>
          <a:p>
            <a:pPr marL="0" indent="0">
              <a:buNone/>
            </a:pPr>
            <a:r>
              <a:rPr lang="es-ES" i="1" dirty="0">
                <a:solidFill>
                  <a:schemeClr val="tx1"/>
                </a:solidFill>
                <a:latin typeface="Arial Narrow" pitchFamily="34" charset="0"/>
              </a:rPr>
              <a:t>a) la posibilidad de alcanzar acuerdos bilaterales o multilaterales </a:t>
            </a:r>
            <a:r>
              <a:rPr lang="es-ES" i="1" dirty="0" smtClean="0">
                <a:solidFill>
                  <a:schemeClr val="tx1"/>
                </a:solidFill>
                <a:latin typeface="Arial Narrow" pitchFamily="34" charset="0"/>
              </a:rPr>
              <a:t>o formalizar </a:t>
            </a:r>
            <a:r>
              <a:rPr lang="es-ES" i="1" dirty="0">
                <a:solidFill>
                  <a:schemeClr val="tx1"/>
                </a:solidFill>
                <a:latin typeface="Arial Narrow" pitchFamily="34" charset="0"/>
              </a:rPr>
              <a:t>arreglos relativos a la prevención o el control de la </a:t>
            </a:r>
            <a:r>
              <a:rPr lang="es-ES" i="1" dirty="0" smtClean="0">
                <a:solidFill>
                  <a:schemeClr val="tx1"/>
                </a:solidFill>
                <a:latin typeface="Arial Narrow" pitchFamily="34" charset="0"/>
              </a:rPr>
              <a:t>transmisión internacional </a:t>
            </a:r>
            <a:r>
              <a:rPr lang="es-ES" i="1" dirty="0">
                <a:solidFill>
                  <a:schemeClr val="tx1"/>
                </a:solidFill>
                <a:latin typeface="Arial Narrow" pitchFamily="34" charset="0"/>
              </a:rPr>
              <a:t>de enfermedades en pasos fronterizos terrestres </a:t>
            </a:r>
            <a:r>
              <a:rPr lang="es-ES" i="1" dirty="0" smtClean="0">
                <a:solidFill>
                  <a:schemeClr val="tx1"/>
                </a:solidFill>
                <a:latin typeface="Arial Narrow" pitchFamily="34" charset="0"/>
              </a:rPr>
              <a:t>de conformidad </a:t>
            </a:r>
            <a:r>
              <a:rPr lang="es-ES" i="1" dirty="0">
                <a:solidFill>
                  <a:schemeClr val="tx1"/>
                </a:solidFill>
                <a:latin typeface="Arial Narrow" pitchFamily="34" charset="0"/>
              </a:rPr>
              <a:t>con el artículo 57; y</a:t>
            </a:r>
          </a:p>
          <a:p>
            <a:pPr marL="0" indent="0">
              <a:buNone/>
            </a:pPr>
            <a:r>
              <a:rPr lang="es-ES" i="1" dirty="0">
                <a:solidFill>
                  <a:schemeClr val="tx1"/>
                </a:solidFill>
                <a:latin typeface="Arial Narrow" pitchFamily="34" charset="0"/>
              </a:rPr>
              <a:t>b) la designación conjunta de pasos fronterizos terrestres adyacentes </a:t>
            </a:r>
            <a:r>
              <a:rPr lang="es-ES" i="1" dirty="0" smtClean="0">
                <a:solidFill>
                  <a:schemeClr val="tx1"/>
                </a:solidFill>
                <a:latin typeface="Arial Narrow" pitchFamily="34" charset="0"/>
              </a:rPr>
              <a:t>para poner </a:t>
            </a:r>
            <a:r>
              <a:rPr lang="es-ES" i="1" dirty="0">
                <a:solidFill>
                  <a:schemeClr val="tx1"/>
                </a:solidFill>
                <a:latin typeface="Arial Narrow" pitchFamily="34" charset="0"/>
              </a:rPr>
              <a:t>en práctica las capacidades descritas en el anexo 1 de </a:t>
            </a:r>
            <a:r>
              <a:rPr lang="es-ES" i="1" dirty="0" smtClean="0">
                <a:solidFill>
                  <a:schemeClr val="tx1"/>
                </a:solidFill>
                <a:latin typeface="Arial Narrow" pitchFamily="34" charset="0"/>
              </a:rPr>
              <a:t>conformidad con </a:t>
            </a:r>
            <a:r>
              <a:rPr lang="es-ES" i="1" dirty="0">
                <a:solidFill>
                  <a:schemeClr val="tx1"/>
                </a:solidFill>
                <a:latin typeface="Arial Narrow" pitchFamily="34" charset="0"/>
              </a:rPr>
              <a:t>el párrafo 1 de este artículo.</a:t>
            </a:r>
            <a:endParaRPr lang="en-US" i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41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1" y="197768"/>
            <a:ext cx="91440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2800" dirty="0">
                <a:solidFill>
                  <a:schemeClr val="tx1"/>
                </a:solidFill>
                <a:latin typeface="Arial Narrow" pitchFamily="34" charset="0"/>
              </a:rPr>
              <a:t>Artículo 46 Transporte y manejo de sustancias biológicas, reactivos y</a:t>
            </a:r>
            <a:br>
              <a:rPr lang="es-ES" sz="2800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es-ES" sz="2800" dirty="0">
                <a:solidFill>
                  <a:schemeClr val="tx1"/>
                </a:solidFill>
                <a:latin typeface="Arial Narrow" pitchFamily="34" charset="0"/>
              </a:rPr>
              <a:t>materiales para fines de diagnóstico</a:t>
            </a:r>
            <a:endParaRPr lang="en-US" sz="28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91" y="1978496"/>
            <a:ext cx="5651932" cy="4114800"/>
          </a:xfrm>
        </p:spPr>
        <p:txBody>
          <a:bodyPr/>
          <a:lstStyle/>
          <a:p>
            <a:pPr marL="0" indent="0">
              <a:buNone/>
            </a:pPr>
            <a:r>
              <a:rPr lang="es-ES" i="1" dirty="0">
                <a:solidFill>
                  <a:schemeClr val="tx1"/>
                </a:solidFill>
                <a:latin typeface="Arial Narrow" pitchFamily="34" charset="0"/>
              </a:rPr>
              <a:t>Los Estados Partes, de conformidad con la legislación nacional y </a:t>
            </a:r>
            <a:r>
              <a:rPr lang="es-ES" i="1" dirty="0" smtClean="0">
                <a:solidFill>
                  <a:schemeClr val="tx1"/>
                </a:solidFill>
                <a:latin typeface="Arial Narrow" pitchFamily="34" charset="0"/>
              </a:rPr>
              <a:t>teniendo en </a:t>
            </a:r>
            <a:r>
              <a:rPr lang="es-ES" i="1" dirty="0">
                <a:solidFill>
                  <a:schemeClr val="tx1"/>
                </a:solidFill>
                <a:latin typeface="Arial Narrow" pitchFamily="34" charset="0"/>
              </a:rPr>
              <a:t>cuenta las directrices internacionales pertinentes, facilitarán el transporte, la</a:t>
            </a:r>
          </a:p>
          <a:p>
            <a:pPr marL="0" indent="0">
              <a:buNone/>
            </a:pPr>
            <a:r>
              <a:rPr lang="es-ES" i="1" dirty="0">
                <a:solidFill>
                  <a:schemeClr val="tx1"/>
                </a:solidFill>
                <a:latin typeface="Arial Narrow" pitchFamily="34" charset="0"/>
              </a:rPr>
              <a:t>entrada, la salida, el procesamiento y la eliminación de las sustancias </a:t>
            </a:r>
            <a:r>
              <a:rPr lang="es-ES" i="1" dirty="0" smtClean="0">
                <a:solidFill>
                  <a:schemeClr val="tx1"/>
                </a:solidFill>
                <a:latin typeface="Arial Narrow" pitchFamily="34" charset="0"/>
              </a:rPr>
              <a:t>biológicas y </a:t>
            </a:r>
            <a:r>
              <a:rPr lang="es-ES" i="1" dirty="0">
                <a:solidFill>
                  <a:schemeClr val="tx1"/>
                </a:solidFill>
                <a:latin typeface="Arial Narrow" pitchFamily="34" charset="0"/>
              </a:rPr>
              <a:t>las muestras para fines de diagnóstico, los reactivos y otros materiales de</a:t>
            </a:r>
          </a:p>
          <a:p>
            <a:pPr marL="0" indent="0">
              <a:buNone/>
            </a:pPr>
            <a:r>
              <a:rPr lang="es-ES" i="1" dirty="0">
                <a:solidFill>
                  <a:schemeClr val="tx1"/>
                </a:solidFill>
                <a:latin typeface="Arial Narrow" pitchFamily="34" charset="0"/>
              </a:rPr>
              <a:t>diagnóstico que correspondan con fines de verificación y respuesta de </a:t>
            </a:r>
            <a:r>
              <a:rPr lang="es-ES" i="1" dirty="0" smtClean="0">
                <a:solidFill>
                  <a:schemeClr val="tx1"/>
                </a:solidFill>
                <a:latin typeface="Arial Narrow" pitchFamily="34" charset="0"/>
              </a:rPr>
              <a:t>salud pública </a:t>
            </a:r>
            <a:r>
              <a:rPr lang="es-ES" i="1" dirty="0">
                <a:solidFill>
                  <a:schemeClr val="tx1"/>
                </a:solidFill>
                <a:latin typeface="Arial Narrow" pitchFamily="34" charset="0"/>
              </a:rPr>
              <a:t>de conformidad con el presente Reglamento.</a:t>
            </a:r>
            <a:endParaRPr lang="en-US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896" y="2132856"/>
            <a:ext cx="182178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3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494928"/>
          </a:xfrm>
        </p:spPr>
        <p:txBody>
          <a:bodyPr/>
          <a:lstStyle/>
          <a:p>
            <a:r>
              <a:rPr lang="es-ES" sz="2800" dirty="0">
                <a:solidFill>
                  <a:schemeClr val="tx1"/>
                </a:solidFill>
                <a:latin typeface="Arial Narrow" pitchFamily="34" charset="0"/>
              </a:rPr>
              <a:t>Artículo 44 Colaboración y asistencia</a:t>
            </a:r>
            <a:endParaRPr lang="en-US" sz="28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pPr marL="0" indent="0">
              <a:buNone/>
            </a:pPr>
            <a:r>
              <a:rPr lang="es-ES" sz="2200" dirty="0">
                <a:solidFill>
                  <a:schemeClr val="tx1"/>
                </a:solidFill>
                <a:latin typeface="Arial Narrow" pitchFamily="34" charset="0"/>
              </a:rPr>
              <a:t>1. Los Estados Partes se comprometen a colaborar entre sí en la medida de </a:t>
            </a:r>
            <a:r>
              <a:rPr lang="es-ES" sz="2200" dirty="0" smtClean="0">
                <a:solidFill>
                  <a:schemeClr val="tx1"/>
                </a:solidFill>
                <a:latin typeface="Arial Narrow" pitchFamily="34" charset="0"/>
              </a:rPr>
              <a:t>lo posible </a:t>
            </a:r>
            <a:r>
              <a:rPr lang="es-ES" sz="2200" dirty="0">
                <a:solidFill>
                  <a:schemeClr val="tx1"/>
                </a:solidFill>
                <a:latin typeface="Arial Narrow" pitchFamily="34" charset="0"/>
              </a:rPr>
              <a:t>para:</a:t>
            </a:r>
          </a:p>
          <a:p>
            <a:pPr marL="0" indent="0">
              <a:buNone/>
            </a:pPr>
            <a:r>
              <a:rPr lang="es-ES" sz="2200" dirty="0">
                <a:solidFill>
                  <a:schemeClr val="tx1"/>
                </a:solidFill>
                <a:latin typeface="Arial Narrow" pitchFamily="34" charset="0"/>
              </a:rPr>
              <a:t>a) la detección y evaluación de eventos, y la respuesta a los mismos</a:t>
            </a:r>
            <a:r>
              <a:rPr lang="es-ES" sz="2200" dirty="0" smtClean="0">
                <a:solidFill>
                  <a:schemeClr val="tx1"/>
                </a:solidFill>
                <a:latin typeface="Arial Narrow" pitchFamily="34" charset="0"/>
              </a:rPr>
              <a:t>, según </a:t>
            </a:r>
            <a:r>
              <a:rPr lang="es-ES" sz="2200" dirty="0">
                <a:solidFill>
                  <a:schemeClr val="tx1"/>
                </a:solidFill>
                <a:latin typeface="Arial Narrow" pitchFamily="34" charset="0"/>
              </a:rPr>
              <a:t>lo que dispone el presente </a:t>
            </a:r>
            <a:r>
              <a:rPr lang="es-ES" sz="2200" dirty="0" smtClean="0">
                <a:solidFill>
                  <a:schemeClr val="tx1"/>
                </a:solidFill>
                <a:latin typeface="Arial Narrow" pitchFamily="34" charset="0"/>
              </a:rPr>
              <a:t>Reglamento;</a:t>
            </a:r>
            <a:endParaRPr lang="es-ES" sz="2200" dirty="0">
              <a:solidFill>
                <a:schemeClr val="tx1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es-ES" sz="2200" dirty="0">
                <a:solidFill>
                  <a:schemeClr val="tx1"/>
                </a:solidFill>
                <a:latin typeface="Arial Narrow" pitchFamily="34" charset="0"/>
              </a:rPr>
              <a:t>b) la prestación o facilitación de cooperación técnica y apoyo logístico</a:t>
            </a:r>
            <a:r>
              <a:rPr lang="es-ES" sz="2200" dirty="0" smtClean="0">
                <a:solidFill>
                  <a:schemeClr val="tx1"/>
                </a:solidFill>
                <a:latin typeface="Arial Narrow" pitchFamily="34" charset="0"/>
              </a:rPr>
              <a:t>, en </a:t>
            </a:r>
            <a:r>
              <a:rPr lang="es-ES" sz="2200" dirty="0">
                <a:solidFill>
                  <a:schemeClr val="tx1"/>
                </a:solidFill>
                <a:latin typeface="Arial Narrow" pitchFamily="34" charset="0"/>
              </a:rPr>
              <a:t>particular para el desarrollo y reforzamiento de las capacidades en </a:t>
            </a:r>
            <a:r>
              <a:rPr lang="es-ES" sz="2200" dirty="0" smtClean="0">
                <a:solidFill>
                  <a:schemeClr val="tx1"/>
                </a:solidFill>
                <a:latin typeface="Arial Narrow" pitchFamily="34" charset="0"/>
              </a:rPr>
              <a:t>la esfera </a:t>
            </a:r>
            <a:r>
              <a:rPr lang="es-ES" sz="2200" dirty="0">
                <a:solidFill>
                  <a:schemeClr val="tx1"/>
                </a:solidFill>
                <a:latin typeface="Arial Narrow" pitchFamily="34" charset="0"/>
              </a:rPr>
              <a:t>de la salud pública que requiere el presente Reglamento;</a:t>
            </a:r>
          </a:p>
          <a:p>
            <a:pPr marL="0" indent="0">
              <a:buNone/>
            </a:pPr>
            <a:r>
              <a:rPr lang="es-ES" sz="2200" dirty="0">
                <a:solidFill>
                  <a:schemeClr val="tx1"/>
                </a:solidFill>
                <a:latin typeface="Arial Narrow" pitchFamily="34" charset="0"/>
              </a:rPr>
              <a:t>c) la movilización de recursos financieros para facilitar la aplicación </a:t>
            </a:r>
            <a:r>
              <a:rPr lang="es-ES" sz="2200" dirty="0" smtClean="0">
                <a:solidFill>
                  <a:schemeClr val="tx1"/>
                </a:solidFill>
                <a:latin typeface="Arial Narrow" pitchFamily="34" charset="0"/>
              </a:rPr>
              <a:t>de sus </a:t>
            </a:r>
            <a:r>
              <a:rPr lang="es-ES" sz="2200" dirty="0">
                <a:solidFill>
                  <a:schemeClr val="tx1"/>
                </a:solidFill>
                <a:latin typeface="Arial Narrow" pitchFamily="34" charset="0"/>
              </a:rPr>
              <a:t>obligaciones dimanantes del presente Reglamento; y</a:t>
            </a:r>
          </a:p>
          <a:p>
            <a:pPr marL="0" indent="0">
              <a:buNone/>
            </a:pPr>
            <a:r>
              <a:rPr lang="es-ES" sz="2200" dirty="0">
                <a:solidFill>
                  <a:schemeClr val="tx1"/>
                </a:solidFill>
                <a:latin typeface="Arial Narrow" pitchFamily="34" charset="0"/>
              </a:rPr>
              <a:t>d) la formulación de proyectos de ley y otras disposiciones legales </a:t>
            </a:r>
            <a:r>
              <a:rPr lang="es-ES" sz="2200" dirty="0" smtClean="0">
                <a:solidFill>
                  <a:schemeClr val="tx1"/>
                </a:solidFill>
                <a:latin typeface="Arial Narrow" pitchFamily="34" charset="0"/>
              </a:rPr>
              <a:t>y administrativas </a:t>
            </a:r>
            <a:r>
              <a:rPr lang="es-ES" sz="2200" dirty="0">
                <a:solidFill>
                  <a:schemeClr val="tx1"/>
                </a:solidFill>
                <a:latin typeface="Arial Narrow" pitchFamily="34" charset="0"/>
              </a:rPr>
              <a:t>para la aplicación del presente Reglamento.</a:t>
            </a:r>
            <a:r>
              <a:rPr lang="en-US" sz="2200" dirty="0" smtClean="0">
                <a:solidFill>
                  <a:schemeClr val="tx1"/>
                </a:solidFill>
                <a:latin typeface="Arial Narrow" pitchFamily="34" charset="0"/>
              </a:rPr>
              <a:t>[…]</a:t>
            </a:r>
          </a:p>
          <a:p>
            <a:pPr marL="0" indent="0">
              <a:buNone/>
            </a:pPr>
            <a:r>
              <a:rPr lang="es-ES" sz="2200" i="1" dirty="0">
                <a:solidFill>
                  <a:schemeClr val="tx1"/>
                </a:solidFill>
                <a:latin typeface="Arial Narrow" pitchFamily="34" charset="0"/>
              </a:rPr>
              <a:t>3. La colaboración a que hace referencia el presente artículo podrá llevarse </a:t>
            </a:r>
            <a:r>
              <a:rPr lang="es-ES" sz="2200" i="1" dirty="0" smtClean="0">
                <a:solidFill>
                  <a:schemeClr val="tx1"/>
                </a:solidFill>
                <a:latin typeface="Arial Narrow" pitchFamily="34" charset="0"/>
              </a:rPr>
              <a:t>a la </a:t>
            </a:r>
            <a:r>
              <a:rPr lang="es-ES" sz="2200" i="1" dirty="0">
                <a:solidFill>
                  <a:schemeClr val="tx1"/>
                </a:solidFill>
                <a:latin typeface="Arial Narrow" pitchFamily="34" charset="0"/>
              </a:rPr>
              <a:t>práctica a través de múltiples canales, incluidos los bilaterales, a través </a:t>
            </a:r>
            <a:r>
              <a:rPr lang="es-ES" sz="2200" i="1" dirty="0" smtClean="0">
                <a:solidFill>
                  <a:schemeClr val="tx1"/>
                </a:solidFill>
                <a:latin typeface="Arial Narrow" pitchFamily="34" charset="0"/>
              </a:rPr>
              <a:t>de redes </a:t>
            </a:r>
            <a:r>
              <a:rPr lang="es-ES" sz="2200" i="1" dirty="0">
                <a:solidFill>
                  <a:schemeClr val="tx1"/>
                </a:solidFill>
                <a:latin typeface="Arial Narrow" pitchFamily="34" charset="0"/>
              </a:rPr>
              <a:t>regionales y las oficinas regionales de la OMS, y a través </a:t>
            </a:r>
            <a:r>
              <a:rPr lang="es-ES" sz="2200" i="1" dirty="0" smtClean="0">
                <a:solidFill>
                  <a:schemeClr val="tx1"/>
                </a:solidFill>
                <a:latin typeface="Arial Narrow" pitchFamily="34" charset="0"/>
              </a:rPr>
              <a:t>de organizaciones </a:t>
            </a:r>
            <a:r>
              <a:rPr lang="es-ES" sz="2200" i="1" dirty="0">
                <a:solidFill>
                  <a:schemeClr val="tx1"/>
                </a:solidFill>
                <a:latin typeface="Arial Narrow" pitchFamily="34" charset="0"/>
              </a:rPr>
              <a:t>intergubernamentales y órganos internacionales.</a:t>
            </a:r>
            <a:endParaRPr lang="en-US" sz="2200" i="1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69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7109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2800" i="1" dirty="0"/>
              <a:t>Artículo 57 Relación con otros acuerdos internacionales</a:t>
            </a:r>
            <a:endParaRPr lang="en-US" sz="28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95" y="908720"/>
            <a:ext cx="9035721" cy="5688632"/>
          </a:xfrm>
        </p:spPr>
        <p:txBody>
          <a:bodyPr/>
          <a:lstStyle/>
          <a:p>
            <a:pPr marL="0" indent="0">
              <a:buNone/>
            </a:pPr>
            <a:r>
              <a:rPr lang="en-US" sz="2000" i="1" dirty="0" smtClean="0">
                <a:solidFill>
                  <a:schemeClr val="tx1"/>
                </a:solidFill>
                <a:latin typeface="Arial Narrow" pitchFamily="34" charset="0"/>
              </a:rPr>
              <a:t>[…]</a:t>
            </a:r>
          </a:p>
          <a:p>
            <a:pPr marL="0" indent="0">
              <a:buNone/>
            </a:pPr>
            <a:r>
              <a:rPr lang="en-US" sz="2000" i="1" dirty="0" smtClean="0">
                <a:solidFill>
                  <a:schemeClr val="tx1"/>
                </a:solidFill>
                <a:latin typeface="Arial Narrow" pitchFamily="34" charset="0"/>
              </a:rPr>
              <a:t>2. […] </a:t>
            </a:r>
            <a:r>
              <a:rPr lang="es-ES" sz="2000" i="1" dirty="0" smtClean="0">
                <a:solidFill>
                  <a:schemeClr val="tx1"/>
                </a:solidFill>
                <a:latin typeface="Arial Narrow" pitchFamily="34" charset="0"/>
              </a:rPr>
              <a:t>ninguna disposición </a:t>
            </a:r>
            <a:r>
              <a:rPr lang="es-ES" sz="2000" i="1" dirty="0">
                <a:solidFill>
                  <a:schemeClr val="tx1"/>
                </a:solidFill>
                <a:latin typeface="Arial Narrow" pitchFamily="34" charset="0"/>
              </a:rPr>
              <a:t>del presente Reglamento impedirá que los Estados Partes que </a:t>
            </a:r>
            <a:r>
              <a:rPr lang="es-ES" sz="2000" i="1" dirty="0" smtClean="0">
                <a:solidFill>
                  <a:schemeClr val="tx1"/>
                </a:solidFill>
                <a:latin typeface="Arial Narrow" pitchFamily="34" charset="0"/>
              </a:rPr>
              <a:t>tengan algunos </a:t>
            </a:r>
            <a:r>
              <a:rPr lang="es-ES" sz="2000" i="1" dirty="0">
                <a:solidFill>
                  <a:schemeClr val="tx1"/>
                </a:solidFill>
                <a:latin typeface="Arial Narrow" pitchFamily="34" charset="0"/>
              </a:rPr>
              <a:t>intereses en común debido a sus condiciones sanitarias, </a:t>
            </a:r>
            <a:r>
              <a:rPr lang="es-ES" sz="2000" i="1" dirty="0" smtClean="0">
                <a:solidFill>
                  <a:schemeClr val="tx1"/>
                </a:solidFill>
                <a:latin typeface="Arial Narrow" pitchFamily="34" charset="0"/>
              </a:rPr>
              <a:t>geográficas, sociales </a:t>
            </a:r>
            <a:r>
              <a:rPr lang="es-ES" sz="2000" i="1" dirty="0">
                <a:solidFill>
                  <a:schemeClr val="tx1"/>
                </a:solidFill>
                <a:latin typeface="Arial Narrow" pitchFamily="34" charset="0"/>
              </a:rPr>
              <a:t>o económicas concluyan tratados o acuerdos especiales con objeto </a:t>
            </a:r>
            <a:r>
              <a:rPr lang="es-ES" sz="2000" i="1" dirty="0" smtClean="0">
                <a:solidFill>
                  <a:schemeClr val="tx1"/>
                </a:solidFill>
                <a:latin typeface="Arial Narrow" pitchFamily="34" charset="0"/>
              </a:rPr>
              <a:t>de facilitar </a:t>
            </a:r>
            <a:r>
              <a:rPr lang="es-ES" sz="2000" i="1" dirty="0">
                <a:solidFill>
                  <a:schemeClr val="tx1"/>
                </a:solidFill>
                <a:latin typeface="Arial Narrow" pitchFamily="34" charset="0"/>
              </a:rPr>
              <a:t>la aplicación del presente Reglamento, y en particular en lo que </a:t>
            </a:r>
            <a:r>
              <a:rPr lang="es-ES" sz="2000" i="1" dirty="0" smtClean="0">
                <a:solidFill>
                  <a:schemeClr val="tx1"/>
                </a:solidFill>
                <a:latin typeface="Arial Narrow" pitchFamily="34" charset="0"/>
              </a:rPr>
              <a:t>respecta a </a:t>
            </a:r>
            <a:r>
              <a:rPr lang="es-ES" sz="2000" i="1" dirty="0">
                <a:solidFill>
                  <a:schemeClr val="tx1"/>
                </a:solidFill>
                <a:latin typeface="Arial Narrow" pitchFamily="34" charset="0"/>
              </a:rPr>
              <a:t>las cuestiones siguientes:</a:t>
            </a:r>
          </a:p>
          <a:p>
            <a:pPr marL="0" indent="0">
              <a:buNone/>
            </a:pPr>
            <a:r>
              <a:rPr lang="es-ES" sz="2000" i="1" dirty="0">
                <a:solidFill>
                  <a:schemeClr val="tx1"/>
                </a:solidFill>
                <a:latin typeface="Arial Narrow" pitchFamily="34" charset="0"/>
              </a:rPr>
              <a:t>a) intercambio rápido y directo de información concerniente a la </a:t>
            </a:r>
            <a:r>
              <a:rPr lang="es-ES" sz="2000" i="1" dirty="0" smtClean="0">
                <a:solidFill>
                  <a:schemeClr val="tx1"/>
                </a:solidFill>
                <a:latin typeface="Arial Narrow" pitchFamily="34" charset="0"/>
              </a:rPr>
              <a:t>salud pública </a:t>
            </a:r>
            <a:r>
              <a:rPr lang="es-ES" sz="2000" i="1" dirty="0">
                <a:solidFill>
                  <a:schemeClr val="tx1"/>
                </a:solidFill>
                <a:latin typeface="Arial Narrow" pitchFamily="34" charset="0"/>
              </a:rPr>
              <a:t>entre territorios vecinos de diferentes Estados;</a:t>
            </a:r>
          </a:p>
          <a:p>
            <a:pPr marL="0" indent="0">
              <a:buNone/>
            </a:pPr>
            <a:r>
              <a:rPr lang="es-ES" sz="2000" i="1" dirty="0">
                <a:solidFill>
                  <a:schemeClr val="tx1"/>
                </a:solidFill>
                <a:latin typeface="Arial Narrow" pitchFamily="34" charset="0"/>
              </a:rPr>
              <a:t>b) medidas sanitarias aplicables al tráfico costero internacional y </a:t>
            </a:r>
            <a:r>
              <a:rPr lang="es-ES" sz="2000" i="1" dirty="0" smtClean="0">
                <a:solidFill>
                  <a:schemeClr val="tx1"/>
                </a:solidFill>
                <a:latin typeface="Arial Narrow" pitchFamily="34" charset="0"/>
              </a:rPr>
              <a:t>al tránsito </a:t>
            </a:r>
            <a:r>
              <a:rPr lang="es-ES" sz="2000" i="1" dirty="0">
                <a:solidFill>
                  <a:schemeClr val="tx1"/>
                </a:solidFill>
                <a:latin typeface="Arial Narrow" pitchFamily="34" charset="0"/>
              </a:rPr>
              <a:t>internacional por aguas bajo su jurisdicción;</a:t>
            </a:r>
          </a:p>
          <a:p>
            <a:pPr marL="0" indent="0">
              <a:buNone/>
            </a:pPr>
            <a:r>
              <a:rPr lang="es-ES" sz="2000" i="1" dirty="0">
                <a:solidFill>
                  <a:schemeClr val="tx1"/>
                </a:solidFill>
                <a:latin typeface="Arial Narrow" pitchFamily="34" charset="0"/>
              </a:rPr>
              <a:t>c) medidas sanitarias aplicables en la frontera común de </a:t>
            </a:r>
            <a:r>
              <a:rPr lang="es-ES" sz="2000" i="1" dirty="0" smtClean="0">
                <a:solidFill>
                  <a:schemeClr val="tx1"/>
                </a:solidFill>
                <a:latin typeface="Arial Narrow" pitchFamily="34" charset="0"/>
              </a:rPr>
              <a:t>territorios contiguos </a:t>
            </a:r>
            <a:r>
              <a:rPr lang="es-ES" sz="2000" i="1" dirty="0">
                <a:solidFill>
                  <a:schemeClr val="tx1"/>
                </a:solidFill>
                <a:latin typeface="Arial Narrow" pitchFamily="34" charset="0"/>
              </a:rPr>
              <a:t>de diferentes Estados;</a:t>
            </a:r>
          </a:p>
          <a:p>
            <a:pPr marL="0" indent="0">
              <a:buNone/>
            </a:pPr>
            <a:r>
              <a:rPr lang="es-ES" sz="2000" i="1" dirty="0">
                <a:solidFill>
                  <a:schemeClr val="tx1"/>
                </a:solidFill>
                <a:latin typeface="Arial Narrow" pitchFamily="34" charset="0"/>
              </a:rPr>
              <a:t>d) arreglos para el traslado de personas afectadas o restos </a:t>
            </a:r>
            <a:r>
              <a:rPr lang="es-ES" sz="2000" i="1" dirty="0" smtClean="0">
                <a:solidFill>
                  <a:schemeClr val="tx1"/>
                </a:solidFill>
                <a:latin typeface="Arial Narrow" pitchFamily="34" charset="0"/>
              </a:rPr>
              <a:t>humanos afectados </a:t>
            </a:r>
            <a:r>
              <a:rPr lang="es-ES" sz="2000" i="1" dirty="0">
                <a:solidFill>
                  <a:schemeClr val="tx1"/>
                </a:solidFill>
                <a:latin typeface="Arial Narrow" pitchFamily="34" charset="0"/>
              </a:rPr>
              <a:t>por medios de transporte especialmente adaptados para </a:t>
            </a:r>
            <a:r>
              <a:rPr lang="es-ES" sz="2000" i="1" dirty="0" smtClean="0">
                <a:solidFill>
                  <a:schemeClr val="tx1"/>
                </a:solidFill>
                <a:latin typeface="Arial Narrow" pitchFamily="34" charset="0"/>
              </a:rPr>
              <a:t>ese objeto</a:t>
            </a:r>
            <a:r>
              <a:rPr lang="es-ES" sz="2000" i="1" dirty="0">
                <a:solidFill>
                  <a:schemeClr val="tx1"/>
                </a:solidFill>
                <a:latin typeface="Arial Narrow" pitchFamily="34" charset="0"/>
              </a:rPr>
              <a:t>; y</a:t>
            </a:r>
          </a:p>
          <a:p>
            <a:pPr marL="0" indent="0">
              <a:buNone/>
            </a:pPr>
            <a:r>
              <a:rPr lang="es-ES" sz="2000" i="1" dirty="0">
                <a:solidFill>
                  <a:schemeClr val="tx1"/>
                </a:solidFill>
                <a:latin typeface="Arial Narrow" pitchFamily="34" charset="0"/>
              </a:rPr>
              <a:t>e) desratización, desinsectación, desinfección, descontaminación u </a:t>
            </a:r>
            <a:r>
              <a:rPr lang="es-ES" sz="2000" i="1" dirty="0" smtClean="0">
                <a:solidFill>
                  <a:schemeClr val="tx1"/>
                </a:solidFill>
                <a:latin typeface="Arial Narrow" pitchFamily="34" charset="0"/>
              </a:rPr>
              <a:t>otros tratamientos </a:t>
            </a:r>
            <a:r>
              <a:rPr lang="es-ES" sz="2000" i="1" dirty="0">
                <a:solidFill>
                  <a:schemeClr val="tx1"/>
                </a:solidFill>
                <a:latin typeface="Arial Narrow" pitchFamily="34" charset="0"/>
              </a:rPr>
              <a:t>concebidos para eliminar de las mercancías los </a:t>
            </a:r>
            <a:r>
              <a:rPr lang="es-ES" sz="2000" i="1" dirty="0" smtClean="0">
                <a:solidFill>
                  <a:schemeClr val="tx1"/>
                </a:solidFill>
                <a:latin typeface="Arial Narrow" pitchFamily="34" charset="0"/>
              </a:rPr>
              <a:t>agentes patógenos</a:t>
            </a:r>
            <a:r>
              <a:rPr lang="es-ES" sz="2000" i="1" dirty="0">
                <a:solidFill>
                  <a:schemeClr val="tx1"/>
                </a:solidFill>
                <a:latin typeface="Arial Narrow" pitchFamily="34" charset="0"/>
              </a:rPr>
              <a:t>.</a:t>
            </a:r>
            <a:endParaRPr lang="en-US" sz="2000" i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7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079501"/>
          </a:xfrm>
        </p:spPr>
        <p:txBody>
          <a:bodyPr/>
          <a:lstStyle/>
          <a:p>
            <a:r>
              <a:rPr lang="x-none" sz="4800" b="1" dirty="0" smtClean="0">
                <a:solidFill>
                  <a:srgbClr val="FF0000"/>
                </a:solidFill>
              </a:rPr>
              <a:t>MUCHAS GRACIAS</a:t>
            </a:r>
            <a:endParaRPr lang="es-CR" sz="4800" b="1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97000" y="2564904"/>
            <a:ext cx="6847408" cy="1800200"/>
          </a:xfrm>
        </p:spPr>
        <p:txBody>
          <a:bodyPr>
            <a:normAutofit/>
          </a:bodyPr>
          <a:lstStyle/>
          <a:p>
            <a:r>
              <a:rPr lang="es-CR" b="1" dirty="0">
                <a:hlinkClick r:id="rId2"/>
              </a:rPr>
              <a:t>p</a:t>
            </a:r>
            <a:r>
              <a:rPr lang="x-none" b="1" dirty="0" smtClean="0">
                <a:hlinkClick r:id="rId2"/>
              </a:rPr>
              <a:t>erezenr@paho.org</a:t>
            </a:r>
            <a:r>
              <a:rPr lang="x-none" b="1" dirty="0" smtClean="0"/>
              <a:t> </a:t>
            </a:r>
            <a:endParaRPr lang="es-CR" b="1" dirty="0" smtClean="0"/>
          </a:p>
          <a:p>
            <a:endParaRPr lang="es-CR" dirty="0"/>
          </a:p>
          <a:p>
            <a:r>
              <a:rPr lang="es-CR" b="1" dirty="0" smtClean="0">
                <a:hlinkClick r:id="rId3"/>
              </a:rPr>
              <a:t>www.paho.org/</a:t>
            </a:r>
            <a:endParaRPr lang="es-CR" b="1" dirty="0" smtClean="0"/>
          </a:p>
          <a:p>
            <a:r>
              <a:rPr lang="es-CR" b="1" dirty="0" smtClean="0"/>
              <a:t>  </a:t>
            </a:r>
          </a:p>
          <a:p>
            <a:endParaRPr lang="es-CR" b="1" dirty="0"/>
          </a:p>
        </p:txBody>
      </p:sp>
    </p:spTree>
    <p:extLst>
      <p:ext uri="{BB962C8B-B14F-4D97-AF65-F5344CB8AC3E}">
        <p14:creationId xmlns:p14="http://schemas.microsoft.com/office/powerpoint/2010/main" val="9133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662722" y="115888"/>
            <a:ext cx="8229758" cy="1143000"/>
          </a:xfrm>
        </p:spPr>
        <p:txBody>
          <a:bodyPr/>
          <a:lstStyle/>
          <a:p>
            <a:r>
              <a:rPr lang="en-GB" sz="2800" dirty="0" err="1" smtClean="0">
                <a:solidFill>
                  <a:schemeClr val="tx1"/>
                </a:solidFill>
                <a:latin typeface="Arial Narrow" pitchFamily="34" charset="0"/>
              </a:rPr>
              <a:t>Reglamento</a:t>
            </a:r>
            <a:r>
              <a:rPr lang="en-GB" sz="2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Arial Narrow" pitchFamily="34" charset="0"/>
              </a:rPr>
              <a:t>Sanitario</a:t>
            </a:r>
            <a:r>
              <a:rPr lang="en-GB" sz="2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Arial Narrow" pitchFamily="34" charset="0"/>
              </a:rPr>
              <a:t>Interncional</a:t>
            </a:r>
            <a:endParaRPr lang="en-US" sz="28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7650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6689" y="1700659"/>
            <a:ext cx="9144000" cy="475267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 Narrow" pitchFamily="34" charset="0"/>
              <a:buChar char="-"/>
            </a:pP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Los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</a:rPr>
              <a:t>Estados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</a:rPr>
              <a:t>miembros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 de la OMS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</a:rPr>
              <a:t>reconocieron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 la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</a:rPr>
              <a:t>necesidad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 de responder a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</a:rPr>
              <a:t>las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</a:rPr>
              <a:t>emergencias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</a:rPr>
              <a:t>salud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</a:rPr>
              <a:t>pública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 de forma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</a:rPr>
              <a:t>colectiva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 Narrow" pitchFamily="34" charset="0"/>
              <a:buChar char="-"/>
            </a:pP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Un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grupo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intergubernamental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trabajó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en la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revisión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de el RSI (1969) en el 2004.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 Narrow" pitchFamily="34" charset="0"/>
              <a:buChar char="-"/>
            </a:pPr>
            <a:r>
              <a:rPr lang="es-ES" dirty="0">
                <a:solidFill>
                  <a:schemeClr val="tx1"/>
                </a:solidFill>
                <a:latin typeface="Arial Narrow" pitchFamily="34" charset="0"/>
              </a:rPr>
              <a:t>Los Estados miembros de la </a:t>
            </a:r>
            <a:r>
              <a:rPr lang="es-ES" dirty="0" smtClean="0">
                <a:solidFill>
                  <a:schemeClr val="tx1"/>
                </a:solidFill>
                <a:latin typeface="Arial Narrow" pitchFamily="34" charset="0"/>
              </a:rPr>
              <a:t>OMS adoptaron el actual RSI durante la Asamblea Mundial en Salud 58 en el año 2005 con la Resolución WHA58.3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 Narrow" pitchFamily="34" charset="0"/>
              <a:buChar char="-"/>
            </a:pP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El actual RSI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inició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su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implementación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el 15 de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junio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de 2007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 Narrow" pitchFamily="34" charset="0"/>
              <a:buChar char="-"/>
            </a:pP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Instrumento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legal: describe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procedimientos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derechos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y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obligaciones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legales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para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los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Estados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Miembros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y la OMS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 Narrow" pitchFamily="34" charset="0"/>
              <a:buChar char="-"/>
            </a:pP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10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Capítulo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, 66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artículos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y 9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anexos</a:t>
            </a:r>
            <a:endParaRPr lang="en-US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" y="1589"/>
            <a:ext cx="2393534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813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663331" y="125413"/>
            <a:ext cx="5831462" cy="1143000"/>
          </a:xfrm>
        </p:spPr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  <a:latin typeface="Arial Narrow" pitchFamily="34" charset="0"/>
              </a:rPr>
              <a:t>Reglamento</a:t>
            </a:r>
            <a:r>
              <a:rPr lang="en-US" sz="28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Narrow" pitchFamily="34" charset="0"/>
              </a:rPr>
              <a:t>Sanitario</a:t>
            </a:r>
            <a:r>
              <a:rPr lang="en-US" sz="28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Narrow" pitchFamily="34" charset="0"/>
              </a:rPr>
              <a:t>Interncional</a:t>
            </a:r>
            <a:endParaRPr lang="en-US" sz="28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0" y="1484313"/>
            <a:ext cx="9144000" cy="53721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Arial Narrow" pitchFamily="34" charset="0"/>
              <a:buChar char="-"/>
            </a:pP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Se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</a:rPr>
              <a:t>trabajó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 un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</a:rPr>
              <a:t>marco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 legal,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</a:rPr>
              <a:t>negociado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, y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</a:rPr>
              <a:t>desarrollado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</a:rPr>
              <a:t>por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 los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</a:rPr>
              <a:t>Estados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</a:rPr>
              <a:t>miembros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 de OMS-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</a:rPr>
              <a:t>basado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 en el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</a:rPr>
              <a:t>diálogo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</a:rPr>
              <a:t>transparecia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 y la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</a:rPr>
              <a:t>confianza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Arial Narrow" pitchFamily="34" charset="0"/>
              <a:buChar char="-"/>
            </a:pP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</a:rPr>
              <a:t>Compromiso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 de los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</a:rPr>
              <a:t>Estados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-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</a:rPr>
              <a:t>más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</a:rPr>
              <a:t>allá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 del sector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</a:rPr>
              <a:t>salud</a:t>
            </a:r>
            <a:endParaRPr lang="en-US" sz="24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Arial Narrow" pitchFamily="34" charset="0"/>
              <a:buChar char="-"/>
            </a:pP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No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es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una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nueva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disciplina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técnica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(…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existentes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…)-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herramienta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que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siver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a la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salud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pública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de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acuerdo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a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buenas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prácticas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basada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en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datos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provatorios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, y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adaptada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a los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contextos</a:t>
            </a:r>
            <a:endParaRPr lang="en-US" sz="24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Arial Narrow" pitchFamily="34" charset="0"/>
              <a:buChar char="-"/>
            </a:pP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</a:rPr>
              <a:t>Oportunidad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</a:rPr>
              <a:t>para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:</a:t>
            </a:r>
          </a:p>
          <a:p>
            <a:pPr lvl="1">
              <a:spcBef>
                <a:spcPct val="0"/>
              </a:spcBef>
              <a:buClr>
                <a:schemeClr val="tx1"/>
              </a:buClr>
              <a:buFont typeface="Arial Narrow" pitchFamily="34" charset="0"/>
              <a:buChar char="-"/>
            </a:pP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Institucionalizar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las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lecciones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aprendidas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en la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práctica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cotidiana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de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una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forma continua y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dinámica</a:t>
            </a:r>
            <a:endParaRPr lang="en-US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lvl="1">
              <a:spcBef>
                <a:spcPct val="0"/>
              </a:spcBef>
              <a:buClr>
                <a:schemeClr val="tx1"/>
              </a:buClr>
              <a:buFont typeface="Arial Narrow" pitchFamily="34" charset="0"/>
              <a:buChar char="-"/>
            </a:pP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Forjar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y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promover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los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mecanismos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de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coordinación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inter-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sectoriales</a:t>
            </a:r>
            <a:endParaRPr lang="en-US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lvl="1">
              <a:spcBef>
                <a:spcPct val="0"/>
              </a:spcBef>
              <a:buClr>
                <a:schemeClr val="tx1"/>
              </a:buClr>
              <a:buFont typeface="Arial Narrow" pitchFamily="34" charset="0"/>
              <a:buChar char="-"/>
            </a:pP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Movilizar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recursos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internos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y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externos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fortalecer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el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desarrollo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de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las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funciones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de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salud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pública</a:t>
            </a:r>
            <a:endParaRPr lang="en-US" b="1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29699" name="Picture 4" descr="who_wha60_070514_070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 t="25868"/>
          <a:stretch>
            <a:fillRect/>
          </a:stretch>
        </p:blipFill>
        <p:spPr bwMode="auto">
          <a:xfrm>
            <a:off x="0" y="0"/>
            <a:ext cx="2412135" cy="135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939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18" y="4941888"/>
            <a:ext cx="8963725" cy="1560512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Arial Narrow" pitchFamily="34" charset="0"/>
              <a:buChar char="-"/>
            </a:pPr>
            <a:r>
              <a:rPr lang="en-US" sz="2200" dirty="0" smtClean="0">
                <a:solidFill>
                  <a:schemeClr val="tx1"/>
                </a:solidFill>
                <a:latin typeface="Arial Narrow" pitchFamily="34" charset="0"/>
              </a:rPr>
              <a:t>De </a:t>
            </a:r>
            <a:r>
              <a:rPr lang="en-US" sz="2200" dirty="0" err="1" smtClean="0">
                <a:solidFill>
                  <a:schemeClr val="tx1"/>
                </a:solidFill>
                <a:latin typeface="Arial Narrow" pitchFamily="34" charset="0"/>
              </a:rPr>
              <a:t>tres</a:t>
            </a:r>
            <a:r>
              <a:rPr lang="en-US" sz="22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 Narrow" pitchFamily="34" charset="0"/>
              </a:rPr>
              <a:t>enfermedades</a:t>
            </a:r>
            <a:r>
              <a:rPr lang="en-US" sz="2200" dirty="0" smtClean="0">
                <a:solidFill>
                  <a:schemeClr val="tx1"/>
                </a:solidFill>
                <a:latin typeface="Arial Narrow" pitchFamily="34" charset="0"/>
              </a:rPr>
              <a:t> a </a:t>
            </a:r>
            <a:r>
              <a:rPr lang="en-US" sz="2200" dirty="0" err="1" smtClean="0">
                <a:solidFill>
                  <a:schemeClr val="tx1"/>
                </a:solidFill>
                <a:latin typeface="Arial Narrow" pitchFamily="34" charset="0"/>
              </a:rPr>
              <a:t>todos</a:t>
            </a:r>
            <a:r>
              <a:rPr lang="en-US" sz="2200" dirty="0" smtClean="0">
                <a:solidFill>
                  <a:schemeClr val="tx1"/>
                </a:solidFill>
                <a:latin typeface="Arial Narrow" pitchFamily="34" charset="0"/>
              </a:rPr>
              <a:t> los </a:t>
            </a:r>
            <a:r>
              <a:rPr lang="en-US" sz="2200" dirty="0" err="1" smtClean="0">
                <a:solidFill>
                  <a:schemeClr val="tx1"/>
                </a:solidFill>
                <a:latin typeface="Arial Narrow" pitchFamily="34" charset="0"/>
              </a:rPr>
              <a:t>daños</a:t>
            </a:r>
            <a:r>
              <a:rPr lang="en-US" sz="2200" dirty="0" smtClean="0">
                <a:solidFill>
                  <a:schemeClr val="tx1"/>
                </a:solidFill>
                <a:latin typeface="Arial Narrow" pitchFamily="34" charset="0"/>
              </a:rPr>
              <a:t> en la </a:t>
            </a:r>
            <a:r>
              <a:rPr lang="en-US" sz="2200" dirty="0" err="1" smtClean="0">
                <a:solidFill>
                  <a:schemeClr val="tx1"/>
                </a:solidFill>
                <a:latin typeface="Arial Narrow" pitchFamily="34" charset="0"/>
              </a:rPr>
              <a:t>salud</a:t>
            </a:r>
            <a:r>
              <a:rPr lang="en-US" sz="22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 Narrow" pitchFamily="34" charset="0"/>
              </a:rPr>
              <a:t>pública</a:t>
            </a:r>
            <a:r>
              <a:rPr lang="en-US" sz="2200" dirty="0" smtClean="0">
                <a:solidFill>
                  <a:schemeClr val="tx1"/>
                </a:solidFill>
                <a:latin typeface="Arial Narrow" pitchFamily="34" charset="0"/>
              </a:rPr>
              <a:t>, </a:t>
            </a:r>
            <a:r>
              <a:rPr lang="en-GB" sz="2200" dirty="0" err="1" smtClean="0">
                <a:solidFill>
                  <a:schemeClr val="tx1"/>
                </a:solidFill>
                <a:latin typeface="Arial Narrow" pitchFamily="34" charset="0"/>
              </a:rPr>
              <a:t>independientemente</a:t>
            </a:r>
            <a:r>
              <a:rPr lang="en-GB" sz="2200" dirty="0" smtClean="0">
                <a:solidFill>
                  <a:schemeClr val="tx1"/>
                </a:solidFill>
                <a:latin typeface="Arial Narrow" pitchFamily="34" charset="0"/>
              </a:rPr>
              <a:t> de </a:t>
            </a:r>
            <a:r>
              <a:rPr lang="en-GB" sz="2200" dirty="0" err="1" smtClean="0">
                <a:solidFill>
                  <a:schemeClr val="tx1"/>
                </a:solidFill>
                <a:latin typeface="Arial Narrow" pitchFamily="34" charset="0"/>
              </a:rPr>
              <a:t>su</a:t>
            </a:r>
            <a:r>
              <a:rPr lang="en-GB" sz="22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GB" sz="2200" dirty="0" err="1" smtClean="0">
                <a:solidFill>
                  <a:schemeClr val="tx1"/>
                </a:solidFill>
                <a:latin typeface="Arial Narrow" pitchFamily="34" charset="0"/>
              </a:rPr>
              <a:t>origen</a:t>
            </a:r>
            <a:endParaRPr lang="en-US" sz="2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Arial Narrow" pitchFamily="34" charset="0"/>
              <a:buChar char="-"/>
            </a:pPr>
            <a:r>
              <a:rPr lang="en-US" sz="2200" dirty="0" err="1" smtClean="0">
                <a:solidFill>
                  <a:schemeClr val="tx1"/>
                </a:solidFill>
                <a:latin typeface="Arial Narrow" pitchFamily="34" charset="0"/>
              </a:rPr>
              <a:t>Desde</a:t>
            </a:r>
            <a:r>
              <a:rPr lang="en-US" sz="2200" dirty="0" smtClean="0">
                <a:solidFill>
                  <a:schemeClr val="tx1"/>
                </a:solidFill>
                <a:latin typeface="Arial Narrow" pitchFamily="34" charset="0"/>
              </a:rPr>
              <a:t> control de </a:t>
            </a:r>
            <a:r>
              <a:rPr lang="en-US" sz="2200" dirty="0" err="1" smtClean="0">
                <a:solidFill>
                  <a:schemeClr val="tx1"/>
                </a:solidFill>
                <a:latin typeface="Arial Narrow" pitchFamily="34" charset="0"/>
              </a:rPr>
              <a:t>las</a:t>
            </a:r>
            <a:r>
              <a:rPr lang="en-US" sz="22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 Narrow" pitchFamily="34" charset="0"/>
              </a:rPr>
              <a:t>fronteras</a:t>
            </a:r>
            <a:r>
              <a:rPr lang="en-US" sz="2200" dirty="0" smtClean="0">
                <a:solidFill>
                  <a:schemeClr val="tx1"/>
                </a:solidFill>
                <a:latin typeface="Arial Narrow" pitchFamily="34" charset="0"/>
              </a:rPr>
              <a:t> hasta control de </a:t>
            </a:r>
            <a:r>
              <a:rPr lang="en-US" sz="2200" dirty="0" err="1" smtClean="0">
                <a:solidFill>
                  <a:schemeClr val="tx1"/>
                </a:solidFill>
                <a:latin typeface="Arial Narrow" pitchFamily="34" charset="0"/>
              </a:rPr>
              <a:t>origen</a:t>
            </a:r>
            <a:endParaRPr lang="en-US" sz="2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Arial Narrow" pitchFamily="34" charset="0"/>
              <a:buChar char="-"/>
            </a:pPr>
            <a:r>
              <a:rPr lang="en-US" sz="2200" dirty="0" err="1" smtClean="0">
                <a:solidFill>
                  <a:schemeClr val="tx1"/>
                </a:solidFill>
                <a:latin typeface="Arial Narrow" pitchFamily="34" charset="0"/>
              </a:rPr>
              <a:t>Desde</a:t>
            </a:r>
            <a:r>
              <a:rPr lang="en-US" sz="22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 Narrow" pitchFamily="34" charset="0"/>
              </a:rPr>
              <a:t>las</a:t>
            </a:r>
            <a:r>
              <a:rPr lang="en-US" sz="22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 Narrow" pitchFamily="34" charset="0"/>
              </a:rPr>
              <a:t>medidas</a:t>
            </a:r>
            <a:r>
              <a:rPr lang="en-US" sz="22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 Narrow" pitchFamily="34" charset="0"/>
              </a:rPr>
              <a:t>presentes</a:t>
            </a:r>
            <a:r>
              <a:rPr lang="en-US" sz="2200" dirty="0" smtClean="0">
                <a:solidFill>
                  <a:schemeClr val="tx1"/>
                </a:solidFill>
                <a:latin typeface="Arial Narrow" pitchFamily="34" charset="0"/>
              </a:rPr>
              <a:t> a </a:t>
            </a:r>
            <a:r>
              <a:rPr lang="en-US" sz="2200" dirty="0" err="1" smtClean="0">
                <a:solidFill>
                  <a:schemeClr val="tx1"/>
                </a:solidFill>
                <a:latin typeface="Arial Narrow" pitchFamily="34" charset="0"/>
              </a:rPr>
              <a:t>adaptar</a:t>
            </a:r>
            <a:r>
              <a:rPr lang="en-US" sz="2200" dirty="0" smtClean="0">
                <a:solidFill>
                  <a:schemeClr val="tx1"/>
                </a:solidFill>
                <a:latin typeface="Arial Narrow" pitchFamily="34" charset="0"/>
              </a:rPr>
              <a:t> la </a:t>
            </a:r>
            <a:r>
              <a:rPr lang="en-US" sz="2200" dirty="0" err="1" smtClean="0">
                <a:solidFill>
                  <a:schemeClr val="tx1"/>
                </a:solidFill>
                <a:latin typeface="Arial Narrow" pitchFamily="34" charset="0"/>
              </a:rPr>
              <a:t>respuesta</a:t>
            </a:r>
            <a:endParaRPr lang="en-US" sz="22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8630" y="2751139"/>
            <a:ext cx="5034676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07504" y="0"/>
            <a:ext cx="89289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i="1" dirty="0"/>
              <a:t>Artículo 2 Finalidad y alcance</a:t>
            </a:r>
          </a:p>
          <a:p>
            <a:endParaRPr lang="es-ES" dirty="0" smtClean="0"/>
          </a:p>
          <a:p>
            <a:r>
              <a:rPr lang="es-ES" dirty="0" smtClean="0"/>
              <a:t>La </a:t>
            </a:r>
            <a:r>
              <a:rPr lang="es-ES" dirty="0"/>
              <a:t>finalidad y el alcance de este Reglamento son prevenir la propagación</a:t>
            </a:r>
          </a:p>
          <a:p>
            <a:r>
              <a:rPr lang="es-ES" dirty="0"/>
              <a:t>internacional de enfermedades, proteger contra esa propagación, controlarla y</a:t>
            </a:r>
          </a:p>
          <a:p>
            <a:r>
              <a:rPr lang="es-ES" dirty="0"/>
              <a:t>darle una respuesta de salud pública proporcionada y restringida a los riesgos</a:t>
            </a:r>
          </a:p>
          <a:p>
            <a:r>
              <a:rPr lang="es-ES" dirty="0"/>
              <a:t>para la salud pública y evitando al mismo tiempo las interferencias innecesarias</a:t>
            </a:r>
          </a:p>
          <a:p>
            <a:r>
              <a:rPr lang="es-ES" dirty="0"/>
              <a:t>con el tráfico y el comercio internacionales.</a:t>
            </a:r>
          </a:p>
        </p:txBody>
      </p:sp>
    </p:spTree>
    <p:extLst>
      <p:ext uri="{BB962C8B-B14F-4D97-AF65-F5344CB8AC3E}">
        <p14:creationId xmlns:p14="http://schemas.microsoft.com/office/powerpoint/2010/main" val="29867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681" y="44450"/>
            <a:ext cx="7772638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2800" dirty="0" smtClean="0">
                <a:solidFill>
                  <a:schemeClr val="tx1"/>
                </a:solidFill>
                <a:latin typeface="Arial Narrow" pitchFamily="34" charset="0"/>
              </a:rPr>
              <a:t>IHR </a:t>
            </a:r>
            <a:r>
              <a:rPr lang="fr-FR" sz="2800" dirty="0" err="1" smtClean="0">
                <a:solidFill>
                  <a:schemeClr val="tx1"/>
                </a:solidFill>
                <a:latin typeface="Arial Narrow" pitchFamily="34" charset="0"/>
              </a:rPr>
              <a:t>operational</a:t>
            </a:r>
            <a:r>
              <a:rPr lang="fr-FR" sz="2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Arial Narrow" pitchFamily="34" charset="0"/>
              </a:rPr>
              <a:t>framework</a:t>
            </a:r>
            <a:endParaRPr lang="es-ES" sz="28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558704" y="2408239"/>
            <a:ext cx="3166513" cy="14700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lIns="97341" tIns="48671" rIns="97341" bIns="48671">
            <a:spAutoFit/>
          </a:bodyPr>
          <a:lstStyle/>
          <a:p>
            <a:pPr defTabSz="973138">
              <a:spcBef>
                <a:spcPct val="30000"/>
              </a:spcBef>
            </a:pPr>
            <a:r>
              <a:rPr lang="en-US" sz="1300"/>
              <a:t>Accessibility at all times</a:t>
            </a:r>
          </a:p>
          <a:p>
            <a:pPr defTabSz="973138">
              <a:spcBef>
                <a:spcPct val="30000"/>
              </a:spcBef>
            </a:pPr>
            <a:r>
              <a:rPr lang="en-US" sz="1300"/>
              <a:t>Primary channel for WHO-NFP event-related communications</a:t>
            </a:r>
          </a:p>
          <a:p>
            <a:pPr defTabSz="973138">
              <a:spcBef>
                <a:spcPct val="30000"/>
              </a:spcBef>
            </a:pPr>
            <a:r>
              <a:rPr lang="en-US" sz="1300"/>
              <a:t>Disseminate information within WHO</a:t>
            </a:r>
          </a:p>
          <a:p>
            <a:pPr defTabSz="973138">
              <a:spcBef>
                <a:spcPct val="30000"/>
              </a:spcBef>
            </a:pPr>
            <a:r>
              <a:rPr lang="en-US" sz="1300"/>
              <a:t>"Activate" the WHO assessment and response system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955461" y="5145089"/>
            <a:ext cx="1769756" cy="8921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lIns="97341" tIns="48671" rIns="97341" bIns="48671">
            <a:spAutoFit/>
          </a:bodyPr>
          <a:lstStyle/>
          <a:p>
            <a:pPr defTabSz="973138"/>
            <a:r>
              <a:rPr lang="en-GB" sz="1300"/>
              <a:t>Detect</a:t>
            </a:r>
          </a:p>
          <a:p>
            <a:pPr defTabSz="973138"/>
            <a:r>
              <a:rPr lang="en-GB" sz="1300"/>
              <a:t>Assess</a:t>
            </a:r>
          </a:p>
          <a:p>
            <a:pPr defTabSz="973138"/>
            <a:r>
              <a:rPr lang="en-GB" sz="1300"/>
              <a:t>Report</a:t>
            </a:r>
          </a:p>
          <a:p>
            <a:pPr defTabSz="973138"/>
            <a:r>
              <a:rPr lang="en-GB" sz="1300"/>
              <a:t>Respond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57116" y="3992563"/>
            <a:ext cx="3168100" cy="10731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lIns="97341" tIns="48671" rIns="97341" bIns="48671">
            <a:spAutoFit/>
          </a:bodyPr>
          <a:lstStyle/>
          <a:p>
            <a:pPr defTabSz="973138">
              <a:spcBef>
                <a:spcPct val="30000"/>
              </a:spcBef>
            </a:pPr>
            <a:r>
              <a:rPr lang="en-US" sz="1300" dirty="0"/>
              <a:t>Accessibility at all times</a:t>
            </a:r>
          </a:p>
          <a:p>
            <a:pPr defTabSz="973138">
              <a:spcBef>
                <a:spcPct val="30000"/>
              </a:spcBef>
            </a:pPr>
            <a:r>
              <a:rPr lang="en-US" sz="1300" dirty="0"/>
              <a:t>Communication with WHO</a:t>
            </a:r>
          </a:p>
          <a:p>
            <a:pPr defTabSz="973138">
              <a:spcBef>
                <a:spcPct val="30000"/>
              </a:spcBef>
            </a:pPr>
            <a:r>
              <a:rPr lang="en-US" sz="1300" dirty="0"/>
              <a:t>Dissemination of information nationally</a:t>
            </a:r>
          </a:p>
          <a:p>
            <a:pPr defTabSz="973138">
              <a:spcBef>
                <a:spcPct val="30000"/>
              </a:spcBef>
            </a:pPr>
            <a:r>
              <a:rPr lang="en-US" sz="1300" dirty="0"/>
              <a:t>Consolidating input nationally</a:t>
            </a: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2863353" y="5480050"/>
            <a:ext cx="3383962" cy="4318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 wrap="none" lIns="97341" tIns="48671" rIns="97341" bIns="48671" anchor="ctr"/>
          <a:lstStyle/>
          <a:p>
            <a:pPr algn="ctr" defTabSz="973138"/>
            <a:r>
              <a:rPr lang="en-GB" sz="1300" b="1"/>
              <a:t>National surveillance and response systems</a:t>
            </a:r>
          </a:p>
          <a:p>
            <a:pPr algn="ctr" defTabSz="973138"/>
            <a:r>
              <a:rPr lang="en-GB" sz="1300" b="1"/>
              <a:t>Incl. Points of Entry</a:t>
            </a:r>
            <a:endParaRPr lang="en-US" sz="1300" b="1"/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3366504" y="4040188"/>
            <a:ext cx="2376074" cy="792162"/>
          </a:xfrm>
          <a:prstGeom prst="ellipse">
            <a:avLst/>
          </a:prstGeom>
          <a:solidFill>
            <a:srgbClr val="FFCC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97341" tIns="48671" rIns="97341" bIns="48671" anchor="ctr"/>
          <a:lstStyle/>
          <a:p>
            <a:pPr algn="ctr" defTabSz="973138"/>
            <a:r>
              <a:rPr lang="en-GB" sz="1400" b="1">
                <a:solidFill>
                  <a:schemeClr val="tx2"/>
                </a:solidFill>
              </a:rPr>
              <a:t>National IHR</a:t>
            </a:r>
          </a:p>
          <a:p>
            <a:pPr algn="ctr" defTabSz="973138"/>
            <a:r>
              <a:rPr lang="en-GB" sz="1400" b="1">
                <a:solidFill>
                  <a:schemeClr val="tx2"/>
                </a:solidFill>
              </a:rPr>
              <a:t>Focal Points (NFP) </a:t>
            </a:r>
            <a:endParaRPr lang="en-US" sz="1400" b="1">
              <a:solidFill>
                <a:schemeClr val="tx2"/>
              </a:solidFill>
            </a:endParaRPr>
          </a:p>
        </p:txBody>
      </p:sp>
      <p:sp>
        <p:nvSpPr>
          <p:cNvPr id="34823" name="Oval 7"/>
          <p:cNvSpPr>
            <a:spLocks noChangeArrowheads="1"/>
          </p:cNvSpPr>
          <p:nvPr/>
        </p:nvSpPr>
        <p:spPr bwMode="auto">
          <a:xfrm>
            <a:off x="3366504" y="2695576"/>
            <a:ext cx="2376074" cy="7921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lIns="97341" tIns="48671" rIns="97341" bIns="48671" anchor="ctr"/>
          <a:lstStyle/>
          <a:p>
            <a:pPr algn="ctr" defTabSz="973138"/>
            <a:r>
              <a:rPr lang="en-GB" sz="1400" b="1">
                <a:solidFill>
                  <a:schemeClr val="bg1"/>
                </a:solidFill>
              </a:rPr>
              <a:t>WHO IHR </a:t>
            </a:r>
          </a:p>
          <a:p>
            <a:pPr algn="ctr" defTabSz="973138"/>
            <a:r>
              <a:rPr lang="en-GB" sz="1400" b="1">
                <a:solidFill>
                  <a:schemeClr val="bg1"/>
                </a:solidFill>
              </a:rPr>
              <a:t>Contact Points</a:t>
            </a:r>
          </a:p>
          <a:p>
            <a:pPr algn="ctr" defTabSz="973138"/>
            <a:r>
              <a:rPr lang="en-GB" sz="1400" b="1">
                <a:solidFill>
                  <a:schemeClr val="bg1"/>
                </a:solidFill>
              </a:rPr>
              <a:t>Regions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34824" name="AutoShape 8"/>
          <p:cNvSpPr>
            <a:spLocks noChangeArrowheads="1"/>
          </p:cNvSpPr>
          <p:nvPr/>
        </p:nvSpPr>
        <p:spPr bwMode="auto">
          <a:xfrm>
            <a:off x="6752052" y="1423988"/>
            <a:ext cx="992016" cy="469900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noFill/>
            <a:round/>
            <a:headEnd/>
            <a:tailEnd/>
          </a:ln>
        </p:spPr>
        <p:txBody>
          <a:bodyPr wrap="none" lIns="97341" tIns="48671" rIns="97341" bIns="48671" anchor="ctr"/>
          <a:lstStyle/>
          <a:p>
            <a:pPr algn="ctr" defTabSz="973138"/>
            <a:r>
              <a:rPr lang="en-GB" sz="1300"/>
              <a:t>Emergency</a:t>
            </a:r>
          </a:p>
          <a:p>
            <a:pPr algn="ctr" defTabSz="973138"/>
            <a:r>
              <a:rPr lang="en-GB" sz="1300"/>
              <a:t>Committee</a:t>
            </a:r>
            <a:endParaRPr lang="en-US" sz="1300"/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>
            <a:off x="6752052" y="2768600"/>
            <a:ext cx="1669760" cy="647700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noFill/>
            <a:round/>
            <a:headEnd/>
            <a:tailEnd/>
          </a:ln>
        </p:spPr>
        <p:txBody>
          <a:bodyPr wrap="none" lIns="97341" tIns="48671" rIns="97341" bIns="48671" anchor="ctr"/>
          <a:lstStyle/>
          <a:p>
            <a:pPr algn="ctr" defTabSz="973138"/>
            <a:r>
              <a:rPr lang="en-GB" sz="1300"/>
              <a:t>Other competent </a:t>
            </a:r>
          </a:p>
          <a:p>
            <a:pPr algn="ctr" defTabSz="973138"/>
            <a:r>
              <a:rPr lang="en-GB" sz="1300"/>
              <a:t>organizations</a:t>
            </a:r>
          </a:p>
          <a:p>
            <a:pPr algn="ctr" defTabSz="973138"/>
            <a:r>
              <a:rPr lang="en-GB" sz="1300"/>
              <a:t>(IAEA etc.)</a:t>
            </a:r>
            <a:endParaRPr lang="en-US" sz="1300"/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6799669" y="4183064"/>
            <a:ext cx="1607859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 wrap="none" lIns="97341" tIns="48671" rIns="97341" bIns="48671" anchor="ctr"/>
          <a:lstStyle/>
          <a:p>
            <a:pPr algn="ctr" defTabSz="973138"/>
            <a:r>
              <a:rPr lang="en-GB" sz="1300"/>
              <a:t>Ministries and  </a:t>
            </a:r>
          </a:p>
          <a:p>
            <a:pPr algn="ctr" defTabSz="973138"/>
            <a:r>
              <a:rPr lang="en-GB" sz="1300"/>
              <a:t>sectors concerned</a:t>
            </a:r>
            <a:endParaRPr lang="en-US" sz="1300"/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558704" y="1522413"/>
            <a:ext cx="3166513" cy="95852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lIns="97341" tIns="48671" rIns="97341" bIns="48671">
            <a:spAutoFit/>
          </a:bodyPr>
          <a:lstStyle/>
          <a:p>
            <a:pPr defTabSz="973138">
              <a:spcBef>
                <a:spcPct val="30000"/>
              </a:spcBef>
            </a:pPr>
            <a:r>
              <a:rPr lang="en-GB" sz="1300"/>
              <a:t>Determine Public Health Emergency of International Concern (PHEIC)</a:t>
            </a:r>
          </a:p>
          <a:p>
            <a:pPr defTabSz="973138">
              <a:spcBef>
                <a:spcPct val="30000"/>
              </a:spcBef>
            </a:pPr>
            <a:r>
              <a:rPr lang="en-GB" sz="1300"/>
              <a:t>Make temporary and standing recommendations</a:t>
            </a:r>
            <a:endParaRPr lang="en-US" sz="1300"/>
          </a:p>
        </p:txBody>
      </p:sp>
      <p:sp>
        <p:nvSpPr>
          <p:cNvPr id="34828" name="AutoShape 12"/>
          <p:cNvSpPr>
            <a:spLocks noChangeArrowheads="1"/>
          </p:cNvSpPr>
          <p:nvPr/>
        </p:nvSpPr>
        <p:spPr bwMode="auto">
          <a:xfrm>
            <a:off x="6763164" y="1982788"/>
            <a:ext cx="977730" cy="468312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noFill/>
            <a:round/>
            <a:headEnd/>
            <a:tailEnd/>
          </a:ln>
        </p:spPr>
        <p:txBody>
          <a:bodyPr wrap="none" lIns="97341" tIns="48671" rIns="97341" bIns="48671" anchor="ctr"/>
          <a:lstStyle/>
          <a:p>
            <a:pPr algn="ctr" defTabSz="973138"/>
            <a:r>
              <a:rPr lang="en-GB" sz="1300"/>
              <a:t>Review</a:t>
            </a:r>
          </a:p>
          <a:p>
            <a:pPr algn="ctr" defTabSz="973138"/>
            <a:r>
              <a:rPr lang="en-GB" sz="1300"/>
              <a:t>Committee</a:t>
            </a:r>
            <a:endParaRPr lang="en-US" sz="1300"/>
          </a:p>
        </p:txBody>
      </p:sp>
      <p:sp>
        <p:nvSpPr>
          <p:cNvPr id="34829" name="AutoShape 13"/>
          <p:cNvSpPr>
            <a:spLocks noChangeArrowheads="1"/>
          </p:cNvSpPr>
          <p:nvPr/>
        </p:nvSpPr>
        <p:spPr bwMode="auto">
          <a:xfrm>
            <a:off x="7831365" y="1431926"/>
            <a:ext cx="576163" cy="103187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noFill/>
            <a:round/>
            <a:headEnd/>
            <a:tailEnd/>
          </a:ln>
        </p:spPr>
        <p:txBody>
          <a:bodyPr wrap="none" lIns="97341" tIns="48671" rIns="97341" bIns="48671" anchor="ctr"/>
          <a:lstStyle/>
          <a:p>
            <a:pPr algn="ctr" defTabSz="973138"/>
            <a:r>
              <a:rPr lang="en-US" sz="1300"/>
              <a:t>Expert</a:t>
            </a:r>
          </a:p>
          <a:p>
            <a:pPr algn="ctr" defTabSz="973138"/>
            <a:r>
              <a:rPr lang="en-US" sz="1300"/>
              <a:t>Roster</a:t>
            </a:r>
          </a:p>
        </p:txBody>
      </p:sp>
      <p:sp>
        <p:nvSpPr>
          <p:cNvPr id="34830" name="Oval 14"/>
          <p:cNvSpPr>
            <a:spLocks noChangeArrowheads="1"/>
          </p:cNvSpPr>
          <p:nvPr/>
        </p:nvSpPr>
        <p:spPr bwMode="auto">
          <a:xfrm>
            <a:off x="3366504" y="1541464"/>
            <a:ext cx="2376074" cy="72072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lIns="97341" tIns="48671" rIns="97341" bIns="48671" anchor="ctr"/>
          <a:lstStyle/>
          <a:p>
            <a:pPr algn="ctr" defTabSz="973138"/>
            <a:r>
              <a:rPr lang="en-GB" sz="1400" b="1">
                <a:solidFill>
                  <a:schemeClr val="bg1"/>
                </a:solidFill>
              </a:rPr>
              <a:t>WHO </a:t>
            </a:r>
          </a:p>
          <a:p>
            <a:pPr algn="ctr" defTabSz="973138"/>
            <a:r>
              <a:rPr lang="en-GB" sz="1400" b="1">
                <a:solidFill>
                  <a:schemeClr val="bg1"/>
                </a:solidFill>
              </a:rPr>
              <a:t>Director-General</a:t>
            </a:r>
            <a:endParaRPr lang="en-US" sz="1400" b="1">
              <a:solidFill>
                <a:schemeClr val="bg1"/>
              </a:solidFill>
            </a:endParaRPr>
          </a:p>
        </p:txBody>
      </p:sp>
      <p:cxnSp>
        <p:nvCxnSpPr>
          <p:cNvPr id="34831" name="AutoShape 15"/>
          <p:cNvCxnSpPr>
            <a:cxnSpLocks noChangeShapeType="1"/>
            <a:stCxn id="34830" idx="4"/>
            <a:endCxn id="34823" idx="0"/>
          </p:cNvCxnSpPr>
          <p:nvPr/>
        </p:nvCxnSpPr>
        <p:spPr bwMode="auto">
          <a:xfrm>
            <a:off x="4553747" y="2262189"/>
            <a:ext cx="0" cy="4333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4832" name="AutoShape 16"/>
          <p:cNvCxnSpPr>
            <a:cxnSpLocks noChangeShapeType="1"/>
            <a:stCxn id="34823" idx="4"/>
            <a:endCxn id="34822" idx="0"/>
          </p:cNvCxnSpPr>
          <p:nvPr/>
        </p:nvCxnSpPr>
        <p:spPr bwMode="auto">
          <a:xfrm>
            <a:off x="4553747" y="3487738"/>
            <a:ext cx="0" cy="5524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4833" name="AutoShape 17"/>
          <p:cNvCxnSpPr>
            <a:cxnSpLocks noChangeShapeType="1"/>
            <a:stCxn id="34822" idx="4"/>
            <a:endCxn id="34821" idx="0"/>
          </p:cNvCxnSpPr>
          <p:nvPr/>
        </p:nvCxnSpPr>
        <p:spPr bwMode="auto">
          <a:xfrm>
            <a:off x="4553748" y="4832350"/>
            <a:ext cx="1587" cy="647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4834" name="AutoShape 18"/>
          <p:cNvCxnSpPr>
            <a:cxnSpLocks noChangeShapeType="1"/>
            <a:stCxn id="34821" idx="3"/>
            <a:endCxn id="34826" idx="2"/>
          </p:cNvCxnSpPr>
          <p:nvPr/>
        </p:nvCxnSpPr>
        <p:spPr bwMode="auto">
          <a:xfrm flipV="1">
            <a:off x="6245728" y="4687888"/>
            <a:ext cx="1357076" cy="1008062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34835" name="AutoShape 19"/>
          <p:cNvCxnSpPr>
            <a:cxnSpLocks noChangeShapeType="1"/>
            <a:stCxn id="34822" idx="6"/>
            <a:endCxn id="34826" idx="1"/>
          </p:cNvCxnSpPr>
          <p:nvPr/>
        </p:nvCxnSpPr>
        <p:spPr bwMode="auto">
          <a:xfrm flipV="1">
            <a:off x="5740992" y="4435475"/>
            <a:ext cx="1057091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4836" name="AutoShape 20"/>
          <p:cNvCxnSpPr>
            <a:cxnSpLocks noChangeShapeType="1"/>
            <a:stCxn id="34825" idx="2"/>
            <a:endCxn id="34826" idx="0"/>
          </p:cNvCxnSpPr>
          <p:nvPr/>
        </p:nvCxnSpPr>
        <p:spPr bwMode="auto">
          <a:xfrm>
            <a:off x="7585346" y="3416301"/>
            <a:ext cx="17459" cy="766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4837" name="AutoShape 21"/>
          <p:cNvCxnSpPr>
            <a:cxnSpLocks noChangeShapeType="1"/>
            <a:stCxn id="34823" idx="6"/>
            <a:endCxn id="34825" idx="1"/>
          </p:cNvCxnSpPr>
          <p:nvPr/>
        </p:nvCxnSpPr>
        <p:spPr bwMode="auto">
          <a:xfrm>
            <a:off x="5740991" y="3092450"/>
            <a:ext cx="10094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4838" name="AutoShape 22"/>
          <p:cNvCxnSpPr>
            <a:cxnSpLocks noChangeShapeType="1"/>
          </p:cNvCxnSpPr>
          <p:nvPr/>
        </p:nvCxnSpPr>
        <p:spPr bwMode="auto">
          <a:xfrm>
            <a:off x="5740991" y="1901825"/>
            <a:ext cx="10094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34839" name="AutoShape 23"/>
          <p:cNvSpPr>
            <a:spLocks/>
          </p:cNvSpPr>
          <p:nvPr/>
        </p:nvSpPr>
        <p:spPr bwMode="auto">
          <a:xfrm>
            <a:off x="5382279" y="3290889"/>
            <a:ext cx="288875" cy="936625"/>
          </a:xfrm>
          <a:prstGeom prst="leftBrace">
            <a:avLst>
              <a:gd name="adj1" fmla="val 2701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5598141" y="3254375"/>
            <a:ext cx="1223749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41" tIns="48671" rIns="97341" bIns="48671">
            <a:spAutoFit/>
          </a:bodyPr>
          <a:lstStyle/>
          <a:p>
            <a:pPr defTabSz="973138">
              <a:spcBef>
                <a:spcPct val="30000"/>
              </a:spcBef>
            </a:pPr>
            <a:r>
              <a:rPr lang="en-GB" sz="1300"/>
              <a:t>Notification</a:t>
            </a:r>
          </a:p>
          <a:p>
            <a:pPr defTabSz="973138">
              <a:spcBef>
                <a:spcPct val="30000"/>
              </a:spcBef>
            </a:pPr>
            <a:r>
              <a:rPr lang="en-GB" sz="1300"/>
              <a:t>Consultation</a:t>
            </a:r>
          </a:p>
          <a:p>
            <a:pPr defTabSz="973138">
              <a:spcBef>
                <a:spcPct val="30000"/>
              </a:spcBef>
            </a:pPr>
            <a:r>
              <a:rPr lang="en-GB" sz="1300"/>
              <a:t>Report</a:t>
            </a:r>
          </a:p>
          <a:p>
            <a:pPr defTabSz="973138">
              <a:spcBef>
                <a:spcPct val="30000"/>
              </a:spcBef>
            </a:pPr>
            <a:r>
              <a:rPr lang="en-GB" sz="1300"/>
              <a:t>Verification</a:t>
            </a:r>
          </a:p>
        </p:txBody>
      </p:sp>
      <p:sp>
        <p:nvSpPr>
          <p:cNvPr id="34841" name="Rectangle 25"/>
          <p:cNvSpPr>
            <a:spLocks noChangeArrowheads="1"/>
          </p:cNvSpPr>
          <p:nvPr/>
        </p:nvSpPr>
        <p:spPr bwMode="auto">
          <a:xfrm>
            <a:off x="431725" y="5351464"/>
            <a:ext cx="133168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300"/>
              <a:t>Unusual</a:t>
            </a:r>
          </a:p>
          <a:p>
            <a:pPr algn="ctr"/>
            <a:r>
              <a:rPr lang="en-GB" sz="1300"/>
              <a:t> health events</a:t>
            </a:r>
          </a:p>
        </p:txBody>
      </p:sp>
      <p:sp>
        <p:nvSpPr>
          <p:cNvPr id="34842" name="AutoShape 26"/>
          <p:cNvSpPr>
            <a:spLocks/>
          </p:cNvSpPr>
          <p:nvPr/>
        </p:nvSpPr>
        <p:spPr bwMode="auto">
          <a:xfrm>
            <a:off x="1652301" y="5181601"/>
            <a:ext cx="244433" cy="830263"/>
          </a:xfrm>
          <a:prstGeom prst="leftBrace">
            <a:avLst>
              <a:gd name="adj1" fmla="val 28301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484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569" y="3433764"/>
            <a:ext cx="509499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44" name="Rectangle 29"/>
          <p:cNvSpPr>
            <a:spLocks noChangeArrowheads="1"/>
          </p:cNvSpPr>
          <p:nvPr/>
        </p:nvSpPr>
        <p:spPr bwMode="auto">
          <a:xfrm>
            <a:off x="36507" y="4387851"/>
            <a:ext cx="550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300" i="1">
                <a:solidFill>
                  <a:schemeClr val="bg2"/>
                </a:solidFill>
              </a:rPr>
              <a:t>Art.4</a:t>
            </a:r>
          </a:p>
        </p:txBody>
      </p:sp>
      <p:sp>
        <p:nvSpPr>
          <p:cNvPr id="34845" name="Rectangle 30"/>
          <p:cNvSpPr>
            <a:spLocks noChangeArrowheads="1"/>
          </p:cNvSpPr>
          <p:nvPr/>
        </p:nvSpPr>
        <p:spPr bwMode="auto">
          <a:xfrm>
            <a:off x="4710882" y="3552825"/>
            <a:ext cx="77296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300" i="1">
                <a:solidFill>
                  <a:schemeClr val="bg2"/>
                </a:solidFill>
              </a:rPr>
              <a:t>Art.6-12</a:t>
            </a:r>
          </a:p>
          <a:p>
            <a:r>
              <a:rPr lang="es-ES" sz="1300" i="1">
                <a:solidFill>
                  <a:schemeClr val="bg2"/>
                </a:solidFill>
              </a:rPr>
              <a:t>Annex 1</a:t>
            </a:r>
          </a:p>
        </p:txBody>
      </p:sp>
      <p:sp>
        <p:nvSpPr>
          <p:cNvPr id="34846" name="Rectangle 31"/>
          <p:cNvSpPr>
            <a:spLocks noChangeArrowheads="1"/>
          </p:cNvSpPr>
          <p:nvPr/>
        </p:nvSpPr>
        <p:spPr bwMode="auto">
          <a:xfrm>
            <a:off x="3795054" y="6054725"/>
            <a:ext cx="175400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300" i="1">
                <a:solidFill>
                  <a:schemeClr val="bg2"/>
                </a:solidFill>
              </a:rPr>
              <a:t>Art. 5, 13, 19, Annex 1</a:t>
            </a:r>
          </a:p>
        </p:txBody>
      </p:sp>
    </p:spTree>
    <p:extLst>
      <p:ext uri="{BB962C8B-B14F-4D97-AF65-F5344CB8AC3E}">
        <p14:creationId xmlns:p14="http://schemas.microsoft.com/office/powerpoint/2010/main" val="315098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681" y="201613"/>
            <a:ext cx="7772638" cy="1143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sz="2800" smtClean="0">
                <a:solidFill>
                  <a:schemeClr val="tx1"/>
                </a:solidFill>
                <a:latin typeface="Arial Narrow" pitchFamily="34" charset="0"/>
              </a:rPr>
              <a:t>WHO strategic framework</a:t>
            </a:r>
            <a:br>
              <a:rPr lang="en-US" sz="280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en-US" sz="2800" smtClean="0">
                <a:solidFill>
                  <a:schemeClr val="tx1"/>
                </a:solidFill>
                <a:latin typeface="Arial Narrow" pitchFamily="34" charset="0"/>
              </a:rPr>
              <a:t>IHR Areas of Work, 2007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1556"/>
          <a:stretch/>
        </p:blipFill>
        <p:spPr bwMode="auto">
          <a:xfrm>
            <a:off x="54357" y="0"/>
            <a:ext cx="1120758" cy="182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156446" y="1988840"/>
            <a:ext cx="6727922" cy="187196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1156446" y="3861047"/>
            <a:ext cx="6727922" cy="1086811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4" descr="File:Mobius-strip-I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233624"/>
            <a:ext cx="1003158" cy="271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65573" y="6577608"/>
            <a:ext cx="54388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/>
              <a:t>M.C</a:t>
            </a:r>
            <a:r>
              <a:rPr lang="en-US" sz="1400" i="1" dirty="0"/>
              <a:t>. </a:t>
            </a:r>
            <a:r>
              <a:rPr lang="en-US" sz="1400" i="1" dirty="0" smtClean="0"/>
              <a:t>Escher, </a:t>
            </a:r>
            <a:r>
              <a:rPr lang="en-US" sz="1400" i="1" dirty="0" err="1" smtClean="0"/>
              <a:t>Möbius</a:t>
            </a:r>
            <a:r>
              <a:rPr lang="en-US" sz="1400" i="1" dirty="0" smtClean="0"/>
              <a:t> </a:t>
            </a:r>
            <a:r>
              <a:rPr lang="en-US" sz="1400" i="1" dirty="0"/>
              <a:t>Strip </a:t>
            </a:r>
            <a:r>
              <a:rPr lang="en-US" sz="1400" i="1" dirty="0" smtClean="0"/>
              <a:t>II (Red Ants), 1963</a:t>
            </a:r>
            <a:endParaRPr lang="en-US" sz="1400" i="1" dirty="0"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21802" y="2644758"/>
            <a:ext cx="1757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C000"/>
                </a:solidFill>
              </a:rPr>
              <a:t>Capacidades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báicas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187624" y="1582341"/>
            <a:ext cx="68407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s-ES" sz="2400" dirty="0"/>
              <a:t>Impulsar las alianzas mundiales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s-ES" sz="2400" dirty="0"/>
              <a:t>Fortalecer los sistemas nacionales de vigilancia, prevención, control y </a:t>
            </a:r>
            <a:r>
              <a:rPr lang="es-ES" sz="2400" dirty="0" smtClean="0"/>
              <a:t>respuesta </a:t>
            </a:r>
            <a:r>
              <a:rPr lang="es-ES" sz="2400" dirty="0"/>
              <a:t>a las enfermedades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s-ES" sz="2400" dirty="0"/>
              <a:t>Fortalecer la seguridad sanitaria en los viajes y los transportes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s-ES" sz="2400" dirty="0"/>
              <a:t>Fortalecer los sistemas mundiales de alerta y respuesta de la OMS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s-ES" sz="2400" dirty="0"/>
              <a:t>Fortalecer la gestión de riesgos específicos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s-ES" sz="2400" dirty="0"/>
              <a:t>Respaldar los derechos, obligaciones y procedimientos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s-ES" sz="2400" dirty="0"/>
              <a:t>Realizar estudios y vigilar los progresos realizados</a:t>
            </a:r>
          </a:p>
        </p:txBody>
      </p:sp>
    </p:spTree>
    <p:extLst>
      <p:ext uri="{BB962C8B-B14F-4D97-AF65-F5344CB8AC3E}">
        <p14:creationId xmlns:p14="http://schemas.microsoft.com/office/powerpoint/2010/main" val="9717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681" y="44450"/>
            <a:ext cx="7772638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2800" smtClean="0">
                <a:solidFill>
                  <a:schemeClr val="tx1"/>
                </a:solidFill>
                <a:latin typeface="Arial Narrow" pitchFamily="34" charset="0"/>
              </a:rPr>
              <a:t>IHR operational framework</a:t>
            </a:r>
            <a:endParaRPr lang="es-ES" sz="280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558704" y="2408239"/>
            <a:ext cx="3166513" cy="14700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lIns="97341" tIns="48671" rIns="97341" bIns="48671">
            <a:spAutoFit/>
          </a:bodyPr>
          <a:lstStyle/>
          <a:p>
            <a:pPr defTabSz="973138">
              <a:spcBef>
                <a:spcPct val="30000"/>
              </a:spcBef>
            </a:pPr>
            <a:r>
              <a:rPr lang="en-US" sz="1300"/>
              <a:t>Accessibility at all times</a:t>
            </a:r>
          </a:p>
          <a:p>
            <a:pPr defTabSz="973138">
              <a:spcBef>
                <a:spcPct val="30000"/>
              </a:spcBef>
            </a:pPr>
            <a:r>
              <a:rPr lang="en-US" sz="1300"/>
              <a:t>Primary channel for WHO-NFP event-related communications</a:t>
            </a:r>
          </a:p>
          <a:p>
            <a:pPr defTabSz="973138">
              <a:spcBef>
                <a:spcPct val="30000"/>
              </a:spcBef>
            </a:pPr>
            <a:r>
              <a:rPr lang="en-US" sz="1300"/>
              <a:t>Disseminate information within WHO</a:t>
            </a:r>
          </a:p>
          <a:p>
            <a:pPr defTabSz="973138">
              <a:spcBef>
                <a:spcPct val="30000"/>
              </a:spcBef>
            </a:pPr>
            <a:r>
              <a:rPr lang="en-US" sz="1300"/>
              <a:t>"Activate" the WHO assessment and response system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955461" y="5145089"/>
            <a:ext cx="1769756" cy="8921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lIns="97341" tIns="48671" rIns="97341" bIns="48671">
            <a:spAutoFit/>
          </a:bodyPr>
          <a:lstStyle/>
          <a:p>
            <a:pPr defTabSz="973138"/>
            <a:r>
              <a:rPr lang="en-GB" sz="1300"/>
              <a:t>Detect</a:t>
            </a:r>
          </a:p>
          <a:p>
            <a:pPr defTabSz="973138"/>
            <a:r>
              <a:rPr lang="en-GB" sz="1300"/>
              <a:t>Assess</a:t>
            </a:r>
          </a:p>
          <a:p>
            <a:pPr defTabSz="973138"/>
            <a:r>
              <a:rPr lang="en-GB" sz="1300"/>
              <a:t>Report</a:t>
            </a:r>
          </a:p>
          <a:p>
            <a:pPr defTabSz="973138"/>
            <a:r>
              <a:rPr lang="en-GB" sz="1300"/>
              <a:t>Respond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57116" y="3992563"/>
            <a:ext cx="3168100" cy="10731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lIns="97341" tIns="48671" rIns="97341" bIns="48671">
            <a:spAutoFit/>
          </a:bodyPr>
          <a:lstStyle/>
          <a:p>
            <a:pPr defTabSz="973138">
              <a:spcBef>
                <a:spcPct val="30000"/>
              </a:spcBef>
            </a:pPr>
            <a:r>
              <a:rPr lang="en-US" sz="1300"/>
              <a:t>Accessibility at all times</a:t>
            </a:r>
          </a:p>
          <a:p>
            <a:pPr defTabSz="973138">
              <a:spcBef>
                <a:spcPct val="30000"/>
              </a:spcBef>
            </a:pPr>
            <a:r>
              <a:rPr lang="en-US" sz="1300"/>
              <a:t>Communication with WHO</a:t>
            </a:r>
          </a:p>
          <a:p>
            <a:pPr defTabSz="973138">
              <a:spcBef>
                <a:spcPct val="30000"/>
              </a:spcBef>
            </a:pPr>
            <a:r>
              <a:rPr lang="en-US" sz="1300"/>
              <a:t>Dissemination of information nationally</a:t>
            </a:r>
          </a:p>
          <a:p>
            <a:pPr defTabSz="973138">
              <a:spcBef>
                <a:spcPct val="30000"/>
              </a:spcBef>
            </a:pPr>
            <a:r>
              <a:rPr lang="en-US" sz="1300"/>
              <a:t>Consolidating input nationally</a:t>
            </a:r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2863353" y="5480050"/>
            <a:ext cx="3383962" cy="4318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97341" tIns="48671" rIns="97341" bIns="48671" anchor="ctr"/>
          <a:lstStyle/>
          <a:p>
            <a:pPr algn="ctr" defTabSz="973138"/>
            <a:r>
              <a:rPr lang="en-GB" sz="1300" b="1" dirty="0"/>
              <a:t>National surveillance and response systems</a:t>
            </a:r>
          </a:p>
          <a:p>
            <a:pPr algn="ctr" defTabSz="973138"/>
            <a:r>
              <a:rPr lang="en-GB" sz="1300" b="1" dirty="0"/>
              <a:t>Incl. </a:t>
            </a:r>
            <a:r>
              <a:rPr lang="en-GB" sz="1300" b="1" dirty="0" smtClean="0"/>
              <a:t>Designated Points </a:t>
            </a:r>
            <a:r>
              <a:rPr lang="en-GB" sz="1300" b="1" dirty="0"/>
              <a:t>of Entry</a:t>
            </a:r>
            <a:endParaRPr lang="en-US" sz="1300" b="1" dirty="0"/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3366504" y="4040188"/>
            <a:ext cx="2376074" cy="792162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lIns="97341" tIns="48671" rIns="97341" bIns="48671" anchor="ctr"/>
          <a:lstStyle/>
          <a:p>
            <a:pPr algn="ctr" defTabSz="973138"/>
            <a:r>
              <a:rPr lang="en-GB" sz="1400" b="1">
                <a:solidFill>
                  <a:schemeClr val="tx2"/>
                </a:solidFill>
              </a:rPr>
              <a:t>National IHR</a:t>
            </a:r>
          </a:p>
          <a:p>
            <a:pPr algn="ctr" defTabSz="973138"/>
            <a:r>
              <a:rPr lang="en-GB" sz="1400" b="1">
                <a:solidFill>
                  <a:schemeClr val="tx2"/>
                </a:solidFill>
              </a:rPr>
              <a:t>Focal Points (NFP) </a:t>
            </a:r>
            <a:endParaRPr lang="en-US" sz="1400" b="1">
              <a:solidFill>
                <a:schemeClr val="tx2"/>
              </a:solidFill>
            </a:endParaRPr>
          </a:p>
        </p:txBody>
      </p:sp>
      <p:sp>
        <p:nvSpPr>
          <p:cNvPr id="45063" name="Oval 7"/>
          <p:cNvSpPr>
            <a:spLocks noChangeArrowheads="1"/>
          </p:cNvSpPr>
          <p:nvPr/>
        </p:nvSpPr>
        <p:spPr bwMode="auto">
          <a:xfrm>
            <a:off x="3366504" y="2695576"/>
            <a:ext cx="2376074" cy="7921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lIns="97341" tIns="48671" rIns="97341" bIns="48671" anchor="ctr"/>
          <a:lstStyle/>
          <a:p>
            <a:pPr algn="ctr" defTabSz="973138"/>
            <a:r>
              <a:rPr lang="en-GB" sz="1400" b="1">
                <a:solidFill>
                  <a:schemeClr val="bg1"/>
                </a:solidFill>
              </a:rPr>
              <a:t>WHO IHR </a:t>
            </a:r>
          </a:p>
          <a:p>
            <a:pPr algn="ctr" defTabSz="973138"/>
            <a:r>
              <a:rPr lang="en-GB" sz="1400" b="1">
                <a:solidFill>
                  <a:schemeClr val="bg1"/>
                </a:solidFill>
              </a:rPr>
              <a:t>Contact Points</a:t>
            </a:r>
          </a:p>
          <a:p>
            <a:pPr algn="ctr" defTabSz="973138"/>
            <a:r>
              <a:rPr lang="en-GB" sz="1400" b="1">
                <a:solidFill>
                  <a:schemeClr val="bg1"/>
                </a:solidFill>
              </a:rPr>
              <a:t>Regions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45064" name="AutoShape 8"/>
          <p:cNvSpPr>
            <a:spLocks noChangeArrowheads="1"/>
          </p:cNvSpPr>
          <p:nvPr/>
        </p:nvSpPr>
        <p:spPr bwMode="auto">
          <a:xfrm>
            <a:off x="6752052" y="1423988"/>
            <a:ext cx="992016" cy="469900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noFill/>
            <a:round/>
            <a:headEnd/>
            <a:tailEnd/>
          </a:ln>
        </p:spPr>
        <p:txBody>
          <a:bodyPr wrap="none" lIns="97341" tIns="48671" rIns="97341" bIns="48671" anchor="ctr"/>
          <a:lstStyle/>
          <a:p>
            <a:pPr algn="ctr" defTabSz="973138"/>
            <a:r>
              <a:rPr lang="en-GB" sz="1300"/>
              <a:t>Emergency</a:t>
            </a:r>
          </a:p>
          <a:p>
            <a:pPr algn="ctr" defTabSz="973138"/>
            <a:r>
              <a:rPr lang="en-GB" sz="1300"/>
              <a:t>Committee</a:t>
            </a:r>
            <a:endParaRPr lang="en-US" sz="1300"/>
          </a:p>
        </p:txBody>
      </p:sp>
      <p:sp>
        <p:nvSpPr>
          <p:cNvPr id="45065" name="AutoShape 9"/>
          <p:cNvSpPr>
            <a:spLocks noChangeArrowheads="1"/>
          </p:cNvSpPr>
          <p:nvPr/>
        </p:nvSpPr>
        <p:spPr bwMode="auto">
          <a:xfrm>
            <a:off x="6752052" y="2768600"/>
            <a:ext cx="1669760" cy="647700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noFill/>
            <a:round/>
            <a:headEnd/>
            <a:tailEnd/>
          </a:ln>
        </p:spPr>
        <p:txBody>
          <a:bodyPr wrap="none" lIns="97341" tIns="48671" rIns="97341" bIns="48671" anchor="ctr"/>
          <a:lstStyle/>
          <a:p>
            <a:pPr algn="ctr" defTabSz="973138"/>
            <a:r>
              <a:rPr lang="en-GB" sz="1300"/>
              <a:t>Other competent </a:t>
            </a:r>
          </a:p>
          <a:p>
            <a:pPr algn="ctr" defTabSz="973138"/>
            <a:r>
              <a:rPr lang="en-GB" sz="1300"/>
              <a:t>organizations</a:t>
            </a:r>
          </a:p>
          <a:p>
            <a:pPr algn="ctr" defTabSz="973138"/>
            <a:r>
              <a:rPr lang="en-GB" sz="1300"/>
              <a:t>(IAEA etc.)</a:t>
            </a:r>
            <a:endParaRPr lang="en-US" sz="1300"/>
          </a:p>
        </p:txBody>
      </p:sp>
      <p:sp>
        <p:nvSpPr>
          <p:cNvPr id="45066" name="AutoShape 10"/>
          <p:cNvSpPr>
            <a:spLocks noChangeArrowheads="1"/>
          </p:cNvSpPr>
          <p:nvPr/>
        </p:nvSpPr>
        <p:spPr bwMode="auto">
          <a:xfrm>
            <a:off x="6799669" y="4183064"/>
            <a:ext cx="1607859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 wrap="none" lIns="97341" tIns="48671" rIns="97341" bIns="48671" anchor="ctr"/>
          <a:lstStyle/>
          <a:p>
            <a:pPr algn="ctr" defTabSz="973138"/>
            <a:r>
              <a:rPr lang="en-GB" sz="1300"/>
              <a:t>Ministries and  </a:t>
            </a:r>
          </a:p>
          <a:p>
            <a:pPr algn="ctr" defTabSz="973138"/>
            <a:r>
              <a:rPr lang="en-GB" sz="1300"/>
              <a:t>sectors concerned</a:t>
            </a:r>
            <a:endParaRPr lang="en-US" sz="1300"/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558704" y="1522413"/>
            <a:ext cx="3166513" cy="95852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lIns="97341" tIns="48671" rIns="97341" bIns="48671">
            <a:spAutoFit/>
          </a:bodyPr>
          <a:lstStyle/>
          <a:p>
            <a:pPr defTabSz="973138">
              <a:spcBef>
                <a:spcPct val="30000"/>
              </a:spcBef>
            </a:pPr>
            <a:r>
              <a:rPr lang="en-GB" sz="1300"/>
              <a:t>Determine Public Health Emergency of International Concern (PHEIC)</a:t>
            </a:r>
          </a:p>
          <a:p>
            <a:pPr defTabSz="973138">
              <a:spcBef>
                <a:spcPct val="30000"/>
              </a:spcBef>
            </a:pPr>
            <a:r>
              <a:rPr lang="en-GB" sz="1300"/>
              <a:t>Make temporary and standing recommendations</a:t>
            </a:r>
            <a:endParaRPr lang="en-US" sz="1300"/>
          </a:p>
        </p:txBody>
      </p:sp>
      <p:sp>
        <p:nvSpPr>
          <p:cNvPr id="45068" name="AutoShape 12"/>
          <p:cNvSpPr>
            <a:spLocks noChangeArrowheads="1"/>
          </p:cNvSpPr>
          <p:nvPr/>
        </p:nvSpPr>
        <p:spPr bwMode="auto">
          <a:xfrm>
            <a:off x="6763164" y="1982788"/>
            <a:ext cx="977730" cy="468312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noFill/>
            <a:round/>
            <a:headEnd/>
            <a:tailEnd/>
          </a:ln>
        </p:spPr>
        <p:txBody>
          <a:bodyPr wrap="none" lIns="97341" tIns="48671" rIns="97341" bIns="48671" anchor="ctr"/>
          <a:lstStyle/>
          <a:p>
            <a:pPr algn="ctr" defTabSz="973138"/>
            <a:r>
              <a:rPr lang="en-GB" sz="1300"/>
              <a:t>Review</a:t>
            </a:r>
          </a:p>
          <a:p>
            <a:pPr algn="ctr" defTabSz="973138"/>
            <a:r>
              <a:rPr lang="en-GB" sz="1300"/>
              <a:t>Committee</a:t>
            </a:r>
            <a:endParaRPr lang="en-US" sz="1300"/>
          </a:p>
        </p:txBody>
      </p:sp>
      <p:sp>
        <p:nvSpPr>
          <p:cNvPr id="45069" name="AutoShape 13"/>
          <p:cNvSpPr>
            <a:spLocks noChangeArrowheads="1"/>
          </p:cNvSpPr>
          <p:nvPr/>
        </p:nvSpPr>
        <p:spPr bwMode="auto">
          <a:xfrm>
            <a:off x="7831365" y="1431926"/>
            <a:ext cx="576163" cy="103187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noFill/>
            <a:round/>
            <a:headEnd/>
            <a:tailEnd/>
          </a:ln>
        </p:spPr>
        <p:txBody>
          <a:bodyPr wrap="none" lIns="97341" tIns="48671" rIns="97341" bIns="48671" anchor="ctr"/>
          <a:lstStyle/>
          <a:p>
            <a:pPr algn="ctr" defTabSz="973138"/>
            <a:r>
              <a:rPr lang="en-US" sz="1300"/>
              <a:t>Expert</a:t>
            </a:r>
          </a:p>
          <a:p>
            <a:pPr algn="ctr" defTabSz="973138"/>
            <a:r>
              <a:rPr lang="en-US" sz="1300"/>
              <a:t>Roster</a:t>
            </a:r>
          </a:p>
        </p:txBody>
      </p:sp>
      <p:sp>
        <p:nvSpPr>
          <p:cNvPr id="45070" name="Oval 14"/>
          <p:cNvSpPr>
            <a:spLocks noChangeArrowheads="1"/>
          </p:cNvSpPr>
          <p:nvPr/>
        </p:nvSpPr>
        <p:spPr bwMode="auto">
          <a:xfrm>
            <a:off x="3366504" y="1541464"/>
            <a:ext cx="2376074" cy="72072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lIns="97341" tIns="48671" rIns="97341" bIns="48671" anchor="ctr"/>
          <a:lstStyle/>
          <a:p>
            <a:pPr algn="ctr" defTabSz="973138"/>
            <a:r>
              <a:rPr lang="en-GB" sz="1400" b="1">
                <a:solidFill>
                  <a:schemeClr val="bg1"/>
                </a:solidFill>
              </a:rPr>
              <a:t>WHO </a:t>
            </a:r>
          </a:p>
          <a:p>
            <a:pPr algn="ctr" defTabSz="973138"/>
            <a:r>
              <a:rPr lang="en-GB" sz="1400" b="1">
                <a:solidFill>
                  <a:schemeClr val="bg1"/>
                </a:solidFill>
              </a:rPr>
              <a:t>Director-General</a:t>
            </a:r>
            <a:endParaRPr lang="en-US" sz="1400" b="1">
              <a:solidFill>
                <a:schemeClr val="bg1"/>
              </a:solidFill>
            </a:endParaRPr>
          </a:p>
        </p:txBody>
      </p:sp>
      <p:cxnSp>
        <p:nvCxnSpPr>
          <p:cNvPr id="45071" name="AutoShape 15"/>
          <p:cNvCxnSpPr>
            <a:cxnSpLocks noChangeShapeType="1"/>
            <a:stCxn id="45070" idx="4"/>
            <a:endCxn id="45063" idx="0"/>
          </p:cNvCxnSpPr>
          <p:nvPr/>
        </p:nvCxnSpPr>
        <p:spPr bwMode="auto">
          <a:xfrm>
            <a:off x="4553747" y="2262189"/>
            <a:ext cx="0" cy="4333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5072" name="AutoShape 16"/>
          <p:cNvCxnSpPr>
            <a:cxnSpLocks noChangeShapeType="1"/>
            <a:stCxn id="45063" idx="4"/>
            <a:endCxn id="45062" idx="0"/>
          </p:cNvCxnSpPr>
          <p:nvPr/>
        </p:nvCxnSpPr>
        <p:spPr bwMode="auto">
          <a:xfrm>
            <a:off x="4553747" y="3487738"/>
            <a:ext cx="0" cy="5524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5073" name="AutoShape 17"/>
          <p:cNvCxnSpPr>
            <a:cxnSpLocks noChangeShapeType="1"/>
            <a:stCxn id="45062" idx="4"/>
            <a:endCxn id="45061" idx="0"/>
          </p:cNvCxnSpPr>
          <p:nvPr/>
        </p:nvCxnSpPr>
        <p:spPr bwMode="auto">
          <a:xfrm>
            <a:off x="4553748" y="4832350"/>
            <a:ext cx="1587" cy="647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5074" name="AutoShape 18"/>
          <p:cNvCxnSpPr>
            <a:cxnSpLocks noChangeShapeType="1"/>
            <a:stCxn id="45061" idx="3"/>
            <a:endCxn id="45066" idx="2"/>
          </p:cNvCxnSpPr>
          <p:nvPr/>
        </p:nvCxnSpPr>
        <p:spPr bwMode="auto">
          <a:xfrm flipV="1">
            <a:off x="6245728" y="4687888"/>
            <a:ext cx="1357076" cy="1008062"/>
          </a:xfrm>
          <a:prstGeom prst="bentConnector2">
            <a:avLst/>
          </a:prstGeom>
          <a:noFill/>
          <a:ln w="38100">
            <a:solidFill>
              <a:srgbClr val="FF0000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45075" name="AutoShape 19"/>
          <p:cNvCxnSpPr>
            <a:cxnSpLocks noChangeShapeType="1"/>
            <a:stCxn id="45062" idx="6"/>
            <a:endCxn id="45066" idx="1"/>
          </p:cNvCxnSpPr>
          <p:nvPr/>
        </p:nvCxnSpPr>
        <p:spPr bwMode="auto">
          <a:xfrm flipV="1">
            <a:off x="5740992" y="4435475"/>
            <a:ext cx="1057091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5076" name="AutoShape 20"/>
          <p:cNvCxnSpPr>
            <a:cxnSpLocks noChangeShapeType="1"/>
            <a:stCxn id="45065" idx="2"/>
            <a:endCxn id="45066" idx="0"/>
          </p:cNvCxnSpPr>
          <p:nvPr/>
        </p:nvCxnSpPr>
        <p:spPr bwMode="auto">
          <a:xfrm>
            <a:off x="7585346" y="3416301"/>
            <a:ext cx="17459" cy="766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5077" name="AutoShape 21"/>
          <p:cNvCxnSpPr>
            <a:cxnSpLocks noChangeShapeType="1"/>
            <a:stCxn id="45063" idx="6"/>
            <a:endCxn id="45065" idx="1"/>
          </p:cNvCxnSpPr>
          <p:nvPr/>
        </p:nvCxnSpPr>
        <p:spPr bwMode="auto">
          <a:xfrm>
            <a:off x="5740991" y="3092450"/>
            <a:ext cx="10094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5078" name="AutoShape 22"/>
          <p:cNvCxnSpPr>
            <a:cxnSpLocks noChangeShapeType="1"/>
          </p:cNvCxnSpPr>
          <p:nvPr/>
        </p:nvCxnSpPr>
        <p:spPr bwMode="auto">
          <a:xfrm>
            <a:off x="5740991" y="1901825"/>
            <a:ext cx="10094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45079" name="AutoShape 23"/>
          <p:cNvSpPr>
            <a:spLocks/>
          </p:cNvSpPr>
          <p:nvPr/>
        </p:nvSpPr>
        <p:spPr bwMode="auto">
          <a:xfrm>
            <a:off x="5382279" y="3290889"/>
            <a:ext cx="288875" cy="936625"/>
          </a:xfrm>
          <a:prstGeom prst="leftBrace">
            <a:avLst>
              <a:gd name="adj1" fmla="val 2701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0" name="Text Box 24"/>
          <p:cNvSpPr txBox="1">
            <a:spLocks noChangeArrowheads="1"/>
          </p:cNvSpPr>
          <p:nvPr/>
        </p:nvSpPr>
        <p:spPr bwMode="auto">
          <a:xfrm>
            <a:off x="5598141" y="3254375"/>
            <a:ext cx="1223749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41" tIns="48671" rIns="97341" bIns="48671">
            <a:spAutoFit/>
          </a:bodyPr>
          <a:lstStyle/>
          <a:p>
            <a:pPr defTabSz="973138">
              <a:spcBef>
                <a:spcPct val="30000"/>
              </a:spcBef>
            </a:pPr>
            <a:r>
              <a:rPr lang="en-GB" sz="1300"/>
              <a:t>Notification</a:t>
            </a:r>
          </a:p>
          <a:p>
            <a:pPr defTabSz="973138">
              <a:spcBef>
                <a:spcPct val="30000"/>
              </a:spcBef>
            </a:pPr>
            <a:r>
              <a:rPr lang="en-GB" sz="1300"/>
              <a:t>Consultation</a:t>
            </a:r>
          </a:p>
          <a:p>
            <a:pPr defTabSz="973138">
              <a:spcBef>
                <a:spcPct val="30000"/>
              </a:spcBef>
            </a:pPr>
            <a:r>
              <a:rPr lang="en-GB" sz="1300"/>
              <a:t>Report</a:t>
            </a:r>
          </a:p>
          <a:p>
            <a:pPr defTabSz="973138">
              <a:spcBef>
                <a:spcPct val="30000"/>
              </a:spcBef>
            </a:pPr>
            <a:r>
              <a:rPr lang="en-GB" sz="1300"/>
              <a:t>Verification</a:t>
            </a:r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431725" y="5351464"/>
            <a:ext cx="133168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300"/>
              <a:t>Unusual</a:t>
            </a:r>
          </a:p>
          <a:p>
            <a:pPr algn="ctr"/>
            <a:r>
              <a:rPr lang="en-GB" sz="1300"/>
              <a:t> health events</a:t>
            </a:r>
          </a:p>
        </p:txBody>
      </p:sp>
      <p:sp>
        <p:nvSpPr>
          <p:cNvPr id="45082" name="AutoShape 26"/>
          <p:cNvSpPr>
            <a:spLocks/>
          </p:cNvSpPr>
          <p:nvPr/>
        </p:nvSpPr>
        <p:spPr bwMode="auto">
          <a:xfrm>
            <a:off x="1652301" y="5181601"/>
            <a:ext cx="244433" cy="830263"/>
          </a:xfrm>
          <a:prstGeom prst="leftBrace">
            <a:avLst>
              <a:gd name="adj1" fmla="val 28301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508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569" y="3433764"/>
            <a:ext cx="509499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84" name="Rectangle 29"/>
          <p:cNvSpPr>
            <a:spLocks noChangeArrowheads="1"/>
          </p:cNvSpPr>
          <p:nvPr/>
        </p:nvSpPr>
        <p:spPr bwMode="auto">
          <a:xfrm>
            <a:off x="36507" y="4387851"/>
            <a:ext cx="550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300" i="1">
                <a:solidFill>
                  <a:schemeClr val="bg2"/>
                </a:solidFill>
              </a:rPr>
              <a:t>Art.4</a:t>
            </a:r>
          </a:p>
        </p:txBody>
      </p:sp>
      <p:sp>
        <p:nvSpPr>
          <p:cNvPr id="45085" name="Rectangle 30"/>
          <p:cNvSpPr>
            <a:spLocks noChangeArrowheads="1"/>
          </p:cNvSpPr>
          <p:nvPr/>
        </p:nvSpPr>
        <p:spPr bwMode="auto">
          <a:xfrm>
            <a:off x="4710882" y="3552825"/>
            <a:ext cx="77296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300" i="1">
                <a:solidFill>
                  <a:schemeClr val="bg2"/>
                </a:solidFill>
              </a:rPr>
              <a:t>Art.6-12</a:t>
            </a:r>
          </a:p>
          <a:p>
            <a:r>
              <a:rPr lang="es-ES" sz="1300" i="1">
                <a:solidFill>
                  <a:schemeClr val="bg2"/>
                </a:solidFill>
              </a:rPr>
              <a:t>Annex 1</a:t>
            </a:r>
          </a:p>
        </p:txBody>
      </p:sp>
      <p:sp>
        <p:nvSpPr>
          <p:cNvPr id="45086" name="Rectangle 31"/>
          <p:cNvSpPr>
            <a:spLocks noChangeArrowheads="1"/>
          </p:cNvSpPr>
          <p:nvPr/>
        </p:nvSpPr>
        <p:spPr bwMode="auto">
          <a:xfrm>
            <a:off x="3795054" y="6054725"/>
            <a:ext cx="175400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300" i="1">
                <a:solidFill>
                  <a:schemeClr val="bg2"/>
                </a:solidFill>
              </a:rPr>
              <a:t>Art. 5, 13, 19, Annex 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99661" y="6444044"/>
            <a:ext cx="395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Everybody is contributing!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11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0944" y="184150"/>
            <a:ext cx="8820206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err="1" smtClean="0">
                <a:solidFill>
                  <a:schemeClr val="tx1"/>
                </a:solidFill>
                <a:latin typeface="Arial Narrow" pitchFamily="34" charset="0"/>
              </a:rPr>
              <a:t>Anexo</a:t>
            </a:r>
            <a:r>
              <a:rPr lang="en-US" sz="2800" dirty="0" smtClean="0">
                <a:solidFill>
                  <a:schemeClr val="tx1"/>
                </a:solidFill>
                <a:latin typeface="Arial Narrow" pitchFamily="34" charset="0"/>
              </a:rPr>
              <a:t> 1 – </a:t>
            </a:r>
            <a:r>
              <a:rPr lang="en-US" sz="2800" dirty="0" err="1" smtClean="0">
                <a:solidFill>
                  <a:schemeClr val="tx1"/>
                </a:solidFill>
                <a:latin typeface="Arial Narrow" pitchFamily="34" charset="0"/>
              </a:rPr>
              <a:t>Capacidades</a:t>
            </a:r>
            <a:r>
              <a:rPr lang="en-US" sz="2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Narrow" pitchFamily="34" charset="0"/>
              </a:rPr>
              <a:t>básicas</a:t>
            </a:r>
            <a:r>
              <a:rPr lang="en-US" sz="2800" dirty="0" smtClean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en-US" sz="2800" dirty="0" err="1" smtClean="0">
                <a:solidFill>
                  <a:schemeClr val="tx1"/>
                </a:solidFill>
                <a:latin typeface="Arial Narrow" pitchFamily="34" charset="0"/>
              </a:rPr>
              <a:t>Vigilancia</a:t>
            </a:r>
            <a:r>
              <a:rPr lang="en-US" sz="2800" dirty="0" smtClean="0">
                <a:solidFill>
                  <a:schemeClr val="tx1"/>
                </a:solidFill>
                <a:latin typeface="Arial Narrow" pitchFamily="34" charset="0"/>
              </a:rPr>
              <a:t> y </a:t>
            </a:r>
            <a:r>
              <a:rPr lang="en-US" sz="2800" dirty="0" err="1" smtClean="0">
                <a:solidFill>
                  <a:schemeClr val="tx1"/>
                </a:solidFill>
                <a:latin typeface="Arial Narrow" pitchFamily="34" charset="0"/>
              </a:rPr>
              <a:t>respuesta</a:t>
            </a:r>
            <a:r>
              <a:rPr lang="en-US" sz="2800" dirty="0" smtClean="0">
                <a:solidFill>
                  <a:schemeClr val="tx1"/>
                </a:solidFill>
                <a:latin typeface="Arial Narrow" pitchFamily="34" charset="0"/>
              </a:rPr>
              <a:t> en </a:t>
            </a:r>
            <a:r>
              <a:rPr lang="en-US" sz="2800" dirty="0" err="1" smtClean="0">
                <a:solidFill>
                  <a:schemeClr val="tx1"/>
                </a:solidFill>
                <a:latin typeface="Arial Narrow" pitchFamily="34" charset="0"/>
              </a:rPr>
              <a:t>puntos</a:t>
            </a:r>
            <a:r>
              <a:rPr lang="en-US" sz="2800" dirty="0" smtClean="0">
                <a:solidFill>
                  <a:schemeClr val="tx1"/>
                </a:solidFill>
                <a:latin typeface="Arial Narrow" pitchFamily="34" charset="0"/>
              </a:rPr>
              <a:t> de </a:t>
            </a:r>
            <a:r>
              <a:rPr lang="en-US" sz="2800" dirty="0" err="1" smtClean="0">
                <a:solidFill>
                  <a:schemeClr val="tx1"/>
                </a:solidFill>
                <a:latin typeface="Arial Narrow" pitchFamily="34" charset="0"/>
              </a:rPr>
              <a:t>entrada</a:t>
            </a:r>
            <a:r>
              <a:rPr lang="en-US" sz="2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Narrow" pitchFamily="34" charset="0"/>
              </a:rPr>
              <a:t>designados</a:t>
            </a:r>
            <a:endParaRPr lang="en-US" sz="28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grpSp>
        <p:nvGrpSpPr>
          <p:cNvPr id="46082" name="Group 84"/>
          <p:cNvGrpSpPr>
            <a:grpSpLocks/>
          </p:cNvGrpSpPr>
          <p:nvPr/>
        </p:nvGrpSpPr>
        <p:grpSpPr bwMode="auto">
          <a:xfrm>
            <a:off x="755519" y="2781300"/>
            <a:ext cx="7631375" cy="2857500"/>
            <a:chOff x="1065" y="1650"/>
            <a:chExt cx="3584" cy="1305"/>
          </a:xfrm>
        </p:grpSpPr>
        <p:sp>
          <p:nvSpPr>
            <p:cNvPr id="46089" name="Text Box 62"/>
            <p:cNvSpPr txBox="1">
              <a:spLocks noChangeArrowheads="1"/>
            </p:cNvSpPr>
            <p:nvPr/>
          </p:nvSpPr>
          <p:spPr bwMode="auto">
            <a:xfrm>
              <a:off x="2483" y="2135"/>
              <a:ext cx="2166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solidFill>
                    <a:srgbClr val="0066CC"/>
                  </a:solidFill>
                  <a:ea typeface="ＭＳ Ｐゴシック"/>
                  <a:cs typeface="ＭＳ Ｐゴシック"/>
                </a:rPr>
                <a:t>Implementation of National IHR Action Plan</a:t>
              </a:r>
              <a:endParaRPr lang="en-US">
                <a:solidFill>
                  <a:srgbClr val="0066CC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46090" name="Line 63"/>
            <p:cNvSpPr>
              <a:spLocks noChangeShapeType="1"/>
            </p:cNvSpPr>
            <p:nvPr/>
          </p:nvSpPr>
          <p:spPr bwMode="auto">
            <a:xfrm flipV="1">
              <a:off x="1124" y="2754"/>
              <a:ext cx="3006" cy="3"/>
            </a:xfrm>
            <a:prstGeom prst="line">
              <a:avLst/>
            </a:prstGeom>
            <a:noFill/>
            <a:ln w="57150">
              <a:solidFill>
                <a:srgbClr val="008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1" name="Text Box 64"/>
            <p:cNvSpPr txBox="1">
              <a:spLocks noChangeArrowheads="1"/>
            </p:cNvSpPr>
            <p:nvPr/>
          </p:nvSpPr>
          <p:spPr bwMode="auto">
            <a:xfrm>
              <a:off x="1065" y="1650"/>
              <a:ext cx="1534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dirty="0">
                  <a:solidFill>
                    <a:srgbClr val="0066CC"/>
                  </a:solidFill>
                  <a:ea typeface="ＭＳ Ｐゴシック"/>
                  <a:cs typeface="ＭＳ Ｐゴシック"/>
                </a:rPr>
                <a:t>Entry into force</a:t>
              </a:r>
              <a:endParaRPr lang="en-US" dirty="0">
                <a:solidFill>
                  <a:srgbClr val="0066CC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46092" name="Text Box 65"/>
            <p:cNvSpPr txBox="1">
              <a:spLocks noChangeArrowheads="1"/>
            </p:cNvSpPr>
            <p:nvPr/>
          </p:nvSpPr>
          <p:spPr bwMode="auto">
            <a:xfrm>
              <a:off x="3205" y="2331"/>
              <a:ext cx="139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solidFill>
                    <a:srgbClr val="0066CC"/>
                  </a:solidFill>
                  <a:ea typeface="ＭＳ Ｐゴシック"/>
                  <a:cs typeface="ＭＳ Ｐゴシック"/>
                </a:rPr>
                <a:t>Core capacities present</a:t>
              </a:r>
            </a:p>
          </p:txBody>
        </p:sp>
        <p:sp>
          <p:nvSpPr>
            <p:cNvPr id="46093" name="Text Box 66"/>
            <p:cNvSpPr txBox="1">
              <a:spLocks noChangeArrowheads="1"/>
            </p:cNvSpPr>
            <p:nvPr/>
          </p:nvSpPr>
          <p:spPr bwMode="auto">
            <a:xfrm>
              <a:off x="1418" y="1797"/>
              <a:ext cx="3095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solidFill>
                    <a:srgbClr val="0066CC"/>
                  </a:solidFill>
                  <a:ea typeface="ＭＳ Ｐゴシック"/>
                  <a:cs typeface="ＭＳ Ｐゴシック"/>
                </a:rPr>
                <a:t>Assessment of public health core capacities </a:t>
              </a:r>
            </a:p>
          </p:txBody>
        </p:sp>
        <p:sp>
          <p:nvSpPr>
            <p:cNvPr id="46094" name="Line 67"/>
            <p:cNvSpPr>
              <a:spLocks noChangeShapeType="1"/>
            </p:cNvSpPr>
            <p:nvPr/>
          </p:nvSpPr>
          <p:spPr bwMode="auto">
            <a:xfrm>
              <a:off x="1300" y="1866"/>
              <a:ext cx="1" cy="803"/>
            </a:xfrm>
            <a:prstGeom prst="line">
              <a:avLst/>
            </a:prstGeom>
            <a:noFill/>
            <a:ln w="38100">
              <a:solidFill>
                <a:srgbClr val="008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5" name="AutoShape 68"/>
            <p:cNvSpPr>
              <a:spLocks/>
            </p:cNvSpPr>
            <p:nvPr/>
          </p:nvSpPr>
          <p:spPr bwMode="auto">
            <a:xfrm rot="5400000">
              <a:off x="1816" y="2095"/>
              <a:ext cx="147" cy="1002"/>
            </a:xfrm>
            <a:prstGeom prst="leftBrace">
              <a:avLst>
                <a:gd name="adj1" fmla="val 56803"/>
                <a:gd name="adj2" fmla="val 50000"/>
              </a:avLst>
            </a:prstGeom>
            <a:noFill/>
            <a:ln w="38100">
              <a:solidFill>
                <a:srgbClr val="0080FF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>
                <a:solidFill>
                  <a:srgbClr val="0066CC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46096" name="Line 69"/>
            <p:cNvSpPr>
              <a:spLocks noChangeShapeType="1"/>
            </p:cNvSpPr>
            <p:nvPr/>
          </p:nvSpPr>
          <p:spPr bwMode="auto">
            <a:xfrm>
              <a:off x="1887" y="1985"/>
              <a:ext cx="4" cy="478"/>
            </a:xfrm>
            <a:prstGeom prst="line">
              <a:avLst/>
            </a:prstGeom>
            <a:noFill/>
            <a:ln w="38100">
              <a:solidFill>
                <a:srgbClr val="008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7" name="AutoShape 70"/>
            <p:cNvSpPr>
              <a:spLocks/>
            </p:cNvSpPr>
            <p:nvPr/>
          </p:nvSpPr>
          <p:spPr bwMode="auto">
            <a:xfrm rot="5400000">
              <a:off x="3010" y="1933"/>
              <a:ext cx="147" cy="1326"/>
            </a:xfrm>
            <a:prstGeom prst="leftBrace">
              <a:avLst>
                <a:gd name="adj1" fmla="val 75170"/>
                <a:gd name="adj2" fmla="val 50000"/>
              </a:avLst>
            </a:prstGeom>
            <a:noFill/>
            <a:ln w="38100">
              <a:solidFill>
                <a:srgbClr val="008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ＭＳ Ｐゴシック"/>
                <a:cs typeface="ＭＳ Ｐゴシック"/>
              </a:endParaRPr>
            </a:p>
          </p:txBody>
        </p:sp>
        <p:sp>
          <p:nvSpPr>
            <p:cNvPr id="46098" name="Line 71"/>
            <p:cNvSpPr>
              <a:spLocks noChangeShapeType="1"/>
            </p:cNvSpPr>
            <p:nvPr/>
          </p:nvSpPr>
          <p:spPr bwMode="auto">
            <a:xfrm>
              <a:off x="3062" y="2304"/>
              <a:ext cx="6" cy="159"/>
            </a:xfrm>
            <a:prstGeom prst="line">
              <a:avLst/>
            </a:prstGeom>
            <a:noFill/>
            <a:ln w="38100">
              <a:solidFill>
                <a:srgbClr val="008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9" name="Text Box 72"/>
            <p:cNvSpPr txBox="1">
              <a:spLocks noChangeArrowheads="1"/>
            </p:cNvSpPr>
            <p:nvPr/>
          </p:nvSpPr>
          <p:spPr bwMode="auto">
            <a:xfrm>
              <a:off x="1093" y="2769"/>
              <a:ext cx="971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solidFill>
                    <a:srgbClr val="0066CC"/>
                  </a:solidFill>
                  <a:ea typeface="ＭＳ Ｐゴシック"/>
                  <a:cs typeface="ＭＳ Ｐゴシック"/>
                </a:rPr>
                <a:t>June 2007</a:t>
              </a:r>
              <a:endParaRPr lang="en-US">
                <a:solidFill>
                  <a:srgbClr val="0066CC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46100" name="Text Box 73"/>
            <p:cNvSpPr txBox="1">
              <a:spLocks noChangeArrowheads="1"/>
            </p:cNvSpPr>
            <p:nvPr/>
          </p:nvSpPr>
          <p:spPr bwMode="auto">
            <a:xfrm>
              <a:off x="2080" y="2769"/>
              <a:ext cx="827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solidFill>
                    <a:srgbClr val="0066CC"/>
                  </a:solidFill>
                  <a:ea typeface="ＭＳ Ｐゴシック"/>
                  <a:cs typeface="ＭＳ Ｐゴシック"/>
                </a:rPr>
                <a:t>June 2009</a:t>
              </a:r>
              <a:endParaRPr lang="en-US">
                <a:solidFill>
                  <a:srgbClr val="0066CC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46101" name="Text Box 74"/>
            <p:cNvSpPr txBox="1">
              <a:spLocks noChangeArrowheads="1"/>
            </p:cNvSpPr>
            <p:nvPr/>
          </p:nvSpPr>
          <p:spPr bwMode="auto">
            <a:xfrm>
              <a:off x="3527" y="2787"/>
              <a:ext cx="895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dirty="0">
                  <a:solidFill>
                    <a:srgbClr val="0066CC"/>
                  </a:solidFill>
                  <a:ea typeface="ＭＳ Ｐゴシック"/>
                  <a:cs typeface="ＭＳ Ｐゴシック"/>
                </a:rPr>
                <a:t>June 2012</a:t>
              </a:r>
            </a:p>
          </p:txBody>
        </p:sp>
        <p:sp>
          <p:nvSpPr>
            <p:cNvPr id="46102" name="Text Box 75"/>
            <p:cNvSpPr txBox="1">
              <a:spLocks noChangeArrowheads="1"/>
            </p:cNvSpPr>
            <p:nvPr/>
          </p:nvSpPr>
          <p:spPr bwMode="auto">
            <a:xfrm>
              <a:off x="2037" y="1968"/>
              <a:ext cx="1120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b="1">
                  <a:solidFill>
                    <a:srgbClr val="FF9900"/>
                  </a:solidFill>
                  <a:ea typeface="ＭＳ Ｐゴシック"/>
                  <a:cs typeface="ＭＳ Ｐゴシック"/>
                </a:rPr>
                <a:t>National IHR Action Plan</a:t>
              </a:r>
              <a:endParaRPr lang="en-US" b="1">
                <a:solidFill>
                  <a:srgbClr val="FF99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46103" name="Line 76"/>
            <p:cNvSpPr>
              <a:spLocks noChangeShapeType="1"/>
            </p:cNvSpPr>
            <p:nvPr/>
          </p:nvSpPr>
          <p:spPr bwMode="auto">
            <a:xfrm flipH="1">
              <a:off x="2392" y="2144"/>
              <a:ext cx="5" cy="407"/>
            </a:xfrm>
            <a:prstGeom prst="line">
              <a:avLst/>
            </a:prstGeom>
            <a:noFill/>
            <a:ln w="38100">
              <a:solidFill>
                <a:srgbClr val="008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4" name="Line 83"/>
            <p:cNvSpPr>
              <a:spLocks noChangeShapeType="1"/>
            </p:cNvSpPr>
            <p:nvPr/>
          </p:nvSpPr>
          <p:spPr bwMode="auto">
            <a:xfrm flipH="1">
              <a:off x="3793" y="2505"/>
              <a:ext cx="4" cy="154"/>
            </a:xfrm>
            <a:prstGeom prst="line">
              <a:avLst/>
            </a:prstGeom>
            <a:noFill/>
            <a:ln w="38100">
              <a:solidFill>
                <a:srgbClr val="008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6083" name="Straight Arrow Connector 20"/>
          <p:cNvCxnSpPr>
            <a:cxnSpLocks noChangeShapeType="1"/>
          </p:cNvCxnSpPr>
          <p:nvPr/>
        </p:nvCxnSpPr>
        <p:spPr bwMode="auto">
          <a:xfrm>
            <a:off x="6658407" y="5662613"/>
            <a:ext cx="863450" cy="0"/>
          </a:xfrm>
          <a:prstGeom prst="straightConnector1">
            <a:avLst/>
          </a:prstGeom>
          <a:noFill/>
          <a:ln w="25400" algn="ctr">
            <a:solidFill>
              <a:srgbClr val="FF9900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46084" name="Rectangle 22"/>
          <p:cNvSpPr>
            <a:spLocks noChangeArrowheads="1"/>
          </p:cNvSpPr>
          <p:nvPr/>
        </p:nvSpPr>
        <p:spPr bwMode="auto">
          <a:xfrm>
            <a:off x="7480589" y="5492750"/>
            <a:ext cx="5950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FF9900"/>
                </a:solidFill>
                <a:ea typeface="ＭＳ Ｐゴシック"/>
                <a:cs typeface="ＭＳ Ｐゴシック"/>
              </a:rPr>
              <a:t>2014</a:t>
            </a:r>
          </a:p>
        </p:txBody>
      </p:sp>
      <p:cxnSp>
        <p:nvCxnSpPr>
          <p:cNvPr id="46085" name="Straight Arrow Connector 20"/>
          <p:cNvCxnSpPr>
            <a:cxnSpLocks noChangeShapeType="1"/>
          </p:cNvCxnSpPr>
          <p:nvPr/>
        </p:nvCxnSpPr>
        <p:spPr bwMode="auto">
          <a:xfrm>
            <a:off x="7269488" y="5956300"/>
            <a:ext cx="863450" cy="0"/>
          </a:xfrm>
          <a:prstGeom prst="straightConnector1">
            <a:avLst/>
          </a:prstGeom>
          <a:noFill/>
          <a:ln w="25400" algn="ctr">
            <a:solidFill>
              <a:srgbClr val="333399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25" name="Rectangle 24"/>
          <p:cNvSpPr/>
          <p:nvPr/>
        </p:nvSpPr>
        <p:spPr>
          <a:xfrm>
            <a:off x="8091670" y="5786438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accent6"/>
                </a:solidFill>
                <a:ea typeface="ＭＳ Ｐゴシック" pitchFamily="34" charset="-128"/>
              </a:rPr>
              <a:t>2016</a:t>
            </a:r>
          </a:p>
        </p:txBody>
      </p:sp>
      <p:sp>
        <p:nvSpPr>
          <p:cNvPr id="46087" name="Rectangle 27"/>
          <p:cNvSpPr>
            <a:spLocks noChangeArrowheads="1"/>
          </p:cNvSpPr>
          <p:nvPr/>
        </p:nvSpPr>
        <p:spPr bwMode="auto">
          <a:xfrm>
            <a:off x="5794957" y="6165851"/>
            <a:ext cx="37554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9900"/>
                </a:solidFill>
                <a:ea typeface="ＭＳ Ｐゴシック"/>
                <a:cs typeface="ＭＳ Ｐゴシック"/>
              </a:rPr>
              <a:t>However…preparedness is forever</a:t>
            </a:r>
          </a:p>
        </p:txBody>
      </p:sp>
      <p:sp>
        <p:nvSpPr>
          <p:cNvPr id="46088" name="Rectangle 26"/>
          <p:cNvSpPr>
            <a:spLocks noChangeArrowheads="1"/>
          </p:cNvSpPr>
          <p:nvPr/>
        </p:nvSpPr>
        <p:spPr bwMode="auto">
          <a:xfrm>
            <a:off x="-7937" y="136525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 dirty="0" err="1" smtClean="0"/>
              <a:t>Artículo</a:t>
            </a:r>
            <a:r>
              <a:rPr lang="en-US" sz="1600" i="1" dirty="0" smtClean="0"/>
              <a:t> 3 </a:t>
            </a:r>
            <a:r>
              <a:rPr lang="en-US" sz="1600" i="1" dirty="0"/>
              <a:t>– </a:t>
            </a:r>
            <a:r>
              <a:rPr lang="en-US" sz="1600" i="1" dirty="0" err="1" smtClean="0"/>
              <a:t>Principios</a:t>
            </a:r>
            <a:r>
              <a:rPr lang="en-US" sz="1600" dirty="0"/>
              <a:t>: […] 4. </a:t>
            </a:r>
            <a:r>
              <a:rPr lang="en-US" sz="1600" dirty="0" smtClean="0"/>
              <a:t>Los </a:t>
            </a:r>
            <a:r>
              <a:rPr lang="en-US" sz="1600" dirty="0" err="1" smtClean="0"/>
              <a:t>Estados</a:t>
            </a:r>
            <a:r>
              <a:rPr lang="en-US" sz="1600" dirty="0" smtClean="0"/>
              <a:t> </a:t>
            </a:r>
            <a:r>
              <a:rPr lang="en-US" sz="1600" dirty="0"/>
              <a:t>[…] </a:t>
            </a:r>
            <a:r>
              <a:rPr lang="en-US" sz="1600" dirty="0" err="1" smtClean="0"/>
              <a:t>derecho</a:t>
            </a:r>
            <a:r>
              <a:rPr lang="en-US" sz="1600" dirty="0" smtClean="0"/>
              <a:t> </a:t>
            </a:r>
            <a:r>
              <a:rPr lang="en-US" sz="1600" dirty="0" err="1" smtClean="0"/>
              <a:t>soberano</a:t>
            </a:r>
            <a:r>
              <a:rPr lang="en-US" sz="1600" dirty="0" smtClean="0"/>
              <a:t> a </a:t>
            </a:r>
            <a:r>
              <a:rPr lang="en-US" sz="1600" dirty="0" err="1" smtClean="0"/>
              <a:t>legislar</a:t>
            </a:r>
            <a:r>
              <a:rPr lang="en-US" sz="1600" dirty="0" smtClean="0"/>
              <a:t> e </a:t>
            </a:r>
            <a:r>
              <a:rPr lang="en-US" sz="1600" dirty="0" err="1" smtClean="0"/>
              <a:t>implementar</a:t>
            </a:r>
            <a:r>
              <a:rPr lang="en-US" sz="1600" dirty="0" smtClean="0"/>
              <a:t> la </a:t>
            </a:r>
            <a:r>
              <a:rPr lang="en-US" sz="1600" dirty="0" err="1" smtClean="0"/>
              <a:t>legislación</a:t>
            </a:r>
            <a:r>
              <a:rPr lang="en-US" sz="1600" dirty="0" smtClean="0"/>
              <a:t> de </a:t>
            </a:r>
            <a:r>
              <a:rPr lang="en-US" sz="1600" dirty="0" err="1" smtClean="0"/>
              <a:t>acuerdo</a:t>
            </a:r>
            <a:r>
              <a:rPr lang="en-US" sz="1600" dirty="0" smtClean="0"/>
              <a:t> a </a:t>
            </a:r>
            <a:r>
              <a:rPr lang="en-US" sz="1600" dirty="0" err="1" smtClean="0"/>
              <a:t>sus</a:t>
            </a:r>
            <a:r>
              <a:rPr lang="en-US" sz="1600" dirty="0" smtClean="0"/>
              <a:t> </a:t>
            </a:r>
            <a:r>
              <a:rPr lang="en-US" sz="1600" dirty="0" err="1" smtClean="0"/>
              <a:t>políticas</a:t>
            </a:r>
            <a:r>
              <a:rPr lang="en-US" sz="1600" dirty="0" smtClean="0"/>
              <a:t> de </a:t>
            </a:r>
            <a:r>
              <a:rPr lang="en-US" sz="1600" dirty="0" err="1" smtClean="0"/>
              <a:t>salud</a:t>
            </a:r>
            <a:r>
              <a:rPr lang="en-US" sz="1600" dirty="0" smtClean="0"/>
              <a:t>. </a:t>
            </a:r>
            <a:r>
              <a:rPr lang="es-ES" sz="1600" dirty="0"/>
              <a:t>Al hacerlo, </a:t>
            </a:r>
            <a:r>
              <a:rPr lang="es-ES" sz="1600" dirty="0" smtClean="0"/>
              <a:t>respetarán la </a:t>
            </a:r>
            <a:r>
              <a:rPr lang="es-ES" sz="1600" dirty="0"/>
              <a:t>finalidad del presente </a:t>
            </a:r>
            <a:r>
              <a:rPr lang="es-ES" sz="1600" dirty="0" smtClean="0"/>
              <a:t>Reglamento.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1610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p-White_SPA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1935</Words>
  <Application>Microsoft Office PowerPoint</Application>
  <PresentationFormat>Presentación en pantalla (4:3)</PresentationFormat>
  <Paragraphs>357</Paragraphs>
  <Slides>27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Map-White_SPA</vt:lpstr>
      <vt:lpstr>Presentación de PowerPoint</vt:lpstr>
      <vt:lpstr>Marco legal internacional: Reglamento Sanitario Internacional </vt:lpstr>
      <vt:lpstr>Reglamento Sanitario Interncional</vt:lpstr>
      <vt:lpstr>Reglamento Sanitario Interncional</vt:lpstr>
      <vt:lpstr>Presentación de PowerPoint</vt:lpstr>
      <vt:lpstr>IHR operational framework</vt:lpstr>
      <vt:lpstr>WHO strategic framework IHR Areas of Work, 2007</vt:lpstr>
      <vt:lpstr>IHR operational framework</vt:lpstr>
      <vt:lpstr>Anexo 1 – Capacidades básicas Vigilancia y respuesta en puntos de entrada designados</vt:lpstr>
      <vt:lpstr>Presentación de PowerPoint</vt:lpstr>
      <vt:lpstr>Capacidades Básicas WHO, 2010 (rev. 2011, 2012)</vt:lpstr>
      <vt:lpstr>State Party Report to 65th World Health Assembly, 2012 Core Capacities Average Score (%) by Sub-Region in the Americas (submissions Aug 2011- 18 May 2012; response rate 32/35 (91%))</vt:lpstr>
      <vt:lpstr>Presentación de PowerPoint</vt:lpstr>
      <vt:lpstr>Marco operacional del RSI</vt:lpstr>
      <vt:lpstr>  </vt:lpstr>
      <vt:lpstr>Eventos de salud pública considerados de potencial interés interacional por regiones de OPS  1 Ene 2001 - 5 Sept 2012 (n=4,204; 1,034 (24%) en las Américas)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Article 21 Pasos fronterizos terrestres</vt:lpstr>
      <vt:lpstr>Artículo 46 Transporte y manejo de sustancias biológicas, reactivos y materiales para fines de diagnóstico</vt:lpstr>
      <vt:lpstr>Artículo 44 Colaboración y asistencia</vt:lpstr>
      <vt:lpstr>Artículo 57 Relación con otros acuerdos internacionales</vt:lpstr>
      <vt:lpstr>MUCHAS 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Perez Flores, Dr. Enrique (CRI)</dc:creator>
  <cp:lastModifiedBy>Perez Flores, Dr. Enrique (CRI)</cp:lastModifiedBy>
  <cp:revision>10</cp:revision>
  <dcterms:created xsi:type="dcterms:W3CDTF">2016-09-28T16:58:06Z</dcterms:created>
  <dcterms:modified xsi:type="dcterms:W3CDTF">2016-09-28T18:32:00Z</dcterms:modified>
</cp:coreProperties>
</file>