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70" r:id="rId4"/>
    <p:sldId id="259" r:id="rId5"/>
    <p:sldId id="265" r:id="rId6"/>
    <p:sldId id="258" r:id="rId7"/>
    <p:sldId id="274" r:id="rId8"/>
    <p:sldId id="272" r:id="rId9"/>
    <p:sldId id="262" r:id="rId10"/>
    <p:sldId id="275" r:id="rId11"/>
    <p:sldId id="263" r:id="rId12"/>
    <p:sldId id="266" r:id="rId13"/>
    <p:sldId id="282" r:id="rId14"/>
    <p:sldId id="273" r:id="rId15"/>
    <p:sldId id="267" r:id="rId16"/>
  </p:sldIdLst>
  <p:sldSz cx="9144000" cy="6858000" type="screen4x3"/>
  <p:notesSz cx="6662738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1C1"/>
    <a:srgbClr val="EE8D2E"/>
    <a:srgbClr val="F5C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0664" autoAdjust="0"/>
  </p:normalViewPr>
  <p:slideViewPr>
    <p:cSldViewPr>
      <p:cViewPr varScale="1">
        <p:scale>
          <a:sx n="67" d="100"/>
          <a:sy n="67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39026524108514E-2"/>
          <c:y val="9.2284634334301327E-2"/>
          <c:w val="0.96932194695178298"/>
          <c:h val="0.73042961047325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Sheet1!$C$24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Sheet1!$B$25:$B$31</c:f>
              <c:strCache>
                <c:ptCount val="7"/>
                <c:pt idx="0">
                  <c:v>Belice</c:v>
                </c:pt>
                <c:pt idx="1">
                  <c:v>Costa Rica</c:v>
                </c:pt>
                <c:pt idx="2">
                  <c:v>El Salvador</c:v>
                </c:pt>
                <c:pt idx="3">
                  <c:v>Guatemala</c:v>
                </c:pt>
                <c:pt idx="4">
                  <c:v>Honduras</c:v>
                </c:pt>
                <c:pt idx="5">
                  <c:v>Nicaragua</c:v>
                </c:pt>
                <c:pt idx="6">
                  <c:v>Panamá </c:v>
                </c:pt>
              </c:strCache>
            </c:strRef>
          </c:cat>
          <c:val>
            <c:numRef>
              <c:f>Sheet1!$C$25:$C$31</c:f>
              <c:numCache>
                <c:formatCode>_(* #,##0_);_(* \(#,##0\);_(* "-"??_);_(@_)</c:formatCode>
                <c:ptCount val="7"/>
                <c:pt idx="0">
                  <c:v>1129</c:v>
                </c:pt>
                <c:pt idx="1">
                  <c:v>2581</c:v>
                </c:pt>
                <c:pt idx="2">
                  <c:v>24075</c:v>
                </c:pt>
                <c:pt idx="3">
                  <c:v>8559</c:v>
                </c:pt>
                <c:pt idx="4">
                  <c:v>3639</c:v>
                </c:pt>
                <c:pt idx="5">
                  <c:v>5371</c:v>
                </c:pt>
                <c:pt idx="6">
                  <c:v>1412</c:v>
                </c:pt>
              </c:numCache>
            </c:numRef>
          </c:val>
        </c:ser>
        <c:ser>
          <c:idx val="1"/>
          <c:order val="1"/>
          <c:tx>
            <c:strRef>
              <c:f>Sheet1!$D$24</c:f>
              <c:strCache>
                <c:ptCount val="1"/>
                <c:pt idx="0">
                  <c:v>EEUU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rgbClr val="EE8D2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Sheet1!$B$25:$B$31</c:f>
              <c:strCache>
                <c:ptCount val="7"/>
                <c:pt idx="0">
                  <c:v>Belice</c:v>
                </c:pt>
                <c:pt idx="1">
                  <c:v>Costa Rica</c:v>
                </c:pt>
                <c:pt idx="2">
                  <c:v>El Salvador</c:v>
                </c:pt>
                <c:pt idx="3">
                  <c:v>Guatemala</c:v>
                </c:pt>
                <c:pt idx="4">
                  <c:v>Honduras</c:v>
                </c:pt>
                <c:pt idx="5">
                  <c:v>Nicaragua</c:v>
                </c:pt>
                <c:pt idx="6">
                  <c:v>Panamá </c:v>
                </c:pt>
              </c:strCache>
            </c:strRef>
          </c:cat>
          <c:val>
            <c:numRef>
              <c:f>Sheet1!$D$25:$D$31</c:f>
              <c:numCache>
                <c:formatCode>_(* #,##0_);_(* \(#,##0\);_(* "-"??_);_(@_)</c:formatCode>
                <c:ptCount val="7"/>
                <c:pt idx="0">
                  <c:v>29215</c:v>
                </c:pt>
                <c:pt idx="1">
                  <c:v>51589</c:v>
                </c:pt>
                <c:pt idx="2">
                  <c:v>632554</c:v>
                </c:pt>
                <c:pt idx="3">
                  <c:v>440248</c:v>
                </c:pt>
                <c:pt idx="4">
                  <c:v>305995</c:v>
                </c:pt>
                <c:pt idx="5">
                  <c:v>135386</c:v>
                </c:pt>
                <c:pt idx="6">
                  <c:v>55056</c:v>
                </c:pt>
              </c:numCache>
            </c:numRef>
          </c:val>
        </c:ser>
        <c:ser>
          <c:idx val="2"/>
          <c:order val="2"/>
          <c:tx>
            <c:strRef>
              <c:f>Sheet1!$E$24</c:f>
              <c:strCache>
                <c:ptCount val="1"/>
                <c:pt idx="0">
                  <c:v>México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Sheet1!$B$25:$B$31</c:f>
              <c:strCache>
                <c:ptCount val="7"/>
                <c:pt idx="0">
                  <c:v>Belice</c:v>
                </c:pt>
                <c:pt idx="1">
                  <c:v>Costa Rica</c:v>
                </c:pt>
                <c:pt idx="2">
                  <c:v>El Salvador</c:v>
                </c:pt>
                <c:pt idx="3">
                  <c:v>Guatemala</c:v>
                </c:pt>
                <c:pt idx="4">
                  <c:v>Honduras</c:v>
                </c:pt>
                <c:pt idx="5">
                  <c:v>Nicaragua</c:v>
                </c:pt>
                <c:pt idx="6">
                  <c:v>Panamá </c:v>
                </c:pt>
              </c:strCache>
            </c:strRef>
          </c:cat>
          <c:val>
            <c:numRef>
              <c:f>Sheet1!$E$25:$E$31</c:f>
              <c:numCache>
                <c:formatCode>_(* #,##0_);_(* \(#,##0\);_(* "-"??_);_(@_)</c:formatCode>
                <c:ptCount val="7"/>
                <c:pt idx="0">
                  <c:v>1690</c:v>
                </c:pt>
                <c:pt idx="1">
                  <c:v>1344</c:v>
                </c:pt>
                <c:pt idx="2">
                  <c:v>5262</c:v>
                </c:pt>
                <c:pt idx="3">
                  <c:v>28086</c:v>
                </c:pt>
                <c:pt idx="4">
                  <c:v>7375</c:v>
                </c:pt>
                <c:pt idx="5">
                  <c:v>2876</c:v>
                </c:pt>
                <c:pt idx="6">
                  <c:v>901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5170976"/>
        <c:axId val="305169800"/>
      </c:barChart>
      <c:catAx>
        <c:axId val="305170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305169800"/>
        <c:crosses val="autoZero"/>
        <c:auto val="1"/>
        <c:lblAlgn val="ctr"/>
        <c:lblOffset val="100"/>
        <c:noMultiLvlLbl val="0"/>
      </c:catAx>
      <c:valAx>
        <c:axId val="30516980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0517097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400" b="1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375F-0B16-421F-ABA7-2D480F38EF83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14F6-53F7-4E6F-8758-14D98CA0C4ED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677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85D-8404-432D-9C71-7C8D87E09116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CB03-FDC1-4B95-8D7E-1174AFA4FAE7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112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767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9984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El Salvador, la Ley Especial para la Protección y Desarrollo de la Persona Migrante Salvadoreña y su Familia (Decreto 655), señala la protección a las mujeres migrantes como un grupo vulnerable (artículo 2, inciso d).</a:t>
            </a:r>
          </a:p>
          <a:p>
            <a:r>
              <a:rPr lang="es-ES" dirty="0" smtClean="0"/>
              <a:t>El Código Migratorio guatemalteco, introduce el reconocimiento del derecho a los servicios de salud de las mujeres migrantes, posean o no, documentos de identificación para estar en el país.</a:t>
            </a:r>
          </a:p>
          <a:p>
            <a:r>
              <a:rPr lang="es-ES" dirty="0" smtClean="0"/>
              <a:t>La Ley de Protección de los Hondureños Migrantes y sus familiares (Decreto 106-2013), establece como una de sus poblaciones prioritarias a las mujeres hondureñas migrantes (artículo 1, inciso 6), a las que también se les considera de manera prioritaria dentro de la protección y asistencia consular (artículo 5).</a:t>
            </a:r>
          </a:p>
          <a:p>
            <a:r>
              <a:rPr lang="es-ES" dirty="0" smtClean="0"/>
              <a:t>La Ley Nacional de Migración de México establece que la política migratoria de ese país debe basarse en el respeto irrestricto de los derechos humanos de los migrantes, nacionales y extranjeros, sea cual fuere su origen, nacionalidad, género, etnia, edad y situación migratoria, con especial 	atención a grupos vulnerables como menores de edad, mujeres, indígenas.. (artículo 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002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439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FUENTE!!!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397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408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 smtClean="0"/>
              <a:t>Esto en el marco del </a:t>
            </a:r>
            <a:r>
              <a:rPr lang="es-C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Proyecto Iniciativa de Gestión de  información de Movilidad humana en el Triángulo Norte (NTMI) </a:t>
            </a:r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408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149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B6409A-1621-4DB3-94DA-57C9DB4B2D04}" type="slidenum">
              <a:rPr lang="es-CR" altLang="en-US"/>
              <a:pPr/>
              <a:t>7</a:t>
            </a:fld>
            <a:endParaRPr lang="es-CR" altLang="en-U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88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/>
              <a:t>Sin embargo, si la migración de las mujeres se diera en condiciones óptimas, existe un gran potencial de que se conviertan en agentes de cambio para sí mismas, sus familias y sus comunidades, avanzando su autonomía económica, su desarrollo personal y la transformación social. Así las mujeres migrantes no deberían considerarse exclusivamente como personas con necesidades específicas de protección, sino que deben reconocerse como líderes y agentes de cambio y desarrollo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943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B6409A-1621-4DB3-94DA-57C9DB4B2D04}" type="slidenum">
              <a:rPr lang="es-CR" altLang="en-US"/>
              <a:pPr/>
              <a:t>10</a:t>
            </a:fld>
            <a:endParaRPr lang="es-CR" altLang="en-U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5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Esta propuesta está diseñada para promover política pública de protección y empoderamiento de las mujeres migrantes, es decir, que reduzca las condiciones de vulnerabilidad que enfrentan en todo su ciclo migratorio y que a su vez potencie los impactos positivos de esta migración.   </a:t>
            </a:r>
            <a:endParaRPr lang="es-CR" sz="1200" dirty="0" smtClean="0"/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CB03-FDC1-4B95-8D7E-1174AFA4FAE7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556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548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682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8812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s-C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s-C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2442B87-C6EA-4CCB-862A-12E3B4497CE9}" type="slidenum">
              <a:rPr lang="es-CR" altLang="en-US"/>
              <a:pPr/>
              <a:t>‹#›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18007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0522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824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792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62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090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262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476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811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49CF-75EC-4A7D-885D-01D210E04A97}" type="datetimeFigureOut">
              <a:rPr lang="es-CR" smtClean="0"/>
              <a:t>18/09/2017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C5E3-19D4-4E9C-8E67-04CDB2036F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314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2" y="620688"/>
            <a:ext cx="850735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1225" y="427509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tx2"/>
                </a:solidFill>
              </a:rPr>
              <a:t>Proyecto Regional sobre </a:t>
            </a:r>
            <a:r>
              <a:rPr lang="es-AR" sz="2800" b="1" dirty="0" smtClean="0">
                <a:solidFill>
                  <a:schemeClr val="tx2"/>
                </a:solidFill>
              </a:rPr>
              <a:t>Protección </a:t>
            </a:r>
            <a:r>
              <a:rPr lang="es-AR" sz="2800" b="1" dirty="0">
                <a:solidFill>
                  <a:schemeClr val="tx2"/>
                </a:solidFill>
              </a:rPr>
              <a:t>y </a:t>
            </a:r>
            <a:r>
              <a:rPr lang="es-AR" sz="2800" b="1" dirty="0" smtClean="0">
                <a:solidFill>
                  <a:schemeClr val="tx2"/>
                </a:solidFill>
              </a:rPr>
              <a:t>Empoderamiento </a:t>
            </a:r>
            <a:r>
              <a:rPr lang="es-AR" sz="2800" b="1" dirty="0">
                <a:solidFill>
                  <a:schemeClr val="tx2"/>
                </a:solidFill>
              </a:rPr>
              <a:t>de las M</a:t>
            </a:r>
            <a:r>
              <a:rPr lang="es-AR" sz="2800" b="1" dirty="0" smtClean="0">
                <a:solidFill>
                  <a:schemeClr val="tx2"/>
                </a:solidFill>
              </a:rPr>
              <a:t>ujeres Migrantes</a:t>
            </a:r>
            <a:endParaRPr lang="es-CR" sz="28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dcorrales\AppData\Local\Microsoft\Windows\Temporary Internet Files\Content.Outlook\F0ZO31OD\IOM-UN_Azul_ES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30571"/>
            <a:ext cx="24597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173" y="5365665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i="1" dirty="0" smtClean="0"/>
              <a:t>Taller de desarrollo y validación del documento sobre Mujer Migrante  </a:t>
            </a:r>
          </a:p>
          <a:p>
            <a:pPr algn="ctr"/>
            <a:r>
              <a:rPr lang="es-CR" sz="2000" i="1" dirty="0" smtClean="0"/>
              <a:t>El Salvador, San </a:t>
            </a:r>
            <a:r>
              <a:rPr lang="es-CR" sz="2000" i="1" dirty="0" smtClean="0"/>
              <a:t>Salvador </a:t>
            </a:r>
            <a:endParaRPr lang="es-CR" sz="2000" i="1" dirty="0" smtClean="0"/>
          </a:p>
          <a:p>
            <a:pPr algn="ctr"/>
            <a:r>
              <a:rPr lang="es-CR" sz="2000" i="1" dirty="0" smtClean="0"/>
              <a:t>Septiembre, 2017</a:t>
            </a:r>
            <a:endParaRPr lang="es-CR" sz="2000" i="1" dirty="0"/>
          </a:p>
        </p:txBody>
      </p:sp>
    </p:spTree>
    <p:extLst>
      <p:ext uri="{BB962C8B-B14F-4D97-AF65-F5344CB8AC3E}">
        <p14:creationId xmlns:p14="http://schemas.microsoft.com/office/powerpoint/2010/main" val="11188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70369" y="1824112"/>
            <a:ext cx="8228160" cy="48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7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s-CR" altLang="en-US" sz="2000" dirty="0">
                <a:latin typeface="Times New Roman" panose="02020603050405020304" pitchFamily="18" charset="0"/>
              </a:rPr>
              <a:t>3. Los riesgos a la seguridad, a la integridad y a la vida de las mujeres migrantes en el tránsito para llegar a los países de destino, especialmente hacia Norteamérica, les hace experimentar altísimas condiciones de vulnerabilidad que las ponen en graves riesgos.</a:t>
            </a:r>
          </a:p>
          <a:p>
            <a:pPr algn="just">
              <a:lnSpc>
                <a:spcPct val="95000"/>
              </a:lnSpc>
            </a:pPr>
            <a:endParaRPr lang="es-CR" altLang="en-US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s-CR" altLang="en-US" sz="2000" dirty="0">
                <a:latin typeface="Times New Roman" panose="02020603050405020304" pitchFamily="18" charset="0"/>
              </a:rPr>
              <a:t>4. En los países de destino las mujeres migrantes hacen una importante contribución en distintos planos a la economía y a la sociedad de los países de destino, sin embargo, suelen incorporarse en desigualdad de condiciones frente a las mujeres nativas</a:t>
            </a:r>
            <a:r>
              <a:rPr lang="es-CR" altLang="en-US" sz="2000" dirty="0" smtClean="0">
                <a:latin typeface="Times New Roman" panose="02020603050405020304" pitchFamily="18" charset="0"/>
              </a:rPr>
              <a:t>. En </a:t>
            </a:r>
            <a:r>
              <a:rPr lang="es-CR" altLang="en-US" sz="2000" dirty="0">
                <a:latin typeface="Times New Roman" panose="02020603050405020304" pitchFamily="18" charset="0"/>
              </a:rPr>
              <a:t>los países de destino las mujeres migrantes hacen una importante contribución en distintos planos a la economía y a la sociedad de los países de destino, sin embargo, suelen incorporarse en desigualdad de condiciones frente a las mujeres nativas.</a:t>
            </a:r>
          </a:p>
          <a:p>
            <a:pPr algn="just">
              <a:lnSpc>
                <a:spcPct val="95000"/>
              </a:lnSpc>
            </a:pPr>
            <a:endParaRPr lang="es-CR" altLang="en-US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s-CR" altLang="en-US" sz="2000" dirty="0">
                <a:latin typeface="Times New Roman" panose="02020603050405020304" pitchFamily="18" charset="0"/>
              </a:rPr>
              <a:t>5. Un aspecto crítico lo constituye el retorno de mujeres migrantes que pueden enfrentar por una parte discriminación y estigmatización en sus comunidades de origen y por otra, limitaciones en el acceso a programas de reintegración social, económica y política por la existencia de pocos programas dirigidos a esta población</a:t>
            </a:r>
            <a:r>
              <a:rPr lang="es-CR" altLang="en-US" sz="2000" dirty="0" smtClean="0">
                <a:latin typeface="Times New Roman" panose="02020603050405020304" pitchFamily="18" charset="0"/>
              </a:rPr>
              <a:t>.</a:t>
            </a:r>
            <a:endParaRPr lang="es-CR" altLang="en-US" sz="1814" dirty="0">
              <a:latin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endParaRPr lang="es-CR" altLang="en-US" sz="1814" dirty="0">
              <a:latin typeface="Times New Roman" panose="02020603050405020304" pitchFamily="18" charset="0"/>
            </a:endParaRPr>
          </a:p>
        </p:txBody>
      </p:sp>
      <p:pic>
        <p:nvPicPr>
          <p:cNvPr id="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" y="116632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b="1" dirty="0" smtClean="0">
                <a:solidFill>
                  <a:schemeClr val="bg1"/>
                </a:solidFill>
              </a:rPr>
              <a:t>Diagnostico: elementos de contexto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27" y="53709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741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1176" y="125760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b="1" dirty="0" smtClean="0">
                <a:solidFill>
                  <a:schemeClr val="bg1"/>
                </a:solidFill>
              </a:rPr>
              <a:t>El proyecto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178078" y="2420890"/>
            <a:ext cx="3236481" cy="1856230"/>
          </a:xfrm>
          <a:prstGeom prst="homePlate">
            <a:avLst/>
          </a:prstGeom>
          <a:solidFill>
            <a:srgbClr val="01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/>
              <a:t>Promover Política Pública de Protección y Empoderamiento </a:t>
            </a:r>
            <a:endParaRPr lang="es-CR" sz="2200" b="1" dirty="0"/>
          </a:p>
        </p:txBody>
      </p:sp>
      <p:sp>
        <p:nvSpPr>
          <p:cNvPr id="8" name="Chevron 7"/>
          <p:cNvSpPr/>
          <p:nvPr/>
        </p:nvSpPr>
        <p:spPr>
          <a:xfrm>
            <a:off x="2555776" y="2420889"/>
            <a:ext cx="3816424" cy="185623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>
                <a:solidFill>
                  <a:schemeClr val="bg1"/>
                </a:solidFill>
              </a:rPr>
              <a:t>R</a:t>
            </a:r>
            <a:r>
              <a:rPr lang="es-CR" sz="2200" b="1" dirty="0" smtClean="0">
                <a:solidFill>
                  <a:schemeClr val="bg1"/>
                </a:solidFill>
              </a:rPr>
              <a:t>educir las condiciones de vulnerabilidad </a:t>
            </a:r>
            <a:endParaRPr lang="es-CR" sz="2200" b="1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544616" y="2420888"/>
            <a:ext cx="3779912" cy="1856230"/>
          </a:xfrm>
          <a:prstGeom prst="chevron">
            <a:avLst/>
          </a:prstGeom>
          <a:solidFill>
            <a:srgbClr val="EE8D2E"/>
          </a:solidFill>
          <a:ln>
            <a:solidFill>
              <a:srgbClr val="EE8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chemeClr val="bg1"/>
                </a:solidFill>
              </a:rPr>
              <a:t>Potenciar los impactos positivos de la migración de las mujeres </a:t>
            </a:r>
            <a:endParaRPr lang="es-CR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de empoderamiento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" y="4509120"/>
            <a:ext cx="1589559" cy="159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proteccion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47720"/>
            <a:ext cx="1396235" cy="158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mujeres en la migración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2780"/>
            <a:ext cx="2062309" cy="191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endCxn id="15" idx="0"/>
          </p:cNvCxnSpPr>
          <p:nvPr/>
        </p:nvCxnSpPr>
        <p:spPr>
          <a:xfrm>
            <a:off x="7020650" y="1916832"/>
            <a:ext cx="1" cy="4261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3" idx="0"/>
          </p:cNvCxnSpPr>
          <p:nvPr/>
        </p:nvCxnSpPr>
        <p:spPr>
          <a:xfrm>
            <a:off x="539930" y="1916832"/>
            <a:ext cx="1" cy="4627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672" y="53752"/>
            <a:ext cx="50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b="1" dirty="0" smtClean="0">
                <a:solidFill>
                  <a:schemeClr val="bg1"/>
                </a:solidFill>
              </a:rPr>
              <a:t>El proyecto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23528" y="2379587"/>
            <a:ext cx="432805" cy="44264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/>
              <a:t>1</a:t>
            </a:r>
            <a:endParaRPr lang="es-CR" dirty="0"/>
          </a:p>
        </p:txBody>
      </p:sp>
      <p:sp>
        <p:nvSpPr>
          <p:cNvPr id="15" name="Oval 14"/>
          <p:cNvSpPr/>
          <p:nvPr/>
        </p:nvSpPr>
        <p:spPr>
          <a:xfrm>
            <a:off x="6804248" y="2342932"/>
            <a:ext cx="432805" cy="44264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810" y="1542106"/>
            <a:ext cx="143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>
                <a:solidFill>
                  <a:schemeClr val="accent5"/>
                </a:solidFill>
              </a:rPr>
              <a:t>Diagnóstico</a:t>
            </a:r>
            <a:endParaRPr lang="es-CR" sz="20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153562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5"/>
                </a:solidFill>
              </a:rPr>
              <a:t>Propuesta </a:t>
            </a:r>
            <a:r>
              <a:rPr lang="es-ES" sz="2000" b="1" dirty="0">
                <a:solidFill>
                  <a:schemeClr val="accent5"/>
                </a:solidFill>
              </a:rPr>
              <a:t>de Protocolo </a:t>
            </a:r>
            <a:endParaRPr lang="es-CR" sz="2000" b="1" dirty="0">
              <a:solidFill>
                <a:schemeClr val="accent5"/>
              </a:solidFill>
            </a:endParaRPr>
          </a:p>
        </p:txBody>
      </p:sp>
      <p:cxnSp>
        <p:nvCxnSpPr>
          <p:cNvPr id="25" name="Straight Connector 24"/>
          <p:cNvCxnSpPr>
            <a:endCxn id="14" idx="0"/>
          </p:cNvCxnSpPr>
          <p:nvPr/>
        </p:nvCxnSpPr>
        <p:spPr>
          <a:xfrm>
            <a:off x="3491501" y="1916832"/>
            <a:ext cx="1" cy="4314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2132578"/>
            <a:ext cx="245286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5"/>
                </a:solidFill>
              </a:rPr>
              <a:t>En </a:t>
            </a:r>
            <a:r>
              <a:rPr lang="es-ES" dirty="0">
                <a:solidFill>
                  <a:schemeClr val="accent5"/>
                </a:solidFill>
              </a:rPr>
              <a:t>materia de programas y políticas existentes </a:t>
            </a:r>
            <a:r>
              <a:rPr lang="es-ES" dirty="0" smtClean="0">
                <a:solidFill>
                  <a:schemeClr val="accent5"/>
                </a:solidFill>
              </a:rPr>
              <a:t>relacionadas </a:t>
            </a:r>
            <a:r>
              <a:rPr lang="es-ES" dirty="0">
                <a:solidFill>
                  <a:schemeClr val="accent5"/>
                </a:solidFill>
              </a:rPr>
              <a:t>con el empoderamiento y protección de mujeres </a:t>
            </a:r>
            <a:r>
              <a:rPr lang="es-ES" dirty="0" smtClean="0">
                <a:solidFill>
                  <a:schemeClr val="accent5"/>
                </a:solidFill>
              </a:rPr>
              <a:t>migrantes</a:t>
            </a:r>
            <a:endParaRPr lang="es-CR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2605" y="2073223"/>
            <a:ext cx="28291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</a:rPr>
              <a:t>Atención y Protección de Mujeres </a:t>
            </a:r>
            <a:r>
              <a:rPr lang="es-ES" dirty="0" smtClean="0">
                <a:solidFill>
                  <a:schemeClr val="accent5"/>
                </a:solidFill>
              </a:rPr>
              <a:t>Migrantes</a:t>
            </a:r>
            <a:endParaRPr lang="es-CR" dirty="0">
              <a:solidFill>
                <a:schemeClr val="accent5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8919" y="1904959"/>
            <a:ext cx="8424936" cy="118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5174" y="1547500"/>
            <a:ext cx="2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5"/>
                </a:solidFill>
              </a:rPr>
              <a:t>Foro Regional </a:t>
            </a:r>
            <a:endParaRPr lang="es-CR" sz="2000" b="1" dirty="0">
              <a:solidFill>
                <a:schemeClr val="accent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62237" y="1991382"/>
            <a:ext cx="196229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5"/>
                </a:solidFill>
              </a:rPr>
              <a:t>S</a:t>
            </a:r>
            <a:r>
              <a:rPr lang="es-ES" dirty="0" smtClean="0">
                <a:solidFill>
                  <a:schemeClr val="accent5"/>
                </a:solidFill>
              </a:rPr>
              <a:t>obre </a:t>
            </a:r>
            <a:r>
              <a:rPr lang="es-ES" dirty="0">
                <a:solidFill>
                  <a:schemeClr val="accent5"/>
                </a:solidFill>
              </a:rPr>
              <a:t>M</a:t>
            </a:r>
            <a:r>
              <a:rPr lang="es-ES" dirty="0" smtClean="0">
                <a:solidFill>
                  <a:schemeClr val="accent5"/>
                </a:solidFill>
              </a:rPr>
              <a:t>ujer Migrante Protección y </a:t>
            </a:r>
            <a:r>
              <a:rPr lang="es-ES" dirty="0" smtClean="0">
                <a:solidFill>
                  <a:schemeClr val="accent5"/>
                </a:solidFill>
              </a:rPr>
              <a:t>empoderamiento</a:t>
            </a:r>
            <a:endParaRPr lang="es-CR" dirty="0">
              <a:solidFill>
                <a:schemeClr val="accent5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020651" y="2708920"/>
            <a:ext cx="1" cy="15489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11220" y="4570095"/>
            <a:ext cx="228934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accent5"/>
                </a:solidFill>
              </a:rPr>
              <a:t>Contratación de una </a:t>
            </a:r>
            <a:r>
              <a:rPr lang="es-ES" sz="1200" dirty="0" smtClean="0">
                <a:solidFill>
                  <a:schemeClr val="accent5"/>
                </a:solidFill>
              </a:rPr>
              <a:t>consultaría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76722" y="4770150"/>
            <a:ext cx="4789314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chemeClr val="accent5"/>
                </a:solidFill>
              </a:rPr>
              <a:t>-------------------------------Contratación </a:t>
            </a:r>
            <a:r>
              <a:rPr lang="es-ES" sz="1000" dirty="0" smtClean="0">
                <a:solidFill>
                  <a:schemeClr val="accent5"/>
                </a:solidFill>
              </a:rPr>
              <a:t>de una consultoría (Julio)</a:t>
            </a:r>
            <a:r>
              <a:rPr lang="es-ES" sz="1000" dirty="0">
                <a:solidFill>
                  <a:schemeClr val="accent5"/>
                </a:solidFill>
              </a:rPr>
              <a:t> ---------------------------------</a:t>
            </a:r>
            <a:endParaRPr lang="es-CR" sz="1000" dirty="0">
              <a:solidFill>
                <a:schemeClr val="accent5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72605" y="5229200"/>
            <a:ext cx="171401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/>
              <a:t>Taller de validación del protocolo </a:t>
            </a:r>
          </a:p>
          <a:p>
            <a:pPr algn="ctr"/>
            <a:r>
              <a:rPr lang="es-ES" sz="1200" dirty="0" smtClean="0"/>
              <a:t>(Septiembre)</a:t>
            </a:r>
            <a:endParaRPr lang="es-CR" sz="1200" dirty="0"/>
          </a:p>
        </p:txBody>
      </p:sp>
      <p:sp>
        <p:nvSpPr>
          <p:cNvPr id="39" name="Rectangle 38"/>
          <p:cNvSpPr/>
          <p:nvPr/>
        </p:nvSpPr>
        <p:spPr>
          <a:xfrm>
            <a:off x="7552680" y="5282624"/>
            <a:ext cx="1411808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Presentación del diagnóstico y el protocolo</a:t>
            </a:r>
          </a:p>
        </p:txBody>
      </p:sp>
      <p:sp>
        <p:nvSpPr>
          <p:cNvPr id="14" name="Oval 13"/>
          <p:cNvSpPr/>
          <p:nvPr/>
        </p:nvSpPr>
        <p:spPr>
          <a:xfrm>
            <a:off x="3275099" y="2348325"/>
            <a:ext cx="432805" cy="44264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9972" y="4293096"/>
            <a:ext cx="922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JUNIO </a:t>
            </a:r>
            <a:endParaRPr lang="es-CR" sz="1600" b="1" dirty="0">
              <a:solidFill>
                <a:schemeClr val="accent6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69851" y="4228942"/>
            <a:ext cx="830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JULIO  </a:t>
            </a:r>
            <a:endParaRPr lang="es-CR" sz="1600" b="1" dirty="0">
              <a:solidFill>
                <a:schemeClr val="accent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31840" y="4219421"/>
            <a:ext cx="90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AGOSTO </a:t>
            </a:r>
            <a:endParaRPr lang="es-CR" sz="1600" b="1" dirty="0">
              <a:solidFill>
                <a:schemeClr val="accent6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24473" y="4256713"/>
            <a:ext cx="1274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SEPTIEMBRE </a:t>
            </a:r>
            <a:endParaRPr lang="es-CR" sz="1600" b="1" dirty="0">
              <a:solidFill>
                <a:schemeClr val="accent6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82601" y="4232121"/>
            <a:ext cx="1021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OCTUBRE </a:t>
            </a:r>
            <a:endParaRPr lang="es-CR" sz="1600" b="1" dirty="0">
              <a:solidFill>
                <a:schemeClr val="accent6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58617" y="4232121"/>
            <a:ext cx="1241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accent6"/>
                </a:solidFill>
              </a:rPr>
              <a:t>NOVIEMBRE </a:t>
            </a:r>
            <a:endParaRPr lang="es-CR" sz="1600" b="1" dirty="0">
              <a:solidFill>
                <a:schemeClr val="accent6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42678" y="5283205"/>
            <a:ext cx="163763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Recolección de insumos y observaciones de las </a:t>
            </a:r>
            <a:r>
              <a:rPr lang="es-ES" sz="1400" dirty="0" smtClean="0"/>
              <a:t>delegaciones </a:t>
            </a:r>
            <a:endParaRPr lang="es-CR" sz="1400" dirty="0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500271" y="2822228"/>
            <a:ext cx="13078" cy="15122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12386" y="4151954"/>
            <a:ext cx="6514653" cy="66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496852" y="2741869"/>
            <a:ext cx="1000" cy="1551227"/>
          </a:xfrm>
          <a:prstGeom prst="line">
            <a:avLst/>
          </a:prstGeom>
          <a:ln w="127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951738" y="4033391"/>
            <a:ext cx="4053116" cy="0"/>
          </a:xfrm>
          <a:prstGeom prst="line">
            <a:avLst/>
          </a:prstGeom>
          <a:ln w="127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58504" y="4046088"/>
            <a:ext cx="380" cy="209271"/>
          </a:xfrm>
          <a:prstGeom prst="line">
            <a:avLst/>
          </a:prstGeom>
          <a:ln w="127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828567" y="4021951"/>
            <a:ext cx="380" cy="278540"/>
          </a:xfrm>
          <a:prstGeom prst="line">
            <a:avLst/>
          </a:prstGeom>
          <a:ln w="127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015854" y="4025345"/>
            <a:ext cx="195" cy="253218"/>
          </a:xfrm>
          <a:prstGeom prst="line">
            <a:avLst/>
          </a:prstGeom>
          <a:ln w="127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72605" y="5934472"/>
            <a:ext cx="180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 smtClean="0"/>
              <a:t>(en </a:t>
            </a:r>
            <a:r>
              <a:rPr lang="es-CR" sz="1400" b="1" dirty="0"/>
              <a:t>el marco de </a:t>
            </a:r>
            <a:r>
              <a:rPr lang="es-CR" sz="1400" b="1" dirty="0" smtClean="0"/>
              <a:t>CRM) </a:t>
            </a:r>
            <a:endParaRPr lang="es-CR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362238" y="6074132"/>
            <a:ext cx="178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smtClean="0"/>
              <a:t>(en </a:t>
            </a:r>
            <a:r>
              <a:rPr lang="es-CR" sz="1400" dirty="0"/>
              <a:t>el marco de </a:t>
            </a:r>
            <a:r>
              <a:rPr lang="es-CR" sz="1400" dirty="0" smtClean="0"/>
              <a:t>CRM) 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1898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/>
              <a:t>La legislación con la que cuentan los países que integran la CRM y que está dirigida explícitamente a mujeres migrantes es </a:t>
            </a:r>
            <a:r>
              <a:rPr lang="es-ES" sz="2400" dirty="0" smtClean="0"/>
              <a:t>poca (menos algunos </a:t>
            </a:r>
            <a:r>
              <a:rPr lang="es-ES" sz="2400" dirty="0"/>
              <a:t>ejemplos </a:t>
            </a:r>
            <a:r>
              <a:rPr lang="es-ES" sz="2400" dirty="0" smtClean="0"/>
              <a:t>positivos)</a:t>
            </a:r>
            <a:endParaRPr lang="es-ES" sz="2400" dirty="0"/>
          </a:p>
          <a:p>
            <a:r>
              <a:rPr lang="es-ES" sz="2400" dirty="0"/>
              <a:t>En materia de políticas y </a:t>
            </a:r>
            <a:r>
              <a:rPr lang="es-ES" sz="2400" dirty="0" smtClean="0"/>
              <a:t>programas dirigidos </a:t>
            </a:r>
            <a:r>
              <a:rPr lang="es-ES" sz="2400" dirty="0"/>
              <a:t>mujeres </a:t>
            </a:r>
            <a:r>
              <a:rPr lang="es-ES" sz="2400" dirty="0" smtClean="0"/>
              <a:t>migrantes se han identificado retos incluyendo la necesidad de mejorar la coordinación entre instituciones, y en particular para la asistencia a mujeres migrantes</a:t>
            </a:r>
          </a:p>
          <a:p>
            <a:pPr marL="0" indent="0">
              <a:buNone/>
            </a:pPr>
            <a:endParaRPr lang="es-ES" sz="2000" dirty="0" smtClean="0"/>
          </a:p>
          <a:p>
            <a:endParaRPr lang="en-US" sz="2400" dirty="0"/>
          </a:p>
        </p:txBody>
      </p:sp>
      <p:pic>
        <p:nvPicPr>
          <p:cNvPr id="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9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" y="116632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b="1" dirty="0" smtClean="0">
                <a:solidFill>
                  <a:schemeClr val="bg1"/>
                </a:solidFill>
              </a:rPr>
              <a:t>Diagnostico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27" y="53709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47700" y="2505075"/>
            <a:ext cx="7848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2413" y="303341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19-20 septiembre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6819" y="3033410"/>
            <a:ext cx="107156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25-29        septiembre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1107" y="362406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</a:rPr>
              <a:t>Incorporación de insumos al documento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5303" y="300126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02                      octubre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2213" y="362406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</a:rPr>
              <a:t>Envío del documento a los Países Miembros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14813" y="2513262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05226" y="303341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02-16                octubre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2663" y="506563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Con el apoyo de la ST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3313" y="362406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</a:rPr>
              <a:t>Envío de insumos al documento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0672" y="4747904"/>
            <a:ext cx="12799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Países                     Miembros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12494" y="303341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20-27                octubre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13659" y="474790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OIM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76775" y="362406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</a:rPr>
              <a:t>Incorporación de </a:t>
            </a:r>
            <a:r>
              <a:rPr lang="es-CR" sz="1200" dirty="0" smtClean="0">
                <a:solidFill>
                  <a:schemeClr val="tx1"/>
                </a:solidFill>
              </a:rPr>
              <a:t>insumos</a:t>
            </a:r>
            <a:endParaRPr lang="es-CR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0388" y="3048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07-18           noviembre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57875" y="362406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</a:rPr>
              <a:t>Envío del documento a los Países Miembros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33613" y="474790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OIM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19775" y="303341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30-31                octubre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934" y="362406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 smtClean="0">
                <a:solidFill>
                  <a:schemeClr val="tx1"/>
                </a:solidFill>
              </a:rPr>
              <a:t>Taller</a:t>
            </a:r>
            <a:endParaRPr lang="es-CR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29563" y="3038475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rgbClr val="78B1C0"/>
                </a:solidFill>
              </a:rPr>
              <a:t>20-24           noviembre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28638" y="474790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OIM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36444" y="5069381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Con el apoyo de la ST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55494" y="4747904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OIM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458765" y="5563555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dirty="0">
                <a:solidFill>
                  <a:schemeClr val="accent6"/>
                </a:solidFill>
              </a:rPr>
              <a:t>(Revisión II)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08041" y="5563555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dirty="0">
                <a:solidFill>
                  <a:schemeClr val="accent6"/>
                </a:solidFill>
              </a:rPr>
              <a:t>(Revisión III)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3406" y="5563555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dirty="0">
                <a:solidFill>
                  <a:schemeClr val="accent6"/>
                </a:solidFill>
              </a:rPr>
              <a:t>(Revisión I)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62774" y="3624064"/>
            <a:ext cx="15335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dirty="0">
                <a:solidFill>
                  <a:schemeClr val="tx1"/>
                </a:solidFill>
              </a:rPr>
              <a:t>Envío e Incorporación de insumos al documento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28638" y="4699762"/>
            <a:ext cx="1259681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93194" y="4699762"/>
            <a:ext cx="2619375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908007" y="4747904"/>
            <a:ext cx="12799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100" dirty="0">
                <a:solidFill>
                  <a:srgbClr val="78B1C0"/>
                </a:solidFill>
              </a:rPr>
              <a:t>Países                     Miembros 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297369" y="4680712"/>
            <a:ext cx="1364150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7683" y="4520692"/>
            <a:ext cx="0" cy="190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97844" y="4520692"/>
            <a:ext cx="0" cy="190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93194" y="4530217"/>
            <a:ext cx="0" cy="190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25904" y="4526407"/>
            <a:ext cx="0" cy="190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303952" y="4509262"/>
            <a:ext cx="0" cy="190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51041" y="4500689"/>
            <a:ext cx="0" cy="190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936081" y="2497931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674019" y="2497931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7700" y="2490788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236369" y="2490788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407944" y="2497931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465219" y="2490788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496300" y="2490788"/>
            <a:ext cx="0" cy="40005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Resultado de imagen de header blu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/>
          <p:cNvSpPr txBox="1">
            <a:spLocks/>
          </p:cNvSpPr>
          <p:nvPr/>
        </p:nvSpPr>
        <p:spPr>
          <a:xfrm>
            <a:off x="246002" y="-95151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chemeClr val="bg1"/>
                </a:solidFill>
              </a:rPr>
              <a:t>Revisión del documento 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55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633414" y="2132856"/>
            <a:ext cx="14882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accent6"/>
                </a:solidFill>
              </a:rPr>
              <a:t>SEPTIEMBRE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0" y="213285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accent6"/>
                </a:solidFill>
              </a:rPr>
              <a:t>OCTUBRE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67586" y="2132856"/>
            <a:ext cx="148589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>
                <a:solidFill>
                  <a:schemeClr val="accent6"/>
                </a:solidFill>
              </a:rPr>
              <a:t>NOVIEMBRE</a:t>
            </a:r>
          </a:p>
        </p:txBody>
      </p:sp>
    </p:spTree>
    <p:extLst>
      <p:ext uri="{BB962C8B-B14F-4D97-AF65-F5344CB8AC3E}">
        <p14:creationId xmlns:p14="http://schemas.microsoft.com/office/powerpoint/2010/main" val="13395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2" y="188640"/>
            <a:ext cx="8507351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dcorrales\AppData\Local\Microsoft\Windows\Temporary Internet Files\Content.Outlook\F0ZO31OD\IOM-UN_Azul_ES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6675"/>
            <a:ext cx="24597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92911" y="5013176"/>
            <a:ext cx="4752528" cy="1143000"/>
          </a:xfrm>
        </p:spPr>
        <p:txBody>
          <a:bodyPr/>
          <a:lstStyle/>
          <a:p>
            <a:r>
              <a:rPr lang="en-US" noProof="0" dirty="0" err="1" smtClean="0">
                <a:solidFill>
                  <a:schemeClr val="accent5"/>
                </a:solidFill>
              </a:rPr>
              <a:t>Muchas</a:t>
            </a:r>
            <a:r>
              <a:rPr lang="en-US" noProof="0" dirty="0" smtClean="0">
                <a:solidFill>
                  <a:schemeClr val="accent5"/>
                </a:solidFill>
              </a:rPr>
              <a:t> Gracias </a:t>
            </a:r>
            <a:endParaRPr lang="en-US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15" y="134888"/>
            <a:ext cx="8229600" cy="1143000"/>
          </a:xfrm>
        </p:spPr>
        <p:txBody>
          <a:bodyPr/>
          <a:lstStyle/>
          <a:p>
            <a:pPr algn="l"/>
            <a:r>
              <a:rPr lang="es-CR" b="1" dirty="0" smtClean="0">
                <a:solidFill>
                  <a:schemeClr val="bg1"/>
                </a:solidFill>
              </a:rPr>
              <a:t>Contexto Global </a:t>
            </a:r>
            <a:endParaRPr lang="es-C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8229" y="431121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2017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211" y="47700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1995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772816"/>
            <a:ext cx="8391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5"/>
                </a:solidFill>
              </a:rPr>
              <a:t>La última década ha sido testigo de una creciente feminización de la migración</a:t>
            </a:r>
            <a:endParaRPr lang="es-CR" sz="2800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2650" y="478649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2015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610" y="5982379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>
                <a:solidFill>
                  <a:schemeClr val="accent5"/>
                </a:solidFill>
              </a:rPr>
              <a:t>48% eran mujeres</a:t>
            </a:r>
            <a:endParaRPr lang="es-CR" sz="2400" b="1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72774" y="4494459"/>
            <a:ext cx="6555374" cy="0"/>
          </a:xfrm>
          <a:prstGeom prst="straightConnector1">
            <a:avLst/>
          </a:prstGeom>
          <a:ln w="38100">
            <a:solidFill>
              <a:srgbClr val="F5C22B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Resultado de imagen de mu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16" y="2692944"/>
            <a:ext cx="2438168" cy="182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endCxn id="14" idx="0"/>
          </p:cNvCxnSpPr>
          <p:nvPr/>
        </p:nvCxnSpPr>
        <p:spPr>
          <a:xfrm>
            <a:off x="6992710" y="4494459"/>
            <a:ext cx="0" cy="292036"/>
          </a:xfrm>
          <a:prstGeom prst="straightConnector1">
            <a:avLst/>
          </a:prstGeom>
          <a:ln w="38100">
            <a:solidFill>
              <a:srgbClr val="F5C22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3608" y="51393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6%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2199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chemeClr val="accent5"/>
                </a:solidFill>
              </a:rPr>
              <a:t>7</a:t>
            </a:r>
            <a:r>
              <a:rPr lang="es-CR" b="1" dirty="0" smtClean="0">
                <a:solidFill>
                  <a:schemeClr val="accent5"/>
                </a:solidFill>
              </a:rPr>
              <a:t>%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335" y="52199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10%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52199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15%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7483" y="52199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10%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2000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9835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2005</a:t>
            </a:r>
            <a:endParaRPr lang="es-CR" b="1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47878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accent5"/>
                </a:solidFill>
              </a:rPr>
              <a:t>2010</a:t>
            </a:r>
            <a:endParaRPr lang="es-CR" b="1" dirty="0">
              <a:solidFill>
                <a:schemeClr val="accent5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96257" y="4500841"/>
            <a:ext cx="0" cy="292036"/>
          </a:xfrm>
          <a:prstGeom prst="straightConnector1">
            <a:avLst/>
          </a:prstGeom>
          <a:ln w="38100">
            <a:solidFill>
              <a:srgbClr val="F5C22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29895" y="4500841"/>
            <a:ext cx="0" cy="292036"/>
          </a:xfrm>
          <a:prstGeom prst="straightConnector1">
            <a:avLst/>
          </a:prstGeom>
          <a:ln w="38100">
            <a:solidFill>
              <a:srgbClr val="F5C22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66457" y="4494459"/>
            <a:ext cx="0" cy="292036"/>
          </a:xfrm>
          <a:prstGeom prst="straightConnector1">
            <a:avLst/>
          </a:prstGeom>
          <a:ln w="38100">
            <a:solidFill>
              <a:srgbClr val="F5C22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563377" y="4494459"/>
            <a:ext cx="0" cy="292036"/>
          </a:xfrm>
          <a:prstGeom prst="straightConnector1">
            <a:avLst/>
          </a:prstGeom>
          <a:ln w="38100">
            <a:solidFill>
              <a:srgbClr val="F5C22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03649" y="5733256"/>
            <a:ext cx="5904656" cy="216024"/>
          </a:xfrm>
          <a:prstGeom prst="rect">
            <a:avLst/>
          </a:prstGeom>
          <a:solidFill>
            <a:srgbClr val="F5C22B"/>
          </a:solidFill>
          <a:ln>
            <a:solidFill>
              <a:srgbClr val="F5C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/>
              <a:t>Aumento de las mujeres en la migración</a:t>
            </a:r>
            <a:endParaRPr lang="es-CR" sz="2000" b="1" dirty="0"/>
          </a:p>
        </p:txBody>
      </p:sp>
    </p:spTree>
    <p:extLst>
      <p:ext uri="{BB962C8B-B14F-4D97-AF65-F5344CB8AC3E}">
        <p14:creationId xmlns:p14="http://schemas.microsoft.com/office/powerpoint/2010/main" val="28033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de header blu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615" y="134888"/>
            <a:ext cx="4950489" cy="1143000"/>
          </a:xfrm>
        </p:spPr>
        <p:txBody>
          <a:bodyPr>
            <a:noAutofit/>
          </a:bodyPr>
          <a:lstStyle/>
          <a:p>
            <a:pPr algn="l"/>
            <a:r>
              <a:rPr lang="es-CR" sz="4000" b="1" dirty="0" smtClean="0">
                <a:solidFill>
                  <a:schemeClr val="bg1"/>
                </a:solidFill>
              </a:rPr>
              <a:t>¿Qué pasa en la región?</a:t>
            </a:r>
            <a:endParaRPr lang="es-CR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09503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200" dirty="0"/>
              <a:t>Fuente: Secretaría General del SICA (2016) </a:t>
            </a:r>
            <a:r>
              <a:rPr lang="es-CR" sz="1200" dirty="0" smtClean="0"/>
              <a:t>FACTORES DE </a:t>
            </a:r>
            <a:r>
              <a:rPr lang="es-CR" sz="1200" dirty="0"/>
              <a:t>RIESGO Y NECESIDADES DE ATENCIÓN PARA </a:t>
            </a:r>
            <a:r>
              <a:rPr lang="es-CR" sz="1200" dirty="0" smtClean="0"/>
              <a:t>LAS MUJERES </a:t>
            </a:r>
            <a:r>
              <a:rPr lang="es-CR" sz="1200" dirty="0"/>
              <a:t>MIGRANTES EN CENTROAMÉRICA - Estudio </a:t>
            </a:r>
            <a:r>
              <a:rPr lang="es-CR" sz="1200" dirty="0" smtClean="0"/>
              <a:t>de actualización </a:t>
            </a:r>
            <a:r>
              <a:rPr lang="es-CR" sz="1200" dirty="0"/>
              <a:t>sobre la situación de la violencia contra las </a:t>
            </a:r>
            <a:r>
              <a:rPr lang="es-CR" sz="1200" dirty="0" smtClean="0"/>
              <a:t>mujeres en </a:t>
            </a:r>
            <a:r>
              <a:rPr lang="es-CR" sz="1200" dirty="0"/>
              <a:t>la ruta migratoria en Centroamérica. Proyecto B.A.1 “</a:t>
            </a:r>
            <a:r>
              <a:rPr lang="es-CR" sz="1200" dirty="0" smtClean="0"/>
              <a:t>Prevención de </a:t>
            </a:r>
            <a:r>
              <a:rPr lang="es-CR" sz="1200" dirty="0"/>
              <a:t>la Violencia contra las Mujeres en Centroamérica</a:t>
            </a:r>
            <a:r>
              <a:rPr lang="es-CR" sz="1200" dirty="0" smtClean="0"/>
              <a:t>”</a:t>
            </a:r>
            <a:endParaRPr lang="es-CR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098409"/>
              </p:ext>
            </p:extLst>
          </p:nvPr>
        </p:nvGraphicFramePr>
        <p:xfrm>
          <a:off x="0" y="2277175"/>
          <a:ext cx="9107488" cy="390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31640" y="1205880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400" b="1" dirty="0">
                <a:solidFill>
                  <a:schemeClr val="accent5"/>
                </a:solidFill>
              </a:rPr>
              <a:t>Stock de mujeres migrantes centroamericanas </a:t>
            </a:r>
            <a:r>
              <a:rPr lang="es-CR" sz="2400" b="1" dirty="0" smtClean="0">
                <a:solidFill>
                  <a:schemeClr val="accent5"/>
                </a:solidFill>
              </a:rPr>
              <a:t>en país destino por país de origen, 2015 </a:t>
            </a:r>
            <a:endParaRPr lang="es-CR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s-CR" b="1" dirty="0" smtClean="0">
                <a:solidFill>
                  <a:schemeClr val="bg1"/>
                </a:solidFill>
              </a:rPr>
              <a:t>Triángulo Norte de Centroamérica</a:t>
            </a:r>
            <a:endParaRPr lang="es-CR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398" y="2077217"/>
            <a:ext cx="289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600" dirty="0" smtClean="0">
                <a:solidFill>
                  <a:srgbClr val="F5C22B"/>
                </a:solidFill>
              </a:rPr>
              <a:t>2016</a:t>
            </a:r>
            <a:endParaRPr lang="es-CR" sz="9600" dirty="0">
              <a:solidFill>
                <a:srgbClr val="F5C22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23" y="200520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chemeClr val="accent5"/>
                </a:solidFill>
              </a:rPr>
              <a:t>Enero- Diciembre</a:t>
            </a:r>
            <a:endParaRPr lang="es-CR" sz="2400" b="1" dirty="0">
              <a:solidFill>
                <a:schemeClr val="accent5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3963" y="3441164"/>
            <a:ext cx="2016225" cy="1067956"/>
            <a:chOff x="1763688" y="3447403"/>
            <a:chExt cx="1800200" cy="938716"/>
          </a:xfrm>
        </p:grpSpPr>
        <p:grpSp>
          <p:nvGrpSpPr>
            <p:cNvPr id="7" name="Group 6"/>
            <p:cNvGrpSpPr/>
            <p:nvPr/>
          </p:nvGrpSpPr>
          <p:grpSpPr>
            <a:xfrm>
              <a:off x="1763688" y="3447403"/>
              <a:ext cx="720080" cy="938716"/>
              <a:chOff x="1849996" y="3442757"/>
              <a:chExt cx="720080" cy="938716"/>
            </a:xfrm>
          </p:grpSpPr>
          <p:pic>
            <p:nvPicPr>
              <p:cNvPr id="1026" name="Picture 2" descr="Resultado de imagen de hombres mujeres silueta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06" t="10133" r="50000" b="11766"/>
              <a:stretch/>
            </p:blipFill>
            <p:spPr bwMode="auto">
              <a:xfrm>
                <a:off x="1884403" y="3442757"/>
                <a:ext cx="402218" cy="623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49996" y="401214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R" dirty="0" smtClean="0">
                    <a:solidFill>
                      <a:schemeClr val="tx2"/>
                    </a:solidFill>
                  </a:rPr>
                  <a:t>82%</a:t>
                </a:r>
                <a:endParaRPr lang="es-CR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843808" y="3454604"/>
              <a:ext cx="720080" cy="924314"/>
              <a:chOff x="2786100" y="3466451"/>
              <a:chExt cx="720080" cy="924314"/>
            </a:xfrm>
          </p:grpSpPr>
          <p:pic>
            <p:nvPicPr>
              <p:cNvPr id="1028" name="Picture 4" descr="Resultado de imagen de hombres mujeres siluetas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0234" r="15088" b="12708"/>
              <a:stretch/>
            </p:blipFill>
            <p:spPr bwMode="auto">
              <a:xfrm>
                <a:off x="2786100" y="3466451"/>
                <a:ext cx="440998" cy="576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786100" y="4021433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R" dirty="0" smtClean="0">
                    <a:solidFill>
                      <a:schemeClr val="tx2"/>
                    </a:solidFill>
                  </a:rPr>
                  <a:t>18%</a:t>
                </a:r>
                <a:endParaRPr lang="es-CR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463943" y="447021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 smtClean="0">
                <a:solidFill>
                  <a:schemeClr val="accent5"/>
                </a:solidFill>
              </a:rPr>
              <a:t>182,816</a:t>
            </a:r>
            <a:endParaRPr lang="es-CR" sz="48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2284" y="6021288"/>
            <a:ext cx="648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 smtClean="0"/>
              <a:t>Fuente: DGME(El Salvador), DGM y SBS (Guatemala), CONMIGO(Honduras</a:t>
            </a:r>
            <a:r>
              <a:rPr lang="es-CR" sz="1600" dirty="0" smtClean="0"/>
              <a:t>), en el marco </a:t>
            </a:r>
            <a:r>
              <a:rPr lang="es-ES" sz="1600" dirty="0" smtClean="0"/>
              <a:t>del Proyecto </a:t>
            </a:r>
            <a:r>
              <a:rPr lang="es-ES" sz="1600" dirty="0"/>
              <a:t>Iniciativa de Gestión de </a:t>
            </a:r>
            <a:r>
              <a:rPr lang="es-ES" sz="1600" dirty="0" smtClean="0"/>
              <a:t>Información </a:t>
            </a:r>
            <a:r>
              <a:rPr lang="es-ES" sz="1600" dirty="0"/>
              <a:t>de Movilidad </a:t>
            </a:r>
            <a:r>
              <a:rPr lang="es-ES" sz="1600" dirty="0" smtClean="0"/>
              <a:t>Humana </a:t>
            </a:r>
            <a:r>
              <a:rPr lang="es-ES" sz="1600" dirty="0"/>
              <a:t>en el Triángulo Norte (NTMI) </a:t>
            </a:r>
            <a:r>
              <a:rPr lang="es-CR" sz="1600" dirty="0" smtClean="0"/>
              <a:t> </a:t>
            </a:r>
            <a:endParaRPr lang="es-CR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38907" y="2077217"/>
            <a:ext cx="2713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600" dirty="0" smtClean="0">
                <a:solidFill>
                  <a:srgbClr val="F5C22B"/>
                </a:solidFill>
              </a:rPr>
              <a:t>2016</a:t>
            </a:r>
            <a:endParaRPr lang="es-CR" sz="9600" dirty="0">
              <a:solidFill>
                <a:srgbClr val="F5C22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7481" y="200520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chemeClr val="accent5"/>
                </a:solidFill>
              </a:rPr>
              <a:t>Enero- Diciembre</a:t>
            </a:r>
            <a:endParaRPr lang="es-CR" sz="2400" b="1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7481" y="447021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 smtClean="0">
                <a:solidFill>
                  <a:schemeClr val="accent5"/>
                </a:solidFill>
              </a:rPr>
              <a:t>34,056</a:t>
            </a:r>
            <a:endParaRPr lang="es-CR" sz="4800" b="1" dirty="0">
              <a:solidFill>
                <a:schemeClr val="accent5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87501" y="3462753"/>
            <a:ext cx="2016224" cy="1024778"/>
            <a:chOff x="5076056" y="3477508"/>
            <a:chExt cx="2016224" cy="1024778"/>
          </a:xfrm>
        </p:grpSpPr>
        <p:grpSp>
          <p:nvGrpSpPr>
            <p:cNvPr id="10" name="Group 9"/>
            <p:cNvGrpSpPr/>
            <p:nvPr/>
          </p:nvGrpSpPr>
          <p:grpSpPr>
            <a:xfrm>
              <a:off x="5076056" y="3477508"/>
              <a:ext cx="859519" cy="1015486"/>
              <a:chOff x="5228765" y="3477508"/>
              <a:chExt cx="859519" cy="10154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228765" y="4123662"/>
                <a:ext cx="859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R" dirty="0" smtClean="0">
                    <a:solidFill>
                      <a:schemeClr val="tx2"/>
                    </a:solidFill>
                  </a:rPr>
                  <a:t>63,4%</a:t>
                </a:r>
                <a:endParaRPr lang="es-CR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0" name="Picture 2" descr="Resultado de imagen de niños  siluetas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24508" b="56502"/>
              <a:stretch/>
            </p:blipFill>
            <p:spPr bwMode="auto">
              <a:xfrm>
                <a:off x="5266110" y="3477508"/>
                <a:ext cx="546330" cy="700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295615" y="3486305"/>
              <a:ext cx="796665" cy="1015981"/>
              <a:chOff x="6160292" y="3486305"/>
              <a:chExt cx="796665" cy="101598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160292" y="4132954"/>
                <a:ext cx="796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R" dirty="0" smtClean="0">
                    <a:solidFill>
                      <a:schemeClr val="tx2"/>
                    </a:solidFill>
                  </a:rPr>
                  <a:t>36,6%</a:t>
                </a:r>
                <a:endParaRPr lang="es-CR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1" name="Picture 4" descr="Resultado de imagen de niños  siluetas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65" t="56510" r="26060" b="373"/>
              <a:stretch/>
            </p:blipFill>
            <p:spPr bwMode="auto">
              <a:xfrm>
                <a:off x="6281769" y="3486305"/>
                <a:ext cx="452627" cy="682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5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27" y="560830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787" y="5354052"/>
            <a:ext cx="46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accent5"/>
                </a:solidFill>
              </a:rPr>
              <a:t>Total de personas </a:t>
            </a:r>
            <a:r>
              <a:rPr lang="es-CR" sz="2800" b="1" dirty="0" smtClean="0">
                <a:solidFill>
                  <a:schemeClr val="accent5"/>
                </a:solidFill>
              </a:rPr>
              <a:t>retornadas </a:t>
            </a:r>
            <a:endParaRPr lang="es-CR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0032" y="195283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9600" dirty="0" smtClean="0">
                <a:solidFill>
                  <a:srgbClr val="F5C22B"/>
                </a:solidFill>
              </a:rPr>
              <a:t>2017</a:t>
            </a:r>
            <a:endParaRPr lang="es-CR" sz="9600" dirty="0">
              <a:solidFill>
                <a:srgbClr val="F5C22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3476" y="1844824"/>
            <a:ext cx="17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chemeClr val="accent5"/>
                </a:solidFill>
              </a:rPr>
              <a:t>Enero- Abril</a:t>
            </a:r>
            <a:endParaRPr lang="es-CR" sz="2400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43708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 smtClean="0">
                <a:solidFill>
                  <a:schemeClr val="accent5"/>
                </a:solidFill>
              </a:rPr>
              <a:t>5,079</a:t>
            </a:r>
            <a:endParaRPr lang="es-CR" sz="4800" b="1" dirty="0">
              <a:solidFill>
                <a:schemeClr val="accent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73305" y="3477508"/>
            <a:ext cx="776743" cy="1015486"/>
            <a:chOff x="5273305" y="3477508"/>
            <a:chExt cx="776743" cy="1015486"/>
          </a:xfrm>
        </p:grpSpPr>
        <p:sp>
          <p:nvSpPr>
            <p:cNvPr id="39" name="TextBox 38"/>
            <p:cNvSpPr txBox="1"/>
            <p:nvPr/>
          </p:nvSpPr>
          <p:spPr>
            <a:xfrm>
              <a:off x="5273305" y="4123662"/>
              <a:ext cx="776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dirty="0" smtClean="0">
                  <a:solidFill>
                    <a:schemeClr val="tx2"/>
                  </a:solidFill>
                </a:rPr>
                <a:t>62,4%</a:t>
              </a:r>
              <a:endParaRPr lang="es-CR" dirty="0">
                <a:solidFill>
                  <a:schemeClr val="tx2"/>
                </a:solidFill>
              </a:endParaRPr>
            </a:p>
          </p:txBody>
        </p:sp>
        <p:pic>
          <p:nvPicPr>
            <p:cNvPr id="41" name="Picture 2" descr="Resultado de imagen de niños  siluetas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4508" b="56502"/>
            <a:stretch/>
          </p:blipFill>
          <p:spPr bwMode="auto">
            <a:xfrm>
              <a:off x="5388511" y="3477508"/>
              <a:ext cx="546330" cy="700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209409" y="3486305"/>
            <a:ext cx="864096" cy="1015981"/>
            <a:chOff x="6209409" y="3486305"/>
            <a:chExt cx="864096" cy="1015981"/>
          </a:xfrm>
        </p:grpSpPr>
        <p:sp>
          <p:nvSpPr>
            <p:cNvPr id="40" name="TextBox 39"/>
            <p:cNvSpPr txBox="1"/>
            <p:nvPr/>
          </p:nvSpPr>
          <p:spPr>
            <a:xfrm>
              <a:off x="6209409" y="413295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dirty="0" smtClean="0">
                  <a:solidFill>
                    <a:schemeClr val="tx2"/>
                  </a:solidFill>
                </a:rPr>
                <a:t>37,6%</a:t>
              </a:r>
              <a:endParaRPr lang="es-CR" dirty="0">
                <a:solidFill>
                  <a:schemeClr val="tx2"/>
                </a:solidFill>
              </a:endParaRPr>
            </a:p>
          </p:txBody>
        </p:sp>
        <p:pic>
          <p:nvPicPr>
            <p:cNvPr id="42" name="Picture 4" descr="Resultado de imagen de niños  siluetas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5" t="56510" r="26060" b="373"/>
            <a:stretch/>
          </p:blipFill>
          <p:spPr bwMode="auto">
            <a:xfrm>
              <a:off x="6415144" y="3486305"/>
              <a:ext cx="452627" cy="682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206399" y="6021288"/>
            <a:ext cx="675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/>
              <a:t>Fuente: DGME(El Salvador), DGM y SBS (Guatemala), CONMIGO(Honduras), en el marco </a:t>
            </a:r>
            <a:r>
              <a:rPr lang="es-ES" sz="1600" dirty="0"/>
              <a:t>del Proyecto Iniciativa de Gestión de Información de Movilidad Humana en el Triángulo Norte (NTMI) </a:t>
            </a:r>
            <a:r>
              <a:rPr lang="es-CR" sz="1600" dirty="0"/>
              <a:t> </a:t>
            </a:r>
            <a:endParaRPr lang="es-CR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1259632" y="1952836"/>
            <a:ext cx="2686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9600" dirty="0" smtClean="0">
                <a:solidFill>
                  <a:srgbClr val="F5C22B"/>
                </a:solidFill>
              </a:rPr>
              <a:t>2017</a:t>
            </a:r>
            <a:endParaRPr lang="es-CR" sz="9600" dirty="0">
              <a:solidFill>
                <a:srgbClr val="F5C22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7676" y="1844824"/>
            <a:ext cx="17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 smtClean="0">
                <a:solidFill>
                  <a:schemeClr val="accent5"/>
                </a:solidFill>
              </a:rPr>
              <a:t>Enero- Abril</a:t>
            </a:r>
            <a:endParaRPr lang="es-CR" sz="2400" b="1" dirty="0">
              <a:solidFill>
                <a:schemeClr val="accent5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19672" y="3325860"/>
            <a:ext cx="794705" cy="1127621"/>
            <a:chOff x="1619672" y="3325860"/>
            <a:chExt cx="794705" cy="1127621"/>
          </a:xfrm>
        </p:grpSpPr>
        <p:sp>
          <p:nvSpPr>
            <p:cNvPr id="46" name="TextBox 45"/>
            <p:cNvSpPr txBox="1"/>
            <p:nvPr/>
          </p:nvSpPr>
          <p:spPr>
            <a:xfrm>
              <a:off x="1619672" y="4084149"/>
              <a:ext cx="794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dirty="0" smtClean="0">
                  <a:solidFill>
                    <a:schemeClr val="tx2"/>
                  </a:solidFill>
                </a:rPr>
                <a:t>83,4%</a:t>
              </a:r>
              <a:endParaRPr lang="es-CR" dirty="0">
                <a:solidFill>
                  <a:schemeClr val="tx2"/>
                </a:solidFill>
              </a:endParaRPr>
            </a:p>
          </p:txBody>
        </p:sp>
        <p:pic>
          <p:nvPicPr>
            <p:cNvPr id="48" name="Picture 2" descr="Resultado de imagen de hombres mujeres siluetas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6" t="10133" r="50000" b="11766"/>
            <a:stretch/>
          </p:blipFill>
          <p:spPr bwMode="auto">
            <a:xfrm>
              <a:off x="1815915" y="3325860"/>
              <a:ext cx="402218" cy="83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699792" y="3318326"/>
            <a:ext cx="792088" cy="1144447"/>
            <a:chOff x="2699792" y="3318326"/>
            <a:chExt cx="792088" cy="1144447"/>
          </a:xfrm>
        </p:grpSpPr>
        <p:sp>
          <p:nvSpPr>
            <p:cNvPr id="47" name="TextBox 46"/>
            <p:cNvSpPr txBox="1"/>
            <p:nvPr/>
          </p:nvSpPr>
          <p:spPr>
            <a:xfrm>
              <a:off x="2699792" y="4093441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dirty="0" smtClean="0">
                  <a:solidFill>
                    <a:schemeClr val="tx2"/>
                  </a:solidFill>
                </a:rPr>
                <a:t>16,6%</a:t>
              </a:r>
              <a:endParaRPr lang="es-CR" dirty="0">
                <a:solidFill>
                  <a:schemeClr val="tx2"/>
                </a:solidFill>
              </a:endParaRPr>
            </a:p>
          </p:txBody>
        </p:sp>
        <p:pic>
          <p:nvPicPr>
            <p:cNvPr id="49" name="Picture 4" descr="Resultado de imagen de hombres mujeres siluetas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0234" r="15088" b="12708"/>
            <a:stretch/>
          </p:blipFill>
          <p:spPr bwMode="auto">
            <a:xfrm>
              <a:off x="2875337" y="3318326"/>
              <a:ext cx="440998" cy="77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1414535" y="43708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 smtClean="0">
                <a:solidFill>
                  <a:schemeClr val="accent5"/>
                </a:solidFill>
              </a:rPr>
              <a:t>34,056</a:t>
            </a:r>
            <a:endParaRPr lang="es-CR" sz="4800" b="1" dirty="0">
              <a:solidFill>
                <a:schemeClr val="accent5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7200" y="134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smtClean="0">
                <a:solidFill>
                  <a:schemeClr val="bg1"/>
                </a:solidFill>
              </a:rPr>
              <a:t>Triángulo Norte de Centroamérica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54" name="Picture 4" descr="Resultado de imagen de header blu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s-CR" b="1" dirty="0" smtClean="0">
                <a:solidFill>
                  <a:schemeClr val="bg1"/>
                </a:solidFill>
              </a:rPr>
              <a:t>Triángulo Norte de Centroamérica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27" y="53709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68863" y="5301208"/>
            <a:ext cx="5031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>
                <a:solidFill>
                  <a:schemeClr val="accent5"/>
                </a:solidFill>
              </a:rPr>
              <a:t>Total de personas </a:t>
            </a:r>
            <a:r>
              <a:rPr lang="es-CR" sz="2800" b="1" dirty="0" smtClean="0">
                <a:solidFill>
                  <a:schemeClr val="accent5"/>
                </a:solidFill>
              </a:rPr>
              <a:t>retornadas </a:t>
            </a:r>
            <a:endParaRPr lang="es-CR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36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R" b="1" dirty="0" smtClean="0">
                <a:solidFill>
                  <a:schemeClr val="bg1"/>
                </a:solidFill>
              </a:rPr>
              <a:t>¿Por qué migran las mujeres? </a:t>
            </a:r>
            <a:endParaRPr lang="es-C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770" y="3327375"/>
            <a:ext cx="4428072" cy="461665"/>
          </a:xfrm>
          <a:prstGeom prst="rect">
            <a:avLst/>
          </a:prstGeom>
          <a:solidFill>
            <a:srgbClr val="F5C22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dirty="0" smtClean="0">
                <a:solidFill>
                  <a:schemeClr val="bg1"/>
                </a:solidFill>
              </a:rPr>
              <a:t>Buscar </a:t>
            </a:r>
            <a:r>
              <a:rPr lang="es-CR" sz="2400" dirty="0" smtClean="0">
                <a:solidFill>
                  <a:schemeClr val="bg1"/>
                </a:solidFill>
              </a:rPr>
              <a:t>oportunidades 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770" y="2636912"/>
            <a:ext cx="442807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dirty="0" smtClean="0">
                <a:solidFill>
                  <a:schemeClr val="bg1"/>
                </a:solidFill>
              </a:rPr>
              <a:t>Mejorar los niveles de vida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770" y="4077072"/>
            <a:ext cx="4428072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dirty="0" smtClean="0">
                <a:solidFill>
                  <a:schemeClr val="bg1"/>
                </a:solidFill>
              </a:rPr>
              <a:t>Violencia basada en género 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769" y="4869160"/>
            <a:ext cx="4428071" cy="461665"/>
          </a:xfrm>
          <a:prstGeom prst="rect">
            <a:avLst/>
          </a:prstGeom>
          <a:solidFill>
            <a:srgbClr val="F5C22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dirty="0" smtClean="0">
                <a:solidFill>
                  <a:schemeClr val="bg1"/>
                </a:solidFill>
              </a:rPr>
              <a:t>Discriminación, marginalización </a:t>
            </a:r>
            <a:endParaRPr lang="es-CR" sz="2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528" y="2046007"/>
            <a:ext cx="359695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70369" y="1824112"/>
            <a:ext cx="8228160" cy="39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7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s-CR" altLang="en-US" sz="1996" dirty="0">
                <a:latin typeface="Times New Roman" panose="02020603050405020304" pitchFamily="18" charset="0"/>
              </a:rPr>
              <a:t>1. Los factores que inciden en la migración de las mujeres en los países de la CRM son diversos: búsqueda de empleo; reunificación familiar; mejorar las condiciones de vida por citar algunos de los más generales.  A estos factores, hoy día hay que agregar un potente y devastador factor: la violencia.</a:t>
            </a:r>
          </a:p>
          <a:p>
            <a:pPr algn="just">
              <a:lnSpc>
                <a:spcPct val="95000"/>
              </a:lnSpc>
            </a:pPr>
            <a:endParaRPr lang="es-CR" altLang="en-US" sz="1996" dirty="0">
              <a:latin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es-CR" altLang="en-US" sz="1996" dirty="0">
                <a:latin typeface="Times New Roman" panose="02020603050405020304" pitchFamily="18" charset="0"/>
              </a:rPr>
              <a:t>2. En los últimos seis años la cantidad de mujeres migrantes que dejan la región parece incrementarse.   Los datos sobre aprehensiones y posterior devolución a su país de origen de  mujeres centroamericanas de parte de las autoridades migratorias de Estados Unidos y México confirman esta afirmación.   Entre los años 2011 y 2016, la cantidad de mujeres migrantes aprehendidas por las autoridades migratorias estadunidenses se duplicó y en el caso de las autoridades mexicanas se multiplicó por cinco.</a:t>
            </a:r>
          </a:p>
          <a:p>
            <a:pPr algn="just">
              <a:lnSpc>
                <a:spcPct val="95000"/>
              </a:lnSpc>
            </a:pPr>
            <a:endParaRPr lang="es-CR" altLang="en-US" sz="1814" dirty="0">
              <a:latin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</a:pPr>
            <a:endParaRPr lang="es-CR" altLang="en-US" sz="1814" dirty="0">
              <a:latin typeface="Times New Roman" panose="02020603050405020304" pitchFamily="18" charset="0"/>
            </a:endParaRPr>
          </a:p>
        </p:txBody>
      </p:sp>
      <p:pic>
        <p:nvPicPr>
          <p:cNvPr id="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1176" y="116632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b="1" dirty="0" smtClean="0">
                <a:solidFill>
                  <a:schemeClr val="bg1"/>
                </a:solidFill>
              </a:rPr>
              <a:t>Diagnostico: elementos de contexto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27" y="53709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297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de país orige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5708"/>
            <a:ext cx="7704856" cy="2053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" y="0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-27384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3200" b="1" dirty="0" smtClean="0">
                <a:solidFill>
                  <a:schemeClr val="bg1"/>
                </a:solidFill>
              </a:rPr>
              <a:t>Condiciones de vulnerabilidad a las que se enfrentan las mujeres </a:t>
            </a:r>
            <a:endParaRPr lang="es-C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68685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>
                <a:solidFill>
                  <a:srgbClr val="EE8D2E"/>
                </a:solidFill>
              </a:rPr>
              <a:t>ORIGEN</a:t>
            </a:r>
            <a:endParaRPr lang="es-CR" sz="2400" b="1" dirty="0">
              <a:solidFill>
                <a:srgbClr val="EE8D2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268685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>
                <a:solidFill>
                  <a:srgbClr val="EE8D2E"/>
                </a:solidFill>
              </a:rPr>
              <a:t>TRANSITO</a:t>
            </a:r>
            <a:endParaRPr lang="es-CR" sz="2400" b="1" dirty="0">
              <a:solidFill>
                <a:srgbClr val="EE8D2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4745" y="267213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>
                <a:solidFill>
                  <a:srgbClr val="EE8D2E"/>
                </a:solidFill>
              </a:rPr>
              <a:t>DESTINO</a:t>
            </a:r>
            <a:endParaRPr lang="es-CR" sz="2400" b="1" dirty="0">
              <a:solidFill>
                <a:srgbClr val="EE8D2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27584" y="3438310"/>
            <a:ext cx="7056784" cy="663972"/>
          </a:xfrm>
          <a:prstGeom prst="rightArrow">
            <a:avLst/>
          </a:prstGeom>
          <a:solidFill>
            <a:srgbClr val="01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2000" b="1" dirty="0">
                <a:solidFill>
                  <a:schemeClr val="bg1"/>
                </a:solidFill>
              </a:rPr>
              <a:t>Discriminación y estereotipos de género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843808" y="4308210"/>
            <a:ext cx="5616624" cy="747526"/>
          </a:xfrm>
          <a:prstGeom prst="rightArrow">
            <a:avLst/>
          </a:prstGeom>
          <a:solidFill>
            <a:srgbClr val="01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/>
              <a:t>Doble discriminación </a:t>
            </a:r>
            <a:r>
              <a:rPr lang="es-ES" sz="2000" b="1" dirty="0"/>
              <a:t>de ser mujer y ser </a:t>
            </a:r>
            <a:r>
              <a:rPr lang="es-ES" sz="2000" b="1" dirty="0" smtClean="0"/>
              <a:t>migrante </a:t>
            </a:r>
            <a:endParaRPr lang="es-CR" sz="2000" b="1" dirty="0"/>
          </a:p>
        </p:txBody>
      </p:sp>
      <p:sp>
        <p:nvSpPr>
          <p:cNvPr id="21" name="Right Arrow 20"/>
          <p:cNvSpPr/>
          <p:nvPr/>
        </p:nvSpPr>
        <p:spPr>
          <a:xfrm>
            <a:off x="827583" y="5157192"/>
            <a:ext cx="7488833" cy="1365727"/>
          </a:xfrm>
          <a:prstGeom prst="rightArrow">
            <a:avLst/>
          </a:prstGeom>
          <a:solidFill>
            <a:srgbClr val="01A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Conformando una gran parte de la economía informal que a su vez representa menor acceso a derechos laborales y a la seguridad </a:t>
            </a:r>
            <a:r>
              <a:rPr lang="es-ES" b="1" dirty="0" smtClean="0"/>
              <a:t>social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28220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sultado de imagen de header bl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14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sultado de imagen de mujeres en la migració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950"/>
          <a:stretch/>
        </p:blipFill>
        <p:spPr bwMode="auto">
          <a:xfrm>
            <a:off x="5004048" y="1700808"/>
            <a:ext cx="3600400" cy="36121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0486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R" b="1" dirty="0" smtClean="0">
                <a:solidFill>
                  <a:schemeClr val="bg1"/>
                </a:solidFill>
              </a:rPr>
              <a:t>Migración segura, regular y ordenada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dcorrales\Desktop\PPT'S\PROYECTOS ROSJO\IOM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91" y="570066"/>
            <a:ext cx="439280" cy="4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928380" y="2173939"/>
            <a:ext cx="3899573" cy="2366106"/>
            <a:chOff x="928380" y="2173939"/>
            <a:chExt cx="3899573" cy="2366106"/>
          </a:xfrm>
        </p:grpSpPr>
        <p:sp>
          <p:nvSpPr>
            <p:cNvPr id="5" name="Pentagon 4"/>
            <p:cNvSpPr/>
            <p:nvPr/>
          </p:nvSpPr>
          <p:spPr>
            <a:xfrm>
              <a:off x="928380" y="2173939"/>
              <a:ext cx="3899573" cy="1368151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6600" b="1" dirty="0" smtClean="0">
                  <a:solidFill>
                    <a:srgbClr val="FFC000"/>
                  </a:solidFill>
                </a:rPr>
                <a:t>MUJERES</a:t>
              </a:r>
              <a:endParaRPr lang="es-CR" sz="66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1528" y="3440396"/>
              <a:ext cx="3632480" cy="893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R" sz="4800" b="1" dirty="0">
                  <a:solidFill>
                    <a:schemeClr val="accent6"/>
                  </a:solidFill>
                </a:rPr>
                <a:t>d</a:t>
              </a:r>
              <a:r>
                <a:rPr lang="es-CR" sz="4800" b="1" dirty="0" smtClean="0">
                  <a:solidFill>
                    <a:schemeClr val="accent6"/>
                  </a:solidFill>
                </a:rPr>
                <a:t>e sí mismas,</a:t>
              </a:r>
              <a:endParaRPr lang="es-CR" sz="4800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3537" y="4046147"/>
              <a:ext cx="1800200" cy="493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R" sz="2000" dirty="0">
                  <a:solidFill>
                    <a:srgbClr val="F5C22B"/>
                  </a:solidFill>
                </a:rPr>
                <a:t>s</a:t>
              </a:r>
              <a:r>
                <a:rPr lang="es-CR" sz="2000" dirty="0" smtClean="0">
                  <a:solidFill>
                    <a:srgbClr val="F5C22B"/>
                  </a:solidFill>
                </a:rPr>
                <a:t>us familias,</a:t>
              </a:r>
              <a:endParaRPr lang="es-CR" sz="2000" dirty="0">
                <a:solidFill>
                  <a:srgbClr val="F5C22B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1529" y="3192209"/>
              <a:ext cx="1656184" cy="493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400" dirty="0" smtClean="0">
                  <a:solidFill>
                    <a:srgbClr val="F5C22B"/>
                  </a:solidFill>
                </a:rPr>
                <a:t>Agentes de </a:t>
              </a:r>
              <a:endParaRPr lang="es-CR" sz="2400" dirty="0">
                <a:solidFill>
                  <a:srgbClr val="F5C22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79681" y="3110043"/>
              <a:ext cx="18998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R" sz="3200" b="1" dirty="0">
                  <a:solidFill>
                    <a:srgbClr val="F5C22B"/>
                  </a:solidFill>
                </a:rPr>
                <a:t> </a:t>
              </a:r>
              <a:r>
                <a:rPr lang="es-CR" sz="3600" b="1" dirty="0" smtClean="0">
                  <a:solidFill>
                    <a:srgbClr val="F5C22B"/>
                  </a:solidFill>
                </a:rPr>
                <a:t>CAMBIO</a:t>
              </a:r>
              <a:endParaRPr lang="es-CR" sz="3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11760" y="4046147"/>
              <a:ext cx="1944216" cy="4938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R" dirty="0">
                  <a:solidFill>
                    <a:srgbClr val="F5C22B"/>
                  </a:solidFill>
                </a:rPr>
                <a:t>s</a:t>
              </a:r>
              <a:r>
                <a:rPr lang="es-CR" dirty="0" smtClean="0">
                  <a:solidFill>
                    <a:srgbClr val="F5C22B"/>
                  </a:solidFill>
                </a:rPr>
                <a:t>us comunidades</a:t>
              </a:r>
              <a:endParaRPr lang="es-CR" dirty="0">
                <a:solidFill>
                  <a:srgbClr val="F5C22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5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1306</Words>
  <Application>Microsoft Office PowerPoint</Application>
  <PresentationFormat>On-screen Show (4:3)</PresentationFormat>
  <Paragraphs>160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Microsoft YaHei</vt:lpstr>
      <vt:lpstr>Arial</vt:lpstr>
      <vt:lpstr>Calibri</vt:lpstr>
      <vt:lpstr>Times New Roman</vt:lpstr>
      <vt:lpstr>Office Theme</vt:lpstr>
      <vt:lpstr>PowerPoint Presentation</vt:lpstr>
      <vt:lpstr>Contexto Global </vt:lpstr>
      <vt:lpstr>¿Qué pasa en la región?</vt:lpstr>
      <vt:lpstr>Triángulo Norte de Centroamérica</vt:lpstr>
      <vt:lpstr>Triángulo Norte de Centroamérica</vt:lpstr>
      <vt:lpstr>¿Por qué migran las mujeres? </vt:lpstr>
      <vt:lpstr>PowerPoint Presentation</vt:lpstr>
      <vt:lpstr>PowerPoint Presentation</vt:lpstr>
      <vt:lpstr>Migración segura, regular y ordenada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Muchas 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BORLAND Rosilyne</cp:lastModifiedBy>
  <cp:revision>99</cp:revision>
  <cp:lastPrinted>2017-06-20T19:24:33Z</cp:lastPrinted>
  <dcterms:created xsi:type="dcterms:W3CDTF">2017-05-29T20:37:23Z</dcterms:created>
  <dcterms:modified xsi:type="dcterms:W3CDTF">2017-09-18T19:38:08Z</dcterms:modified>
</cp:coreProperties>
</file>