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58" r:id="rId5"/>
    <p:sldId id="257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90" d="100"/>
          <a:sy n="90" d="100"/>
        </p:scale>
        <p:origin x="-80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AA804-1AB4-48E1-B338-81F1B8F2B9AE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EBAC0-9512-49EC-BC4F-9B7B14E2D2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47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53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84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16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4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0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79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1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6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11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D6D1-33B5-437E-B044-68F0B3E65724}" type="datetimeFigureOut">
              <a:rPr lang="en-GB" smtClean="0"/>
              <a:t>12/05/15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B89E-6887-4326-BD46-90B05A4C0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567" y="153234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/>
              <a:t/>
            </a:r>
            <a:br>
              <a:rPr lang="es-CR" dirty="0"/>
            </a:br>
            <a:endParaRPr lang="en-GB" b="1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08" y="3760624"/>
            <a:ext cx="5433236" cy="273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37412" y="637692"/>
            <a:ext cx="92184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4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PERFILES E INDICADORES DE PERSONAS EN POSIBLE NECESIDAD DE PROTECCION INTERNACIONAL</a:t>
            </a:r>
            <a:endParaRPr lang="en-GB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29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196" y="200921"/>
            <a:ext cx="8548578" cy="1325563"/>
          </a:xfrm>
        </p:spPr>
        <p:txBody>
          <a:bodyPr/>
          <a:lstStyle/>
          <a:p>
            <a:r>
              <a:rPr lang="es-CR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DETECCION VS. ELEGIBILIDAD</a:t>
            </a:r>
            <a:endParaRPr lang="en-GB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53" y="1392866"/>
            <a:ext cx="11144693" cy="53269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R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DETECCION ES UN PROCESO DE </a:t>
            </a:r>
            <a:r>
              <a:rPr lang="es-CR" sz="3000" b="1" i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EVALUACION INICIAL</a:t>
            </a:r>
            <a:r>
              <a:rPr lang="es-CR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HECHO POR AGENTES QUE TENGAN EL PRIMER CONTACTO CON LAS PERSONAS </a:t>
            </a:r>
            <a:r>
              <a:rPr lang="es-CR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CR" sz="3000" b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PUEDEN APLICAR TAMBIEN PARA PERSONAS RETORNADAS</a:t>
            </a:r>
            <a:r>
              <a:rPr lang="es-CR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s-CR" sz="30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es-CR" sz="30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CR" sz="3000" b="1" i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NINGUNA MANERA</a:t>
            </a:r>
            <a:r>
              <a:rPr lang="es-CR" sz="30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LA DETECCION PUEDE CONVERTIRSE EN UN PROCESO DONDE SE DETERMINE SI LA PERSONA TIENE NECESIDADES DE PROTECCION INTERNACIONAL</a:t>
            </a:r>
          </a:p>
          <a:p>
            <a:pPr marL="0" indent="0" algn="just">
              <a:buNone/>
            </a:pPr>
            <a:endParaRPr lang="es-CR" sz="30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CR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DETECCION DEBE TOMAR EN CUENTA INDICADORES GENERALES Y SI ESTOS EXISTEN </a:t>
            </a:r>
            <a:r>
              <a:rPr lang="es-CR" sz="3000" b="1" i="1" u="sng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REFERIR EL CASO </a:t>
            </a:r>
            <a:r>
              <a:rPr lang="es-CR" sz="30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LAS AUTORIDADES COMPETENTES EN MATERIA DE REFUGIADOS. </a:t>
            </a:r>
            <a:endParaRPr lang="en-GB" sz="3000" b="1" dirty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977116" cy="98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75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3684" y="201470"/>
            <a:ext cx="8548578" cy="1325563"/>
          </a:xfrm>
        </p:spPr>
        <p:txBody>
          <a:bodyPr/>
          <a:lstStyle/>
          <a:p>
            <a:r>
              <a:rPr lang="es-CR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DETECCION VS. ELEGIBILIDAD</a:t>
            </a:r>
            <a:endParaRPr lang="en-GB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21" y="1382234"/>
            <a:ext cx="11144693" cy="5326911"/>
          </a:xfrm>
        </p:spPr>
        <p:txBody>
          <a:bodyPr>
            <a:normAutofit lnSpcReduction="10000"/>
          </a:bodyPr>
          <a:lstStyle/>
          <a:p>
            <a:pPr algn="just"/>
            <a:r>
              <a:rPr lang="es-CR" sz="36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INCLUSIVE AQUELLAS SOLICITUDES QUE PUDIERAN PARECER MANIFIESTAMENTE INFUNDADAS O ABUSIVAS DEBEN CONTAR CON: </a:t>
            </a:r>
          </a:p>
          <a:p>
            <a:pPr lvl="1" algn="just"/>
            <a:endParaRPr lang="es-CR" sz="2600" b="1" dirty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s-CR" sz="2800" b="1" i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UNA ENTREVISTA POR EL ORGANO COMPETENTE ENCARGADO DE DETERMINAR LA CONDICION DE REFUGIADO EN EL PAIS</a:t>
            </a:r>
          </a:p>
          <a:p>
            <a:pPr marL="457200" lvl="1" indent="0" algn="just">
              <a:buNone/>
            </a:pPr>
            <a:endParaRPr lang="es-CR" sz="2800" b="1" i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s-CR" sz="2800" b="1" i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UNA REVISION DE LA DECISION POR UN ORGANO SUPERIOR</a:t>
            </a:r>
          </a:p>
          <a:p>
            <a:pPr marL="457200" lvl="1" indent="0" algn="just">
              <a:buNone/>
            </a:pPr>
            <a:endParaRPr lang="es-CR" sz="2800" b="1" i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algn="just">
              <a:buNone/>
            </a:pPr>
            <a:r>
              <a:rPr lang="es-ES_tradnl" sz="3200" b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(Opinión Consultiva 21 Corte Interamericana)</a:t>
            </a:r>
          </a:p>
          <a:p>
            <a:pPr marL="457200" lvl="1" indent="0" algn="just">
              <a:buNone/>
            </a:pPr>
            <a:endParaRPr lang="es-CR" sz="2800" b="1" i="1" dirty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977116" cy="851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93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6489" y="456447"/>
            <a:ext cx="913513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sz="49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Indicadores persona refugiada/ solicitante de asilo</a:t>
            </a:r>
            <a:r>
              <a:rPr lang="es-ES_tradnl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s-ES_tradnl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GB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7" y="1573210"/>
            <a:ext cx="11176592" cy="518252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Wingdings" charset="2"/>
              <a:buChar char="ü"/>
              <a:defRPr/>
            </a:pPr>
            <a:r>
              <a:rPr lang="es-ES_tradnl" sz="5800" b="1" dirty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Tuvo que salir forzadamente de su lugar de origen por </a:t>
            </a:r>
            <a:r>
              <a:rPr lang="es-ES_tradnl" sz="5800" b="1" i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temor de persecución</a:t>
            </a:r>
            <a:r>
              <a:rPr lang="es-ES_tradnl" sz="58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</a:p>
          <a:p>
            <a:pPr marL="914400" lvl="1" indent="-457200" algn="just">
              <a:buFont typeface="Wingdings" charset="2"/>
              <a:buChar char="ü"/>
              <a:defRPr/>
            </a:pPr>
            <a:endParaRPr lang="es-ES_tradnl" sz="3500" dirty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s-ES_tradnl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ES_tradnl" sz="4300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 motivos de raza, religión, nacionalidad, pertenencia a determinado grupo social u opiniones políticas, </a:t>
            </a:r>
            <a:r>
              <a:rPr lang="es-ES_tradnl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914400" lvl="1" indent="-457200" algn="just">
              <a:buFont typeface="Wingdings" charset="2"/>
              <a:buChar char="ü"/>
              <a:defRPr/>
            </a:pPr>
            <a:endParaRPr lang="es-ES_tradnl" sz="4300" dirty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s-ES_tradnl" sz="4300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s-ES_tradnl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 motivos de género en algunas legislaciones específicas, </a:t>
            </a:r>
          </a:p>
          <a:p>
            <a:pPr marL="457200" lvl="1" indent="0" algn="just">
              <a:buNone/>
              <a:defRPr/>
            </a:pPr>
            <a:endParaRPr lang="es-ES_tradnl" sz="43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s-ES_tradnl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porque </a:t>
            </a:r>
            <a:r>
              <a:rPr lang="es-ES_tradnl" sz="4300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 vida, seguridad o libertad han sido amenazadas por la violencia generalizada, la agresión extranjera, los conflictos internos, la violación masiva de los derechos humanos u otras circunstancias que hayan perturbado gravemente el orden </a:t>
            </a:r>
            <a:r>
              <a:rPr lang="es-ES_tradnl" sz="43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público</a:t>
            </a:r>
            <a:endParaRPr lang="es-ES_tradnl" sz="4300" dirty="0" smtClean="0">
              <a:solidFill>
                <a:srgbClr val="000090"/>
              </a:solidFill>
            </a:endParaRPr>
          </a:p>
          <a:p>
            <a:pPr marL="0" indent="0" algn="just">
              <a:buNone/>
              <a:defRPr/>
            </a:pPr>
            <a:endParaRPr lang="es-ES_tradnl" sz="3900" dirty="0">
              <a:solidFill>
                <a:srgbClr val="000090"/>
              </a:solidFill>
            </a:endParaRPr>
          </a:p>
          <a:p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402958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35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926" y="439553"/>
            <a:ext cx="928045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Protección posible persona refugiada / solicitante de asilo</a:t>
            </a:r>
            <a:r>
              <a:rPr lang="es-ES_tradnl" altLang="en-US" b="1" dirty="0" smtClean="0"/>
              <a:t/>
            </a:r>
            <a:br>
              <a:rPr lang="es-ES_tradnl" altLang="en-US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65" y="1240556"/>
            <a:ext cx="10515600" cy="561744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  <a:defRPr/>
            </a:pPr>
            <a:endParaRPr lang="es-ES_tradnl" sz="4100" dirty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buFont typeface="Wingdings" charset="2"/>
              <a:buChar char="ü"/>
              <a:defRPr/>
            </a:pPr>
            <a:r>
              <a:rPr lang="es-ES_tradnl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Puede ser que la persona conozca sobre el derecho a obtener protección internacional o no y la solicite. </a:t>
            </a:r>
          </a:p>
          <a:p>
            <a:pPr marL="0" indent="0" algn="just">
              <a:buNone/>
              <a:defRPr/>
            </a:pPr>
            <a:endParaRPr lang="es-ES_tradnl" sz="4100" dirty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buFont typeface="Wingdings" charset="2"/>
              <a:buChar char="ü"/>
              <a:defRPr/>
            </a:pPr>
            <a:r>
              <a:rPr lang="es-ES_tradnl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Puede ser que solo manifieste tener </a:t>
            </a:r>
            <a:r>
              <a:rPr lang="es-ES_tradnl" sz="4100" dirty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temor de regresar a su país o de ser </a:t>
            </a:r>
            <a:r>
              <a:rPr lang="es-ES_tradnl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perseguida/o, </a:t>
            </a:r>
            <a:r>
              <a:rPr lang="es-ES_tradnl" sz="4100" b="1" i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bien que de la entrevista se desprenda este temor. </a:t>
            </a:r>
          </a:p>
          <a:p>
            <a:pPr marL="457200" indent="-457200" algn="just">
              <a:buFont typeface="Wingdings" charset="2"/>
              <a:buChar char="ü"/>
              <a:defRPr/>
            </a:pPr>
            <a:endParaRPr lang="es-ES_tradnl" sz="4100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buFont typeface="Wingdings" charset="2"/>
              <a:buChar char="ü"/>
              <a:defRPr/>
            </a:pPr>
            <a:r>
              <a:rPr lang="es-ES_tradnl" sz="41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 lo anterior, la evaluación inicial con garantías de seguridad y privacidad por medio de un tratamiento individualizado es una obligación </a:t>
            </a:r>
            <a:r>
              <a:rPr lang="es-ES_tradnl" sz="4100" b="1" i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oficio </a:t>
            </a:r>
            <a:r>
              <a:rPr lang="es-ES_tradnl" sz="41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los Estados y el no instituirlos constituye una falta a la debida diligencia. </a:t>
            </a:r>
            <a:r>
              <a:rPr lang="es-ES_tradnl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ES_tradnl" sz="4100" i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Opinión Consultiva 21 Corte Interamericana</a:t>
            </a:r>
            <a:r>
              <a:rPr lang="es-ES_tradnl" sz="41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s-ES_tradnl" sz="4100" b="1" i="1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551814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56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005" y="588409"/>
            <a:ext cx="928045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altLang="en-US" sz="53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detención como medida indeseable</a:t>
            </a:r>
            <a:r>
              <a:rPr lang="es-ES_tradnl" altLang="en-US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_tradnl" alt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65" y="1102334"/>
            <a:ext cx="10515600" cy="5617444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es-ES_tradnl" sz="4100" dirty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buFont typeface="Wingdings" charset="2"/>
              <a:buChar char="ü"/>
              <a:defRPr/>
            </a:pPr>
            <a:r>
              <a:rPr lang="es-ES_tradnl" sz="41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Detención en casos muy excepcionales</a:t>
            </a:r>
          </a:p>
          <a:p>
            <a:pPr marL="0" indent="0" algn="just">
              <a:buNone/>
              <a:defRPr/>
            </a:pPr>
            <a:endParaRPr lang="es-ES_tradnl" sz="4100" b="1" dirty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s-ES_tradnl" sz="32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 razones de seguridad nacional</a:t>
            </a: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s-ES_tradnl" sz="32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 razones de salud pública</a:t>
            </a:r>
          </a:p>
          <a:p>
            <a:pPr marL="914400" lvl="1" indent="-457200" algn="just">
              <a:buFont typeface="Wingdings" charset="2"/>
              <a:buChar char="ü"/>
              <a:defRPr/>
            </a:pPr>
            <a:r>
              <a:rPr lang="es-ES_tradnl" sz="32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 caso de solicitudes manifiestamente infundadas o abusivas</a:t>
            </a:r>
          </a:p>
          <a:p>
            <a:pPr marL="457200" lvl="1" indent="0" algn="just">
              <a:buNone/>
              <a:defRPr/>
            </a:pPr>
            <a:endParaRPr lang="es-ES_tradnl" sz="3700" b="1" dirty="0" smtClean="0">
              <a:solidFill>
                <a:schemeClr val="accent5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  <a:defRPr/>
            </a:pPr>
            <a:r>
              <a:rPr lang="es-ES_tradnl" sz="3200" b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(Directriz 4 del ACNUR sobre detención de personas solicitantes de asilo)</a:t>
            </a:r>
          </a:p>
          <a:p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551814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531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474" y="439552"/>
            <a:ext cx="928045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altLang="en-US" sz="53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Niñez en necesidad de protección internacional </a:t>
            </a:r>
            <a:r>
              <a:rPr lang="es-ES_tradnl" altLang="en-US" b="1" dirty="0" smtClean="0">
                <a:solidFill>
                  <a:srgbClr val="0070C0"/>
                </a:solidFill>
              </a:rPr>
              <a:t/>
            </a:r>
            <a:br>
              <a:rPr lang="es-ES_tradnl" altLang="en-US" b="1" dirty="0" smtClean="0">
                <a:solidFill>
                  <a:srgbClr val="0070C0"/>
                </a:solidFill>
              </a:rPr>
            </a:b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121" y="1247736"/>
            <a:ext cx="11440632" cy="56174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  <a:defRPr/>
            </a:pPr>
            <a:endParaRPr lang="es-ES_tradnl" sz="4100" dirty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s-ES" sz="34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 debe obtener información sobre: </a:t>
            </a:r>
          </a:p>
          <a:p>
            <a:pPr lvl="2" algn="just"/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los </a:t>
            </a:r>
            <a:r>
              <a:rPr lang="es-ES" sz="3400" b="1" dirty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motivos de su salida del país de origen, </a:t>
            </a:r>
            <a:endParaRPr lang="es-ES" sz="3400" b="1" dirty="0" smtClean="0">
              <a:solidFill>
                <a:schemeClr val="accent2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2" algn="just"/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</a:t>
            </a:r>
            <a:r>
              <a:rPr lang="es-ES" sz="3400" b="1" dirty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 separación familiar si es el caso, </a:t>
            </a:r>
            <a:endParaRPr lang="es-ES" sz="3400" b="1" dirty="0" smtClean="0">
              <a:solidFill>
                <a:schemeClr val="accent2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2" algn="just"/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</a:t>
            </a:r>
            <a:r>
              <a:rPr lang="es-ES" sz="3400" b="1" dirty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sus vulnerabilidades y cualquier otro elemento que evidencie o niegue su necesidad de algún tipo de protección internacional; </a:t>
            </a:r>
            <a:endParaRPr lang="es-ES" sz="3400" b="1" dirty="0" smtClean="0">
              <a:solidFill>
                <a:schemeClr val="accent2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914400" lvl="2" indent="0" algn="just">
              <a:buNone/>
            </a:pPr>
            <a:endParaRPr lang="es-ES" sz="3400" b="1" dirty="0" smtClean="0">
              <a:solidFill>
                <a:schemeClr val="accent5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s-ES" sz="34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 se debe </a:t>
            </a:r>
            <a:r>
              <a:rPr lang="es-ES" sz="4100" b="1" u="sng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determinar </a:t>
            </a:r>
            <a:r>
              <a:rPr lang="es-ES" sz="4100" b="1" u="sng" dirty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forma individualizada su interés superior en cada caso concreto, la necesidad y pertinencia de adoptar medidas de protección integral</a:t>
            </a:r>
            <a:r>
              <a:rPr lang="es-ES" sz="3400" b="1" u="sng" dirty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es-ES" sz="3400" b="1" dirty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incluyendo aquellas que propendan al acceso a la atención en salud, tanto física como psicosocial, que sea culturalmente adecuada y con consideración de las cuestiones de </a:t>
            </a:r>
            <a:r>
              <a:rPr lang="es-ES" sz="34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género.</a:t>
            </a:r>
          </a:p>
          <a:p>
            <a:pPr marL="457200" lvl="1" indent="0" algn="just">
              <a:buNone/>
            </a:pPr>
            <a:endParaRPr lang="es-ES" sz="3400" b="1" dirty="0" smtClean="0">
              <a:solidFill>
                <a:schemeClr val="accent5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 algn="just"/>
            <a:r>
              <a:rPr lang="es-ES" sz="3400" b="1" dirty="0" smtClean="0">
                <a:solidFill>
                  <a:schemeClr val="accent5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Nunca tener un NNA en detención, sino aplicar medidas de protección integral.</a:t>
            </a:r>
          </a:p>
          <a:p>
            <a:pPr marL="457200" lvl="1" indent="0" algn="just">
              <a:buNone/>
            </a:pPr>
            <a:endParaRPr lang="es-ES" sz="3300" dirty="0">
              <a:solidFill>
                <a:schemeClr val="accent5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algn="just">
              <a:buNone/>
            </a:pPr>
            <a:r>
              <a:rPr lang="es-ES_tradnl" sz="40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s-ES_tradnl" sz="4000" i="1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Opinión Consultiva 21 Corte Interamericana</a:t>
            </a:r>
            <a:r>
              <a:rPr lang="es-ES_tradnl" sz="4000" dirty="0" smtClean="0">
                <a:solidFill>
                  <a:srgbClr val="0000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s-ES_tradnl" sz="4000" b="1" i="1" dirty="0" smtClean="0">
              <a:solidFill>
                <a:srgbClr val="00009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dirty="0"/>
          </a:p>
        </p:txBody>
      </p:sp>
      <p:pic>
        <p:nvPicPr>
          <p:cNvPr id="4" name="Picture 3" descr="ACNUR_UNHCR_az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" y="201470"/>
            <a:ext cx="2551814" cy="118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080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500</Words>
  <Application>Microsoft Macintosh PowerPoint</Application>
  <PresentationFormat>Personalizado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  </vt:lpstr>
      <vt:lpstr>DETECCION VS. ELEGIBILIDAD</vt:lpstr>
      <vt:lpstr>DETECCION VS. ELEGIBILIDAD</vt:lpstr>
      <vt:lpstr>Indicadores persona refugiada/ solicitante de asilo </vt:lpstr>
      <vt:lpstr>Protección posible persona refugiada / solicitante de asilo </vt:lpstr>
      <vt:lpstr>La detención como medida indeseable </vt:lpstr>
      <vt:lpstr>Niñez en necesidad de protección internacional  </vt:lpstr>
    </vt:vector>
  </TitlesOfParts>
  <Company>UNHCR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PERFILES E INDICADORES DE PERSONAS CON POSIBLE NECESIDAD DE PROTECCION INTERNACIONAL</dc:title>
  <dc:creator>Luis Diego Obando</dc:creator>
  <cp:lastModifiedBy>Luis Diego Obando Peralta</cp:lastModifiedBy>
  <cp:revision>20</cp:revision>
  <dcterms:created xsi:type="dcterms:W3CDTF">2015-05-11T15:52:37Z</dcterms:created>
  <dcterms:modified xsi:type="dcterms:W3CDTF">2015-05-12T17:19:47Z</dcterms:modified>
</cp:coreProperties>
</file>