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8" r:id="rId3"/>
    <p:sldId id="270" r:id="rId4"/>
    <p:sldId id="272" r:id="rId5"/>
    <p:sldId id="259" r:id="rId6"/>
    <p:sldId id="260" r:id="rId7"/>
    <p:sldId id="268" r:id="rId8"/>
    <p:sldId id="269" r:id="rId9"/>
    <p:sldId id="271" r:id="rId10"/>
  </p:sldIdLst>
  <p:sldSz cx="9144000" cy="6858000" type="screen4x3"/>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72" autoAdjust="0"/>
    <p:restoredTop sz="94660"/>
  </p:normalViewPr>
  <p:slideViewPr>
    <p:cSldViewPr>
      <p:cViewPr>
        <p:scale>
          <a:sx n="50" d="100"/>
          <a:sy n="50" d="100"/>
        </p:scale>
        <p:origin x="-1848" y="-12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4C675F-231E-487A-9453-6601BEF55245}" type="datetimeFigureOut">
              <a:rPr lang="es-CR" smtClean="0"/>
              <a:pPr/>
              <a:t>02/05/2014</a:t>
            </a:fld>
            <a:endParaRPr lang="es-C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B799CB-95BC-41A7-960A-C2B827EDA232}" type="slidenum">
              <a:rPr lang="es-CR" smtClean="0"/>
              <a:pPr/>
              <a:t>‹#›</a:t>
            </a:fld>
            <a:endParaRPr lang="es-CR"/>
          </a:p>
        </p:txBody>
      </p:sp>
    </p:spTree>
    <p:extLst>
      <p:ext uri="{BB962C8B-B14F-4D97-AF65-F5344CB8AC3E}">
        <p14:creationId xmlns:p14="http://schemas.microsoft.com/office/powerpoint/2010/main" val="3011476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6387"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ES" smtClean="0"/>
          </a:p>
        </p:txBody>
      </p:sp>
      <p:sp>
        <p:nvSpPr>
          <p:cNvPr id="14340"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F8053D4-99FB-447C-B235-D819B7FE7AE5}" type="slidenum">
              <a:rPr lang="es-CR" smtClean="0"/>
              <a:pPr fontAlgn="base">
                <a:spcBef>
                  <a:spcPct val="0"/>
                </a:spcBef>
                <a:spcAft>
                  <a:spcPct val="0"/>
                </a:spcAft>
                <a:defRPr/>
              </a:pPr>
              <a:t>2</a:t>
            </a:fld>
            <a:endParaRPr lang="es-C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R" dirty="0"/>
          </a:p>
        </p:txBody>
      </p:sp>
      <p:sp>
        <p:nvSpPr>
          <p:cNvPr id="4" name="3 Marcador de número de diapositiva"/>
          <p:cNvSpPr>
            <a:spLocks noGrp="1"/>
          </p:cNvSpPr>
          <p:nvPr>
            <p:ph type="sldNum" sz="quarter" idx="10"/>
          </p:nvPr>
        </p:nvSpPr>
        <p:spPr/>
        <p:txBody>
          <a:bodyPr/>
          <a:lstStyle/>
          <a:p>
            <a:fld id="{4DB799CB-95BC-41A7-960A-C2B827EDA232}" type="slidenum">
              <a:rPr lang="es-CR" smtClean="0"/>
              <a:pPr/>
              <a:t>5</a:t>
            </a:fld>
            <a:endParaRPr lang="es-C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R"/>
          </a:p>
        </p:txBody>
      </p:sp>
      <p:sp>
        <p:nvSpPr>
          <p:cNvPr id="4" name="3 Marcador de fecha"/>
          <p:cNvSpPr>
            <a:spLocks noGrp="1"/>
          </p:cNvSpPr>
          <p:nvPr>
            <p:ph type="dt" sz="half" idx="10"/>
          </p:nvPr>
        </p:nvSpPr>
        <p:spPr/>
        <p:txBody>
          <a:bodyPr/>
          <a:lstStyle/>
          <a:p>
            <a:fld id="{3C373DC5-AF42-4283-89A6-84AE7486D197}" type="datetimeFigureOut">
              <a:rPr lang="es-CR" smtClean="0"/>
              <a:pPr/>
              <a:t>02/05/2014</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96D5F7D3-B91E-46ED-A6AB-5CFA8410D7DD}" type="slidenum">
              <a:rPr lang="es-CR" smtClean="0"/>
              <a:pPr/>
              <a:t>‹#›</a:t>
            </a:fld>
            <a:endParaRPr lang="es-C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3C373DC5-AF42-4283-89A6-84AE7486D197}" type="datetimeFigureOut">
              <a:rPr lang="es-CR" smtClean="0"/>
              <a:pPr/>
              <a:t>02/05/2014</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96D5F7D3-B91E-46ED-A6AB-5CFA8410D7DD}" type="slidenum">
              <a:rPr lang="es-CR" smtClean="0"/>
              <a:pPr/>
              <a:t>‹#›</a:t>
            </a:fld>
            <a:endParaRPr lang="es-C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3C373DC5-AF42-4283-89A6-84AE7486D197}" type="datetimeFigureOut">
              <a:rPr lang="es-CR" smtClean="0"/>
              <a:pPr/>
              <a:t>02/05/2014</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96D5F7D3-B91E-46ED-A6AB-5CFA8410D7DD}" type="slidenum">
              <a:rPr lang="es-CR" smtClean="0"/>
              <a:pPr/>
              <a:t>‹#›</a:t>
            </a:fld>
            <a:endParaRPr lang="es-C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3C373DC5-AF42-4283-89A6-84AE7486D197}" type="datetimeFigureOut">
              <a:rPr lang="es-CR" smtClean="0"/>
              <a:pPr/>
              <a:t>02/05/2014</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96D5F7D3-B91E-46ED-A6AB-5CFA8410D7DD}" type="slidenum">
              <a:rPr lang="es-CR" smtClean="0"/>
              <a:pPr/>
              <a:t>‹#›</a:t>
            </a:fld>
            <a:endParaRPr lang="es-C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C373DC5-AF42-4283-89A6-84AE7486D197}" type="datetimeFigureOut">
              <a:rPr lang="es-CR" smtClean="0"/>
              <a:pPr/>
              <a:t>02/05/2014</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96D5F7D3-B91E-46ED-A6AB-5CFA8410D7DD}" type="slidenum">
              <a:rPr lang="es-CR" smtClean="0"/>
              <a:pPr/>
              <a:t>‹#›</a:t>
            </a:fld>
            <a:endParaRPr lang="es-C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fecha"/>
          <p:cNvSpPr>
            <a:spLocks noGrp="1"/>
          </p:cNvSpPr>
          <p:nvPr>
            <p:ph type="dt" sz="half" idx="10"/>
          </p:nvPr>
        </p:nvSpPr>
        <p:spPr/>
        <p:txBody>
          <a:bodyPr/>
          <a:lstStyle/>
          <a:p>
            <a:fld id="{3C373DC5-AF42-4283-89A6-84AE7486D197}" type="datetimeFigureOut">
              <a:rPr lang="es-CR" smtClean="0"/>
              <a:pPr/>
              <a:t>02/05/2014</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96D5F7D3-B91E-46ED-A6AB-5CFA8410D7DD}" type="slidenum">
              <a:rPr lang="es-CR" smtClean="0"/>
              <a:pPr/>
              <a:t>‹#›</a:t>
            </a:fld>
            <a:endParaRPr lang="es-C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7" name="6 Marcador de fecha"/>
          <p:cNvSpPr>
            <a:spLocks noGrp="1"/>
          </p:cNvSpPr>
          <p:nvPr>
            <p:ph type="dt" sz="half" idx="10"/>
          </p:nvPr>
        </p:nvSpPr>
        <p:spPr/>
        <p:txBody>
          <a:bodyPr/>
          <a:lstStyle/>
          <a:p>
            <a:fld id="{3C373DC5-AF42-4283-89A6-84AE7486D197}" type="datetimeFigureOut">
              <a:rPr lang="es-CR" smtClean="0"/>
              <a:pPr/>
              <a:t>02/05/2014</a:t>
            </a:fld>
            <a:endParaRPr lang="es-CR"/>
          </a:p>
        </p:txBody>
      </p:sp>
      <p:sp>
        <p:nvSpPr>
          <p:cNvPr id="8" name="7 Marcador de pie de página"/>
          <p:cNvSpPr>
            <a:spLocks noGrp="1"/>
          </p:cNvSpPr>
          <p:nvPr>
            <p:ph type="ftr" sz="quarter" idx="11"/>
          </p:nvPr>
        </p:nvSpPr>
        <p:spPr/>
        <p:txBody>
          <a:bodyPr/>
          <a:lstStyle/>
          <a:p>
            <a:endParaRPr lang="es-CR"/>
          </a:p>
        </p:txBody>
      </p:sp>
      <p:sp>
        <p:nvSpPr>
          <p:cNvPr id="9" name="8 Marcador de número de diapositiva"/>
          <p:cNvSpPr>
            <a:spLocks noGrp="1"/>
          </p:cNvSpPr>
          <p:nvPr>
            <p:ph type="sldNum" sz="quarter" idx="12"/>
          </p:nvPr>
        </p:nvSpPr>
        <p:spPr/>
        <p:txBody>
          <a:bodyPr/>
          <a:lstStyle/>
          <a:p>
            <a:fld id="{96D5F7D3-B91E-46ED-A6AB-5CFA8410D7DD}" type="slidenum">
              <a:rPr lang="es-CR" smtClean="0"/>
              <a:pPr/>
              <a:t>‹#›</a:t>
            </a:fld>
            <a:endParaRPr lang="es-C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fecha"/>
          <p:cNvSpPr>
            <a:spLocks noGrp="1"/>
          </p:cNvSpPr>
          <p:nvPr>
            <p:ph type="dt" sz="half" idx="10"/>
          </p:nvPr>
        </p:nvSpPr>
        <p:spPr/>
        <p:txBody>
          <a:bodyPr/>
          <a:lstStyle/>
          <a:p>
            <a:fld id="{3C373DC5-AF42-4283-89A6-84AE7486D197}" type="datetimeFigureOut">
              <a:rPr lang="es-CR" smtClean="0"/>
              <a:pPr/>
              <a:t>02/05/2014</a:t>
            </a:fld>
            <a:endParaRPr lang="es-CR"/>
          </a:p>
        </p:txBody>
      </p:sp>
      <p:sp>
        <p:nvSpPr>
          <p:cNvPr id="4" name="3 Marcador de pie de página"/>
          <p:cNvSpPr>
            <a:spLocks noGrp="1"/>
          </p:cNvSpPr>
          <p:nvPr>
            <p:ph type="ftr" sz="quarter" idx="11"/>
          </p:nvPr>
        </p:nvSpPr>
        <p:spPr/>
        <p:txBody>
          <a:bodyPr/>
          <a:lstStyle/>
          <a:p>
            <a:endParaRPr lang="es-CR"/>
          </a:p>
        </p:txBody>
      </p:sp>
      <p:sp>
        <p:nvSpPr>
          <p:cNvPr id="5" name="4 Marcador de número de diapositiva"/>
          <p:cNvSpPr>
            <a:spLocks noGrp="1"/>
          </p:cNvSpPr>
          <p:nvPr>
            <p:ph type="sldNum" sz="quarter" idx="12"/>
          </p:nvPr>
        </p:nvSpPr>
        <p:spPr/>
        <p:txBody>
          <a:bodyPr/>
          <a:lstStyle/>
          <a:p>
            <a:fld id="{96D5F7D3-B91E-46ED-A6AB-5CFA8410D7DD}" type="slidenum">
              <a:rPr lang="es-CR" smtClean="0"/>
              <a:pPr/>
              <a:t>‹#›</a:t>
            </a:fld>
            <a:endParaRPr lang="es-C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C373DC5-AF42-4283-89A6-84AE7486D197}" type="datetimeFigureOut">
              <a:rPr lang="es-CR" smtClean="0"/>
              <a:pPr/>
              <a:t>02/05/2014</a:t>
            </a:fld>
            <a:endParaRPr lang="es-CR"/>
          </a:p>
        </p:txBody>
      </p:sp>
      <p:sp>
        <p:nvSpPr>
          <p:cNvPr id="3" name="2 Marcador de pie de página"/>
          <p:cNvSpPr>
            <a:spLocks noGrp="1"/>
          </p:cNvSpPr>
          <p:nvPr>
            <p:ph type="ftr" sz="quarter" idx="11"/>
          </p:nvPr>
        </p:nvSpPr>
        <p:spPr/>
        <p:txBody>
          <a:bodyPr/>
          <a:lstStyle/>
          <a:p>
            <a:endParaRPr lang="es-CR"/>
          </a:p>
        </p:txBody>
      </p:sp>
      <p:sp>
        <p:nvSpPr>
          <p:cNvPr id="4" name="3 Marcador de número de diapositiva"/>
          <p:cNvSpPr>
            <a:spLocks noGrp="1"/>
          </p:cNvSpPr>
          <p:nvPr>
            <p:ph type="sldNum" sz="quarter" idx="12"/>
          </p:nvPr>
        </p:nvSpPr>
        <p:spPr/>
        <p:txBody>
          <a:bodyPr/>
          <a:lstStyle/>
          <a:p>
            <a:fld id="{96D5F7D3-B91E-46ED-A6AB-5CFA8410D7DD}" type="slidenum">
              <a:rPr lang="es-CR" smtClean="0"/>
              <a:pPr/>
              <a:t>‹#›</a:t>
            </a:fld>
            <a:endParaRPr lang="es-C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C373DC5-AF42-4283-89A6-84AE7486D197}" type="datetimeFigureOut">
              <a:rPr lang="es-CR" smtClean="0"/>
              <a:pPr/>
              <a:t>02/05/2014</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96D5F7D3-B91E-46ED-A6AB-5CFA8410D7DD}" type="slidenum">
              <a:rPr lang="es-CR" smtClean="0"/>
              <a:pPr/>
              <a:t>‹#›</a:t>
            </a:fld>
            <a:endParaRPr lang="es-C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C373DC5-AF42-4283-89A6-84AE7486D197}" type="datetimeFigureOut">
              <a:rPr lang="es-CR" smtClean="0"/>
              <a:pPr/>
              <a:t>02/05/2014</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96D5F7D3-B91E-46ED-A6AB-5CFA8410D7DD}" type="slidenum">
              <a:rPr lang="es-CR" smtClean="0"/>
              <a:pPr/>
              <a:t>‹#›</a:t>
            </a:fld>
            <a:endParaRPr lang="es-C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373DC5-AF42-4283-89A6-84AE7486D197}" type="datetimeFigureOut">
              <a:rPr lang="es-CR" smtClean="0"/>
              <a:pPr/>
              <a:t>02/05/2014</a:t>
            </a:fld>
            <a:endParaRPr lang="es-C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D5F7D3-B91E-46ED-A6AB-5CFA8410D7DD}" type="slidenum">
              <a:rPr lang="es-CR" smtClean="0"/>
              <a:pPr/>
              <a:t>‹#›</a:t>
            </a:fld>
            <a:endParaRPr lang="es-C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642910" y="1928802"/>
            <a:ext cx="7772400" cy="2357454"/>
          </a:xfrm>
          <a:prstGeom prst="rect">
            <a:avLst/>
          </a:prstGeom>
        </p:spPr>
        <p:txBody>
          <a:bodyPr lIns="0" rIns="0" bIns="0" anchor="b"/>
          <a:lstStyle/>
          <a:p>
            <a:pPr algn="ctr"/>
            <a:r>
              <a:rPr lang="es-MX" sz="2000" b="1" dirty="0" smtClean="0"/>
              <a:t>Reunión de la Red de Funcionarios de Enlace para el Combate al Tráfico Ilícito de Migrantes y la Trata de Personas</a:t>
            </a:r>
          </a:p>
          <a:p>
            <a:pPr algn="ctr"/>
            <a:r>
              <a:rPr lang="es-MX" sz="2000" b="1" dirty="0" smtClean="0"/>
              <a:t>Grupo Regional de Consulta sobre Migración (GRCM)</a:t>
            </a:r>
            <a:endParaRPr lang="es-CR" sz="2000" dirty="0" smtClean="0"/>
          </a:p>
          <a:p>
            <a:pPr algn="ctr" fontAlgn="auto">
              <a:spcAft>
                <a:spcPts val="0"/>
              </a:spcAft>
              <a:defRPr/>
            </a:pPr>
            <a:r>
              <a:rPr lang="es-MX" sz="2000" b="1" dirty="0">
                <a:ea typeface="+mj-ea"/>
                <a:cs typeface="+mj-cs"/>
              </a:rPr>
              <a:t/>
            </a:r>
            <a:br>
              <a:rPr lang="es-MX" sz="2000" b="1" dirty="0">
                <a:ea typeface="+mj-ea"/>
                <a:cs typeface="+mj-cs"/>
              </a:rPr>
            </a:br>
            <a:r>
              <a:rPr lang="es-MX" sz="2000" b="1" dirty="0">
                <a:ea typeface="+mj-ea"/>
                <a:cs typeface="+mj-cs"/>
              </a:rPr>
              <a:t>Ciudad de San José, Costa Rica</a:t>
            </a:r>
            <a:r>
              <a:rPr lang="es-CR" sz="2000" b="1" dirty="0">
                <a:ea typeface="+mj-ea"/>
                <a:cs typeface="+mj-cs"/>
              </a:rPr>
              <a:t/>
            </a:r>
            <a:br>
              <a:rPr lang="es-CR" sz="2000" b="1" dirty="0">
                <a:ea typeface="+mj-ea"/>
                <a:cs typeface="+mj-cs"/>
              </a:rPr>
            </a:br>
            <a:r>
              <a:rPr lang="es-CR" sz="2000" b="1" dirty="0" smtClean="0">
                <a:ea typeface="+mj-ea"/>
                <a:cs typeface="+mj-cs"/>
              </a:rPr>
              <a:t>18 Noviembre, 2013.</a:t>
            </a:r>
            <a:endParaRPr lang="es-MX" sz="2000" b="1" dirty="0">
              <a:ea typeface="+mj-ea"/>
              <a:cs typeface="+mj-cs"/>
            </a:endParaRPr>
          </a:p>
        </p:txBody>
      </p:sp>
      <p:sp>
        <p:nvSpPr>
          <p:cNvPr id="5" name="2 Subtítulo"/>
          <p:cNvSpPr txBox="1">
            <a:spLocks/>
          </p:cNvSpPr>
          <p:nvPr/>
        </p:nvSpPr>
        <p:spPr>
          <a:xfrm>
            <a:off x="1143000" y="4572015"/>
            <a:ext cx="7072313" cy="1071563"/>
          </a:xfrm>
          <a:prstGeom prst="rect">
            <a:avLst/>
          </a:prstGeom>
        </p:spPr>
        <p:txBody>
          <a:bodyPr>
            <a:normAutofit/>
          </a:bodyPr>
          <a:lstStyle/>
          <a:p>
            <a:pPr marL="274320" indent="-274320" algn="ctr" fontAlgn="auto">
              <a:spcBef>
                <a:spcPct val="20000"/>
              </a:spcBef>
              <a:spcAft>
                <a:spcPts val="0"/>
              </a:spcAft>
              <a:buClr>
                <a:schemeClr val="accent3"/>
              </a:buClr>
              <a:buSzPct val="95000"/>
              <a:defRPr/>
            </a:pPr>
            <a:r>
              <a:rPr lang="es-CR" sz="2000" b="1" dirty="0">
                <a:solidFill>
                  <a:schemeClr val="tx2">
                    <a:lumMod val="75000"/>
                  </a:schemeClr>
                </a:solidFill>
                <a:latin typeface="+mn-lt"/>
              </a:rPr>
              <a:t>RED REGIONAL DE ORGANIZACIONES CIVILES PARA LAS </a:t>
            </a:r>
            <a:r>
              <a:rPr lang="es-CR" sz="2000" b="1" dirty="0" smtClean="0">
                <a:solidFill>
                  <a:schemeClr val="tx2">
                    <a:lumMod val="75000"/>
                  </a:schemeClr>
                </a:solidFill>
                <a:latin typeface="+mn-lt"/>
              </a:rPr>
              <a:t>MIGRACIONES- RROCM-</a:t>
            </a:r>
            <a:endParaRPr lang="es-CR" sz="2000" b="1" dirty="0">
              <a:solidFill>
                <a:schemeClr val="tx2">
                  <a:lumMod val="75000"/>
                </a:schemeClr>
              </a:solidFill>
              <a:latin typeface="+mn-lt"/>
            </a:endParaRPr>
          </a:p>
        </p:txBody>
      </p:sp>
      <p:pic>
        <p:nvPicPr>
          <p:cNvPr id="5124" name="Imagen 1" descr="LOGORROCM"/>
          <p:cNvPicPr>
            <a:picLocks noChangeAspect="1" noChangeArrowheads="1"/>
          </p:cNvPicPr>
          <p:nvPr/>
        </p:nvPicPr>
        <p:blipFill>
          <a:blip r:embed="rId2"/>
          <a:srcRect/>
          <a:stretch>
            <a:fillRect/>
          </a:stretch>
        </p:blipFill>
        <p:spPr bwMode="auto">
          <a:xfrm>
            <a:off x="3643306" y="642918"/>
            <a:ext cx="1560539" cy="1571636"/>
          </a:xfrm>
          <a:prstGeom prst="rect">
            <a:avLst/>
          </a:prstGeom>
          <a:noFill/>
          <a:ln w="9525">
            <a:noFill/>
            <a:miter lim="800000"/>
            <a:headEnd/>
            <a:tailEnd/>
          </a:ln>
        </p:spPr>
      </p:pic>
      <p:pic>
        <p:nvPicPr>
          <p:cNvPr id="5125" name="Imagen 2" descr="CRM Logo"/>
          <p:cNvPicPr>
            <a:picLocks noChangeAspect="1" noChangeArrowheads="1"/>
          </p:cNvPicPr>
          <p:nvPr/>
        </p:nvPicPr>
        <p:blipFill>
          <a:blip r:embed="rId3" cstate="print"/>
          <a:srcRect/>
          <a:stretch>
            <a:fillRect/>
          </a:stretch>
        </p:blipFill>
        <p:spPr bwMode="auto">
          <a:xfrm>
            <a:off x="7215206" y="5429264"/>
            <a:ext cx="1596426" cy="50007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2 Marcador de contenido"/>
          <p:cNvSpPr>
            <a:spLocks noGrp="1"/>
          </p:cNvSpPr>
          <p:nvPr>
            <p:ph idx="1"/>
          </p:nvPr>
        </p:nvSpPr>
        <p:spPr>
          <a:xfrm>
            <a:off x="428596" y="857232"/>
            <a:ext cx="8229600" cy="5143536"/>
          </a:xfrm>
        </p:spPr>
        <p:txBody>
          <a:bodyPr>
            <a:normAutofit/>
          </a:bodyPr>
          <a:lstStyle/>
          <a:p>
            <a:pPr algn="just" eaLnBrk="1" hangingPunct="1">
              <a:buFont typeface="Wingdings" pitchFamily="2" charset="2"/>
              <a:buChar char="ü"/>
            </a:pPr>
            <a:r>
              <a:rPr lang="es-CR" sz="2400" dirty="0" smtClean="0"/>
              <a:t>RROCM ha observado avances en la promulgación de leyes contra el delito de trata de personas, así como la redacción </a:t>
            </a:r>
            <a:r>
              <a:rPr lang="es-NI" sz="2400" dirty="0" smtClean="0"/>
              <a:t>de los reglamentos correspondientes con participación activa de la sociedad civil a través de las coaliciones nacionales contra la trata de personas.</a:t>
            </a:r>
          </a:p>
          <a:p>
            <a:pPr algn="just" eaLnBrk="1" hangingPunct="1">
              <a:buFont typeface="Wingdings" pitchFamily="2" charset="2"/>
              <a:buChar char="ü"/>
            </a:pPr>
            <a:endParaRPr lang="es-NI" sz="2400" dirty="0" smtClean="0"/>
          </a:p>
          <a:p>
            <a:pPr algn="just" eaLnBrk="1" hangingPunct="1">
              <a:buFont typeface="Wingdings" pitchFamily="2" charset="2"/>
              <a:buChar char="ü"/>
            </a:pPr>
            <a:r>
              <a:rPr lang="es-NI" sz="2400" dirty="0" smtClean="0"/>
              <a:t>Celebramos la reciente aprobación del Gobierno de Nicaragua de la Ley </a:t>
            </a:r>
            <a:r>
              <a:rPr lang="es-NI" sz="2400" dirty="0"/>
              <a:t>de Donación y Trasplante de órganos, tejidos y células </a:t>
            </a:r>
            <a:r>
              <a:rPr lang="es-NI" sz="2400" dirty="0" smtClean="0"/>
              <a:t>humanas.</a:t>
            </a:r>
          </a:p>
          <a:p>
            <a:pPr algn="just" eaLnBrk="1" hangingPunct="1">
              <a:buFont typeface="Wingdings 2" pitchFamily="18" charset="2"/>
              <a:buNone/>
            </a:pPr>
            <a:endParaRPr lang="es-CR" sz="2400" dirty="0" smtClean="0"/>
          </a:p>
          <a:p>
            <a:pPr algn="just" eaLnBrk="1" hangingPunct="1">
              <a:buFont typeface="Wingdings 2" pitchFamily="18" charset="2"/>
              <a:buNone/>
            </a:pPr>
            <a:endParaRPr lang="es-GT" sz="2400" dirty="0" smtClean="0"/>
          </a:p>
          <a:p>
            <a:pPr algn="just" eaLnBrk="1" hangingPunct="1">
              <a:buFont typeface="Wingdings 2" pitchFamily="18" charset="2"/>
              <a:buNone/>
            </a:pPr>
            <a:endParaRPr lang="es-GT" sz="2400" dirty="0" smtClean="0"/>
          </a:p>
          <a:p>
            <a:pPr algn="just" eaLnBrk="1" hangingPunct="1"/>
            <a:endParaRPr lang="es-CR" sz="2400" dirty="0" smtClean="0"/>
          </a:p>
        </p:txBody>
      </p:sp>
      <p:pic>
        <p:nvPicPr>
          <p:cNvPr id="6" name="Imagen 1" descr="LOGORROCM"/>
          <p:cNvPicPr>
            <a:picLocks noChangeAspect="1" noChangeArrowheads="1"/>
          </p:cNvPicPr>
          <p:nvPr/>
        </p:nvPicPr>
        <p:blipFill>
          <a:blip r:embed="rId3" cstate="print"/>
          <a:srcRect/>
          <a:stretch>
            <a:fillRect/>
          </a:stretch>
        </p:blipFill>
        <p:spPr bwMode="auto">
          <a:xfrm>
            <a:off x="8643966" y="6357958"/>
            <a:ext cx="428596" cy="43147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57166"/>
            <a:ext cx="8229600" cy="6143668"/>
          </a:xfrm>
        </p:spPr>
        <p:txBody>
          <a:bodyPr vert="horz" lIns="91440" tIns="45720" rIns="91440" bIns="45720" rtlCol="0">
            <a:normAutofit/>
          </a:bodyPr>
          <a:lstStyle/>
          <a:p>
            <a:pPr algn="just">
              <a:buFont typeface="Wingdings" pitchFamily="2" charset="2"/>
              <a:buChar char="ü"/>
            </a:pPr>
            <a:r>
              <a:rPr lang="es-NI" sz="2400" dirty="0" smtClean="0"/>
              <a:t>Apreciamos los avances en el trabajo que se ha llevado a cabo conjuntamente entre sociedad civil y Poderes Judiciales para la implementación de procesos de capacitación y de protocolos de actuación, específicamente dirigido a jueces y juezas, en los casos de Costa Rica y México. </a:t>
            </a:r>
          </a:p>
          <a:p>
            <a:pPr algn="just">
              <a:buFont typeface="Wingdings" pitchFamily="2" charset="2"/>
              <a:buChar char="ü"/>
            </a:pPr>
            <a:endParaRPr lang="es-NI" sz="2400" dirty="0" smtClean="0"/>
          </a:p>
          <a:p>
            <a:pPr algn="just">
              <a:buFont typeface="Wingdings" pitchFamily="2" charset="2"/>
              <a:buChar char="ü"/>
            </a:pPr>
            <a:r>
              <a:rPr lang="es-NI" sz="2400" dirty="0" smtClean="0"/>
              <a:t>Instamos a la Coalición Regional de Lucha Contra la Trata de Personas y tráfico ilícito de migrantes a generar un acercamiento a las organizaciones migrantes y de la sociedad civil para realizar acciones conjuntas en formación, capacitación  y sensibilización, promoviendo la participación activa en la generación de leyes y políticas en los países de la CRM.</a:t>
            </a:r>
          </a:p>
          <a:p>
            <a:pPr algn="just">
              <a:buNone/>
            </a:pPr>
            <a:endParaRPr lang="es-NI" sz="2400" dirty="0" smtClean="0"/>
          </a:p>
          <a:p>
            <a:pPr algn="just">
              <a:buFont typeface="Wingdings" pitchFamily="2" charset="2"/>
              <a:buChar char="ü"/>
            </a:pPr>
            <a:endParaRPr lang="es-NI" sz="2400" dirty="0" smtClean="0"/>
          </a:p>
          <a:p>
            <a:pPr algn="just">
              <a:buFont typeface="Wingdings" pitchFamily="2" charset="2"/>
              <a:buChar char="ü"/>
            </a:pPr>
            <a:endParaRPr lang="es-NI" sz="2400" dirty="0" smtClean="0"/>
          </a:p>
        </p:txBody>
      </p:sp>
      <p:pic>
        <p:nvPicPr>
          <p:cNvPr id="4" name="Imagen 1" descr="LOGORROCM"/>
          <p:cNvPicPr>
            <a:picLocks noChangeAspect="1" noChangeArrowheads="1"/>
          </p:cNvPicPr>
          <p:nvPr/>
        </p:nvPicPr>
        <p:blipFill>
          <a:blip r:embed="rId2" cstate="print"/>
          <a:srcRect/>
          <a:stretch>
            <a:fillRect/>
          </a:stretch>
        </p:blipFill>
        <p:spPr bwMode="auto">
          <a:xfrm>
            <a:off x="8643966" y="6357958"/>
            <a:ext cx="428596" cy="43147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buFont typeface="Wingdings" pitchFamily="2" charset="2"/>
              <a:buChar char="ü"/>
            </a:pPr>
            <a:r>
              <a:rPr lang="es-NI" sz="2400" dirty="0" smtClean="0"/>
              <a:t>Como organizaciones sociales hemos aportado en la atención a victimas de trata, en ese marco vemos el poco avance por parte de los Gobiernos en asegurar la protección y atención de estas personas, ante la falta de centros de atención especializada.</a:t>
            </a:r>
          </a:p>
          <a:p>
            <a:pPr algn="just">
              <a:buFont typeface="Wingdings" pitchFamily="2" charset="2"/>
              <a:buChar char="ü"/>
            </a:pPr>
            <a:endParaRPr lang="es-NI" sz="2400" dirty="0" smtClean="0"/>
          </a:p>
          <a:p>
            <a:pPr algn="just">
              <a:buFont typeface="Wingdings" pitchFamily="2" charset="2"/>
              <a:buChar char="ü"/>
            </a:pPr>
            <a:r>
              <a:rPr lang="es-NI" sz="2400" dirty="0" smtClean="0"/>
              <a:t>Es necesario generar y fortalecer procesos de capacitación dirigidos a funcionarios administrativos y judiciales, referentes a la detección de víctimas del delito de trata de personas y de personas con necesidades de protección solicitantes de la condición de refugio. </a:t>
            </a:r>
          </a:p>
          <a:p>
            <a:pPr algn="just"/>
            <a:endParaRPr lang="es-NI" sz="2400" dirty="0" smtClean="0"/>
          </a:p>
          <a:p>
            <a:pPr algn="just"/>
            <a:endParaRPr lang="es-CR"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2 Marcador de contenido"/>
          <p:cNvSpPr>
            <a:spLocks noGrp="1"/>
          </p:cNvSpPr>
          <p:nvPr>
            <p:ph idx="1"/>
          </p:nvPr>
        </p:nvSpPr>
        <p:spPr>
          <a:xfrm>
            <a:off x="142844" y="571500"/>
            <a:ext cx="8786812" cy="6026150"/>
          </a:xfrm>
        </p:spPr>
        <p:txBody>
          <a:bodyPr>
            <a:normAutofit/>
          </a:bodyPr>
          <a:lstStyle/>
          <a:p>
            <a:pPr algn="just">
              <a:buNone/>
            </a:pPr>
            <a:endParaRPr lang="es-NI" sz="2400" dirty="0" smtClean="0"/>
          </a:p>
          <a:p>
            <a:pPr algn="just">
              <a:buFont typeface="Wingdings" pitchFamily="2" charset="2"/>
              <a:buChar char="ü"/>
            </a:pPr>
            <a:r>
              <a:rPr lang="es-NI" sz="2400" dirty="0" smtClean="0"/>
              <a:t>Nos preocupa que ante la identificación de personas víctimas de trata por parte de funcionarios administrativos con alta discrecionalidad, se generen acciones que violan sus derechos fundamentales. Solicitamos que ante la identificación de víctimas del delito de trata se otorgue la visa especial en los casos correspondientes.</a:t>
            </a:r>
          </a:p>
          <a:p>
            <a:pPr algn="just">
              <a:buNone/>
            </a:pPr>
            <a:endParaRPr lang="es-NI" sz="2400" dirty="0" smtClean="0"/>
          </a:p>
          <a:p>
            <a:pPr algn="just">
              <a:buFont typeface="Wingdings" pitchFamily="2" charset="2"/>
              <a:buChar char="ü"/>
            </a:pPr>
            <a:r>
              <a:rPr lang="es-NI" sz="2400" dirty="0" smtClean="0"/>
              <a:t>Solicitamos que se apliquen efectivamente los lineamientos y protocolos de la CRM y la Coalición Regional contra la trata de personas y el tráfico ilícito de migrantes.</a:t>
            </a:r>
          </a:p>
          <a:p>
            <a:pPr algn="just">
              <a:buNone/>
            </a:pPr>
            <a:endParaRPr lang="es-NI" sz="2400" dirty="0" smtClean="0"/>
          </a:p>
          <a:p>
            <a:pPr algn="just">
              <a:buFont typeface="Wingdings" pitchFamily="2" charset="2"/>
              <a:buChar char="ü"/>
            </a:pPr>
            <a:r>
              <a:rPr lang="es-NI" sz="2400" dirty="0" smtClean="0"/>
              <a:t>Con </a:t>
            </a:r>
            <a:r>
              <a:rPr lang="es-NI" sz="2400" b="1" dirty="0" smtClean="0"/>
              <a:t>respecto al retorno voluntario </a:t>
            </a:r>
            <a:r>
              <a:rPr lang="es-NI" sz="2400" dirty="0" smtClean="0"/>
              <a:t>de víctimas o posibles víctimas del delito de trata de personas, que se respeten los términos establecidos en el protocolo de Palermo.</a:t>
            </a:r>
          </a:p>
          <a:p>
            <a:pPr algn="just">
              <a:buFont typeface="Wingdings" pitchFamily="2" charset="2"/>
              <a:buChar char="ü"/>
            </a:pPr>
            <a:endParaRPr lang="es-NI" sz="2400" dirty="0" smtClean="0"/>
          </a:p>
          <a:p>
            <a:pPr algn="just" eaLnBrk="1" hangingPunct="1">
              <a:buNone/>
            </a:pPr>
            <a:endParaRPr lang="es-NI" sz="2400" dirty="0" smtClean="0"/>
          </a:p>
          <a:p>
            <a:pPr algn="just" eaLnBrk="1" hangingPunct="1">
              <a:buNone/>
            </a:pPr>
            <a:endParaRPr lang="es-CR" sz="2400" dirty="0"/>
          </a:p>
        </p:txBody>
      </p:sp>
      <p:pic>
        <p:nvPicPr>
          <p:cNvPr id="3" name="Imagen 1" descr="LOGORROCM"/>
          <p:cNvPicPr>
            <a:picLocks noChangeAspect="1" noChangeArrowheads="1"/>
          </p:cNvPicPr>
          <p:nvPr/>
        </p:nvPicPr>
        <p:blipFill>
          <a:blip r:embed="rId3" cstate="print"/>
          <a:srcRect/>
          <a:stretch>
            <a:fillRect/>
          </a:stretch>
        </p:blipFill>
        <p:spPr bwMode="auto">
          <a:xfrm>
            <a:off x="8643966" y="6357958"/>
            <a:ext cx="428596" cy="43147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2 Marcador de contenido"/>
          <p:cNvSpPr>
            <a:spLocks noGrp="1"/>
          </p:cNvSpPr>
          <p:nvPr>
            <p:ph idx="1"/>
          </p:nvPr>
        </p:nvSpPr>
        <p:spPr>
          <a:xfrm>
            <a:off x="357158" y="357166"/>
            <a:ext cx="8229600" cy="6072230"/>
          </a:xfrm>
        </p:spPr>
        <p:txBody>
          <a:bodyPr>
            <a:normAutofit/>
          </a:bodyPr>
          <a:lstStyle/>
          <a:p>
            <a:pPr algn="just" eaLnBrk="1" hangingPunct="1">
              <a:buFont typeface="Wingdings" pitchFamily="2" charset="2"/>
              <a:buChar char="ü"/>
            </a:pPr>
            <a:r>
              <a:rPr lang="es-ES" sz="2400" dirty="0" smtClean="0"/>
              <a:t>Se reconocen los operativos realizados por la dirección de migración de República Dominicana junto con OIM, para la protección de niños y niñas en condición de mendicidad.</a:t>
            </a:r>
            <a:endParaRPr lang="es-ES" sz="2400" dirty="0"/>
          </a:p>
          <a:p>
            <a:pPr algn="just">
              <a:buNone/>
            </a:pPr>
            <a:endParaRPr lang="es-MX" sz="2400" dirty="0" smtClean="0"/>
          </a:p>
          <a:p>
            <a:pPr algn="just">
              <a:buFont typeface="Wingdings" pitchFamily="2" charset="2"/>
              <a:buChar char="ü"/>
            </a:pPr>
            <a:r>
              <a:rPr lang="es-MX" sz="2400" dirty="0" smtClean="0"/>
              <a:t>La RROCM insiste en la necesidad de aumentar las inspecciones por parte de los Ministerios de Trabajo para evitar  la trata con fines de explotación laboral  de hombres y mujeres migrantes, adultos mayores, así  como niños, niñas y adolescentes.</a:t>
            </a:r>
          </a:p>
          <a:p>
            <a:pPr algn="just">
              <a:buFont typeface="Wingdings" pitchFamily="2" charset="2"/>
              <a:buChar char="ü"/>
            </a:pPr>
            <a:endParaRPr lang="es-MX" sz="2400" dirty="0" smtClean="0"/>
          </a:p>
          <a:p>
            <a:pPr algn="just">
              <a:buFont typeface="Wingdings" pitchFamily="2" charset="2"/>
              <a:buChar char="ü"/>
            </a:pPr>
            <a:r>
              <a:rPr lang="es-MX" sz="2400" dirty="0" smtClean="0"/>
              <a:t>Generar mecanismos coordinados interinstitucionalmente para el monitoreo y capacitación que permitan la identificación de víctimas de trata laboral.</a:t>
            </a:r>
          </a:p>
          <a:p>
            <a:pPr algn="just">
              <a:buNone/>
            </a:pPr>
            <a:endParaRPr lang="es-MX" sz="2400" dirty="0" smtClean="0"/>
          </a:p>
          <a:p>
            <a:pPr algn="just">
              <a:buNone/>
            </a:pPr>
            <a:endParaRPr lang="es-MX" sz="2400" dirty="0" smtClean="0"/>
          </a:p>
          <a:p>
            <a:pPr algn="just">
              <a:buFont typeface="Wingdings" pitchFamily="2" charset="2"/>
              <a:buChar char="ü"/>
            </a:pPr>
            <a:endParaRPr lang="es-MX" sz="2400" dirty="0" smtClean="0"/>
          </a:p>
          <a:p>
            <a:pPr algn="just" eaLnBrk="1" hangingPunct="1">
              <a:buNone/>
            </a:pPr>
            <a:endParaRPr lang="es-ES" sz="2400" dirty="0"/>
          </a:p>
          <a:p>
            <a:pPr algn="just" eaLnBrk="1" hangingPunct="1">
              <a:buFont typeface="Wingdings" pitchFamily="2" charset="2"/>
              <a:buChar char="ü"/>
            </a:pPr>
            <a:endParaRPr lang="es-ES" sz="2400" dirty="0" smtClean="0"/>
          </a:p>
          <a:p>
            <a:pPr algn="just" eaLnBrk="1" hangingPunct="1">
              <a:buFont typeface="Wingdings 2" pitchFamily="18" charset="2"/>
              <a:buNone/>
            </a:pPr>
            <a:endParaRPr lang="es-CR" sz="2400" dirty="0" smtClean="0"/>
          </a:p>
        </p:txBody>
      </p:sp>
      <p:pic>
        <p:nvPicPr>
          <p:cNvPr id="3" name="Imagen 1" descr="LOGORROCM"/>
          <p:cNvPicPr>
            <a:picLocks noChangeAspect="1" noChangeArrowheads="1"/>
          </p:cNvPicPr>
          <p:nvPr/>
        </p:nvPicPr>
        <p:blipFill>
          <a:blip r:embed="rId2" cstate="print"/>
          <a:srcRect/>
          <a:stretch>
            <a:fillRect/>
          </a:stretch>
        </p:blipFill>
        <p:spPr bwMode="auto">
          <a:xfrm>
            <a:off x="8643966" y="6357958"/>
            <a:ext cx="428596" cy="43147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71472" y="357166"/>
            <a:ext cx="8229600" cy="6500834"/>
          </a:xfrm>
        </p:spPr>
        <p:txBody>
          <a:bodyPr vert="horz" lIns="91440" tIns="45720" rIns="91440" bIns="45720" rtlCol="0">
            <a:normAutofit/>
          </a:bodyPr>
          <a:lstStyle/>
          <a:p>
            <a:pPr algn="just">
              <a:buFont typeface="Wingdings" pitchFamily="2" charset="2"/>
              <a:buChar char="ü"/>
            </a:pPr>
            <a:r>
              <a:rPr lang="es-MX" sz="2400" dirty="0" smtClean="0"/>
              <a:t>Observamos con atención los avances realizados por los Gobiernos referente a la Trata de personas con fines de explotación sexual comercial. Sin embargo preocupa la falta de acciones para la identificación, protección y persecución para el delito de trata de personas con fines de explotación laboral, por lo cual se recomienda que se realicen monitoreos constantes sobre la implementación de los mecanismos de inspección laboral que permitan fortalecer la identificación de víctimas del delito.</a:t>
            </a:r>
          </a:p>
          <a:p>
            <a:pPr algn="just">
              <a:buFont typeface="Wingdings" pitchFamily="2" charset="2"/>
              <a:buChar char="ü"/>
            </a:pPr>
            <a:endParaRPr lang="es-MX" sz="2400" dirty="0" smtClean="0"/>
          </a:p>
          <a:p>
            <a:pPr algn="just">
              <a:buFont typeface="Wingdings" pitchFamily="2" charset="2"/>
              <a:buChar char="ü"/>
            </a:pPr>
            <a:r>
              <a:rPr lang="es-MX" sz="2400" dirty="0" smtClean="0"/>
              <a:t>Se invita a los gobiernos en conjunto con la sociedad civil a generar diálogos con empleadores, subcontratistas y sindicatos  para prevención del delito de trata laboral.</a:t>
            </a:r>
          </a:p>
          <a:p>
            <a:pPr algn="just">
              <a:buFont typeface="Wingdings" pitchFamily="2" charset="2"/>
              <a:buChar char="ü"/>
            </a:pPr>
            <a:endParaRPr lang="es-MX" sz="2400" dirty="0" smtClean="0"/>
          </a:p>
          <a:p>
            <a:pPr algn="just">
              <a:buNone/>
            </a:pPr>
            <a:endParaRPr lang="es-CR" sz="2400" dirty="0" smtClean="0"/>
          </a:p>
          <a:p>
            <a:pPr algn="just">
              <a:buNone/>
            </a:pPr>
            <a:endParaRPr lang="es-CR" sz="2400" dirty="0" smtClean="0"/>
          </a:p>
          <a:p>
            <a:pPr algn="just"/>
            <a:endParaRPr lang="es-CR" sz="2400" dirty="0" smtClean="0"/>
          </a:p>
          <a:p>
            <a:pPr algn="just"/>
            <a:endParaRPr lang="es-CR" sz="2400" dirty="0" smtClean="0"/>
          </a:p>
          <a:p>
            <a:pPr algn="just"/>
            <a:endParaRPr lang="es-CR" sz="2400" dirty="0" smtClean="0"/>
          </a:p>
          <a:p>
            <a:pPr algn="just"/>
            <a:endParaRPr lang="es-CR" sz="2400" dirty="0" smtClean="0"/>
          </a:p>
          <a:p>
            <a:pPr algn="just"/>
            <a:endParaRPr lang="es-CR" sz="2400" dirty="0" smtClean="0"/>
          </a:p>
        </p:txBody>
      </p:sp>
      <p:pic>
        <p:nvPicPr>
          <p:cNvPr id="4" name="Imagen 1" descr="LOGORROCM"/>
          <p:cNvPicPr>
            <a:picLocks noChangeAspect="1" noChangeArrowheads="1"/>
          </p:cNvPicPr>
          <p:nvPr/>
        </p:nvPicPr>
        <p:blipFill>
          <a:blip r:embed="rId2" cstate="print"/>
          <a:srcRect/>
          <a:stretch>
            <a:fillRect/>
          </a:stretch>
        </p:blipFill>
        <p:spPr bwMode="auto">
          <a:xfrm>
            <a:off x="8643966" y="6357958"/>
            <a:ext cx="428596" cy="43147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142900"/>
            <a:ext cx="8229600" cy="7000900"/>
          </a:xfrm>
        </p:spPr>
        <p:txBody>
          <a:bodyPr vert="horz" lIns="91440" tIns="45720" rIns="91440" bIns="45720" rtlCol="0">
            <a:noAutofit/>
          </a:bodyPr>
          <a:lstStyle/>
          <a:p>
            <a:pPr algn="just">
              <a:lnSpc>
                <a:spcPct val="80000"/>
              </a:lnSpc>
              <a:spcAft>
                <a:spcPts val="1200"/>
              </a:spcAft>
              <a:buFont typeface="Wingdings" pitchFamily="2" charset="2"/>
              <a:buChar char="ü"/>
            </a:pPr>
            <a:endParaRPr lang="es-CR" sz="2400" dirty="0" smtClean="0"/>
          </a:p>
          <a:p>
            <a:pPr algn="just">
              <a:lnSpc>
                <a:spcPct val="80000"/>
              </a:lnSpc>
              <a:spcAft>
                <a:spcPts val="1200"/>
              </a:spcAft>
              <a:buFont typeface="Wingdings" pitchFamily="2" charset="2"/>
              <a:buChar char="ü"/>
            </a:pPr>
            <a:r>
              <a:rPr lang="es-CR" sz="2400" dirty="0" smtClean="0"/>
              <a:t>En la perspectiva de una migración regular y ordenada, se están promoviendo programas de trabajadores temporales, por lo que instamos a los gobiernos a revisar e implementar  los mecanismos que eviten poner en riesgo a los migrantes trabajadores a ser víctimas del delito de trata de personas con fines de explotación laboral. </a:t>
            </a:r>
          </a:p>
          <a:p>
            <a:pPr algn="just">
              <a:lnSpc>
                <a:spcPct val="80000"/>
              </a:lnSpc>
              <a:spcAft>
                <a:spcPts val="1200"/>
              </a:spcAft>
              <a:buNone/>
            </a:pPr>
            <a:endParaRPr lang="es-CR" sz="2400" dirty="0" smtClean="0"/>
          </a:p>
          <a:p>
            <a:pPr algn="just">
              <a:lnSpc>
                <a:spcPct val="80000"/>
              </a:lnSpc>
              <a:spcAft>
                <a:spcPts val="1200"/>
              </a:spcAft>
              <a:buFont typeface="Wingdings" pitchFamily="2" charset="2"/>
              <a:buChar char="ü"/>
            </a:pPr>
            <a:r>
              <a:rPr lang="es-CR" sz="2400" dirty="0" smtClean="0"/>
              <a:t>Es importante que los Gobiernos revisen los programas y condiciones de contratación laboral (empleadores, subcontratistas y agencias de empleo internacionales) en consulta y colaboración con la sociedad civil.</a:t>
            </a:r>
          </a:p>
          <a:p>
            <a:pPr algn="just">
              <a:lnSpc>
                <a:spcPct val="80000"/>
              </a:lnSpc>
              <a:spcAft>
                <a:spcPts val="1200"/>
              </a:spcAft>
              <a:buFont typeface="Wingdings" pitchFamily="2" charset="2"/>
              <a:buChar char="ü"/>
            </a:pPr>
            <a:endParaRPr lang="es-CR" sz="2400" dirty="0" smtClean="0"/>
          </a:p>
          <a:p>
            <a:pPr algn="just">
              <a:lnSpc>
                <a:spcPct val="80000"/>
              </a:lnSpc>
              <a:spcAft>
                <a:spcPts val="1200"/>
              </a:spcAft>
              <a:buFont typeface="Wingdings" pitchFamily="2" charset="2"/>
              <a:buChar char="ü"/>
            </a:pPr>
            <a:r>
              <a:rPr lang="es-CR" sz="2400" dirty="0" smtClean="0"/>
              <a:t>Se insta a los estados parte de la CRM a firmar, ratificar e implementar  las convenciones y convenios internacionales, así como la presentación de informes  periódicos por país ante  el sistema de Naciones Unidas, concernidos a las poblaciones trabajadoras migrantes.</a:t>
            </a:r>
          </a:p>
        </p:txBody>
      </p:sp>
      <p:pic>
        <p:nvPicPr>
          <p:cNvPr id="4" name="Imagen 1" descr="LOGORROCM"/>
          <p:cNvPicPr>
            <a:picLocks noChangeAspect="1" noChangeArrowheads="1"/>
          </p:cNvPicPr>
          <p:nvPr/>
        </p:nvPicPr>
        <p:blipFill>
          <a:blip r:embed="rId2" cstate="print"/>
          <a:srcRect/>
          <a:stretch>
            <a:fillRect/>
          </a:stretch>
        </p:blipFill>
        <p:spPr bwMode="auto">
          <a:xfrm>
            <a:off x="8643966" y="6357958"/>
            <a:ext cx="428596" cy="43147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1142984"/>
            <a:ext cx="8229600" cy="4525963"/>
          </a:xfrm>
        </p:spPr>
        <p:txBody>
          <a:bodyPr>
            <a:normAutofit lnSpcReduction="10000"/>
          </a:bodyPr>
          <a:lstStyle/>
          <a:p>
            <a:pPr algn="just">
              <a:buFont typeface="Wingdings" pitchFamily="2" charset="2"/>
              <a:buChar char="ü"/>
            </a:pPr>
            <a:r>
              <a:rPr lang="es-CR" sz="2400" dirty="0" smtClean="0"/>
              <a:t>Instamos a los gobiernos a la ratificación de la Convención internacional de las Naciones Unidas sobre la protección de los derechos de todos los trabajadores migratorios y de sus familiares (1990) y el Convenio 189 de la OIT sobre Trabajo decente para las trabajadoras y los trabajadores  domésticos, así  mismo invitamos a la homologación de las legislaciones nacionales a los mecanismos internacionales que ya se han sido ratificados.</a:t>
            </a:r>
          </a:p>
          <a:p>
            <a:pPr algn="just">
              <a:buNone/>
            </a:pPr>
            <a:endParaRPr lang="es-CR" sz="2400" dirty="0" smtClean="0"/>
          </a:p>
          <a:p>
            <a:pPr algn="just">
              <a:buFont typeface="Wingdings" pitchFamily="2" charset="2"/>
              <a:buChar char="ü"/>
            </a:pPr>
            <a:r>
              <a:rPr lang="es-CR" sz="2400" dirty="0" smtClean="0"/>
              <a:t>Invitamos a los Gobiernos a retomar las acciones conjuntas en el marco del Grupo Ad-hoc, referente a trata de personas, con énfasis en poblaciones vulnerables, especialmente niños y niñas migrantes no acompañados y separados. </a:t>
            </a:r>
          </a:p>
          <a:p>
            <a:endParaRPr lang="es-CR" sz="2400" dirty="0"/>
          </a:p>
        </p:txBody>
      </p:sp>
      <p:pic>
        <p:nvPicPr>
          <p:cNvPr id="4" name="Imagen 1" descr="LOGORROCM"/>
          <p:cNvPicPr>
            <a:picLocks noChangeAspect="1" noChangeArrowheads="1"/>
          </p:cNvPicPr>
          <p:nvPr/>
        </p:nvPicPr>
        <p:blipFill>
          <a:blip r:embed="rId2" cstate="print"/>
          <a:srcRect/>
          <a:stretch>
            <a:fillRect/>
          </a:stretch>
        </p:blipFill>
        <p:spPr bwMode="auto">
          <a:xfrm>
            <a:off x="8643966" y="6357958"/>
            <a:ext cx="428596" cy="43147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512</TotalTime>
  <Words>845</Words>
  <Application>Microsoft Office PowerPoint</Application>
  <PresentationFormat>On-screen Show (4:3)</PresentationFormat>
  <Paragraphs>52</Paragraphs>
  <Slides>9</Slides>
  <Notes>2</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Tema de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http://www.centor.mx.gd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Centor</dc:creator>
  <cp:lastModifiedBy>RODAS Renán</cp:lastModifiedBy>
  <cp:revision>20</cp:revision>
  <dcterms:created xsi:type="dcterms:W3CDTF">2013-11-15T23:27:15Z</dcterms:created>
  <dcterms:modified xsi:type="dcterms:W3CDTF">2014-05-02T16:00:29Z</dcterms:modified>
</cp:coreProperties>
</file>